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58" r:id="rId6"/>
  </p:sldIdLst>
  <p:sldSz cx="12192000" cy="6858000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6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2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3EA2-9387-43AF-8F01-A386F257A74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3A-848D-46F4-88D3-DD5B7918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15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3EA2-9387-43AF-8F01-A386F257A74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3A-848D-46F4-88D3-DD5B7918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77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3EA2-9387-43AF-8F01-A386F257A74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3A-848D-46F4-88D3-DD5B7918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1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3EA2-9387-43AF-8F01-A386F257A74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3A-848D-46F4-88D3-DD5B7918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3EA2-9387-43AF-8F01-A386F257A74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3A-848D-46F4-88D3-DD5B7918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3EA2-9387-43AF-8F01-A386F257A74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3A-848D-46F4-88D3-DD5B7918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3EA2-9387-43AF-8F01-A386F257A74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3A-848D-46F4-88D3-DD5B7918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4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3EA2-9387-43AF-8F01-A386F257A74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3A-848D-46F4-88D3-DD5B7918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4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3EA2-9387-43AF-8F01-A386F257A74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3A-848D-46F4-88D3-DD5B7918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49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3EA2-9387-43AF-8F01-A386F257A74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3A-848D-46F4-88D3-DD5B7918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8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3EA2-9387-43AF-8F01-A386F257A74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3A-848D-46F4-88D3-DD5B7918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5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33EA2-9387-43AF-8F01-A386F257A74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86A3A-848D-46F4-88D3-DD5B7918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6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dutech.yuque.com/bellabot/yuv1so/1441950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2678925" y="1195969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电源</a:t>
            </a:r>
            <a:r>
              <a:rPr lang="zh-CN" altLang="en-US" dirty="0" smtClean="0">
                <a:solidFill>
                  <a:schemeClr val="tx1"/>
                </a:solidFill>
              </a:rPr>
              <a:t>管理参数初始化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59921" y="1195969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上电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4" idx="6"/>
            <a:endCxn id="11" idx="2"/>
          </p:cNvCxnSpPr>
          <p:nvPr/>
        </p:nvCxnSpPr>
        <p:spPr>
          <a:xfrm>
            <a:off x="1962941" y="1596019"/>
            <a:ext cx="715984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86828" y="112930"/>
            <a:ext cx="374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电源管理</a:t>
            </a:r>
            <a:r>
              <a:rPr lang="en-US" altLang="zh-CN" sz="2800" dirty="0" smtClean="0">
                <a:solidFill>
                  <a:srgbClr val="0000FF"/>
                </a:solidFill>
              </a:rPr>
              <a:t>Loop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482113" y="1195969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电源相关数据采集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285301" y="2390785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是否充电电流校正？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6" idx="4"/>
            <a:endCxn id="41" idx="0"/>
          </p:cNvCxnSpPr>
          <p:nvPr/>
        </p:nvCxnSpPr>
        <p:spPr>
          <a:xfrm>
            <a:off x="6936811" y="3190885"/>
            <a:ext cx="0" cy="39471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6285301" y="3585601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充电器插拔事件监测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285301" y="1195969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按键事件监测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285301" y="4743841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</a:t>
            </a:r>
            <a:r>
              <a:rPr lang="zh-CN" altLang="en-US" dirty="0" smtClean="0">
                <a:solidFill>
                  <a:schemeClr val="tx1"/>
                </a:solidFill>
              </a:rPr>
              <a:t>事件监测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069651" y="4740422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充电管理状态机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9892101" y="4748824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外设上下电状态机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9892101" y="3585601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Can</a:t>
            </a:r>
            <a:r>
              <a:rPr lang="zh-CN" altLang="en-US" dirty="0" smtClean="0">
                <a:solidFill>
                  <a:schemeClr val="tx1"/>
                </a:solidFill>
              </a:rPr>
              <a:t>上行数据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9892101" y="2390785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清除按键、插拔事件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1" idx="4"/>
            <a:endCxn id="44" idx="0"/>
          </p:cNvCxnSpPr>
          <p:nvPr/>
        </p:nvCxnSpPr>
        <p:spPr>
          <a:xfrm>
            <a:off x="6936811" y="4385701"/>
            <a:ext cx="0" cy="35814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4" idx="6"/>
            <a:endCxn id="45" idx="2"/>
          </p:cNvCxnSpPr>
          <p:nvPr/>
        </p:nvCxnSpPr>
        <p:spPr>
          <a:xfrm flipV="1">
            <a:off x="7588321" y="5140472"/>
            <a:ext cx="481330" cy="341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6"/>
            <a:endCxn id="47" idx="2"/>
          </p:cNvCxnSpPr>
          <p:nvPr/>
        </p:nvCxnSpPr>
        <p:spPr>
          <a:xfrm>
            <a:off x="9372671" y="5140472"/>
            <a:ext cx="519430" cy="840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7" idx="0"/>
            <a:endCxn id="48" idx="4"/>
          </p:cNvCxnSpPr>
          <p:nvPr/>
        </p:nvCxnSpPr>
        <p:spPr>
          <a:xfrm flipV="1">
            <a:off x="10543611" y="4385701"/>
            <a:ext cx="0" cy="36312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8" idx="0"/>
            <a:endCxn id="49" idx="4"/>
          </p:cNvCxnSpPr>
          <p:nvPr/>
        </p:nvCxnSpPr>
        <p:spPr>
          <a:xfrm flipV="1">
            <a:off x="10543611" y="3190885"/>
            <a:ext cx="0" cy="39471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49" idx="0"/>
            <a:endCxn id="34" idx="0"/>
          </p:cNvCxnSpPr>
          <p:nvPr/>
        </p:nvCxnSpPr>
        <p:spPr>
          <a:xfrm rot="16200000" flipV="1">
            <a:off x="7241209" y="-911617"/>
            <a:ext cx="1194816" cy="5409988"/>
          </a:xfrm>
          <a:prstGeom prst="curvedConnector3">
            <a:avLst>
              <a:gd name="adj1" fmla="val 168878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1" idx="6"/>
            <a:endCxn id="34" idx="2"/>
          </p:cNvCxnSpPr>
          <p:nvPr/>
        </p:nvCxnSpPr>
        <p:spPr>
          <a:xfrm>
            <a:off x="3981945" y="1596019"/>
            <a:ext cx="50016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4" idx="6"/>
            <a:endCxn id="43" idx="2"/>
          </p:cNvCxnSpPr>
          <p:nvPr/>
        </p:nvCxnSpPr>
        <p:spPr>
          <a:xfrm>
            <a:off x="5785133" y="1596019"/>
            <a:ext cx="50016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3" idx="4"/>
            <a:endCxn id="36" idx="0"/>
          </p:cNvCxnSpPr>
          <p:nvPr/>
        </p:nvCxnSpPr>
        <p:spPr>
          <a:xfrm>
            <a:off x="6936811" y="1996069"/>
            <a:ext cx="0" cy="39471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4482113" y="2396119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执行充电电流校正？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36" idx="2"/>
            <a:endCxn id="81" idx="6"/>
          </p:cNvCxnSpPr>
          <p:nvPr/>
        </p:nvCxnSpPr>
        <p:spPr>
          <a:xfrm flipH="1">
            <a:off x="5785133" y="2790835"/>
            <a:ext cx="500168" cy="533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81" idx="4"/>
            <a:endCxn id="41" idx="2"/>
          </p:cNvCxnSpPr>
          <p:nvPr/>
        </p:nvCxnSpPr>
        <p:spPr>
          <a:xfrm rot="16200000" flipH="1">
            <a:off x="5314746" y="3015096"/>
            <a:ext cx="789432" cy="1151678"/>
          </a:xfrm>
          <a:prstGeom prst="curved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775122" y="24559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6899072" y="312268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93"/>
          <p:cNvSpPr txBox="1"/>
          <p:nvPr/>
        </p:nvSpPr>
        <p:spPr>
          <a:xfrm>
            <a:off x="86828" y="112930"/>
            <a:ext cx="374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充电器插入拔出检测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187752"/>
              </p:ext>
            </p:extLst>
          </p:nvPr>
        </p:nvGraphicFramePr>
        <p:xfrm>
          <a:off x="798286" y="1190171"/>
          <a:ext cx="8128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343">
                  <a:extLst>
                    <a:ext uri="{9D8B030D-6E8A-4147-A177-3AD203B41FA5}">
                      <a16:colId xmlns:a16="http://schemas.microsoft.com/office/drawing/2014/main" val="3424354901"/>
                    </a:ext>
                  </a:extLst>
                </a:gridCol>
                <a:gridCol w="6001657">
                  <a:extLst>
                    <a:ext uri="{9D8B030D-6E8A-4147-A177-3AD203B41FA5}">
                      <a16:colId xmlns:a16="http://schemas.microsoft.com/office/drawing/2014/main" val="3764826707"/>
                    </a:ext>
                  </a:extLst>
                </a:gridCol>
              </a:tblGrid>
              <a:tr h="3430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条件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34187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充电器拔出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MOS</a:t>
                      </a:r>
                      <a:r>
                        <a:rPr lang="zh-CN" altLang="en-US" dirty="0" smtClean="0"/>
                        <a:t>关闭 </a:t>
                      </a:r>
                      <a:r>
                        <a:rPr lang="en-US" altLang="zh-CN" dirty="0" smtClean="0"/>
                        <a:t>&amp;&amp; </a:t>
                      </a:r>
                      <a:r>
                        <a:rPr lang="zh-CN" altLang="en-US" dirty="0" smtClean="0"/>
                        <a:t>充电口电压低于</a:t>
                      </a:r>
                      <a:r>
                        <a:rPr lang="en-US" altLang="zh-CN" dirty="0" err="1" smtClean="0"/>
                        <a:t>27V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1988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MOS</a:t>
                      </a:r>
                      <a:r>
                        <a:rPr lang="zh-CN" altLang="en-US" dirty="0" smtClean="0"/>
                        <a:t>打开 </a:t>
                      </a:r>
                      <a:r>
                        <a:rPr lang="en-US" altLang="zh-CN" dirty="0" smtClean="0"/>
                        <a:t>&amp;&amp; </a:t>
                      </a:r>
                      <a:r>
                        <a:rPr lang="zh-CN" altLang="en-US" dirty="0" smtClean="0"/>
                        <a:t>充电电流低于</a:t>
                      </a:r>
                      <a:r>
                        <a:rPr lang="en-US" altLang="zh-CN" dirty="0" err="1" smtClean="0"/>
                        <a:t>0.5A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788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充电器插入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MOS</a:t>
                      </a:r>
                      <a:r>
                        <a:rPr lang="zh-CN" altLang="en-US" dirty="0" smtClean="0"/>
                        <a:t>关闭 </a:t>
                      </a:r>
                      <a:r>
                        <a:rPr lang="en-US" altLang="zh-CN" dirty="0" smtClean="0"/>
                        <a:t>&amp;&amp; </a:t>
                      </a:r>
                      <a:r>
                        <a:rPr lang="zh-CN" altLang="en-US" dirty="0" smtClean="0"/>
                        <a:t>充电口电压高于</a:t>
                      </a:r>
                      <a:r>
                        <a:rPr lang="en-US" altLang="zh-CN" dirty="0" err="1" smtClean="0"/>
                        <a:t>27V</a:t>
                      </a:r>
                      <a:r>
                        <a:rPr lang="zh-CN" altLang="en-US" dirty="0" smtClean="0"/>
                        <a:t>，</a:t>
                      </a:r>
                      <a:endParaRPr lang="en-US" altLang="zh-CN" dirty="0" smtClean="0"/>
                    </a:p>
                    <a:p>
                      <a:r>
                        <a:rPr lang="zh-CN" altLang="en-US" smtClean="0"/>
                        <a:t>同时充电口的电压不是一直在下降的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07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93"/>
          <p:cNvSpPr txBox="1"/>
          <p:nvPr/>
        </p:nvSpPr>
        <p:spPr>
          <a:xfrm>
            <a:off x="86828" y="112930"/>
            <a:ext cx="374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</a:rPr>
              <a:t>Alarm</a:t>
            </a:r>
            <a:r>
              <a:rPr lang="zh-CN" altLang="en-US" sz="2800" dirty="0" smtClean="0">
                <a:solidFill>
                  <a:srgbClr val="0000FF"/>
                </a:solidFill>
              </a:rPr>
              <a:t>检测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716392"/>
              </p:ext>
            </p:extLst>
          </p:nvPr>
        </p:nvGraphicFramePr>
        <p:xfrm>
          <a:off x="798286" y="1190171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343">
                  <a:extLst>
                    <a:ext uri="{9D8B030D-6E8A-4147-A177-3AD203B41FA5}">
                      <a16:colId xmlns:a16="http://schemas.microsoft.com/office/drawing/2014/main" val="3424354901"/>
                    </a:ext>
                  </a:extLst>
                </a:gridCol>
                <a:gridCol w="6001657">
                  <a:extLst>
                    <a:ext uri="{9D8B030D-6E8A-4147-A177-3AD203B41FA5}">
                      <a16:colId xmlns:a16="http://schemas.microsoft.com/office/drawing/2014/main" val="3764826707"/>
                    </a:ext>
                  </a:extLst>
                </a:gridCol>
              </a:tblGrid>
              <a:tr h="3430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条件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341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通讯线脱落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同时拔掉两个通讯</a:t>
                      </a:r>
                      <a:r>
                        <a:rPr lang="zh-CN" altLang="en-US" dirty="0" smtClean="0"/>
                        <a:t>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19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电池过压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任一电池</a:t>
                      </a:r>
                      <a:r>
                        <a:rPr lang="zh-CN" altLang="en-US" dirty="0" smtClean="0"/>
                        <a:t>电压</a:t>
                      </a:r>
                      <a:r>
                        <a:rPr lang="zh-CN" altLang="en-US" smtClean="0"/>
                        <a:t>超过</a:t>
                      </a:r>
                      <a:r>
                        <a:rPr lang="en-US" altLang="zh-CN" smtClean="0"/>
                        <a:t>30V,</a:t>
                      </a:r>
                      <a:r>
                        <a:rPr lang="zh-CN" altLang="en-US" smtClean="0"/>
                        <a:t>或板端</a:t>
                      </a:r>
                      <a:r>
                        <a:rPr lang="en-US" altLang="zh-CN" smtClean="0"/>
                        <a:t>AD</a:t>
                      </a:r>
                      <a:r>
                        <a:rPr lang="zh-CN" altLang="en-US" smtClean="0"/>
                        <a:t>采样并联电压高于</a:t>
                      </a:r>
                      <a:r>
                        <a:rPr lang="en-US" altLang="zh-CN" smtClean="0"/>
                        <a:t>30V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78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充电器过压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充电器电压超过</a:t>
                      </a:r>
                      <a:r>
                        <a:rPr lang="en-US" altLang="zh-CN" dirty="0" err="1" smtClean="0"/>
                        <a:t>31V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0736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充电过流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10A(GF 7S8P)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67805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充电超时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54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充电过温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任一电池超过</a:t>
                      </a:r>
                      <a:r>
                        <a:rPr lang="en-US" altLang="zh-CN" smtClean="0"/>
                        <a:t>45</a:t>
                      </a:r>
                      <a:r>
                        <a:rPr lang="zh-CN" altLang="en-US" smtClean="0"/>
                        <a:t>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3076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电量电压失配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0467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充电器欠压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3479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电池低电量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两个电池真实电量均低于</a:t>
                      </a:r>
                      <a:r>
                        <a:rPr lang="en-US" altLang="zh-CN" smtClean="0"/>
                        <a:t>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3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0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319255" y="1195969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未</a:t>
            </a:r>
            <a:r>
              <a:rPr lang="zh-CN" altLang="en-US" dirty="0" smtClean="0">
                <a:solidFill>
                  <a:schemeClr val="tx1"/>
                </a:solidFill>
              </a:rPr>
              <a:t>充电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75677" y="1195969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正在充电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939755" y="3014764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充电故障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78925" y="1195969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电源</a:t>
            </a:r>
            <a:r>
              <a:rPr lang="zh-CN" altLang="en-US" dirty="0" smtClean="0">
                <a:solidFill>
                  <a:schemeClr val="tx1"/>
                </a:solidFill>
              </a:rPr>
              <a:t>管理参数初始化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6"/>
            <a:endCxn id="6" idx="2"/>
          </p:cNvCxnSpPr>
          <p:nvPr/>
        </p:nvCxnSpPr>
        <p:spPr>
          <a:xfrm>
            <a:off x="3981945" y="1596019"/>
            <a:ext cx="133731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03" idx="4"/>
            <a:endCxn id="10" idx="1"/>
          </p:cNvCxnSpPr>
          <p:nvPr/>
        </p:nvCxnSpPr>
        <p:spPr>
          <a:xfrm rot="16200000" flipH="1">
            <a:off x="8141478" y="2142835"/>
            <a:ext cx="1135867" cy="842333"/>
          </a:xfrm>
          <a:prstGeom prst="curved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8" idx="0"/>
            <a:endCxn id="103" idx="0"/>
          </p:cNvCxnSpPr>
          <p:nvPr/>
        </p:nvCxnSpPr>
        <p:spPr>
          <a:xfrm rot="16200000" flipV="1">
            <a:off x="9457716" y="26498"/>
            <a:ext cx="12700" cy="2338942"/>
          </a:xfrm>
          <a:prstGeom prst="curvedConnector3">
            <a:avLst>
              <a:gd name="adj1" fmla="val 180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142263" y="13190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完成初始化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622275" y="23604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充电器拔出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8056180" y="2537740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非低电量</a:t>
            </a:r>
            <a:r>
              <a:rPr lang="en-US" altLang="zh-CN" sz="1200" dirty="0" smtClean="0">
                <a:solidFill>
                  <a:srgbClr val="0000FF"/>
                </a:solidFill>
              </a:rPr>
              <a:t>Alarm</a:t>
            </a:r>
            <a:endParaRPr lang="zh-CN" altLang="en-US" sz="1200" dirty="0" smtClean="0">
              <a:solidFill>
                <a:srgbClr val="0000FF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662339" y="2182250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非低电量安全</a:t>
            </a:r>
            <a:r>
              <a:rPr lang="en-US" altLang="zh-CN" sz="1200" dirty="0" smtClean="0">
                <a:solidFill>
                  <a:srgbClr val="0000FF"/>
                </a:solidFill>
              </a:rPr>
              <a:t>Alarm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59921" y="1195969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上电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4" idx="6"/>
            <a:endCxn id="11" idx="2"/>
          </p:cNvCxnSpPr>
          <p:nvPr/>
        </p:nvCxnSpPr>
        <p:spPr>
          <a:xfrm>
            <a:off x="1962941" y="1596019"/>
            <a:ext cx="715984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123405" y="98827"/>
            <a:ext cx="286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充电管理</a:t>
            </a:r>
            <a:r>
              <a:rPr lang="en-US" altLang="zh-CN" sz="2800" dirty="0" smtClean="0">
                <a:solidFill>
                  <a:srgbClr val="0000FF"/>
                </a:solidFill>
              </a:rPr>
              <a:t>Loop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cxnSp>
        <p:nvCxnSpPr>
          <p:cNvPr id="100" name="曲线连接符 99"/>
          <p:cNvCxnSpPr>
            <a:stCxn id="8" idx="2"/>
            <a:endCxn id="10" idx="0"/>
          </p:cNvCxnSpPr>
          <p:nvPr/>
        </p:nvCxnSpPr>
        <p:spPr>
          <a:xfrm rot="10800000" flipV="1">
            <a:off x="9591265" y="1596018"/>
            <a:ext cx="384412" cy="1418745"/>
          </a:xfrm>
          <a:prstGeom prst="curved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7636735" y="1195969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进入充电前</a:t>
            </a:r>
            <a:r>
              <a:rPr lang="zh-CN" altLang="en-US" dirty="0">
                <a:solidFill>
                  <a:schemeClr val="tx1"/>
                </a:solidFill>
              </a:rPr>
              <a:t>安全</a:t>
            </a:r>
            <a:r>
              <a:rPr lang="zh-CN" altLang="en-US" dirty="0" smtClean="0">
                <a:solidFill>
                  <a:schemeClr val="tx1"/>
                </a:solidFill>
              </a:rPr>
              <a:t>检查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4" name="直接箭头连接符 103"/>
          <p:cNvCxnSpPr>
            <a:stCxn id="6" idx="6"/>
            <a:endCxn id="103" idx="2"/>
          </p:cNvCxnSpPr>
          <p:nvPr/>
        </p:nvCxnSpPr>
        <p:spPr>
          <a:xfrm>
            <a:off x="6622275" y="1596019"/>
            <a:ext cx="101446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6682628" y="13190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充电器插入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cxnSp>
        <p:nvCxnSpPr>
          <p:cNvPr id="117" name="曲线连接符 116"/>
          <p:cNvCxnSpPr>
            <a:stCxn id="10" idx="2"/>
            <a:endCxn id="6" idx="4"/>
          </p:cNvCxnSpPr>
          <p:nvPr/>
        </p:nvCxnSpPr>
        <p:spPr>
          <a:xfrm rot="10800000">
            <a:off x="5970765" y="1996070"/>
            <a:ext cx="2968990" cy="1418745"/>
          </a:xfrm>
          <a:prstGeom prst="curved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7013570" y="3316661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充电器拔出 </a:t>
            </a:r>
            <a:r>
              <a:rPr lang="en-US" altLang="zh-CN" sz="1200" dirty="0" smtClean="0">
                <a:solidFill>
                  <a:srgbClr val="0000FF"/>
                </a:solidFill>
              </a:rPr>
              <a:t>||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</a:rPr>
              <a:t>故障被清除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cxnSp>
        <p:nvCxnSpPr>
          <p:cNvPr id="123" name="直接箭头连接符 122"/>
          <p:cNvCxnSpPr>
            <a:stCxn id="103" idx="7"/>
            <a:endCxn id="8" idx="1"/>
          </p:cNvCxnSpPr>
          <p:nvPr/>
        </p:nvCxnSpPr>
        <p:spPr>
          <a:xfrm>
            <a:off x="8748932" y="1313141"/>
            <a:ext cx="141756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8748932" y="1041260"/>
            <a:ext cx="155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rgbClr val="0000FF"/>
                </a:solidFill>
              </a:rPr>
              <a:t>任一电池电量</a:t>
            </a:r>
            <a:r>
              <a:rPr lang="en-US" altLang="zh-CN" sz="1200" smtClean="0">
                <a:solidFill>
                  <a:srgbClr val="0000FF"/>
                </a:solidFill>
              </a:rPr>
              <a:t>&lt;=95%</a:t>
            </a:r>
            <a:endParaRPr lang="en-US" altLang="zh-CN" sz="1200" dirty="0" smtClean="0">
              <a:solidFill>
                <a:srgbClr val="0000FF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651856" y="687608"/>
            <a:ext cx="1789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0000FF"/>
                </a:solidFill>
              </a:rPr>
              <a:t>两</a:t>
            </a:r>
            <a:r>
              <a:rPr lang="zh-CN" altLang="en-US" sz="1200" smtClean="0">
                <a:solidFill>
                  <a:srgbClr val="0000FF"/>
                </a:solidFill>
              </a:rPr>
              <a:t>个电池均电量</a:t>
            </a:r>
            <a:r>
              <a:rPr lang="en-US" altLang="zh-CN" sz="1200" smtClean="0">
                <a:solidFill>
                  <a:srgbClr val="0000FF"/>
                </a:solidFill>
              </a:rPr>
              <a:t>&gt;=100%</a:t>
            </a:r>
            <a:endParaRPr lang="zh-CN" altLang="en-US" sz="1200" dirty="0" smtClean="0">
              <a:solidFill>
                <a:srgbClr val="0000FF"/>
              </a:solidFill>
            </a:endParaRPr>
          </a:p>
        </p:txBody>
      </p:sp>
      <p:cxnSp>
        <p:nvCxnSpPr>
          <p:cNvPr id="130" name="曲线连接符 129"/>
          <p:cNvCxnSpPr>
            <a:stCxn id="8" idx="7"/>
            <a:endCxn id="6" idx="0"/>
          </p:cNvCxnSpPr>
          <p:nvPr/>
        </p:nvCxnSpPr>
        <p:spPr>
          <a:xfrm rot="16200000" flipV="1">
            <a:off x="8470734" y="-1304000"/>
            <a:ext cx="117172" cy="5117109"/>
          </a:xfrm>
          <a:prstGeom prst="curvedConnector3">
            <a:avLst>
              <a:gd name="adj1" fmla="val 782842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曲线连接符 134"/>
          <p:cNvCxnSpPr>
            <a:stCxn id="103" idx="6"/>
            <a:endCxn id="103" idx="5"/>
          </p:cNvCxnSpPr>
          <p:nvPr/>
        </p:nvCxnSpPr>
        <p:spPr>
          <a:xfrm flipH="1">
            <a:off x="8748932" y="1596019"/>
            <a:ext cx="190823" cy="282878"/>
          </a:xfrm>
          <a:prstGeom prst="curvedConnector4">
            <a:avLst>
              <a:gd name="adj1" fmla="val -119797"/>
              <a:gd name="adj2" fmla="val 222234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8775558" y="179210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电量</a:t>
            </a:r>
            <a:r>
              <a:rPr lang="en-US" altLang="zh-CN" sz="1200" dirty="0" smtClean="0">
                <a:solidFill>
                  <a:srgbClr val="0000FF"/>
                </a:solidFill>
              </a:rPr>
              <a:t>&gt;93%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cxnSp>
        <p:nvCxnSpPr>
          <p:cNvPr id="152" name="曲线连接符 151"/>
          <p:cNvCxnSpPr>
            <a:stCxn id="103" idx="0"/>
            <a:endCxn id="6" idx="7"/>
          </p:cNvCxnSpPr>
          <p:nvPr/>
        </p:nvCxnSpPr>
        <p:spPr>
          <a:xfrm rot="16200000" flipH="1" flipV="1">
            <a:off x="7301263" y="326158"/>
            <a:ext cx="117172" cy="1856793"/>
          </a:xfrm>
          <a:prstGeom prst="curvedConnector3">
            <a:avLst>
              <a:gd name="adj1" fmla="val -195098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6882795" y="6918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充电器拔出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10216657" y="1787547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打开</a:t>
            </a:r>
            <a:r>
              <a:rPr lang="en-US" altLang="zh-CN" sz="1200" dirty="0" smtClean="0">
                <a:solidFill>
                  <a:srgbClr val="FF0000"/>
                </a:solidFill>
              </a:rPr>
              <a:t>MOS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9180735" y="2969355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关闭</a:t>
            </a:r>
            <a:r>
              <a:rPr lang="en-US" altLang="zh-CN" sz="1200" dirty="0" smtClean="0">
                <a:solidFill>
                  <a:srgbClr val="FF0000"/>
                </a:solidFill>
              </a:rPr>
              <a:t>MOS</a:t>
            </a:r>
          </a:p>
        </p:txBody>
      </p:sp>
      <p:sp>
        <p:nvSpPr>
          <p:cNvPr id="158" name="文本框 157"/>
          <p:cNvSpPr txBox="1"/>
          <p:nvPr/>
        </p:nvSpPr>
        <p:spPr>
          <a:xfrm>
            <a:off x="6815676" y="167072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关闭</a:t>
            </a:r>
            <a:r>
              <a:rPr lang="en-US" altLang="zh-CN" sz="1200" dirty="0" smtClean="0">
                <a:solidFill>
                  <a:srgbClr val="FF0000"/>
                </a:solidFill>
              </a:rPr>
              <a:t>MOS</a:t>
            </a:r>
          </a:p>
        </p:txBody>
      </p:sp>
      <p:sp>
        <p:nvSpPr>
          <p:cNvPr id="160" name="文本框 159"/>
          <p:cNvSpPr txBox="1"/>
          <p:nvPr/>
        </p:nvSpPr>
        <p:spPr>
          <a:xfrm>
            <a:off x="5529743" y="1239106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关闭</a:t>
            </a:r>
            <a:r>
              <a:rPr lang="en-US" altLang="zh-CN" sz="1200" dirty="0" smtClean="0">
                <a:solidFill>
                  <a:srgbClr val="FF0000"/>
                </a:solidFill>
              </a:rPr>
              <a:t>MOS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967414" y="6072884"/>
            <a:ext cx="781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00FF"/>
                </a:solidFill>
              </a:rPr>
              <a:t>1</a:t>
            </a:r>
            <a:r>
              <a:rPr lang="zh-CN" altLang="en-US" sz="1200" dirty="0" smtClean="0">
                <a:solidFill>
                  <a:srgbClr val="0000FF"/>
                </a:solidFill>
              </a:rPr>
              <a:t>、电池本身发生过流保护，但是固件不知道</a:t>
            </a:r>
            <a:endParaRPr lang="en-US" altLang="zh-CN" sz="1200" dirty="0" smtClean="0">
              <a:solidFill>
                <a:srgbClr val="0000FF"/>
              </a:solidFill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</a:rPr>
              <a:t>2</a:t>
            </a:r>
            <a:r>
              <a:rPr lang="zh-CN" altLang="en-US" sz="1200" dirty="0" smtClean="0">
                <a:solidFill>
                  <a:srgbClr val="0000FF"/>
                </a:solidFill>
              </a:rPr>
              <a:t>、电池</a:t>
            </a:r>
            <a:r>
              <a:rPr lang="en-US" altLang="zh-CN" sz="1200" dirty="0" err="1" smtClean="0">
                <a:solidFill>
                  <a:srgbClr val="0000FF"/>
                </a:solidFill>
              </a:rPr>
              <a:t>IIC</a:t>
            </a:r>
            <a:r>
              <a:rPr lang="zh-CN" altLang="en-US" sz="1200" dirty="0" smtClean="0">
                <a:solidFill>
                  <a:srgbClr val="0000FF"/>
                </a:solidFill>
              </a:rPr>
              <a:t>通讯线脱落，会跳转入故障状态，但是插回以后，会自动跳转入未充电状态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2923457" y="1247231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电源</a:t>
            </a:r>
            <a:r>
              <a:rPr lang="zh-CN" altLang="en-US" dirty="0" smtClean="0">
                <a:solidFill>
                  <a:schemeClr val="tx1"/>
                </a:solidFill>
              </a:rPr>
              <a:t>管理参数初始化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6"/>
            <a:endCxn id="86" idx="2"/>
          </p:cNvCxnSpPr>
          <p:nvPr/>
        </p:nvCxnSpPr>
        <p:spPr>
          <a:xfrm>
            <a:off x="4226477" y="1647281"/>
            <a:ext cx="76400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904453" y="1247231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上电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1" idx="6"/>
            <a:endCxn id="38" idx="2"/>
          </p:cNvCxnSpPr>
          <p:nvPr/>
        </p:nvCxnSpPr>
        <p:spPr>
          <a:xfrm>
            <a:off x="2207473" y="1647281"/>
            <a:ext cx="715984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4990483" y="1247231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Work</a:t>
            </a:r>
            <a:r>
              <a:rPr lang="zh-CN" altLang="en-US" dirty="0" smtClean="0">
                <a:solidFill>
                  <a:schemeClr val="tx1"/>
                </a:solidFill>
              </a:rPr>
              <a:t>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4990483" y="3036809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插入充电器开机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38" idx="4"/>
            <a:endCxn id="87" idx="2"/>
          </p:cNvCxnSpPr>
          <p:nvPr/>
        </p:nvCxnSpPr>
        <p:spPr>
          <a:xfrm>
            <a:off x="3574967" y="2047331"/>
            <a:ext cx="1415516" cy="138952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/>
          <p:cNvCxnSpPr>
            <a:stCxn id="87" idx="0"/>
            <a:endCxn id="86" idx="3"/>
          </p:cNvCxnSpPr>
          <p:nvPr/>
        </p:nvCxnSpPr>
        <p:spPr>
          <a:xfrm rot="16200000" flipV="1">
            <a:off x="4858325" y="2253140"/>
            <a:ext cx="1106650" cy="460687"/>
          </a:xfrm>
          <a:prstGeom prst="curvedConnector3">
            <a:avLst>
              <a:gd name="adj1" fmla="val 5137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5405599" y="2209991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长按按键 </a:t>
            </a:r>
            <a:r>
              <a:rPr lang="en-US" altLang="zh-CN" sz="1200" dirty="0" smtClean="0">
                <a:solidFill>
                  <a:srgbClr val="0000FF"/>
                </a:solidFill>
              </a:rPr>
              <a:t>||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</a:rPr>
              <a:t>发生电源管理</a:t>
            </a:r>
            <a:r>
              <a:rPr lang="en-US" altLang="zh-CN" sz="1200" dirty="0" smtClean="0">
                <a:solidFill>
                  <a:srgbClr val="0000FF"/>
                </a:solidFill>
              </a:rPr>
              <a:t>Alarm</a:t>
            </a:r>
            <a:r>
              <a:rPr lang="zh-CN" altLang="en-US" sz="1200" dirty="0" smtClean="0">
                <a:solidFill>
                  <a:srgbClr val="0000FF"/>
                </a:solidFill>
              </a:rPr>
              <a:t>事件</a:t>
            </a:r>
            <a:endParaRPr lang="en-US" altLang="zh-CN" sz="1200" dirty="0" smtClean="0">
              <a:solidFill>
                <a:srgbClr val="0000FF"/>
              </a:solidFill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</a:rPr>
              <a:t>（非低电量</a:t>
            </a:r>
            <a:r>
              <a:rPr lang="en-US" altLang="zh-CN" sz="1200" dirty="0" smtClean="0">
                <a:solidFill>
                  <a:srgbClr val="0000FF"/>
                </a:solidFill>
              </a:rPr>
              <a:t>Alarm</a:t>
            </a:r>
            <a:r>
              <a:rPr lang="zh-CN" altLang="en-US" sz="1200" dirty="0" smtClean="0">
                <a:solidFill>
                  <a:srgbClr val="0000FF"/>
                </a:solidFill>
              </a:rPr>
              <a:t>）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4990483" y="4701779"/>
            <a:ext cx="130302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关机</a:t>
            </a:r>
          </a:p>
        </p:txBody>
      </p:sp>
      <p:cxnSp>
        <p:nvCxnSpPr>
          <p:cNvPr id="124" name="直接箭头连接符 123"/>
          <p:cNvCxnSpPr>
            <a:stCxn id="87" idx="4"/>
            <a:endCxn id="123" idx="0"/>
          </p:cNvCxnSpPr>
          <p:nvPr/>
        </p:nvCxnSpPr>
        <p:spPr>
          <a:xfrm>
            <a:off x="5641993" y="3836909"/>
            <a:ext cx="0" cy="86487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3906678" y="654464"/>
            <a:ext cx="143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</a:rPr>
              <a:t>！（充电口电压</a:t>
            </a:r>
            <a:endParaRPr lang="en-US" altLang="zh-CN" sz="1200" dirty="0">
              <a:solidFill>
                <a:srgbClr val="0000FF"/>
              </a:solidFill>
            </a:endParaRPr>
          </a:p>
          <a:p>
            <a:r>
              <a:rPr lang="zh-CN" altLang="en-US" sz="1200" dirty="0">
                <a:solidFill>
                  <a:srgbClr val="0000FF"/>
                </a:solidFill>
              </a:rPr>
              <a:t>高于</a:t>
            </a:r>
            <a:r>
              <a:rPr lang="en-US" altLang="zh-CN" sz="1200" dirty="0" err="1">
                <a:solidFill>
                  <a:srgbClr val="0000FF"/>
                </a:solidFill>
              </a:rPr>
              <a:t>27V</a:t>
            </a:r>
            <a:r>
              <a:rPr lang="en-US" altLang="zh-CN" sz="1200" dirty="0">
                <a:solidFill>
                  <a:srgbClr val="0000FF"/>
                </a:solidFill>
              </a:rPr>
              <a:t> &amp;&amp;</a:t>
            </a:r>
          </a:p>
          <a:p>
            <a:r>
              <a:rPr lang="en-US" altLang="zh-CN" sz="1200" dirty="0" err="1">
                <a:solidFill>
                  <a:srgbClr val="0000FF"/>
                </a:solidFill>
              </a:rPr>
              <a:t>MCU</a:t>
            </a:r>
            <a:r>
              <a:rPr lang="zh-CN" altLang="en-US" sz="1200" dirty="0">
                <a:solidFill>
                  <a:srgbClr val="0000FF"/>
                </a:solidFill>
              </a:rPr>
              <a:t>属于上电复位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</a:rPr>
              <a:t>） 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4739388" y="423695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充电器拔出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35" name="任意多边形 134"/>
          <p:cNvSpPr/>
          <p:nvPr/>
        </p:nvSpPr>
        <p:spPr>
          <a:xfrm>
            <a:off x="6324600" y="1626159"/>
            <a:ext cx="3233487" cy="3453282"/>
          </a:xfrm>
          <a:custGeom>
            <a:avLst/>
            <a:gdLst>
              <a:gd name="connsiteX0" fmla="*/ 0 w 3233487"/>
              <a:gd name="connsiteY0" fmla="*/ 2616 h 3453282"/>
              <a:gd name="connsiteX1" fmla="*/ 2695575 w 3233487"/>
              <a:gd name="connsiteY1" fmla="*/ 478866 h 3453282"/>
              <a:gd name="connsiteX2" fmla="*/ 3000375 w 3233487"/>
              <a:gd name="connsiteY2" fmla="*/ 2974416 h 3453282"/>
              <a:gd name="connsiteX3" fmla="*/ 0 w 3233487"/>
              <a:gd name="connsiteY3" fmla="*/ 3450666 h 345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3487" h="3453282">
                <a:moveTo>
                  <a:pt x="0" y="2616"/>
                </a:moveTo>
                <a:cubicBezTo>
                  <a:pt x="1097756" y="-6909"/>
                  <a:pt x="2195513" y="-16434"/>
                  <a:pt x="2695575" y="478866"/>
                </a:cubicBezTo>
                <a:cubicBezTo>
                  <a:pt x="3195637" y="974166"/>
                  <a:pt x="3449638" y="2479116"/>
                  <a:pt x="3000375" y="2974416"/>
                </a:cubicBezTo>
                <a:cubicBezTo>
                  <a:pt x="2551112" y="3469716"/>
                  <a:pt x="1275556" y="3460191"/>
                  <a:pt x="0" y="3450666"/>
                </a:cubicBezTo>
              </a:path>
            </a:pathLst>
          </a:custGeom>
          <a:noFill/>
          <a:ln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6706167" y="1111482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长按按键</a:t>
            </a:r>
            <a:r>
              <a:rPr lang="en-US" altLang="zh-CN" sz="1200" dirty="0" smtClean="0">
                <a:solidFill>
                  <a:srgbClr val="0000FF"/>
                </a:solidFill>
              </a:rPr>
              <a:t>&amp;&amp;</a:t>
            </a:r>
            <a:r>
              <a:rPr lang="zh-CN" altLang="en-US" sz="1200" dirty="0" smtClean="0">
                <a:solidFill>
                  <a:srgbClr val="0000FF"/>
                </a:solidFill>
              </a:rPr>
              <a:t>充电器未接入</a:t>
            </a:r>
            <a:endParaRPr lang="en-US" altLang="zh-CN" sz="1200" dirty="0" smtClean="0">
              <a:solidFill>
                <a:srgbClr val="0000FF"/>
              </a:solidFill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</a:rPr>
              <a:t>|| </a:t>
            </a:r>
            <a:r>
              <a:rPr lang="zh-CN" altLang="en-US" sz="1200" dirty="0" smtClean="0">
                <a:solidFill>
                  <a:srgbClr val="0000FF"/>
                </a:solidFill>
              </a:rPr>
              <a:t>低电量</a:t>
            </a:r>
            <a:r>
              <a:rPr lang="en-US" altLang="zh-CN" sz="1200" dirty="0" smtClean="0">
                <a:solidFill>
                  <a:srgbClr val="0000FF"/>
                </a:solidFill>
              </a:rPr>
              <a:t>Alarm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8" name="曲线连接符 137"/>
          <p:cNvCxnSpPr>
            <a:stCxn id="123" idx="2"/>
            <a:endCxn id="71" idx="4"/>
          </p:cNvCxnSpPr>
          <p:nvPr/>
        </p:nvCxnSpPr>
        <p:spPr>
          <a:xfrm rot="10800000">
            <a:off x="1555963" y="2047331"/>
            <a:ext cx="3434520" cy="3054498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2207473" y="357458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</a:rPr>
              <a:t>长按按键 </a:t>
            </a:r>
            <a:r>
              <a:rPr lang="en-US" altLang="zh-CN" sz="1200" dirty="0" smtClean="0">
                <a:solidFill>
                  <a:srgbClr val="00B0F0"/>
                </a:solidFill>
              </a:rPr>
              <a:t>||</a:t>
            </a:r>
          </a:p>
          <a:p>
            <a:r>
              <a:rPr lang="zh-CN" altLang="en-US" sz="1200" dirty="0" smtClean="0">
                <a:solidFill>
                  <a:srgbClr val="00B0F0"/>
                </a:solidFill>
              </a:rPr>
              <a:t>插入充电器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23404" y="98827"/>
            <a:ext cx="323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电源</a:t>
            </a:r>
            <a:r>
              <a:rPr lang="zh-CN" altLang="en-US" sz="2800" dirty="0">
                <a:solidFill>
                  <a:srgbClr val="0000FF"/>
                </a:solidFill>
              </a:rPr>
              <a:t>开关</a:t>
            </a:r>
            <a:r>
              <a:rPr lang="zh-CN" altLang="en-US" sz="2800" dirty="0" smtClean="0">
                <a:solidFill>
                  <a:srgbClr val="0000FF"/>
                </a:solidFill>
              </a:rPr>
              <a:t>管理</a:t>
            </a:r>
            <a:r>
              <a:rPr lang="en-US" altLang="zh-CN" sz="2800" dirty="0" smtClean="0">
                <a:solidFill>
                  <a:srgbClr val="0000FF"/>
                </a:solidFill>
              </a:rPr>
              <a:t>Loop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3478259" y="2418929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充电口电压</a:t>
            </a:r>
            <a:endParaRPr lang="en-US" altLang="zh-CN" sz="1200" dirty="0" smtClean="0">
              <a:solidFill>
                <a:srgbClr val="0000FF"/>
              </a:solidFill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</a:rPr>
              <a:t>高于</a:t>
            </a:r>
            <a:r>
              <a:rPr lang="en-US" altLang="zh-CN" sz="1200" dirty="0" err="1" smtClean="0">
                <a:solidFill>
                  <a:srgbClr val="0000FF"/>
                </a:solidFill>
              </a:rPr>
              <a:t>27V</a:t>
            </a:r>
            <a:r>
              <a:rPr lang="en-US" altLang="zh-CN" sz="1200" dirty="0" smtClean="0">
                <a:solidFill>
                  <a:srgbClr val="0000FF"/>
                </a:solidFill>
              </a:rPr>
              <a:t> &amp;&amp;</a:t>
            </a:r>
          </a:p>
          <a:p>
            <a:r>
              <a:rPr lang="en-US" altLang="zh-CN" sz="1200" dirty="0" err="1" smtClean="0">
                <a:solidFill>
                  <a:srgbClr val="0000FF"/>
                </a:solidFill>
              </a:rPr>
              <a:t>MCU</a:t>
            </a:r>
            <a:r>
              <a:rPr lang="zh-CN" altLang="en-US" sz="1200" dirty="0" smtClean="0">
                <a:solidFill>
                  <a:srgbClr val="0000FF"/>
                </a:solidFill>
              </a:rPr>
              <a:t>属于上电复位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64812" y="46664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默认打开所以外设电源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42461" y="1996517"/>
            <a:ext cx="2541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默认打开平板、雷达、</a:t>
            </a:r>
            <a:r>
              <a:rPr lang="en-US" altLang="zh-CN" sz="1200" dirty="0" smtClean="0">
                <a:solidFill>
                  <a:srgbClr val="FF0000"/>
                </a:solidFill>
              </a:rPr>
              <a:t>speaker</a:t>
            </a:r>
            <a:r>
              <a:rPr lang="zh-CN" altLang="en-US" sz="1200" dirty="0" smtClean="0">
                <a:solidFill>
                  <a:srgbClr val="FF0000"/>
                </a:solidFill>
              </a:rPr>
              <a:t>电源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11314" y="4400923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默认关闭</a:t>
            </a:r>
            <a:r>
              <a:rPr lang="en-US" altLang="zh-CN" sz="1200" dirty="0" smtClean="0">
                <a:solidFill>
                  <a:srgbClr val="FF0000"/>
                </a:solidFill>
              </a:rPr>
              <a:t>Speaker</a:t>
            </a:r>
            <a:r>
              <a:rPr lang="zh-CN" altLang="en-US" sz="1200" dirty="0" smtClean="0">
                <a:solidFill>
                  <a:srgbClr val="FF0000"/>
                </a:solidFill>
              </a:rPr>
              <a:t>电源、灯条电源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80557" y="3011871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默认不打开雷达电源，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头部平板电源、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Speaker</a:t>
            </a:r>
            <a:r>
              <a:rPr lang="zh-CN" altLang="en-US" sz="1200" dirty="0" smtClean="0">
                <a:solidFill>
                  <a:srgbClr val="FF0000"/>
                </a:solidFill>
              </a:rPr>
              <a:t>使能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其他外设电源打开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cxnSp>
        <p:nvCxnSpPr>
          <p:cNvPr id="29" name="曲线连接符 28"/>
          <p:cNvCxnSpPr>
            <a:stCxn id="86" idx="6"/>
            <a:endCxn id="87" idx="6"/>
          </p:cNvCxnSpPr>
          <p:nvPr/>
        </p:nvCxnSpPr>
        <p:spPr>
          <a:xfrm>
            <a:off x="6293503" y="1647281"/>
            <a:ext cx="12700" cy="1789578"/>
          </a:xfrm>
          <a:prstGeom prst="curvedConnector3">
            <a:avLst>
              <a:gd name="adj1" fmla="val 1032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595882" y="2372551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</a:rPr>
              <a:t>插入充电器 </a:t>
            </a:r>
            <a:r>
              <a:rPr lang="en-US" altLang="zh-CN" sz="1200" dirty="0" smtClean="0">
                <a:solidFill>
                  <a:srgbClr val="0000FF"/>
                </a:solidFill>
              </a:rPr>
              <a:t>&amp;&amp; 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</a:rPr>
              <a:t>长按开关</a:t>
            </a:r>
            <a:endParaRPr lang="en-US" altLang="zh-CN" sz="1200" dirty="0" smtClean="0">
              <a:solidFill>
                <a:srgbClr val="0000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009488" y="2894475"/>
            <a:ext cx="1726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默认</a:t>
            </a:r>
            <a:r>
              <a:rPr lang="zh-CN" altLang="en-US" sz="1200" dirty="0">
                <a:solidFill>
                  <a:srgbClr val="FF0000"/>
                </a:solidFill>
              </a:rPr>
              <a:t>关闭</a:t>
            </a:r>
            <a:r>
              <a:rPr lang="zh-CN" altLang="en-US" sz="1200" dirty="0" smtClean="0">
                <a:solidFill>
                  <a:srgbClr val="FF0000"/>
                </a:solidFill>
              </a:rPr>
              <a:t>雷达</a:t>
            </a:r>
            <a:r>
              <a:rPr lang="en-US" altLang="zh-CN" sz="1200" dirty="0" smtClean="0">
                <a:solidFill>
                  <a:srgbClr val="FF0000"/>
                </a:solidFill>
              </a:rPr>
              <a:t>/pad</a:t>
            </a:r>
            <a:r>
              <a:rPr lang="zh-CN" altLang="en-US" sz="1200" dirty="0" smtClean="0">
                <a:solidFill>
                  <a:srgbClr val="FF0000"/>
                </a:solidFill>
              </a:rPr>
              <a:t>电源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78991" y="834483"/>
            <a:ext cx="2595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默认关闭</a:t>
            </a:r>
            <a:r>
              <a:rPr lang="en-US" altLang="zh-CN" sz="1200" dirty="0" smtClean="0">
                <a:solidFill>
                  <a:srgbClr val="FF0000"/>
                </a:solidFill>
              </a:rPr>
              <a:t>Speaker</a:t>
            </a:r>
            <a:r>
              <a:rPr lang="zh-CN" altLang="en-US" sz="1200" dirty="0">
                <a:solidFill>
                  <a:srgbClr val="FF0000"/>
                </a:solidFill>
              </a:rPr>
              <a:t>使能</a:t>
            </a:r>
            <a:r>
              <a:rPr lang="en-US" altLang="zh-CN" sz="1200" dirty="0" smtClean="0">
                <a:solidFill>
                  <a:srgbClr val="FF0000"/>
                </a:solidFill>
              </a:rPr>
              <a:t>\pad\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lidar</a:t>
            </a:r>
            <a:r>
              <a:rPr lang="zh-CN" altLang="en-US" sz="1200" dirty="0" smtClean="0">
                <a:solidFill>
                  <a:srgbClr val="FF0000"/>
                </a:solidFill>
              </a:rPr>
              <a:t>电源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497570" y="5743407"/>
            <a:ext cx="781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rgbClr val="0000FF"/>
                </a:solidFill>
              </a:rPr>
              <a:t>1</a:t>
            </a:r>
            <a:r>
              <a:rPr lang="zh-CN" altLang="en-US" sz="1200" smtClean="0">
                <a:solidFill>
                  <a:srgbClr val="0000FF"/>
                </a:solidFill>
              </a:rPr>
              <a:t>、</a:t>
            </a:r>
            <a:r>
              <a:rPr lang="en-US" altLang="zh-CN" sz="1200">
                <a:solidFill>
                  <a:srgbClr val="0000FF"/>
                </a:solidFill>
                <a:hlinkClick r:id="rId2"/>
              </a:rPr>
              <a:t>https://</a:t>
            </a:r>
            <a:r>
              <a:rPr lang="en-US" altLang="zh-CN" sz="1200" smtClean="0">
                <a:solidFill>
                  <a:srgbClr val="0000FF"/>
                </a:solidFill>
                <a:hlinkClick r:id="rId2"/>
              </a:rPr>
              <a:t>pudutech.yuque.com/bellabot/yuv1so/14419505</a:t>
            </a:r>
            <a:r>
              <a:rPr lang="en-US" altLang="zh-CN" sz="1200" smtClean="0">
                <a:solidFill>
                  <a:srgbClr val="0000FF"/>
                </a:solidFill>
              </a:rPr>
              <a:t>  </a:t>
            </a:r>
            <a:r>
              <a:rPr lang="zh-CN" altLang="en-US" sz="1200" smtClean="0">
                <a:solidFill>
                  <a:srgbClr val="0000FF"/>
                </a:solidFill>
              </a:rPr>
              <a:t>针对低功耗</a:t>
            </a:r>
            <a:r>
              <a:rPr lang="en-US" altLang="zh-CN" sz="1200" smtClean="0">
                <a:solidFill>
                  <a:srgbClr val="0000FF"/>
                </a:solidFill>
              </a:rPr>
              <a:t>/</a:t>
            </a:r>
            <a:r>
              <a:rPr lang="zh-CN" altLang="en-US" sz="1200" smtClean="0">
                <a:solidFill>
                  <a:srgbClr val="0000FF"/>
                </a:solidFill>
              </a:rPr>
              <a:t>软关机功能补充说明</a:t>
            </a:r>
            <a:endParaRPr lang="en-US" altLang="zh-CN" sz="12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5105</TotalTime>
  <Words>418</Words>
  <Application>Microsoft Office PowerPoint</Application>
  <PresentationFormat>宽屏</PresentationFormat>
  <Paragraphs>99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223</cp:revision>
  <cp:lastPrinted>2019-11-20T05:02:56Z</cp:lastPrinted>
  <dcterms:created xsi:type="dcterms:W3CDTF">2019-11-15T04:25:51Z</dcterms:created>
  <dcterms:modified xsi:type="dcterms:W3CDTF">2020-11-05T06:45:35Z</dcterms:modified>
</cp:coreProperties>
</file>