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3a348cc7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3a348cc7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88a77a1f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88a77a1f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88e45ff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88e45ff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88a77a1f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88a77a1f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88a77a1f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88a77a1f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3a348cb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3a348cb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88e45ff5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88e45ff5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88a77a1f9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88a77a1f9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88a77a1f9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88a77a1f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20082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Sat-to-Map </a:t>
            </a:r>
            <a:endParaRPr/>
          </a:p>
          <a:p>
            <a:pPr indent="0" lvl="0" marL="0" rtl="0" algn="l">
              <a:spcBef>
                <a:spcPts val="0"/>
              </a:spcBef>
              <a:spcAft>
                <a:spcPts val="0"/>
              </a:spcAft>
              <a:buNone/>
            </a:pPr>
            <a:r>
              <a:rPr lang="en"/>
              <a:t>BACKUP SLIDES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22"/>
          <p:cNvPicPr preferRelativeResize="0"/>
          <p:nvPr/>
        </p:nvPicPr>
        <p:blipFill rotWithShape="1">
          <a:blip r:embed="rId3">
            <a:alphaModFix/>
          </a:blip>
          <a:srcRect b="2647" l="0" r="36471" t="0"/>
          <a:stretch/>
        </p:blipFill>
        <p:spPr>
          <a:xfrm>
            <a:off x="4572000" y="1325600"/>
            <a:ext cx="3398449" cy="1908950"/>
          </a:xfrm>
          <a:prstGeom prst="rect">
            <a:avLst/>
          </a:prstGeom>
          <a:noFill/>
          <a:ln>
            <a:noFill/>
          </a:ln>
        </p:spPr>
      </p:pic>
      <p:pic>
        <p:nvPicPr>
          <p:cNvPr id="144" name="Google Shape;144;p22"/>
          <p:cNvPicPr preferRelativeResize="0"/>
          <p:nvPr/>
        </p:nvPicPr>
        <p:blipFill rotWithShape="1">
          <a:blip r:embed="rId4">
            <a:alphaModFix/>
          </a:blip>
          <a:srcRect b="0" l="0" r="39551" t="0"/>
          <a:stretch/>
        </p:blipFill>
        <p:spPr>
          <a:xfrm>
            <a:off x="429574" y="1325600"/>
            <a:ext cx="3271950" cy="1908950"/>
          </a:xfrm>
          <a:prstGeom prst="rect">
            <a:avLst/>
          </a:prstGeom>
          <a:noFill/>
          <a:ln>
            <a:noFill/>
          </a:ln>
        </p:spPr>
      </p:pic>
      <p:pic>
        <p:nvPicPr>
          <p:cNvPr id="145" name="Google Shape;145;p22"/>
          <p:cNvPicPr preferRelativeResize="0"/>
          <p:nvPr/>
        </p:nvPicPr>
        <p:blipFill rotWithShape="1">
          <a:blip r:embed="rId5">
            <a:alphaModFix/>
          </a:blip>
          <a:srcRect b="0" l="0" r="36716" t="0"/>
          <a:stretch/>
        </p:blipFill>
        <p:spPr>
          <a:xfrm>
            <a:off x="2743775" y="3342050"/>
            <a:ext cx="3211150" cy="1649050"/>
          </a:xfrm>
          <a:prstGeom prst="rect">
            <a:avLst/>
          </a:prstGeom>
          <a:noFill/>
          <a:ln>
            <a:noFill/>
          </a:ln>
        </p:spPr>
      </p:pic>
      <p:sp>
        <p:nvSpPr>
          <p:cNvPr id="146" name="Google Shape;146;p22"/>
          <p:cNvSpPr txBox="1"/>
          <p:nvPr/>
        </p:nvSpPr>
        <p:spPr>
          <a:xfrm>
            <a:off x="1793025" y="719825"/>
            <a:ext cx="1348200" cy="6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L1 Regulariser</a:t>
            </a:r>
            <a:endParaRPr/>
          </a:p>
        </p:txBody>
      </p:sp>
      <p:sp>
        <p:nvSpPr>
          <p:cNvPr id="147" name="Google Shape;147;p22"/>
          <p:cNvSpPr txBox="1"/>
          <p:nvPr/>
        </p:nvSpPr>
        <p:spPr>
          <a:xfrm>
            <a:off x="5526825" y="796025"/>
            <a:ext cx="1348200" cy="6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L2 Regulariser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Probable Reason for poor image reconstruction in case of VAEs</a:t>
            </a:r>
            <a:endParaRPr sz="3000"/>
          </a:p>
        </p:txBody>
      </p:sp>
      <p:sp>
        <p:nvSpPr>
          <p:cNvPr id="92" name="Google Shape;92;p14"/>
          <p:cNvSpPr txBox="1"/>
          <p:nvPr>
            <p:ph idx="1" type="body"/>
          </p:nvPr>
        </p:nvSpPr>
        <p:spPr>
          <a:xfrm>
            <a:off x="729450" y="27646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It is well known that CNNs and GANs have been extensively applied to problems involving image to image translations while VAEs are not used for such tasks</a:t>
            </a:r>
            <a:endParaRPr sz="1400"/>
          </a:p>
          <a:p>
            <a:pPr indent="-317500" lvl="0" marL="457200" rtl="0" algn="l">
              <a:spcBef>
                <a:spcPts val="0"/>
              </a:spcBef>
              <a:spcAft>
                <a:spcPts val="0"/>
              </a:spcAft>
              <a:buSzPts val="1400"/>
              <a:buChar char="●"/>
            </a:pPr>
            <a:r>
              <a:rPr lang="en" sz="1400"/>
              <a:t>Injected noise and imperfect reconstructions lead to blurry images as compared to Generative Adversarial Networks.</a:t>
            </a:r>
            <a:endParaRPr sz="1400"/>
          </a:p>
          <a:p>
            <a:pPr indent="-317500" lvl="0" marL="457200" rtl="0" algn="l">
              <a:spcBef>
                <a:spcPts val="0"/>
              </a:spcBef>
              <a:spcAft>
                <a:spcPts val="0"/>
              </a:spcAft>
              <a:buSzPts val="1400"/>
              <a:buChar char="●"/>
            </a:pPr>
            <a:r>
              <a:rPr lang="en" sz="1400"/>
              <a:t>Variational Autoencoder basically optimises the likelihood results into a probability density that is away from estimated data manifold.</a:t>
            </a:r>
            <a:endParaRPr sz="14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idx="1" type="body"/>
          </p:nvPr>
        </p:nvSpPr>
        <p:spPr>
          <a:xfrm>
            <a:off x="729450" y="1697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 probable explanation for the poor performance of VAE might because this model could be overfitting, as the training and test error are quite close in magnitude but more than the desired error (and the errors in the case of GANs and CNNs). </a:t>
            </a:r>
            <a:endParaRPr sz="1800"/>
          </a:p>
          <a:p>
            <a:pPr indent="-342900" lvl="0" marL="457200" rtl="0" algn="l">
              <a:spcBef>
                <a:spcPts val="0"/>
              </a:spcBef>
              <a:spcAft>
                <a:spcPts val="0"/>
              </a:spcAft>
              <a:buSzPts val="1800"/>
              <a:buChar char="●"/>
            </a:pPr>
            <a:r>
              <a:rPr lang="en" sz="1800"/>
              <a:t>Both these errors converge after few epochs and fail to reduce after that. </a:t>
            </a:r>
            <a:endParaRPr sz="1800"/>
          </a:p>
          <a:p>
            <a:pPr indent="-342900" lvl="0" marL="457200" rtl="0" algn="l">
              <a:spcBef>
                <a:spcPts val="0"/>
              </a:spcBef>
              <a:spcAft>
                <a:spcPts val="0"/>
              </a:spcAft>
              <a:buSzPts val="1800"/>
              <a:buChar char="●"/>
            </a:pPr>
            <a:r>
              <a:rPr lang="en" sz="1800"/>
              <a:t>We can prevent this by changing the features (which we cannot change in our problem), and by increasing the features we take into consideration (this also we cannot do in our case)</a:t>
            </a:r>
            <a:endParaRPr sz="1800"/>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Web-Scraping for obtaining data of Indian Landscapes</a:t>
            </a:r>
            <a:endParaRPr sz="3600"/>
          </a:p>
        </p:txBody>
      </p:sp>
      <p:sp>
        <p:nvSpPr>
          <p:cNvPr id="103" name="Google Shape;103;p16"/>
          <p:cNvSpPr txBox="1"/>
          <p:nvPr>
            <p:ph idx="1" type="body"/>
          </p:nvPr>
        </p:nvSpPr>
        <p:spPr>
          <a:xfrm>
            <a:off x="729450" y="27646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We used Selenium for web-scraping images of Indian Landscapes for the purpose of testing the already trained models on these pairs.</a:t>
            </a:r>
            <a:endParaRPr sz="1800"/>
          </a:p>
          <a:p>
            <a:pPr indent="-342900" lvl="0" marL="457200" rtl="0" algn="l">
              <a:spcBef>
                <a:spcPts val="0"/>
              </a:spcBef>
              <a:spcAft>
                <a:spcPts val="0"/>
              </a:spcAft>
              <a:buSzPts val="1800"/>
              <a:buChar char="●"/>
            </a:pPr>
            <a:r>
              <a:rPr lang="en" sz="1800"/>
              <a:t>We web-scraped these pairs of maps and satellite images from Google Maps.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729450" y="1242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for web-scraping</a:t>
            </a:r>
            <a:endParaRPr/>
          </a:p>
        </p:txBody>
      </p:sp>
      <p:pic>
        <p:nvPicPr>
          <p:cNvPr id="109" name="Google Shape;109;p17"/>
          <p:cNvPicPr preferRelativeResize="0"/>
          <p:nvPr/>
        </p:nvPicPr>
        <p:blipFill>
          <a:blip r:embed="rId3">
            <a:alphaModFix/>
          </a:blip>
          <a:stretch>
            <a:fillRect/>
          </a:stretch>
        </p:blipFill>
        <p:spPr>
          <a:xfrm>
            <a:off x="886675" y="1960950"/>
            <a:ext cx="1994975" cy="2723825"/>
          </a:xfrm>
          <a:prstGeom prst="rect">
            <a:avLst/>
          </a:prstGeom>
          <a:noFill/>
          <a:ln>
            <a:noFill/>
          </a:ln>
        </p:spPr>
      </p:pic>
      <p:pic>
        <p:nvPicPr>
          <p:cNvPr id="110" name="Google Shape;110;p17"/>
          <p:cNvPicPr preferRelativeResize="0"/>
          <p:nvPr/>
        </p:nvPicPr>
        <p:blipFill>
          <a:blip r:embed="rId4">
            <a:alphaModFix/>
          </a:blip>
          <a:stretch>
            <a:fillRect/>
          </a:stretch>
        </p:blipFill>
        <p:spPr>
          <a:xfrm>
            <a:off x="3567450" y="1960950"/>
            <a:ext cx="1994975" cy="2723825"/>
          </a:xfrm>
          <a:prstGeom prst="rect">
            <a:avLst/>
          </a:prstGeom>
          <a:noFill/>
          <a:ln>
            <a:noFill/>
          </a:ln>
        </p:spPr>
      </p:pic>
      <p:pic>
        <p:nvPicPr>
          <p:cNvPr id="111" name="Google Shape;111;p17"/>
          <p:cNvPicPr preferRelativeResize="0"/>
          <p:nvPr/>
        </p:nvPicPr>
        <p:blipFill>
          <a:blip r:embed="rId5">
            <a:alphaModFix/>
          </a:blip>
          <a:stretch>
            <a:fillRect/>
          </a:stretch>
        </p:blipFill>
        <p:spPr>
          <a:xfrm>
            <a:off x="6248225" y="1930050"/>
            <a:ext cx="1994975" cy="2754725"/>
          </a:xfrm>
          <a:prstGeom prst="rect">
            <a:avLst/>
          </a:prstGeom>
          <a:noFill/>
          <a:ln>
            <a:noFill/>
          </a:ln>
        </p:spPr>
      </p:pic>
      <p:sp>
        <p:nvSpPr>
          <p:cNvPr id="112" name="Google Shape;112;p17"/>
          <p:cNvSpPr txBox="1"/>
          <p:nvPr/>
        </p:nvSpPr>
        <p:spPr>
          <a:xfrm>
            <a:off x="691450" y="4702425"/>
            <a:ext cx="2811600" cy="2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Convolution Neural Network</a:t>
            </a:r>
            <a:endParaRPr/>
          </a:p>
        </p:txBody>
      </p:sp>
      <p:sp>
        <p:nvSpPr>
          <p:cNvPr id="113" name="Google Shape;113;p17"/>
          <p:cNvSpPr txBox="1"/>
          <p:nvPr/>
        </p:nvSpPr>
        <p:spPr>
          <a:xfrm>
            <a:off x="3510850" y="4702425"/>
            <a:ext cx="2811600" cy="2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Variational Auto Encoder</a:t>
            </a:r>
            <a:endParaRPr/>
          </a:p>
        </p:txBody>
      </p:sp>
      <p:sp>
        <p:nvSpPr>
          <p:cNvPr id="114" name="Google Shape;114;p17"/>
          <p:cNvSpPr txBox="1"/>
          <p:nvPr/>
        </p:nvSpPr>
        <p:spPr>
          <a:xfrm>
            <a:off x="5949250" y="4702425"/>
            <a:ext cx="2811600" cy="2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Generative Adversarial Network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L2 loss Pixelwise for different models</a:t>
            </a:r>
            <a:endParaRPr/>
          </a:p>
        </p:txBody>
      </p:sp>
      <p:sp>
        <p:nvSpPr>
          <p:cNvPr id="120" name="Google Shape;120;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CNN after 500 epochs - 0.05</a:t>
            </a:r>
            <a:endParaRPr/>
          </a:p>
          <a:p>
            <a:pPr indent="-311150" lvl="0" marL="457200" rtl="0" algn="l">
              <a:spcBef>
                <a:spcPts val="0"/>
              </a:spcBef>
              <a:spcAft>
                <a:spcPts val="0"/>
              </a:spcAft>
              <a:buSzPts val="1300"/>
              <a:buChar char="●"/>
            </a:pPr>
            <a:r>
              <a:rPr lang="en"/>
              <a:t>GAN after 500 epochs - 0.05</a:t>
            </a:r>
            <a:endParaRPr/>
          </a:p>
          <a:p>
            <a:pPr indent="-311150" lvl="0" marL="457200" rtl="0" algn="l">
              <a:spcBef>
                <a:spcPts val="0"/>
              </a:spcBef>
              <a:spcAft>
                <a:spcPts val="0"/>
              </a:spcAft>
              <a:buSzPts val="1300"/>
              <a:buChar char="●"/>
            </a:pPr>
            <a:r>
              <a:rPr lang="en"/>
              <a:t>VAE even after 1500 epochs -  3.05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Discriminator Plots</a:t>
            </a:r>
            <a:endParaRPr/>
          </a:p>
        </p:txBody>
      </p:sp>
      <p:pic>
        <p:nvPicPr>
          <p:cNvPr id="126" name="Google Shape;126;p19"/>
          <p:cNvPicPr preferRelativeResize="0"/>
          <p:nvPr/>
        </p:nvPicPr>
        <p:blipFill>
          <a:blip r:embed="rId3">
            <a:alphaModFix/>
          </a:blip>
          <a:stretch>
            <a:fillRect/>
          </a:stretch>
        </p:blipFill>
        <p:spPr>
          <a:xfrm>
            <a:off x="1573075" y="2082000"/>
            <a:ext cx="3847161" cy="2627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of Generator</a:t>
            </a:r>
            <a:endParaRPr/>
          </a:p>
        </p:txBody>
      </p:sp>
      <p:sp>
        <p:nvSpPr>
          <p:cNvPr id="132" name="Google Shape;132;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5 Convolution Layers</a:t>
            </a:r>
            <a:endParaRPr sz="1800"/>
          </a:p>
          <a:p>
            <a:pPr indent="-342900" lvl="0" marL="457200" rtl="0" algn="l">
              <a:spcBef>
                <a:spcPts val="0"/>
              </a:spcBef>
              <a:spcAft>
                <a:spcPts val="0"/>
              </a:spcAft>
              <a:buSzPts val="1800"/>
              <a:buChar char="●"/>
            </a:pPr>
            <a:r>
              <a:rPr lang="en" sz="1800"/>
              <a:t>5 Corresponding Instance Normalization</a:t>
            </a:r>
            <a:endParaRPr sz="1800"/>
          </a:p>
          <a:p>
            <a:pPr indent="-342900" lvl="0" marL="457200" rtl="0" algn="l">
              <a:spcBef>
                <a:spcPts val="0"/>
              </a:spcBef>
              <a:spcAft>
                <a:spcPts val="0"/>
              </a:spcAft>
              <a:buSzPts val="1800"/>
              <a:buChar char="●"/>
            </a:pPr>
            <a:r>
              <a:rPr lang="en" sz="1800"/>
              <a:t>ReLU Activation Functions</a:t>
            </a:r>
            <a:endParaRPr sz="1800"/>
          </a:p>
          <a:p>
            <a:pPr indent="-342900" lvl="0" marL="457200" rtl="0" algn="l">
              <a:spcBef>
                <a:spcPts val="0"/>
              </a:spcBef>
              <a:spcAft>
                <a:spcPts val="0"/>
              </a:spcAft>
              <a:buSzPts val="1800"/>
              <a:buChar char="●"/>
            </a:pPr>
            <a:r>
              <a:rPr lang="en" sz="1800"/>
              <a:t>1 fully connected (Linear) layer</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of Discriminator</a:t>
            </a:r>
            <a:endParaRPr/>
          </a:p>
        </p:txBody>
      </p:sp>
      <p:sp>
        <p:nvSpPr>
          <p:cNvPr id="138" name="Google Shape;138;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5 Convolution Layers </a:t>
            </a:r>
            <a:endParaRPr sz="1800"/>
          </a:p>
          <a:p>
            <a:pPr indent="-342900" lvl="0" marL="457200" rtl="0" algn="l">
              <a:spcBef>
                <a:spcPts val="0"/>
              </a:spcBef>
              <a:spcAft>
                <a:spcPts val="0"/>
              </a:spcAft>
              <a:buSzPts val="1800"/>
              <a:buChar char="●"/>
            </a:pPr>
            <a:r>
              <a:rPr lang="en" sz="1800"/>
              <a:t>5 Corresponding Instance Normalization </a:t>
            </a:r>
            <a:endParaRPr sz="1800"/>
          </a:p>
          <a:p>
            <a:pPr indent="-342900" lvl="0" marL="457200" rtl="0" algn="l">
              <a:spcBef>
                <a:spcPts val="0"/>
              </a:spcBef>
              <a:spcAft>
                <a:spcPts val="0"/>
              </a:spcAft>
              <a:buSzPts val="1800"/>
              <a:buChar char="●"/>
            </a:pPr>
            <a:r>
              <a:rPr lang="en" sz="1800"/>
              <a:t>Leaky ReLU Activation Functions</a:t>
            </a:r>
            <a:endParaRPr sz="1800"/>
          </a:p>
          <a:p>
            <a:pPr indent="-342900" lvl="0" marL="457200" rtl="0" algn="l">
              <a:spcBef>
                <a:spcPts val="0"/>
              </a:spcBef>
              <a:spcAft>
                <a:spcPts val="0"/>
              </a:spcAft>
              <a:buSzPts val="1800"/>
              <a:buChar char="●"/>
            </a:pPr>
            <a:r>
              <a:rPr lang="en" sz="1800"/>
              <a:t>1 fully connected (linear) layer</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