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302" r:id="rId2"/>
    <p:sldId id="256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300" r:id="rId15"/>
    <p:sldId id="301" r:id="rId16"/>
    <p:sldId id="296" r:id="rId17"/>
    <p:sldId id="297" r:id="rId18"/>
    <p:sldId id="298" r:id="rId19"/>
    <p:sldId id="299" r:id="rId20"/>
    <p:sldId id="303" r:id="rId21"/>
    <p:sldId id="304" r:id="rId22"/>
  </p:sldIdLst>
  <p:sldSz cx="10160000" cy="7620000"/>
  <p:notesSz cx="6858000" cy="9144000"/>
  <p:defaultTextStyle>
    <a:lvl1pPr defTabSz="457200">
      <a:defRPr sz="2200" i="1">
        <a:solidFill>
          <a:srgbClr val="007D64"/>
        </a:solidFill>
        <a:latin typeface="+mn-lt"/>
        <a:ea typeface="+mn-ea"/>
        <a:cs typeface="+mn-cs"/>
        <a:sym typeface="Helvetica"/>
      </a:defRPr>
    </a:lvl1pPr>
    <a:lvl2pPr indent="342900" defTabSz="457200">
      <a:defRPr sz="2200" i="1">
        <a:solidFill>
          <a:srgbClr val="007D64"/>
        </a:solidFill>
        <a:latin typeface="+mn-lt"/>
        <a:ea typeface="+mn-ea"/>
        <a:cs typeface="+mn-cs"/>
        <a:sym typeface="Helvetica"/>
      </a:defRPr>
    </a:lvl2pPr>
    <a:lvl3pPr indent="685800" defTabSz="457200">
      <a:defRPr sz="2200" i="1">
        <a:solidFill>
          <a:srgbClr val="007D64"/>
        </a:solidFill>
        <a:latin typeface="+mn-lt"/>
        <a:ea typeface="+mn-ea"/>
        <a:cs typeface="+mn-cs"/>
        <a:sym typeface="Helvetica"/>
      </a:defRPr>
    </a:lvl3pPr>
    <a:lvl4pPr indent="1028700" defTabSz="457200">
      <a:defRPr sz="2200" i="1">
        <a:solidFill>
          <a:srgbClr val="007D64"/>
        </a:solidFill>
        <a:latin typeface="+mn-lt"/>
        <a:ea typeface="+mn-ea"/>
        <a:cs typeface="+mn-cs"/>
        <a:sym typeface="Helvetica"/>
      </a:defRPr>
    </a:lvl4pPr>
    <a:lvl5pPr indent="1371600" defTabSz="457200">
      <a:defRPr sz="2200" i="1">
        <a:solidFill>
          <a:srgbClr val="007D64"/>
        </a:solidFill>
        <a:latin typeface="+mn-lt"/>
        <a:ea typeface="+mn-ea"/>
        <a:cs typeface="+mn-cs"/>
        <a:sym typeface="Helvetica"/>
      </a:defRPr>
    </a:lvl5pPr>
    <a:lvl6pPr indent="1714500" defTabSz="457200">
      <a:defRPr sz="2200" i="1">
        <a:solidFill>
          <a:srgbClr val="007D64"/>
        </a:solidFill>
        <a:latin typeface="+mn-lt"/>
        <a:ea typeface="+mn-ea"/>
        <a:cs typeface="+mn-cs"/>
        <a:sym typeface="Helvetica"/>
      </a:defRPr>
    </a:lvl6pPr>
    <a:lvl7pPr indent="2057400" defTabSz="457200">
      <a:defRPr sz="2200" i="1">
        <a:solidFill>
          <a:srgbClr val="007D64"/>
        </a:solidFill>
        <a:latin typeface="+mn-lt"/>
        <a:ea typeface="+mn-ea"/>
        <a:cs typeface="+mn-cs"/>
        <a:sym typeface="Helvetica"/>
      </a:defRPr>
    </a:lvl7pPr>
    <a:lvl8pPr indent="2400300" defTabSz="457200">
      <a:defRPr sz="2200" i="1">
        <a:solidFill>
          <a:srgbClr val="007D64"/>
        </a:solidFill>
        <a:latin typeface="+mn-lt"/>
        <a:ea typeface="+mn-ea"/>
        <a:cs typeface="+mn-cs"/>
        <a:sym typeface="Helvetica"/>
      </a:defRPr>
    </a:lvl8pPr>
    <a:lvl9pPr indent="2743200" defTabSz="457200">
      <a:defRPr sz="2200" i="1">
        <a:solidFill>
          <a:srgbClr val="007D64"/>
        </a:solidFill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5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2854062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1600">
        <a:latin typeface="Lucida Grande"/>
        <a:ea typeface="Lucida Grande"/>
        <a:cs typeface="Lucida Grande"/>
        <a:sym typeface="Lucida Grande"/>
      </a:defRPr>
    </a:lvl1pPr>
    <a:lvl2pPr indent="228600" defTabSz="457200">
      <a:defRPr sz="1600">
        <a:latin typeface="Lucida Grande"/>
        <a:ea typeface="Lucida Grande"/>
        <a:cs typeface="Lucida Grande"/>
        <a:sym typeface="Lucida Grande"/>
      </a:defRPr>
    </a:lvl2pPr>
    <a:lvl3pPr indent="457200" defTabSz="457200">
      <a:defRPr sz="1600">
        <a:latin typeface="Lucida Grande"/>
        <a:ea typeface="Lucida Grande"/>
        <a:cs typeface="Lucida Grande"/>
        <a:sym typeface="Lucida Grande"/>
      </a:defRPr>
    </a:lvl3pPr>
    <a:lvl4pPr indent="685800" defTabSz="457200">
      <a:defRPr sz="1600">
        <a:latin typeface="Lucida Grande"/>
        <a:ea typeface="Lucida Grande"/>
        <a:cs typeface="Lucida Grande"/>
        <a:sym typeface="Lucida Grande"/>
      </a:defRPr>
    </a:lvl4pPr>
    <a:lvl5pPr indent="914400" defTabSz="457200">
      <a:defRPr sz="1600">
        <a:latin typeface="Lucida Grande"/>
        <a:ea typeface="Lucida Grande"/>
        <a:cs typeface="Lucida Grande"/>
        <a:sym typeface="Lucida Grande"/>
      </a:defRPr>
    </a:lvl5pPr>
    <a:lvl6pPr indent="1143000" defTabSz="457200">
      <a:defRPr sz="1600">
        <a:latin typeface="Lucida Grande"/>
        <a:ea typeface="Lucida Grande"/>
        <a:cs typeface="Lucida Grande"/>
        <a:sym typeface="Lucida Grande"/>
      </a:defRPr>
    </a:lvl6pPr>
    <a:lvl7pPr indent="1371600" defTabSz="457200">
      <a:defRPr sz="1600">
        <a:latin typeface="Lucida Grande"/>
        <a:ea typeface="Lucida Grande"/>
        <a:cs typeface="Lucida Grande"/>
        <a:sym typeface="Lucida Grande"/>
      </a:defRPr>
    </a:lvl7pPr>
    <a:lvl8pPr indent="1600200" defTabSz="457200">
      <a:defRPr sz="1600">
        <a:latin typeface="Lucida Grande"/>
        <a:ea typeface="Lucida Grande"/>
        <a:cs typeface="Lucida Grande"/>
        <a:sym typeface="Lucida Grande"/>
      </a:defRPr>
    </a:lvl8pPr>
    <a:lvl9pPr indent="1828800" defTabSz="457200">
      <a:defRPr sz="16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7D64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635000" indent="-317500">
              <a:spcBef>
                <a:spcPts val="800"/>
              </a:spcBef>
              <a:buChar char="❖"/>
              <a:defRPr sz="1600"/>
            </a:lvl2pPr>
            <a:lvl3pPr marL="952500" indent="-317500">
              <a:spcBef>
                <a:spcPts val="600"/>
              </a:spcBef>
              <a:buFontTx/>
              <a:buChar char="‣"/>
              <a:defRPr sz="1400"/>
            </a:lvl3pPr>
            <a:lvl4pPr>
              <a:spcBef>
                <a:spcPts val="600"/>
              </a:spcBef>
              <a:buFontTx/>
              <a:defRPr sz="1400"/>
            </a:lvl4pPr>
            <a:lvl5pPr>
              <a:spcBef>
                <a:spcPts val="600"/>
              </a:spcBef>
              <a:buFontTx/>
              <a:defRPr sz="1400"/>
            </a:lvl5pPr>
          </a:lstStyle>
          <a:p>
            <a:pPr lvl="0">
              <a:defRPr sz="1800"/>
            </a:pPr>
            <a:r>
              <a:rPr sz="2000"/>
              <a:t>Body Level One</a:t>
            </a:r>
          </a:p>
          <a:p>
            <a:pPr lvl="1">
              <a:defRPr sz="1800"/>
            </a:pPr>
            <a:r>
              <a:rPr sz="16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6196889" y="6572250"/>
            <a:ext cx="25400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200" b="1">
                <a:solidFill>
                  <a:srgbClr val="007D85"/>
                </a:solidFill>
              </a:defRPr>
            </a:lvl1pPr>
          </a:lstStyle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1200" b="1" i="1">
                <a:solidFill>
                  <a:srgbClr val="007D85"/>
                </a:solidFill>
              </a:rPr>
              <a:t>Explorations in Computing</a:t>
            </a:r>
          </a:p>
        </p:txBody>
      </p:sp>
      <p:pic>
        <p:nvPicPr>
          <p:cNvPr id="16" name="logo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7900" y="6273800"/>
            <a:ext cx="992188" cy="1070864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/>
          <p:nvPr/>
        </p:nvSpPr>
        <p:spPr>
          <a:xfrm>
            <a:off x="6197600" y="6769100"/>
            <a:ext cx="2540000" cy="381000"/>
          </a:xfrm>
          <a:prstGeom prst="rect">
            <a:avLst/>
          </a:prstGeom>
          <a:ln w="25400" cap="rnd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 sz="1200" i="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200"/>
              <a:t>© 2015 John S. Conery </a:t>
            </a:r>
          </a:p>
        </p:txBody>
      </p:sp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990600" y="203200"/>
            <a:ext cx="8178800" cy="11176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7D64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5245100" y="2387600"/>
            <a:ext cx="3937000" cy="4470400"/>
          </a:xfrm>
          <a:prstGeom prst="rect">
            <a:avLst/>
          </a:prstGeom>
        </p:spPr>
        <p:txBody>
          <a:bodyPr/>
          <a:lstStyle>
            <a:lvl1pPr marL="634320" indent="-316820"/>
            <a:lvl2pPr marL="1015320" indent="-253320">
              <a:spcBef>
                <a:spcPts val="800"/>
              </a:spcBef>
              <a:buChar char="❖"/>
              <a:defRPr sz="1600"/>
            </a:lvl2pPr>
            <a:lvl3pPr marL="0" indent="0">
              <a:spcBef>
                <a:spcPts val="600"/>
              </a:spcBef>
              <a:buSzTx/>
              <a:buFontTx/>
              <a:buNone/>
              <a:defRPr sz="1400"/>
            </a:lvl3pPr>
            <a:lvl4pPr>
              <a:spcBef>
                <a:spcPts val="600"/>
              </a:spcBef>
              <a:buFontTx/>
              <a:defRPr sz="1400"/>
            </a:lvl4pPr>
            <a:lvl5pPr>
              <a:spcBef>
                <a:spcPts val="600"/>
              </a:spcBef>
              <a:buFontTx/>
              <a:defRPr sz="1400"/>
            </a:lvl5pPr>
          </a:lstStyle>
          <a:p>
            <a:pPr lvl="0">
              <a:defRPr sz="1800"/>
            </a:pPr>
            <a:r>
              <a:rPr sz="2000"/>
              <a:t>Body Level One</a:t>
            </a:r>
          </a:p>
          <a:p>
            <a:pPr lvl="1">
              <a:defRPr sz="1800"/>
            </a:pPr>
            <a:r>
              <a:rPr sz="16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6196889" y="6572250"/>
            <a:ext cx="25400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200" b="1">
                <a:solidFill>
                  <a:srgbClr val="007D85"/>
                </a:solidFill>
              </a:defRPr>
            </a:lvl1pPr>
          </a:lstStyle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1200" b="1" i="1">
                <a:solidFill>
                  <a:srgbClr val="007D85"/>
                </a:solidFill>
              </a:rPr>
              <a:t>Explorations in Computing</a:t>
            </a:r>
          </a:p>
        </p:txBody>
      </p:sp>
      <p:pic>
        <p:nvPicPr>
          <p:cNvPr id="22" name="logo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7900" y="6273800"/>
            <a:ext cx="992188" cy="1070864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/>
          <p:nvPr/>
        </p:nvSpPr>
        <p:spPr>
          <a:xfrm>
            <a:off x="5943600" y="6794500"/>
            <a:ext cx="2540000" cy="381000"/>
          </a:xfrm>
          <a:prstGeom prst="rect">
            <a:avLst/>
          </a:prstGeom>
          <a:ln w="25400" cap="rnd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 sz="1200" i="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200"/>
              <a:t>© 2015 John S. Conery 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5245100" y="2387600"/>
            <a:ext cx="3937000" cy="4470400"/>
          </a:xfrm>
          <a:prstGeom prst="rect">
            <a:avLst/>
          </a:prstGeom>
        </p:spPr>
        <p:txBody>
          <a:bodyPr/>
          <a:lstStyle>
            <a:lvl1pPr marL="634320" indent="-316820"/>
            <a:lvl2pPr marL="1015320" indent="-253320">
              <a:spcBef>
                <a:spcPts val="800"/>
              </a:spcBef>
              <a:buChar char="❖"/>
              <a:defRPr sz="1600"/>
            </a:lvl2pPr>
            <a:lvl3pPr marL="0" indent="0">
              <a:spcBef>
                <a:spcPts val="600"/>
              </a:spcBef>
              <a:buSzTx/>
              <a:buFontTx/>
              <a:buNone/>
              <a:defRPr sz="1400"/>
            </a:lvl3pPr>
            <a:lvl4pPr>
              <a:spcBef>
                <a:spcPts val="600"/>
              </a:spcBef>
              <a:buFontTx/>
              <a:defRPr sz="1400"/>
            </a:lvl4pPr>
            <a:lvl5pPr>
              <a:spcBef>
                <a:spcPts val="600"/>
              </a:spcBef>
              <a:buFontTx/>
              <a:defRPr sz="1400"/>
            </a:lvl5pPr>
          </a:lstStyle>
          <a:p>
            <a:pPr lvl="0">
              <a:defRPr sz="1800"/>
            </a:pPr>
            <a:r>
              <a:rPr sz="2000"/>
              <a:t>Body Level One</a:t>
            </a:r>
          </a:p>
          <a:p>
            <a:pPr lvl="1">
              <a:defRPr sz="1800"/>
            </a:pPr>
            <a:r>
              <a:rPr sz="16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990600" y="203200"/>
            <a:ext cx="8178800" cy="11176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7D64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508000" y="203200"/>
            <a:ext cx="8890000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7D64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508000" y="1752600"/>
            <a:ext cx="8890000" cy="5321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2pPr marL="635000" indent="-317500">
              <a:spcBef>
                <a:spcPts val="800"/>
              </a:spcBef>
              <a:buChar char="❖"/>
              <a:defRPr sz="1600"/>
            </a:lvl2pPr>
            <a:lvl3pPr marL="952500" indent="-317500">
              <a:spcBef>
                <a:spcPts val="600"/>
              </a:spcBef>
              <a:buFontTx/>
              <a:buChar char="‣"/>
              <a:defRPr sz="1400"/>
            </a:lvl3pPr>
            <a:lvl4pPr>
              <a:spcBef>
                <a:spcPts val="600"/>
              </a:spcBef>
              <a:buFontTx/>
              <a:defRPr sz="1400"/>
            </a:lvl4pPr>
            <a:lvl5pPr>
              <a:spcBef>
                <a:spcPts val="600"/>
              </a:spcBef>
              <a:buFontTx/>
              <a:defRPr sz="1400"/>
            </a:lvl5pPr>
          </a:lstStyle>
          <a:p>
            <a:pPr lvl="0">
              <a:defRPr sz="1800"/>
            </a:pPr>
            <a:r>
              <a:rPr sz="2000"/>
              <a:t>Body Level One</a:t>
            </a:r>
          </a:p>
          <a:p>
            <a:pPr lvl="1">
              <a:defRPr sz="1800"/>
            </a:pPr>
            <a:r>
              <a:rPr sz="16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transition spd="med"/>
  <p:txStyles>
    <p:titleStyle>
      <a:lvl1pPr defTabSz="457200">
        <a:defRPr sz="3600" b="1">
          <a:solidFill>
            <a:srgbClr val="007D64"/>
          </a:solidFill>
          <a:latin typeface="+mn-lt"/>
          <a:ea typeface="+mn-ea"/>
          <a:cs typeface="+mn-cs"/>
          <a:sym typeface="Helvetica"/>
        </a:defRPr>
      </a:lvl1pPr>
      <a:lvl2pPr indent="228600" defTabSz="457200">
        <a:defRPr sz="3600" b="1">
          <a:solidFill>
            <a:srgbClr val="007D64"/>
          </a:solidFill>
          <a:latin typeface="+mn-lt"/>
          <a:ea typeface="+mn-ea"/>
          <a:cs typeface="+mn-cs"/>
          <a:sym typeface="Helvetica"/>
        </a:defRPr>
      </a:lvl2pPr>
      <a:lvl3pPr indent="457200" defTabSz="457200">
        <a:defRPr sz="3600" b="1">
          <a:solidFill>
            <a:srgbClr val="007D64"/>
          </a:solidFill>
          <a:latin typeface="+mn-lt"/>
          <a:ea typeface="+mn-ea"/>
          <a:cs typeface="+mn-cs"/>
          <a:sym typeface="Helvetica"/>
        </a:defRPr>
      </a:lvl3pPr>
      <a:lvl4pPr indent="685800" defTabSz="457200">
        <a:defRPr sz="3600" b="1">
          <a:solidFill>
            <a:srgbClr val="007D64"/>
          </a:solidFill>
          <a:latin typeface="+mn-lt"/>
          <a:ea typeface="+mn-ea"/>
          <a:cs typeface="+mn-cs"/>
          <a:sym typeface="Helvetica"/>
        </a:defRPr>
      </a:lvl4pPr>
      <a:lvl5pPr indent="914400" defTabSz="457200">
        <a:defRPr sz="3600" b="1">
          <a:solidFill>
            <a:srgbClr val="007D64"/>
          </a:solidFill>
          <a:latin typeface="+mn-lt"/>
          <a:ea typeface="+mn-ea"/>
          <a:cs typeface="+mn-cs"/>
          <a:sym typeface="Helvetica"/>
        </a:defRPr>
      </a:lvl5pPr>
      <a:lvl6pPr indent="1143000" defTabSz="457200">
        <a:defRPr sz="3600" b="1">
          <a:solidFill>
            <a:srgbClr val="007D64"/>
          </a:solidFill>
          <a:latin typeface="+mn-lt"/>
          <a:ea typeface="+mn-ea"/>
          <a:cs typeface="+mn-cs"/>
          <a:sym typeface="Helvetica"/>
        </a:defRPr>
      </a:lvl6pPr>
      <a:lvl7pPr indent="1371600" defTabSz="457200">
        <a:defRPr sz="3600" b="1">
          <a:solidFill>
            <a:srgbClr val="007D64"/>
          </a:solidFill>
          <a:latin typeface="+mn-lt"/>
          <a:ea typeface="+mn-ea"/>
          <a:cs typeface="+mn-cs"/>
          <a:sym typeface="Helvetica"/>
        </a:defRPr>
      </a:lvl7pPr>
      <a:lvl8pPr indent="1600200" defTabSz="457200">
        <a:defRPr sz="3600" b="1">
          <a:solidFill>
            <a:srgbClr val="007D64"/>
          </a:solidFill>
          <a:latin typeface="+mn-lt"/>
          <a:ea typeface="+mn-ea"/>
          <a:cs typeface="+mn-cs"/>
          <a:sym typeface="Helvetica"/>
        </a:defRPr>
      </a:lvl8pPr>
      <a:lvl9pPr indent="1828800" defTabSz="457200">
        <a:defRPr sz="3600" b="1">
          <a:solidFill>
            <a:srgbClr val="007D64"/>
          </a:solidFill>
          <a:latin typeface="+mn-lt"/>
          <a:ea typeface="+mn-ea"/>
          <a:cs typeface="+mn-cs"/>
          <a:sym typeface="Helvetica"/>
        </a:defRPr>
      </a:lvl9pPr>
    </p:titleStyle>
    <p:bodyStyle>
      <a:lvl1pPr marL="317500" indent="-317500" defTabSz="457200">
        <a:spcBef>
          <a:spcPts val="1200"/>
        </a:spcBef>
        <a:buSzPct val="80000"/>
        <a:buFont typeface="Zapf Dingbats"/>
        <a:buChar char="✦"/>
        <a:defRPr sz="2000">
          <a:latin typeface="+mn-lt"/>
          <a:ea typeface="+mn-ea"/>
          <a:cs typeface="+mn-cs"/>
          <a:sym typeface="Helvetica"/>
        </a:defRPr>
      </a:lvl1pPr>
      <a:lvl2pPr marL="714375" indent="-396875" defTabSz="457200">
        <a:spcBef>
          <a:spcPts val="1200"/>
        </a:spcBef>
        <a:buSzPct val="80000"/>
        <a:buFont typeface="Zapf Dingbats"/>
        <a:buChar char="✦"/>
        <a:defRPr sz="2000">
          <a:latin typeface="+mn-lt"/>
          <a:ea typeface="+mn-ea"/>
          <a:cs typeface="+mn-cs"/>
          <a:sym typeface="Helvetica"/>
        </a:defRPr>
      </a:lvl2pPr>
      <a:lvl3pPr marL="1088571" indent="-453571" defTabSz="457200">
        <a:spcBef>
          <a:spcPts val="1200"/>
        </a:spcBef>
        <a:buSzPct val="171000"/>
        <a:buFont typeface="Zapf Dingbats"/>
        <a:buChar char="✦"/>
        <a:defRPr sz="2000">
          <a:latin typeface="+mn-lt"/>
          <a:ea typeface="+mn-ea"/>
          <a:cs typeface="+mn-cs"/>
          <a:sym typeface="Helvetica"/>
        </a:defRPr>
      </a:lvl3pPr>
      <a:lvl4pPr defTabSz="457200">
        <a:spcBef>
          <a:spcPts val="1200"/>
        </a:spcBef>
        <a:buFont typeface="Zapf Dingbats"/>
        <a:defRPr sz="2000">
          <a:latin typeface="+mn-lt"/>
          <a:ea typeface="+mn-ea"/>
          <a:cs typeface="+mn-cs"/>
          <a:sym typeface="Helvetica"/>
        </a:defRPr>
      </a:lvl4pPr>
      <a:lvl5pPr defTabSz="457200">
        <a:spcBef>
          <a:spcPts val="1200"/>
        </a:spcBef>
        <a:buFont typeface="Zapf Dingbats"/>
        <a:defRPr sz="2000">
          <a:latin typeface="+mn-lt"/>
          <a:ea typeface="+mn-ea"/>
          <a:cs typeface="+mn-cs"/>
          <a:sym typeface="Helvetica"/>
        </a:defRPr>
      </a:lvl5pPr>
      <a:lvl6pPr defTabSz="457200">
        <a:spcBef>
          <a:spcPts val="1200"/>
        </a:spcBef>
        <a:buFont typeface="Zapf Dingbats"/>
        <a:defRPr sz="2000">
          <a:latin typeface="+mn-lt"/>
          <a:ea typeface="+mn-ea"/>
          <a:cs typeface="+mn-cs"/>
          <a:sym typeface="Helvetica"/>
        </a:defRPr>
      </a:lvl6pPr>
      <a:lvl7pPr defTabSz="457200">
        <a:spcBef>
          <a:spcPts val="1200"/>
        </a:spcBef>
        <a:buFont typeface="Zapf Dingbats"/>
        <a:defRPr sz="2000">
          <a:latin typeface="+mn-lt"/>
          <a:ea typeface="+mn-ea"/>
          <a:cs typeface="+mn-cs"/>
          <a:sym typeface="Helvetica"/>
        </a:defRPr>
      </a:lvl7pPr>
      <a:lvl8pPr defTabSz="457200">
        <a:spcBef>
          <a:spcPts val="1200"/>
        </a:spcBef>
        <a:buFont typeface="Zapf Dingbats"/>
        <a:defRPr sz="2000">
          <a:latin typeface="+mn-lt"/>
          <a:ea typeface="+mn-ea"/>
          <a:cs typeface="+mn-cs"/>
          <a:sym typeface="Helvetica"/>
        </a:defRPr>
      </a:lvl8pPr>
      <a:lvl9pPr defTabSz="457200">
        <a:spcBef>
          <a:spcPts val="1200"/>
        </a:spcBef>
        <a:buFont typeface="Zapf Dingbats"/>
        <a:defRPr sz="2000">
          <a:latin typeface="+mn-lt"/>
          <a:ea typeface="+mn-ea"/>
          <a:cs typeface="+mn-cs"/>
          <a:sym typeface="Helvetica"/>
        </a:defRPr>
      </a:lvl9pPr>
    </p:bodyStyle>
    <p:otherStyle>
      <a:lvl1pPr defTabSz="457200">
        <a:defRPr sz="1400" i="1">
          <a:solidFill>
            <a:schemeClr val="tx1"/>
          </a:solidFill>
          <a:latin typeface="+mn-lt"/>
          <a:ea typeface="+mn-ea"/>
          <a:cs typeface="+mn-cs"/>
          <a:sym typeface="Helvetica"/>
        </a:defRPr>
      </a:lvl1pPr>
      <a:lvl2pPr indent="228600" defTabSz="457200">
        <a:defRPr sz="1400" i="1">
          <a:solidFill>
            <a:schemeClr val="tx1"/>
          </a:solidFill>
          <a:latin typeface="+mn-lt"/>
          <a:ea typeface="+mn-ea"/>
          <a:cs typeface="+mn-cs"/>
          <a:sym typeface="Helvetica"/>
        </a:defRPr>
      </a:lvl2pPr>
      <a:lvl3pPr indent="457200" defTabSz="457200">
        <a:defRPr sz="1400" i="1">
          <a:solidFill>
            <a:schemeClr val="tx1"/>
          </a:solidFill>
          <a:latin typeface="+mn-lt"/>
          <a:ea typeface="+mn-ea"/>
          <a:cs typeface="+mn-cs"/>
          <a:sym typeface="Helvetica"/>
        </a:defRPr>
      </a:lvl3pPr>
      <a:lvl4pPr indent="685800" defTabSz="457200">
        <a:defRPr sz="1400" i="1">
          <a:solidFill>
            <a:schemeClr val="tx1"/>
          </a:solidFill>
          <a:latin typeface="+mn-lt"/>
          <a:ea typeface="+mn-ea"/>
          <a:cs typeface="+mn-cs"/>
          <a:sym typeface="Helvetica"/>
        </a:defRPr>
      </a:lvl4pPr>
      <a:lvl5pPr indent="914400" defTabSz="457200">
        <a:defRPr sz="1400" i="1">
          <a:solidFill>
            <a:schemeClr val="tx1"/>
          </a:solidFill>
          <a:latin typeface="+mn-lt"/>
          <a:ea typeface="+mn-ea"/>
          <a:cs typeface="+mn-cs"/>
          <a:sym typeface="Helvetica"/>
        </a:defRPr>
      </a:lvl5pPr>
      <a:lvl6pPr indent="1143000" defTabSz="457200">
        <a:defRPr sz="1400" i="1">
          <a:solidFill>
            <a:schemeClr val="tx1"/>
          </a:solidFill>
          <a:latin typeface="+mn-lt"/>
          <a:ea typeface="+mn-ea"/>
          <a:cs typeface="+mn-cs"/>
          <a:sym typeface="Helvetica"/>
        </a:defRPr>
      </a:lvl6pPr>
      <a:lvl7pPr indent="1371600" defTabSz="457200">
        <a:defRPr sz="1400" i="1">
          <a:solidFill>
            <a:schemeClr val="tx1"/>
          </a:solidFill>
          <a:latin typeface="+mn-lt"/>
          <a:ea typeface="+mn-ea"/>
          <a:cs typeface="+mn-cs"/>
          <a:sym typeface="Helvetica"/>
        </a:defRPr>
      </a:lvl7pPr>
      <a:lvl8pPr indent="1600200" defTabSz="457200">
        <a:defRPr sz="1400" i="1">
          <a:solidFill>
            <a:schemeClr val="tx1"/>
          </a:solidFill>
          <a:latin typeface="+mn-lt"/>
          <a:ea typeface="+mn-ea"/>
          <a:cs typeface="+mn-cs"/>
          <a:sym typeface="Helvetica"/>
        </a:defRPr>
      </a:lvl8pPr>
      <a:lvl9pPr indent="1828800" defTabSz="457200">
        <a:defRPr sz="1400" i="1">
          <a:solidFill>
            <a:schemeClr val="tx1"/>
          </a:solid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oyofpi.com/pi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20E4-F19C-4150-880B-F144B6432E29}"/>
              </a:ext>
            </a:extLst>
          </p:cNvPr>
          <p:cNvSpPr txBox="1">
            <a:spLocks/>
          </p:cNvSpPr>
          <p:nvPr/>
        </p:nvSpPr>
        <p:spPr>
          <a:xfrm>
            <a:off x="283507" y="523913"/>
            <a:ext cx="9592986" cy="1325563"/>
          </a:xfrm>
          <a:prstGeom prst="rect">
            <a:avLst/>
          </a:prstGeom>
        </p:spPr>
        <p:txBody>
          <a:bodyPr>
            <a:normAutofit/>
          </a:bodyPr>
          <a:lstStyle>
            <a:lvl1pPr defTabSz="457200">
              <a:defRPr sz="3600" b="1">
                <a:solidFill>
                  <a:srgbClr val="007D64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indent="228600" defTabSz="457200">
              <a:defRPr sz="3600" b="1">
                <a:solidFill>
                  <a:srgbClr val="007D64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indent="457200" defTabSz="457200">
              <a:defRPr sz="3600" b="1">
                <a:solidFill>
                  <a:srgbClr val="007D64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indent="685800" defTabSz="457200">
              <a:defRPr sz="3600" b="1">
                <a:solidFill>
                  <a:srgbClr val="007D64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indent="914400" defTabSz="457200">
              <a:defRPr sz="3600" b="1">
                <a:solidFill>
                  <a:srgbClr val="007D64"/>
                </a:solidFill>
                <a:latin typeface="+mn-lt"/>
                <a:ea typeface="+mn-ea"/>
                <a:cs typeface="+mn-cs"/>
                <a:sym typeface="Helvetica"/>
              </a:defRPr>
            </a:lvl5pPr>
            <a:lvl6pPr indent="1143000" defTabSz="457200">
              <a:defRPr sz="3600" b="1">
                <a:solidFill>
                  <a:srgbClr val="007D64"/>
                </a:solidFill>
                <a:latin typeface="+mn-lt"/>
                <a:ea typeface="+mn-ea"/>
                <a:cs typeface="+mn-cs"/>
                <a:sym typeface="Helvetica"/>
              </a:defRPr>
            </a:lvl6pPr>
            <a:lvl7pPr indent="1371600" defTabSz="457200">
              <a:defRPr sz="3600" b="1">
                <a:solidFill>
                  <a:srgbClr val="007D64"/>
                </a:solidFill>
                <a:latin typeface="+mn-lt"/>
                <a:ea typeface="+mn-ea"/>
                <a:cs typeface="+mn-cs"/>
                <a:sym typeface="Helvetica"/>
              </a:defRPr>
            </a:lvl7pPr>
            <a:lvl8pPr indent="1600200" defTabSz="457200">
              <a:defRPr sz="3600" b="1">
                <a:solidFill>
                  <a:srgbClr val="007D64"/>
                </a:solidFill>
                <a:latin typeface="+mn-lt"/>
                <a:ea typeface="+mn-ea"/>
                <a:cs typeface="+mn-cs"/>
                <a:sym typeface="Helvetica"/>
              </a:defRPr>
            </a:lvl8pPr>
            <a:lvl9pPr indent="1828800" defTabSz="457200">
              <a:defRPr sz="3600" b="1">
                <a:solidFill>
                  <a:srgbClr val="007D64"/>
                </a:solidFill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en-US" sz="3200" i="0" dirty="0">
                <a:latin typeface="Courier"/>
              </a:rPr>
              <a:t>https://mybinder.org/v2/gh/chonlameth/skeic-notebooks-221104.git/HEAD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A05DD5-7CC1-42DC-9F8C-19C081E36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040" y="2537266"/>
            <a:ext cx="6372272" cy="406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8357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7D64"/>
                </a:solidFill>
              </a:rPr>
              <a:t>Variables Can Be Updated</a:t>
            </a:r>
          </a:p>
        </p:txBody>
      </p:sp>
      <p:sp>
        <p:nvSpPr>
          <p:cNvPr id="178" name="Shape 1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You can change the value of a variable</a:t>
            </a:r>
          </a:p>
          <a:p>
            <a:pPr marL="685800" lvl="1">
              <a:defRPr sz="1800"/>
            </a:pPr>
            <a:r>
              <a:rPr sz="1600"/>
              <a:t>simply assign it a new value in another assignment statement:</a:t>
            </a:r>
          </a:p>
          <a:p>
            <a:pPr marL="0" lvl="1" indent="368300">
              <a:spcBef>
                <a:spcPts val="2100"/>
              </a:spcBef>
              <a:buSz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>
                <a:solidFill>
                  <a:srgbClr val="007D64"/>
                </a:solidFill>
                <a:latin typeface="Courier"/>
                <a:ea typeface="Courier"/>
                <a:cs typeface="Courier"/>
                <a:sym typeface="Courier"/>
              </a:rPr>
              <a:t>x = 109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1" indent="368300">
              <a:buSz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>
                <a:solidFill>
                  <a:srgbClr val="007D64"/>
                </a:solidFill>
                <a:latin typeface="Courier"/>
                <a:ea typeface="Courier"/>
                <a:cs typeface="Courier"/>
                <a:sym typeface="Courier"/>
              </a:rPr>
              <a:t>x**2 - (x/2)**2 / 2</a:t>
            </a:r>
            <a:br>
              <a:rPr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latin typeface="Courier"/>
                <a:ea typeface="Courier"/>
                <a:cs typeface="Courier"/>
                <a:sym typeface="Courier"/>
              </a:rPr>
              <a:t>10395.875</a:t>
            </a:r>
          </a:p>
          <a:p>
            <a:pPr marL="0" lvl="1" indent="368300">
              <a:spcBef>
                <a:spcPts val="2700"/>
              </a:spcBef>
              <a:buSz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>
                <a:solidFill>
                  <a:srgbClr val="007D64"/>
                </a:solidFill>
                <a:latin typeface="Courier"/>
                <a:ea typeface="Courier"/>
                <a:cs typeface="Courier"/>
                <a:sym typeface="Courier"/>
              </a:rPr>
              <a:t>x = 111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1" indent="368300">
              <a:buSz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>
                <a:solidFill>
                  <a:srgbClr val="007D64"/>
                </a:solidFill>
                <a:latin typeface="Courier"/>
                <a:ea typeface="Courier"/>
                <a:cs typeface="Courier"/>
                <a:sym typeface="Courier"/>
              </a:rPr>
              <a:t>x**2 - (x/2)**2 / 2</a:t>
            </a:r>
            <a:br>
              <a:rPr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latin typeface="Courier"/>
                <a:ea typeface="Courier"/>
                <a:cs typeface="Courier"/>
                <a:sym typeface="Courier"/>
              </a:rPr>
              <a:t>10780.875</a:t>
            </a:r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 dirty="0">
                <a:solidFill>
                  <a:srgbClr val="007D64"/>
                </a:solidFill>
              </a:rPr>
              <a:t>Variable Names</a:t>
            </a:r>
            <a:r>
              <a:rPr lang="th-TH" sz="3600" b="1" dirty="0">
                <a:solidFill>
                  <a:srgbClr val="007D64"/>
                </a:solidFill>
              </a:rPr>
              <a:t> (ชื่อตัวแปร)</a:t>
            </a:r>
            <a:endParaRPr sz="3600" b="1" dirty="0">
              <a:solidFill>
                <a:srgbClr val="007D64"/>
              </a:solidFill>
            </a:endParaRPr>
          </a:p>
        </p:txBody>
      </p:sp>
      <p:sp>
        <p:nvSpPr>
          <p:cNvPr id="181" name="Shape 1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There are a few rules for defining names for variables:</a:t>
            </a:r>
          </a:p>
          <a:p>
            <a:pPr marL="685800" lvl="1">
              <a:defRPr sz="1800"/>
            </a:pPr>
            <a:r>
              <a:rPr sz="1600"/>
              <a:t>names can be as long as you want</a:t>
            </a:r>
          </a:p>
          <a:p>
            <a:pPr marL="0" lvl="1" indent="368300">
              <a:spcBef>
                <a:spcPts val="500"/>
              </a:spcBef>
              <a:buSzTx/>
              <a:buNone/>
              <a:defRPr sz="1800"/>
            </a:pPr>
            <a:r>
              <a:t>&gt;&gt;&gt; </a:t>
            </a:r>
            <a:r>
              <a:rPr>
                <a:solidFill>
                  <a:srgbClr val="007D64"/>
                </a:solidFill>
              </a:rPr>
              <a:t>supercalifragilisticexpialadocious = 3.14</a:t>
            </a:r>
          </a:p>
          <a:p>
            <a:pPr marL="0" lvl="1" indent="368300">
              <a:spcBef>
                <a:spcPts val="500"/>
              </a:spcBef>
              <a:buSzTx/>
              <a:buNone/>
              <a:defRPr sz="1800"/>
            </a:pPr>
            <a:r>
              <a:t>3.14</a:t>
            </a:r>
          </a:p>
          <a:p>
            <a:pPr marL="0" lvl="1" indent="368300">
              <a:spcBef>
                <a:spcPts val="2000"/>
              </a:spcBef>
              <a:buSzTx/>
              <a:buNone/>
              <a:defRPr sz="1800"/>
            </a:pPr>
            <a:r>
              <a:t>&gt;&gt;&gt; </a:t>
            </a:r>
            <a:r>
              <a:rPr>
                <a:solidFill>
                  <a:srgbClr val="007D64"/>
                </a:solidFill>
              </a:rPr>
              <a:t>supercalifragilisticexpialadocious *     supercalifragilisticexpialadocious</a:t>
            </a:r>
          </a:p>
          <a:p>
            <a:pPr marL="0" lvl="1" indent="368300">
              <a:spcBef>
                <a:spcPts val="500"/>
              </a:spcBef>
              <a:buSzTx/>
              <a:buNone/>
              <a:defRPr sz="1800"/>
            </a:pPr>
            <a:r>
              <a:t>9.8596</a:t>
            </a:r>
          </a:p>
          <a:p>
            <a:pPr marL="685800" lvl="1">
              <a:spcBef>
                <a:spcPts val="2200"/>
              </a:spcBef>
              <a:defRPr sz="1800"/>
            </a:pPr>
            <a:r>
              <a:rPr sz="1600"/>
              <a:t>case is important (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sz="1600"/>
              <a:t> is not the same as 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sz="1600"/>
              <a:t>)</a:t>
            </a:r>
          </a:p>
          <a:p>
            <a:pPr marL="685800" lvl="1">
              <a:defRPr sz="1800"/>
            </a:pPr>
            <a:r>
              <a:rPr sz="1600"/>
              <a:t>names must start with a letter, but can have digits or underscores</a:t>
            </a:r>
          </a:p>
          <a:p>
            <a:pPr marL="685800" lvl="1">
              <a:defRPr sz="1800"/>
            </a:pPr>
            <a:r>
              <a:rPr sz="1600" b="1"/>
              <a:t>note</a:t>
            </a:r>
            <a:r>
              <a:rPr sz="1600"/>
              <a:t>: by convention variable names in Python start with lower case letters</a:t>
            </a:r>
          </a:p>
        </p:txBody>
      </p: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7D64"/>
                </a:solidFill>
              </a:rPr>
              <a:t>Strings</a:t>
            </a:r>
          </a:p>
        </p:txBody>
      </p:sp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Numbers aren’t the only type of data found in programs</a:t>
            </a:r>
          </a:p>
          <a:p>
            <a:pPr lvl="0">
              <a:defRPr sz="1800"/>
            </a:pPr>
            <a:r>
              <a:rPr sz="2000"/>
              <a:t>We’ve already seen that Python can print a sentence:</a:t>
            </a:r>
          </a:p>
          <a:p>
            <a:pPr marL="0" lvl="1" indent="368300">
              <a:buSz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>
                <a:solidFill>
                  <a:srgbClr val="007D64"/>
                </a:solidFill>
                <a:latin typeface="Courier"/>
                <a:ea typeface="Courier"/>
                <a:cs typeface="Courier"/>
                <a:sym typeface="Courier"/>
              </a:rPr>
              <a:t>print("hello, world")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1" indent="368300">
              <a:buSz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hello, world</a:t>
            </a:r>
          </a:p>
          <a:p>
            <a:pPr lvl="0">
              <a:spcBef>
                <a:spcPts val="2500"/>
              </a:spcBef>
              <a:defRPr sz="1800"/>
            </a:pPr>
            <a:r>
              <a:rPr sz="2000"/>
              <a:t>A set of letters enclosed in quotes is known as a </a:t>
            </a:r>
            <a:r>
              <a:rPr sz="2000" b="1" i="1"/>
              <a:t>string</a:t>
            </a:r>
            <a:endParaRPr sz="2000"/>
          </a:p>
          <a:p>
            <a:pPr lvl="0">
              <a:defRPr sz="1800"/>
            </a:pPr>
            <a:r>
              <a:rPr sz="2000"/>
              <a:t>We can store strings in variables:</a:t>
            </a:r>
          </a:p>
          <a:p>
            <a:pPr marL="0" lvl="1" indent="368300">
              <a:buSz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>
                <a:solidFill>
                  <a:srgbClr val="007D64"/>
                </a:solidFill>
                <a:latin typeface="Courier"/>
                <a:ea typeface="Courier"/>
                <a:cs typeface="Courier"/>
                <a:sym typeface="Courier"/>
              </a:rPr>
              <a:t>s = "hello"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1" indent="368300">
              <a:buSz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>
                <a:solidFill>
                  <a:srgbClr val="007D64"/>
                </a:solidFill>
                <a:latin typeface="Courier"/>
                <a:ea typeface="Courier"/>
                <a:cs typeface="Courier"/>
                <a:sym typeface="Courier"/>
              </a:rPr>
              <a:t>print(s)</a:t>
            </a:r>
            <a:br>
              <a:rPr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latin typeface="Courier"/>
                <a:ea typeface="Courier"/>
                <a:cs typeface="Courier"/>
                <a:sym typeface="Courier"/>
              </a:rPr>
              <a:t>hello</a:t>
            </a:r>
          </a:p>
        </p:txBody>
      </p: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 dirty="0">
                <a:solidFill>
                  <a:srgbClr val="007D64"/>
                </a:solidFill>
              </a:rPr>
              <a:t>String Operators</a:t>
            </a:r>
            <a:r>
              <a:rPr lang="th-TH" sz="3600" b="1" dirty="0">
                <a:solidFill>
                  <a:srgbClr val="007D64"/>
                </a:solidFill>
              </a:rPr>
              <a:t> (ตัวดำเนินการ </a:t>
            </a:r>
            <a:r>
              <a:rPr lang="en-US" sz="3600" b="1" dirty="0">
                <a:solidFill>
                  <a:srgbClr val="007D64"/>
                </a:solidFill>
              </a:rPr>
              <a:t>String)</a:t>
            </a:r>
            <a:endParaRPr sz="3600" b="1" dirty="0">
              <a:solidFill>
                <a:srgbClr val="007D64"/>
              </a:solidFill>
            </a:endParaRPr>
          </a:p>
        </p:txBody>
      </p:sp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There are lots of things we can do with strings</a:t>
            </a:r>
          </a:p>
          <a:p>
            <a:pPr lvl="0">
              <a:defRPr sz="1800"/>
            </a:pPr>
            <a:r>
              <a:rPr sz="2000"/>
              <a:t>Example:  when the operands are strings, the </a:t>
            </a:r>
            <a:r>
              <a:rPr sz="2000"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sz="2000"/>
              <a:t> operator attaches one string to the other:</a:t>
            </a:r>
          </a:p>
          <a:p>
            <a:pPr marL="0" lvl="1" indent="368300">
              <a:buSzTx/>
              <a:buNone/>
              <a:defRPr sz="1800"/>
            </a:pPr>
            <a:r>
              <a:t>&gt;&gt;&gt; </a:t>
            </a:r>
            <a:r>
              <a:rPr>
                <a:solidFill>
                  <a:srgbClr val="007D64"/>
                </a:solidFill>
              </a:rPr>
              <a:t>s</a:t>
            </a:r>
            <a:br/>
            <a:r>
              <a:t>'hello'</a:t>
            </a:r>
          </a:p>
          <a:p>
            <a:pPr marL="0" lvl="1" indent="368300">
              <a:buSzTx/>
              <a:buNone/>
              <a:defRPr sz="1800"/>
            </a:pPr>
            <a:r>
              <a:t>&gt;&gt;&gt; </a:t>
            </a:r>
            <a:r>
              <a:rPr>
                <a:solidFill>
                  <a:srgbClr val="007D64"/>
                </a:solidFill>
              </a:rPr>
              <a:t>s + ", world"</a:t>
            </a:r>
            <a:br/>
            <a:r>
              <a:t>'hello, world'</a:t>
            </a:r>
          </a:p>
          <a:p>
            <a:pPr lvl="0">
              <a:spcBef>
                <a:spcPts val="2200"/>
              </a:spcBef>
              <a:defRPr sz="1800"/>
            </a:pPr>
            <a:r>
              <a:rPr sz="2000"/>
              <a:t>We’ll come back to strings later in this chapter</a:t>
            </a:r>
          </a:p>
          <a:p>
            <a:pPr lvl="0">
              <a:defRPr sz="1800"/>
            </a:pPr>
            <a:r>
              <a:rPr sz="2000"/>
              <a:t>For now, just know that Python has several different types of data; the ones we’ve seen so far are</a:t>
            </a:r>
          </a:p>
          <a:p>
            <a:pPr marL="685800" lvl="1">
              <a:defRPr sz="1800"/>
            </a:pPr>
            <a:r>
              <a:rPr sz="1600"/>
              <a:t>integers</a:t>
            </a:r>
          </a:p>
          <a:p>
            <a:pPr marL="685800" lvl="1">
              <a:defRPr sz="1800"/>
            </a:pPr>
            <a:r>
              <a:rPr sz="1600"/>
              <a:t>reals (“floats”)</a:t>
            </a:r>
          </a:p>
          <a:p>
            <a:pPr marL="685800" lvl="1">
              <a:defRPr sz="1800"/>
            </a:pPr>
            <a:r>
              <a:rPr sz="1600"/>
              <a:t>strings</a:t>
            </a:r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7D64"/>
                </a:solidFill>
              </a:rPr>
              <a:t>Strings</a:t>
            </a:r>
          </a:p>
        </p:txBody>
      </p:sp>
      <p:sp>
        <p:nvSpPr>
          <p:cNvPr id="267" name="Shape 2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Earlier examples showed that Python can work with pieces of text as well as numbers</a:t>
            </a:r>
          </a:p>
          <a:p>
            <a:pPr marL="0" lvl="1" indent="635000">
              <a:buSzTx/>
              <a:buFont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>
                <a:solidFill>
                  <a:srgbClr val="007D64"/>
                </a:solidFill>
                <a:latin typeface="Courier"/>
                <a:ea typeface="Courier"/>
                <a:cs typeface="Courier"/>
                <a:sym typeface="Courier"/>
              </a:rPr>
              <a:t>s = 'Hello'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1" indent="635000">
              <a:buSzTx/>
              <a:buFont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>
                <a:solidFill>
                  <a:srgbClr val="007D64"/>
                </a:solidFill>
                <a:latin typeface="Courier"/>
                <a:ea typeface="Courier"/>
                <a:cs typeface="Courier"/>
                <a:sym typeface="Courier"/>
              </a:rPr>
              <a:t>t = "Who's there?"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0">
              <a:defRPr sz="1800"/>
            </a:pPr>
            <a:r>
              <a:rPr sz="2000"/>
              <a:t>In programming terminology these objects are known as </a:t>
            </a:r>
            <a:r>
              <a:rPr sz="2000" b="1"/>
              <a:t>strings</a:t>
            </a:r>
          </a:p>
          <a:p>
            <a:pPr lvl="0">
              <a:spcBef>
                <a:spcPts val="2500"/>
              </a:spcBef>
              <a:defRPr sz="1800"/>
            </a:pPr>
            <a:r>
              <a:rPr sz="2000"/>
              <a:t>Python strings can begin and end with single quote or double quotes </a:t>
            </a:r>
          </a:p>
          <a:p>
            <a:pPr lvl="1">
              <a:defRPr sz="1800"/>
            </a:pPr>
            <a:r>
              <a:rPr sz="1600"/>
              <a:t>typically strings have to fit on a single line in a program</a:t>
            </a:r>
          </a:p>
          <a:p>
            <a:pPr lvl="1">
              <a:defRPr sz="1800"/>
            </a:pPr>
            <a:r>
              <a:rPr sz="1600"/>
              <a:t>later we’ll see another way of writing strings that can span multiple lines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7D64"/>
                </a:solidFill>
              </a:rPr>
              <a:t>Operators and Strings</a:t>
            </a:r>
          </a:p>
        </p:txBody>
      </p:sp>
      <p:sp>
        <p:nvSpPr>
          <p:cNvPr id="270" name="Shape 2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When the operands in an expression are numbers the + and * operators have their usual meaning</a:t>
            </a:r>
          </a:p>
          <a:p>
            <a:pPr lvl="0">
              <a:defRPr sz="1800"/>
            </a:pPr>
            <a:r>
              <a:rPr sz="2000"/>
              <a:t>But when used with strings the operators do something different</a:t>
            </a:r>
          </a:p>
          <a:p>
            <a:pPr lvl="0">
              <a:defRPr sz="1800"/>
            </a:pPr>
            <a:r>
              <a:rPr sz="2000"/>
              <a:t>The plus symbol joins two strings into a single longer string</a:t>
            </a:r>
          </a:p>
          <a:p>
            <a:pPr marL="0" lvl="1" indent="635000">
              <a:buSzTx/>
              <a:buFont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>
                <a:solidFill>
                  <a:srgbClr val="007D64"/>
                </a:solidFill>
                <a:latin typeface="Courier"/>
                <a:ea typeface="Courier"/>
                <a:cs typeface="Courier"/>
                <a:sym typeface="Courier"/>
              </a:rPr>
              <a:t>s</a:t>
            </a:r>
            <a:br>
              <a:rPr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latin typeface="Courier"/>
                <a:ea typeface="Courier"/>
                <a:cs typeface="Courier"/>
                <a:sym typeface="Courier"/>
              </a:rPr>
              <a:t>'Hello'</a:t>
            </a:r>
          </a:p>
          <a:p>
            <a:pPr marL="0" lvl="1" indent="635000">
              <a:buSzTx/>
              <a:buFont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>
                <a:solidFill>
                  <a:srgbClr val="007D64"/>
                </a:solidFill>
                <a:latin typeface="Courier"/>
                <a:ea typeface="Courier"/>
                <a:cs typeface="Courier"/>
                <a:sym typeface="Courier"/>
              </a:rPr>
              <a:t>s + '?'</a:t>
            </a:r>
            <a:br>
              <a:rPr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latin typeface="Courier"/>
                <a:ea typeface="Courier"/>
                <a:cs typeface="Courier"/>
                <a:sym typeface="Courier"/>
              </a:rPr>
              <a:t>'Hello?'</a:t>
            </a:r>
          </a:p>
          <a:p>
            <a:pPr lvl="0">
              <a:defRPr sz="1800"/>
            </a:pPr>
            <a:r>
              <a:rPr sz="2000"/>
              <a:t>The asterisk repeats a string a specified number of times</a:t>
            </a:r>
          </a:p>
          <a:p>
            <a:pPr marL="0" lvl="1" indent="635000">
              <a:buSzTx/>
              <a:buFont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>
                <a:solidFill>
                  <a:srgbClr val="007D64"/>
                </a:solidFill>
                <a:latin typeface="Courier"/>
                <a:ea typeface="Courier"/>
                <a:cs typeface="Courier"/>
                <a:sym typeface="Courier"/>
              </a:rPr>
              <a:t>s * 3</a:t>
            </a:r>
            <a:br>
              <a:rPr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latin typeface="Courier"/>
                <a:ea typeface="Courier"/>
                <a:cs typeface="Courier"/>
                <a:sym typeface="Courier"/>
              </a:rPr>
              <a:t>'HelloHelloHello'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7D64"/>
                </a:solidFill>
              </a:rPr>
              <a:t>Conditional Execution</a:t>
            </a:r>
          </a:p>
        </p:txBody>
      </p:sp>
      <p:sp>
        <p:nvSpPr>
          <p:cNvPr id="252" name="Shape 25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 dirty="0"/>
              <a:t>Often an algorithm needs to make a decision</a:t>
            </a:r>
          </a:p>
          <a:p>
            <a:pPr lvl="1">
              <a:defRPr sz="1800"/>
            </a:pPr>
            <a:r>
              <a:rPr sz="1600" dirty="0"/>
              <a:t>which steps are executed next depend on the outcome</a:t>
            </a:r>
          </a:p>
          <a:p>
            <a:pPr lvl="0">
              <a:defRPr sz="1800"/>
            </a:pPr>
            <a:r>
              <a:rPr sz="2000" dirty="0"/>
              <a:t>Example: when computing tax rates compare a person’s income</a:t>
            </a:r>
          </a:p>
          <a:p>
            <a:pPr lvl="1">
              <a:defRPr sz="1800"/>
            </a:pPr>
            <a:r>
              <a:rPr sz="1600" dirty="0"/>
              <a:t>if the income is above a certain minimum use one tax rate, otherwise use a lower rate</a:t>
            </a:r>
          </a:p>
          <a:p>
            <a:pPr lvl="0">
              <a:spcBef>
                <a:spcPts val="2400"/>
              </a:spcBef>
              <a:defRPr sz="1800"/>
            </a:pPr>
            <a:r>
              <a:rPr sz="2000" dirty="0"/>
              <a:t>In Python an </a:t>
            </a:r>
            <a:r>
              <a:rPr sz="2000" b="1" dirty="0"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sz="2000" b="1" dirty="0"/>
              <a:t> statement</a:t>
            </a:r>
            <a:r>
              <a:rPr sz="2000" dirty="0"/>
              <a:t> allows us to test conditions and execute different  steps depending on the outcome</a:t>
            </a:r>
          </a:p>
          <a:p>
            <a:pPr marL="0" lvl="1" indent="635000">
              <a:spcBef>
                <a:spcPts val="3700"/>
              </a:spcBef>
              <a:buSzTx/>
              <a:buFontTx/>
              <a:buNone/>
              <a:defRPr sz="1800"/>
            </a:pPr>
            <a:r>
              <a:rPr dirty="0">
                <a:latin typeface="Courier"/>
                <a:ea typeface="Courier"/>
                <a:cs typeface="Courier"/>
                <a:sym typeface="Courier"/>
              </a:rPr>
              <a:t>def </a:t>
            </a:r>
            <a:r>
              <a:rPr dirty="0" err="1">
                <a:latin typeface="Courier"/>
                <a:ea typeface="Courier"/>
                <a:cs typeface="Courier"/>
                <a:sym typeface="Courier"/>
              </a:rPr>
              <a:t>tax_rate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(income):</a:t>
            </a:r>
          </a:p>
          <a:p>
            <a:pPr marL="0" lvl="1" indent="635000">
              <a:buSzTx/>
              <a:buFontTx/>
              <a:buNone/>
              <a:defRPr sz="1800"/>
            </a:pPr>
            <a:r>
              <a:rPr dirty="0">
                <a:latin typeface="Courier"/>
                <a:ea typeface="Courier"/>
                <a:cs typeface="Courier"/>
                <a:sym typeface="Courier"/>
              </a:rPr>
              <a:t>    if income &lt; 10000:</a:t>
            </a:r>
          </a:p>
          <a:p>
            <a:pPr marL="0" lvl="1" indent="635000">
              <a:buSzTx/>
              <a:buFontTx/>
              <a:buNone/>
              <a:defRPr sz="1800"/>
            </a:pPr>
            <a:r>
              <a:rPr dirty="0">
                <a:latin typeface="Courier"/>
                <a:ea typeface="Courier"/>
                <a:cs typeface="Courier"/>
                <a:sym typeface="Courier"/>
              </a:rPr>
              <a:t>        return 0.0</a:t>
            </a:r>
          </a:p>
          <a:p>
            <a:pPr marL="0" lvl="1" indent="635000">
              <a:buSzTx/>
              <a:buFontTx/>
              <a:buNone/>
              <a:defRPr sz="1800"/>
            </a:pPr>
            <a:r>
              <a:rPr dirty="0">
                <a:latin typeface="Courier"/>
                <a:ea typeface="Courier"/>
                <a:cs typeface="Courier"/>
                <a:sym typeface="Courier"/>
              </a:rPr>
              <a:t>    else:</a:t>
            </a:r>
          </a:p>
          <a:p>
            <a:pPr marL="0" lvl="1" indent="635000">
              <a:buSzTx/>
              <a:buFontTx/>
              <a:buNone/>
              <a:defRPr sz="1800"/>
            </a:pPr>
            <a:r>
              <a:rPr dirty="0">
                <a:latin typeface="Courier"/>
                <a:ea typeface="Courier"/>
                <a:cs typeface="Courier"/>
                <a:sym typeface="Courier"/>
              </a:rPr>
              <a:t>        return 5.0</a:t>
            </a:r>
          </a:p>
        </p:txBody>
      </p:sp>
      <p:sp>
        <p:nvSpPr>
          <p:cNvPr id="253" name="Shape 253"/>
          <p:cNvSpPr/>
          <p:nvPr/>
        </p:nvSpPr>
        <p:spPr>
          <a:xfrm>
            <a:off x="4893178" y="5098389"/>
            <a:ext cx="3630363" cy="781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1600" i="1">
                <a:solidFill>
                  <a:srgbClr val="007D64"/>
                </a:solidFill>
              </a:rPr>
              <a:t>The value returned by this function depends on the value passed as a parameter</a:t>
            </a:r>
          </a:p>
        </p:txBody>
      </p:sp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7D64"/>
                </a:solidFill>
              </a:rPr>
              <a:t>Syntax of </a:t>
            </a:r>
            <a:r>
              <a:rPr sz="3600" b="1">
                <a:solidFill>
                  <a:srgbClr val="007D64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sz="3600" b="1">
                <a:solidFill>
                  <a:srgbClr val="007D64"/>
                </a:solidFill>
              </a:rPr>
              <a:t> Statements</a:t>
            </a:r>
          </a:p>
        </p:txBody>
      </p:sp>
      <p:sp>
        <p:nvSpPr>
          <p:cNvPr id="256" name="Shape 2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The structure of an if statement is similar to a def statement</a:t>
            </a:r>
          </a:p>
          <a:p>
            <a:pPr marL="0" lvl="1" indent="635000">
              <a:spcBef>
                <a:spcPts val="2400"/>
              </a:spcBef>
              <a:buSzTx/>
              <a:buFont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if income &lt; 10000:</a:t>
            </a:r>
          </a:p>
          <a:p>
            <a:pPr marL="0" lvl="1" indent="635000">
              <a:buSzTx/>
              <a:buFont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        return 0.0</a:t>
            </a:r>
          </a:p>
          <a:p>
            <a:pPr marL="0" lvl="1" indent="635000">
              <a:buSzTx/>
              <a:buFont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    else:</a:t>
            </a:r>
          </a:p>
          <a:p>
            <a:pPr marL="0" lvl="1" indent="635000">
              <a:buSzTx/>
              <a:buFont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        return 5.0</a:t>
            </a:r>
          </a:p>
          <a:p>
            <a:pPr lvl="1">
              <a:spcBef>
                <a:spcPts val="2100"/>
              </a:spcBef>
              <a:defRPr sz="1800"/>
            </a:pPr>
            <a:r>
              <a:rPr sz="1600"/>
              <a:t>the words </a:t>
            </a:r>
            <a:r>
              <a:rPr sz="1600" b="1"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sz="1600"/>
              <a:t> and </a:t>
            </a:r>
            <a:r>
              <a:rPr sz="1600" b="1">
                <a:latin typeface="Courier"/>
                <a:ea typeface="Courier"/>
                <a:cs typeface="Courier"/>
                <a:sym typeface="Courier"/>
              </a:rPr>
              <a:t>else</a:t>
            </a:r>
            <a:r>
              <a:rPr sz="1600"/>
              <a:t> are keywords</a:t>
            </a:r>
          </a:p>
          <a:p>
            <a:pPr lvl="1">
              <a:defRPr sz="1800"/>
            </a:pPr>
            <a:r>
              <a:rPr sz="1600"/>
              <a:t>note the colon at the end of the </a:t>
            </a:r>
            <a:r>
              <a:rPr sz="1600" b="1"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sz="1600"/>
              <a:t> and </a:t>
            </a:r>
            <a:r>
              <a:rPr sz="1600" b="1">
                <a:latin typeface="Courier"/>
                <a:ea typeface="Courier"/>
                <a:cs typeface="Courier"/>
                <a:sym typeface="Courier"/>
              </a:rPr>
              <a:t>else</a:t>
            </a:r>
            <a:r>
              <a:rPr sz="1600"/>
              <a:t> statements</a:t>
            </a:r>
          </a:p>
          <a:p>
            <a:pPr lvl="1">
              <a:defRPr sz="1800"/>
            </a:pPr>
            <a:r>
              <a:rPr sz="1600"/>
              <a:t>note also how the statements to be executed are indented</a:t>
            </a:r>
          </a:p>
          <a:p>
            <a:pPr lvl="1">
              <a:defRPr sz="1800"/>
            </a:pPr>
            <a:r>
              <a:rPr sz="1600"/>
              <a:t>we can have as many statements as we want in each section but they all have to be indented the same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7D64"/>
                </a:solidFill>
              </a:rPr>
              <a:t>Multiple Choice</a:t>
            </a:r>
          </a:p>
        </p:txBody>
      </p:sp>
      <p:sp>
        <p:nvSpPr>
          <p:cNvPr id="259" name="Shape 2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When an algorithm needs to choose among more than two alternatives it can use an </a:t>
            </a:r>
            <a:r>
              <a:rPr sz="2000">
                <a:latin typeface="Courier"/>
                <a:ea typeface="Courier"/>
                <a:cs typeface="Courier"/>
                <a:sym typeface="Courier"/>
              </a:rPr>
              <a:t>elif</a:t>
            </a:r>
            <a:r>
              <a:rPr sz="2000"/>
              <a:t> statement</a:t>
            </a:r>
          </a:p>
          <a:p>
            <a:pPr lvl="1">
              <a:defRPr sz="1800"/>
            </a:pPr>
            <a:r>
              <a:rPr sz="1600"/>
              <a:t>elif is short for “else if”</a:t>
            </a:r>
          </a:p>
          <a:p>
            <a:pPr lvl="0">
              <a:spcBef>
                <a:spcPts val="2700"/>
              </a:spcBef>
              <a:defRPr sz="1800"/>
            </a:pPr>
            <a:r>
              <a:rPr sz="2000"/>
              <a:t>This function distinguishes between three tax categories</a:t>
            </a:r>
          </a:p>
          <a:p>
            <a:pPr marL="0" lvl="1" indent="635000">
              <a:spcBef>
                <a:spcPts val="2400"/>
              </a:spcBef>
              <a:buSzTx/>
              <a:buFont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def marginal_tax_rate(income):</a:t>
            </a:r>
          </a:p>
          <a:p>
            <a:pPr marL="0" lvl="1" indent="635000">
              <a:buSzTx/>
              <a:buFont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    if income &lt; 10000:</a:t>
            </a:r>
          </a:p>
          <a:p>
            <a:pPr marL="0" lvl="1" indent="635000">
              <a:buSzTx/>
              <a:buFont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        return 0.0</a:t>
            </a:r>
          </a:p>
          <a:p>
            <a:pPr marL="0" lvl="1" indent="635000">
              <a:buSzTx/>
              <a:buFont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    elif income &lt; 20000:</a:t>
            </a:r>
          </a:p>
          <a:p>
            <a:pPr marL="0" lvl="1" indent="635000">
              <a:buSzTx/>
              <a:buFont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        return 5.0</a:t>
            </a:r>
          </a:p>
          <a:p>
            <a:pPr marL="0" lvl="1" indent="635000">
              <a:buSzTx/>
              <a:buFont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    else:</a:t>
            </a:r>
          </a:p>
          <a:p>
            <a:pPr marL="0" lvl="1" indent="635000">
              <a:buSzTx/>
              <a:buFont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        return 7.0</a:t>
            </a:r>
          </a:p>
        </p:txBody>
      </p:sp>
      <p:sp>
        <p:nvSpPr>
          <p:cNvPr id="260" name="Shape 260"/>
          <p:cNvSpPr/>
          <p:nvPr/>
        </p:nvSpPr>
        <p:spPr>
          <a:xfrm>
            <a:off x="5413878" y="4390694"/>
            <a:ext cx="363036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1600" i="1">
                <a:solidFill>
                  <a:srgbClr val="007D6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use as many </a:t>
            </a:r>
            <a:r>
              <a:rPr sz="1600" b="1">
                <a:solidFill>
                  <a:srgbClr val="007D64"/>
                </a:solidFill>
                <a:latin typeface="Courier"/>
                <a:ea typeface="Courier"/>
                <a:cs typeface="Courier"/>
                <a:sym typeface="Courier"/>
              </a:rPr>
              <a:t>elif</a:t>
            </a:r>
            <a:r>
              <a:rPr sz="1600" i="1">
                <a:solidFill>
                  <a:srgbClr val="007D6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parts as we want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7D64"/>
                </a:solidFill>
              </a:rPr>
              <a:t>Boolean Expressions</a:t>
            </a:r>
          </a:p>
        </p:txBody>
      </p:sp>
      <p:sp>
        <p:nvSpPr>
          <p:cNvPr id="263" name="Shape 2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The expressions in </a:t>
            </a:r>
            <a:r>
              <a:rPr sz="2000"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sz="2000"/>
              <a:t> and </a:t>
            </a:r>
            <a:r>
              <a:rPr sz="2000">
                <a:latin typeface="Courier"/>
                <a:ea typeface="Courier"/>
                <a:cs typeface="Courier"/>
                <a:sym typeface="Courier"/>
              </a:rPr>
              <a:t>elif</a:t>
            </a:r>
            <a:r>
              <a:rPr sz="2000"/>
              <a:t> statements are special kinds of expressions</a:t>
            </a:r>
          </a:p>
          <a:p>
            <a:pPr lvl="1">
              <a:defRPr sz="1800"/>
            </a:pPr>
            <a:r>
              <a:rPr sz="1600"/>
              <a:t>the result of these expressions is either </a:t>
            </a:r>
            <a:r>
              <a:rPr sz="1600" b="1">
                <a:latin typeface="Courier"/>
                <a:ea typeface="Courier"/>
                <a:cs typeface="Courier"/>
                <a:sym typeface="Courier"/>
              </a:rPr>
              <a:t>True</a:t>
            </a:r>
            <a:r>
              <a:rPr sz="1600"/>
              <a:t> or </a:t>
            </a:r>
            <a:r>
              <a:rPr sz="1600" b="1">
                <a:latin typeface="Courier"/>
                <a:ea typeface="Courier"/>
                <a:cs typeface="Courier"/>
                <a:sym typeface="Courier"/>
              </a:rPr>
              <a:t>False</a:t>
            </a:r>
            <a:endParaRPr sz="1600"/>
          </a:p>
          <a:p>
            <a:pPr lvl="0">
              <a:defRPr sz="1800"/>
            </a:pPr>
            <a:r>
              <a:rPr sz="2000"/>
              <a:t>An expression that evaluates to True or False is called a </a:t>
            </a:r>
            <a:br>
              <a:rPr sz="2000"/>
            </a:br>
            <a:r>
              <a:rPr sz="2000" b="1"/>
              <a:t>Boolean expression</a:t>
            </a:r>
            <a:endParaRPr sz="2000"/>
          </a:p>
          <a:p>
            <a:pPr lvl="0">
              <a:defRPr sz="1800"/>
            </a:pPr>
            <a:r>
              <a:rPr sz="2000"/>
              <a:t>Boolean expressions often involve comparison operators</a:t>
            </a:r>
          </a:p>
        </p:txBody>
      </p:sp>
      <p:pic>
        <p:nvPicPr>
          <p:cNvPr id="26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1450" y="4191000"/>
            <a:ext cx="4766035" cy="26450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657324" y="425450"/>
            <a:ext cx="8839201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2400" b="1" i="0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7D64"/>
                </a:solidFill>
              </a:rPr>
              <a:t>Slides for Chapter 2</a:t>
            </a:r>
          </a:p>
        </p:txBody>
      </p:sp>
      <p:sp>
        <p:nvSpPr>
          <p:cNvPr id="36" name="Shape 36"/>
          <p:cNvSpPr/>
          <p:nvPr/>
        </p:nvSpPr>
        <p:spPr>
          <a:xfrm>
            <a:off x="609600" y="1130300"/>
            <a:ext cx="2386286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/>
            </a:lvl1pPr>
          </a:lstStyle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2000" b="1" i="1">
                <a:solidFill>
                  <a:srgbClr val="007D64"/>
                </a:solidFill>
              </a:rPr>
              <a:t>Note to Instructors</a:t>
            </a:r>
          </a:p>
        </p:txBody>
      </p:sp>
      <p:sp>
        <p:nvSpPr>
          <p:cNvPr id="37" name="Shape 37"/>
          <p:cNvSpPr/>
          <p:nvPr/>
        </p:nvSpPr>
        <p:spPr>
          <a:xfrm>
            <a:off x="635000" y="3987800"/>
            <a:ext cx="1060227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/>
            </a:lvl1pPr>
          </a:lstStyle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2000" b="1" i="1">
                <a:solidFill>
                  <a:srgbClr val="007D64"/>
                </a:solidFill>
              </a:rPr>
              <a:t>License</a:t>
            </a:r>
          </a:p>
        </p:txBody>
      </p:sp>
      <p:sp>
        <p:nvSpPr>
          <p:cNvPr id="38" name="Shape 38"/>
          <p:cNvSpPr/>
          <p:nvPr/>
        </p:nvSpPr>
        <p:spPr>
          <a:xfrm>
            <a:off x="3136900" y="6858000"/>
            <a:ext cx="3263900" cy="381000"/>
          </a:xfrm>
          <a:prstGeom prst="rect">
            <a:avLst/>
          </a:prstGeom>
          <a:ln w="25400" cap="rnd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 sz="1400" i="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400"/>
              <a:t>© 2015 John S. Conery </a:t>
            </a:r>
          </a:p>
        </p:txBody>
      </p:sp>
      <p:sp>
        <p:nvSpPr>
          <p:cNvPr id="39" name="Shape 39"/>
          <p:cNvSpPr/>
          <p:nvPr/>
        </p:nvSpPr>
        <p:spPr>
          <a:xfrm>
            <a:off x="1016000" y="4521200"/>
            <a:ext cx="7975600" cy="2260600"/>
          </a:xfrm>
          <a:prstGeom prst="rect">
            <a:avLst/>
          </a:prstGeom>
          <a:ln w="25400" cap="rnd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spcBef>
                <a:spcPts val="800"/>
              </a:spcBef>
              <a:defRPr sz="1800" i="0">
                <a:solidFill>
                  <a:srgbClr val="000000"/>
                </a:solidFill>
              </a:defRPr>
            </a:pPr>
            <a:r>
              <a:rPr sz="1400"/>
              <a:t>The slides in this Keynote document are based on copyrighted material from </a:t>
            </a:r>
            <a:r>
              <a:rPr sz="1400" i="1"/>
              <a:t>Explorations in Computing:  An Introduction to Computer Science and Python Programming</a:t>
            </a:r>
            <a:r>
              <a:rPr sz="1400"/>
              <a:t>, by John S. Conery.</a:t>
            </a:r>
          </a:p>
          <a:p>
            <a:pPr lvl="0">
              <a:spcBef>
                <a:spcPts val="800"/>
              </a:spcBef>
              <a:defRPr sz="1800" i="0">
                <a:solidFill>
                  <a:srgbClr val="000000"/>
                </a:solidFill>
              </a:defRPr>
            </a:pPr>
            <a:r>
              <a:rPr sz="1400"/>
              <a:t>These slides are provided free of charge to instructors who are using the textbook for their courses.</a:t>
            </a:r>
          </a:p>
          <a:p>
            <a:pPr lvl="0">
              <a:spcBef>
                <a:spcPts val="800"/>
              </a:spcBef>
              <a:defRPr sz="1800" i="0">
                <a:solidFill>
                  <a:srgbClr val="000000"/>
                </a:solidFill>
              </a:defRPr>
            </a:pPr>
            <a:r>
              <a:rPr sz="1400"/>
              <a:t>Instructors may alter the slides for use in their own courses, including but not limited to: adding new slides, altering the wording or images found on these slides, or deleting slides.</a:t>
            </a:r>
          </a:p>
          <a:p>
            <a:pPr lvl="0">
              <a:spcBef>
                <a:spcPts val="800"/>
              </a:spcBef>
              <a:defRPr sz="1800" i="0">
                <a:solidFill>
                  <a:srgbClr val="000000"/>
                </a:solidFill>
              </a:defRPr>
            </a:pPr>
            <a:r>
              <a:rPr sz="1400"/>
              <a:t>Instructors may distribute printed copies of the slides, either in hard copy or as electronic copies in PDF form, provided the copyright notice below is reproduced on the first slide.</a:t>
            </a:r>
          </a:p>
        </p:txBody>
      </p:sp>
      <p:sp>
        <p:nvSpPr>
          <p:cNvPr id="40" name="Shape 40"/>
          <p:cNvSpPr/>
          <p:nvPr/>
        </p:nvSpPr>
        <p:spPr>
          <a:xfrm>
            <a:off x="1016000" y="1663700"/>
            <a:ext cx="7975600" cy="2032000"/>
          </a:xfrm>
          <a:prstGeom prst="rect">
            <a:avLst/>
          </a:prstGeom>
          <a:ln w="25400" cap="rnd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spcBef>
                <a:spcPts val="800"/>
              </a:spcBef>
              <a:defRPr sz="1800" i="0">
                <a:solidFill>
                  <a:srgbClr val="000000"/>
                </a:solidFill>
              </a:defRPr>
            </a:pPr>
            <a:r>
              <a:rPr sz="1400"/>
              <a:t>This Keynote document contains the slides for “The Python Workbench”, Chapter 2 of </a:t>
            </a:r>
            <a:r>
              <a:rPr sz="1400" i="1"/>
              <a:t>Explorations in Computing:  An Introduction to Computer Science and Python Programming</a:t>
            </a:r>
            <a:r>
              <a:rPr sz="1400"/>
              <a:t>.</a:t>
            </a:r>
          </a:p>
          <a:p>
            <a:pPr lvl="0">
              <a:spcBef>
                <a:spcPts val="800"/>
              </a:spcBef>
              <a:defRPr sz="1800" i="0">
                <a:solidFill>
                  <a:srgbClr val="000000"/>
                </a:solidFill>
              </a:defRPr>
            </a:pPr>
            <a:r>
              <a:rPr sz="1400"/>
              <a:t>The book invites students to explore ideas in computer science through interactive tutorials where they type expressions in Python and immediately see the results, either in a terminal window or a 2D graphics window.</a:t>
            </a:r>
          </a:p>
          <a:p>
            <a:pPr lvl="0">
              <a:spcBef>
                <a:spcPts val="800"/>
              </a:spcBef>
              <a:defRPr sz="1800" i="0">
                <a:solidFill>
                  <a:srgbClr val="000000"/>
                </a:solidFill>
              </a:defRPr>
            </a:pPr>
            <a:r>
              <a:rPr sz="1400"/>
              <a:t>Instructors are </a:t>
            </a:r>
            <a:r>
              <a:rPr sz="1400" b="1">
                <a:solidFill>
                  <a:srgbClr val="007D64"/>
                </a:solidFill>
              </a:rPr>
              <a:t>strongly encouraged to have a Python session running concurrently</a:t>
            </a:r>
            <a:r>
              <a:rPr sz="1400"/>
              <a:t> with Keynote in order to give live demonstrations of the Python code shown on the slides.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8ED32-0EDC-41D6-8262-45B48245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9DDF4-A95F-4FFF-BE4E-75BEDE011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8363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8D5B2-66F0-4AF6-BBF5-F4FABBB8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A7706-F047-49D9-A622-9E1451F65D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043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7D64"/>
                </a:solidFill>
              </a:rPr>
              <a:t>Interactive Python Examples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spcBef>
                <a:spcPts val="2300"/>
              </a:spcBef>
              <a:defRPr sz="1800"/>
            </a:pPr>
            <a:r>
              <a:rPr sz="2000" dirty="0"/>
              <a:t>Example: a “hello world” program:</a:t>
            </a:r>
          </a:p>
          <a:p>
            <a:pPr marL="0" lvl="1" indent="317500">
              <a:spcBef>
                <a:spcPts val="2300"/>
              </a:spcBef>
              <a:buSzTx/>
              <a:buNone/>
              <a:defRPr sz="1800"/>
            </a:pP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sz="1600" dirty="0">
                <a:solidFill>
                  <a:srgbClr val="007D64"/>
                </a:solidFill>
                <a:latin typeface="Courier"/>
                <a:ea typeface="Courier"/>
                <a:cs typeface="Courier"/>
                <a:sym typeface="Courier"/>
              </a:rPr>
              <a:t>print("hello")</a:t>
            </a:r>
            <a:endParaRPr sz="1600" dirty="0">
              <a:latin typeface="Courier"/>
              <a:ea typeface="Courier"/>
              <a:cs typeface="Courier"/>
              <a:sym typeface="Courier"/>
            </a:endParaRPr>
          </a:p>
          <a:p>
            <a:pPr marL="0" lvl="1" indent="317500">
              <a:spcBef>
                <a:spcPts val="1100"/>
              </a:spcBef>
              <a:buSzTx/>
              <a:buNone/>
              <a:defRPr sz="1800"/>
            </a:pPr>
            <a:r>
              <a:rPr sz="1600" dirty="0">
                <a:latin typeface="Courier"/>
                <a:ea typeface="Courier"/>
                <a:cs typeface="Courier"/>
                <a:sym typeface="Courier"/>
              </a:rPr>
              <a:t>hello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38C6D0B-1D1C-4AF1-A617-C4EA2663D55B}"/>
              </a:ext>
            </a:extLst>
          </p:cNvPr>
          <p:cNvGrpSpPr/>
          <p:nvPr/>
        </p:nvGrpSpPr>
        <p:grpSpPr>
          <a:xfrm>
            <a:off x="266166" y="2304719"/>
            <a:ext cx="9131834" cy="1686003"/>
            <a:chOff x="296622" y="5086247"/>
            <a:chExt cx="9131834" cy="1686003"/>
          </a:xfrm>
        </p:grpSpPr>
        <p:sp>
          <p:nvSpPr>
            <p:cNvPr id="134" name="Shape 134"/>
            <p:cNvSpPr/>
            <p:nvPr/>
          </p:nvSpPr>
          <p:spPr>
            <a:xfrm>
              <a:off x="296622" y="6397650"/>
              <a:ext cx="1791082" cy="3746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8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i="0">
                  <a:solidFill>
                    <a:srgbClr val="000000"/>
                  </a:solidFill>
                </a:defRPr>
              </a:pPr>
              <a:r>
                <a:rPr i="1">
                  <a:solidFill>
                    <a:srgbClr val="007D64"/>
                  </a:solidFill>
                </a:rPr>
                <a:t>Python’s prompt</a:t>
              </a:r>
            </a:p>
          </p:txBody>
        </p:sp>
        <p:sp>
          <p:nvSpPr>
            <p:cNvPr id="135" name="Shape 135"/>
            <p:cNvSpPr/>
            <p:nvPr/>
          </p:nvSpPr>
          <p:spPr>
            <a:xfrm>
              <a:off x="743546" y="5097087"/>
              <a:ext cx="487809" cy="304800"/>
            </a:xfrm>
            <a:prstGeom prst="roundRect">
              <a:avLst>
                <a:gd name="adj" fmla="val 43750"/>
              </a:avLst>
            </a:prstGeom>
            <a:ln w="25400">
              <a:solidFill>
                <a:srgbClr val="FF2600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000" i="0">
                  <a:solidFill>
                    <a:srgbClr val="FF26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 flipH="1">
              <a:off x="577330" y="5394710"/>
              <a:ext cx="502121" cy="911360"/>
            </a:xfrm>
            <a:prstGeom prst="line">
              <a:avLst/>
            </a:prstGeom>
            <a:ln w="25400">
              <a:solidFill>
                <a:srgbClr val="FF2600"/>
              </a:solidFill>
              <a:miter lim="400000"/>
              <a:headEnd type="triangle"/>
            </a:ln>
          </p:spPr>
          <p:txBody>
            <a:bodyPr lIns="0" tIns="0" rIns="0" bIns="0" anchor="ctr"/>
            <a:lstStyle/>
            <a:p>
              <a:pPr lvl="0">
                <a:defRPr sz="1200" i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6075122" y="5367375"/>
              <a:ext cx="3353334" cy="3746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8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i="0">
                  <a:solidFill>
                    <a:srgbClr val="000000"/>
                  </a:solidFill>
                </a:defRPr>
              </a:pPr>
              <a:r>
                <a:rPr i="1">
                  <a:solidFill>
                    <a:srgbClr val="007D64"/>
                  </a:solidFill>
                </a:rPr>
                <a:t>Python statement typed by user</a:t>
              </a:r>
            </a:p>
          </p:txBody>
        </p:sp>
        <p:sp>
          <p:nvSpPr>
            <p:cNvPr id="138" name="Shape 138"/>
            <p:cNvSpPr/>
            <p:nvPr/>
          </p:nvSpPr>
          <p:spPr>
            <a:xfrm>
              <a:off x="1231355" y="5086247"/>
              <a:ext cx="1865611" cy="326480"/>
            </a:xfrm>
            <a:prstGeom prst="roundRect">
              <a:avLst>
                <a:gd name="adj" fmla="val 50000"/>
              </a:avLst>
            </a:prstGeom>
            <a:ln w="25400">
              <a:solidFill>
                <a:srgbClr val="FF2600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000" i="0">
                  <a:solidFill>
                    <a:srgbClr val="FF26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3248870" y="5367375"/>
              <a:ext cx="2720130" cy="180951"/>
            </a:xfrm>
            <a:prstGeom prst="line">
              <a:avLst/>
            </a:prstGeom>
            <a:ln w="25400">
              <a:solidFill>
                <a:srgbClr val="FF2600"/>
              </a:solidFill>
              <a:miter lim="400000"/>
              <a:headEnd type="triangle"/>
            </a:ln>
          </p:spPr>
          <p:txBody>
            <a:bodyPr lIns="0" tIns="0" rIns="0" bIns="0" anchor="ctr"/>
            <a:lstStyle/>
            <a:p>
              <a:pPr lvl="0">
                <a:defRPr sz="1200" i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476725" y="6061653"/>
              <a:ext cx="2540433" cy="3746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8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i="0">
                  <a:solidFill>
                    <a:srgbClr val="000000"/>
                  </a:solidFill>
                </a:defRPr>
              </a:pPr>
              <a:r>
                <a:rPr i="1">
                  <a:solidFill>
                    <a:srgbClr val="007D64"/>
                  </a:solidFill>
                </a:rPr>
                <a:t>result printed by Python</a:t>
              </a:r>
            </a:p>
          </p:txBody>
        </p:sp>
        <p:sp>
          <p:nvSpPr>
            <p:cNvPr id="141" name="Shape 141"/>
            <p:cNvSpPr/>
            <p:nvPr/>
          </p:nvSpPr>
          <p:spPr>
            <a:xfrm>
              <a:off x="755186" y="5476841"/>
              <a:ext cx="860773" cy="266701"/>
            </a:xfrm>
            <a:prstGeom prst="roundRect">
              <a:avLst>
                <a:gd name="adj" fmla="val 50000"/>
              </a:avLst>
            </a:prstGeom>
            <a:ln w="25400">
              <a:solidFill>
                <a:srgbClr val="FF2600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000" i="0">
                  <a:solidFill>
                    <a:srgbClr val="FF26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722081" y="5692127"/>
              <a:ext cx="2646719" cy="561934"/>
            </a:xfrm>
            <a:prstGeom prst="line">
              <a:avLst/>
            </a:prstGeom>
            <a:ln w="25400">
              <a:solidFill>
                <a:srgbClr val="FF2600"/>
              </a:solidFill>
              <a:miter lim="400000"/>
              <a:headEnd type="triangle"/>
            </a:ln>
          </p:spPr>
          <p:txBody>
            <a:bodyPr lIns="0" tIns="0" rIns="0" bIns="0" anchor="ctr"/>
            <a:lstStyle/>
            <a:p>
              <a:pPr lvl="0">
                <a:defRPr sz="1200" i="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 dirty="0">
                <a:solidFill>
                  <a:srgbClr val="007D64"/>
                </a:solidFill>
              </a:rPr>
              <a:t>Arithmetic Expressions</a:t>
            </a:r>
            <a:r>
              <a:rPr lang="en-US" sz="3600" b="1" dirty="0">
                <a:solidFill>
                  <a:srgbClr val="007D64"/>
                </a:solidFill>
              </a:rPr>
              <a:t> </a:t>
            </a:r>
            <a:r>
              <a:rPr lang="th-TH" sz="3600" b="1" dirty="0">
                <a:solidFill>
                  <a:srgbClr val="007D64"/>
                </a:solidFill>
              </a:rPr>
              <a:t>(นิพจน์คำนวณ)</a:t>
            </a:r>
            <a:endParaRPr sz="3600" b="1" dirty="0">
              <a:solidFill>
                <a:srgbClr val="007D64"/>
              </a:solidFill>
            </a:endParaRPr>
          </a:p>
        </p:txBody>
      </p:sp>
      <p:sp>
        <p:nvSpPr>
          <p:cNvPr id="145" name="Shape 1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The simplest statements in Python are arithmetic expressions</a:t>
            </a:r>
          </a:p>
          <a:p>
            <a:pPr lvl="1">
              <a:defRPr sz="1800"/>
            </a:pPr>
            <a:r>
              <a:rPr sz="1600"/>
              <a:t>arithmetic expressions contain numbers (operands) and operators</a:t>
            </a:r>
          </a:p>
          <a:p>
            <a:pPr lvl="0">
              <a:spcBef>
                <a:spcPts val="2100"/>
              </a:spcBef>
              <a:defRPr sz="1800"/>
            </a:pPr>
            <a:r>
              <a:rPr sz="2000"/>
              <a:t>The symbols used for operators are commonly used in other languages and applications (e.g. spreadsheets)</a:t>
            </a:r>
          </a:p>
          <a:p>
            <a:pPr lvl="1">
              <a:defRPr sz="1800"/>
            </a:pPr>
            <a:r>
              <a:rPr sz="1600"/>
              <a:t>add:  		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+</a:t>
            </a:r>
            <a:endParaRPr sz="1600"/>
          </a:p>
          <a:p>
            <a:pPr lvl="1">
              <a:defRPr sz="1800"/>
            </a:pPr>
            <a:r>
              <a:rPr sz="1600"/>
              <a:t>subtract:  	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-</a:t>
            </a:r>
            <a:endParaRPr sz="1600"/>
          </a:p>
          <a:p>
            <a:pPr lvl="1">
              <a:defRPr sz="1800"/>
            </a:pPr>
            <a:r>
              <a:rPr sz="1600"/>
              <a:t>multiply:  	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*</a:t>
            </a:r>
            <a:endParaRPr sz="1600"/>
          </a:p>
          <a:p>
            <a:pPr lvl="1">
              <a:defRPr sz="1800"/>
            </a:pPr>
            <a:r>
              <a:rPr sz="1600"/>
              <a:t>divide:  		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/</a:t>
            </a:r>
          </a:p>
        </p:txBody>
      </p:sp>
      <p:sp>
        <p:nvSpPr>
          <p:cNvPr id="146" name="Shape 146"/>
          <p:cNvSpPr/>
          <p:nvPr/>
        </p:nvSpPr>
        <p:spPr>
          <a:xfrm>
            <a:off x="3898900" y="4051300"/>
            <a:ext cx="4838700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spcBef>
                <a:spcPts val="2900"/>
              </a:spcBef>
              <a:defRPr sz="1800" i="0">
                <a:solidFill>
                  <a:srgbClr val="000000"/>
                </a:solidFill>
              </a:defRPr>
            </a:pPr>
            <a:r>
              <a:rPr sz="2000"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sz="2000">
                <a:solidFill>
                  <a:srgbClr val="007D6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 + 12</a:t>
            </a:r>
            <a:br>
              <a:rPr sz="20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z="2000">
                <a:latin typeface="Helvetica Neue"/>
                <a:ea typeface="Helvetica Neue"/>
                <a:cs typeface="Helvetica Neue"/>
                <a:sym typeface="Helvetica Neue"/>
              </a:rPr>
              <a:t>17</a:t>
            </a:r>
          </a:p>
        </p:txBody>
      </p:sp>
      <p:sp>
        <p:nvSpPr>
          <p:cNvPr id="147" name="Shape 147"/>
          <p:cNvSpPr/>
          <p:nvPr/>
        </p:nvSpPr>
        <p:spPr>
          <a:xfrm>
            <a:off x="3898900" y="4851400"/>
            <a:ext cx="4838700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spcBef>
                <a:spcPts val="2900"/>
              </a:spcBef>
              <a:defRPr sz="1800" i="0">
                <a:solidFill>
                  <a:srgbClr val="000000"/>
                </a:solidFill>
              </a:defRPr>
            </a:pPr>
            <a:r>
              <a:rPr sz="2000"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sz="2000">
                <a:solidFill>
                  <a:srgbClr val="007D6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+ 4 * 5</a:t>
            </a:r>
            <a:br>
              <a:rPr sz="20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z="2000">
                <a:latin typeface="Helvetica Neue"/>
                <a:ea typeface="Helvetica Neue"/>
                <a:cs typeface="Helvetica Neue"/>
                <a:sym typeface="Helvetica Neue"/>
              </a:rPr>
              <a:t>23</a:t>
            </a:r>
          </a:p>
        </p:txBody>
      </p:sp>
      <p:sp>
        <p:nvSpPr>
          <p:cNvPr id="148" name="Shape 148"/>
          <p:cNvSpPr/>
          <p:nvPr/>
        </p:nvSpPr>
        <p:spPr>
          <a:xfrm>
            <a:off x="3898900" y="5651500"/>
            <a:ext cx="4838700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spcBef>
                <a:spcPts val="2900"/>
              </a:spcBef>
              <a:defRPr sz="1800" i="0">
                <a:solidFill>
                  <a:srgbClr val="000000"/>
                </a:solidFill>
              </a:defRPr>
            </a:pPr>
            <a:r>
              <a:rPr sz="2000"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sz="2000">
                <a:solidFill>
                  <a:srgbClr val="007D6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 * 4 / 2</a:t>
            </a:r>
            <a:br>
              <a:rPr sz="20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z="2000">
                <a:latin typeface="Helvetica Neue"/>
                <a:ea typeface="Helvetica Neue"/>
                <a:cs typeface="Helvetica Neue"/>
                <a:sym typeface="Helvetica Neue"/>
              </a:rPr>
              <a:t>8.0</a:t>
            </a:r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7D64"/>
                </a:solidFill>
              </a:rPr>
              <a:t>Arithmetic Expressions (cont’d)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Use parentheses if you want to alter the standard order</a:t>
            </a:r>
          </a:p>
          <a:p>
            <a:pPr lvl="0">
              <a:spcBef>
                <a:spcPts val="14800"/>
              </a:spcBef>
              <a:defRPr sz="1800"/>
            </a:pPr>
            <a:r>
              <a:rPr sz="2000"/>
              <a:t>Note that Python converts integer values to real numbers as needed (more on the next slide)</a:t>
            </a:r>
          </a:p>
        </p:txBody>
      </p:sp>
      <p:sp>
        <p:nvSpPr>
          <p:cNvPr id="152" name="Shape 152"/>
          <p:cNvSpPr/>
          <p:nvPr/>
        </p:nvSpPr>
        <p:spPr>
          <a:xfrm>
            <a:off x="1231900" y="2959100"/>
            <a:ext cx="4838700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spcBef>
                <a:spcPts val="2900"/>
              </a:spcBef>
              <a:defRPr sz="1800" i="0">
                <a:solidFill>
                  <a:srgbClr val="000000"/>
                </a:solidFill>
              </a:defRPr>
            </a:pPr>
            <a:r>
              <a:rPr sz="2000"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sz="2000">
                <a:solidFill>
                  <a:srgbClr val="007D6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(3 + 4 ) * 5</a:t>
            </a:r>
            <a:br>
              <a:rPr sz="20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z="2000">
                <a:latin typeface="Helvetica Neue"/>
                <a:ea typeface="Helvetica Neue"/>
                <a:cs typeface="Helvetica Neue"/>
                <a:sym typeface="Helvetica Neue"/>
              </a:rPr>
              <a:t>35</a:t>
            </a:r>
          </a:p>
        </p:txBody>
      </p:sp>
      <p:sp>
        <p:nvSpPr>
          <p:cNvPr id="153" name="Shape 153"/>
          <p:cNvSpPr/>
          <p:nvPr/>
        </p:nvSpPr>
        <p:spPr>
          <a:xfrm>
            <a:off x="1231900" y="2260600"/>
            <a:ext cx="4838700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spcBef>
                <a:spcPts val="2900"/>
              </a:spcBef>
              <a:defRPr sz="1800" i="0">
                <a:solidFill>
                  <a:srgbClr val="000000"/>
                </a:solidFill>
              </a:defRPr>
            </a:pPr>
            <a:r>
              <a:rPr sz="2000"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sz="2000">
                <a:solidFill>
                  <a:srgbClr val="007D6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+ 4 * 5</a:t>
            </a:r>
            <a:br>
              <a:rPr sz="20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z="2000">
                <a:latin typeface="Helvetica Neue"/>
                <a:ea typeface="Helvetica Neue"/>
                <a:cs typeface="Helvetica Neue"/>
                <a:sym typeface="Helvetica Neue"/>
              </a:rPr>
              <a:t>23</a:t>
            </a:r>
          </a:p>
        </p:txBody>
      </p:sp>
      <p:sp>
        <p:nvSpPr>
          <p:cNvPr id="154" name="Shape 154"/>
          <p:cNvSpPr/>
          <p:nvPr/>
        </p:nvSpPr>
        <p:spPr>
          <a:xfrm>
            <a:off x="1231900" y="4800600"/>
            <a:ext cx="4838700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spcBef>
                <a:spcPts val="2900"/>
              </a:spcBef>
              <a:defRPr sz="1800" i="0">
                <a:solidFill>
                  <a:srgbClr val="000000"/>
                </a:solidFill>
              </a:defRPr>
            </a:pPr>
            <a:r>
              <a:rPr sz="2000"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sz="2000">
                <a:solidFill>
                  <a:srgbClr val="007D6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19 / 3</a:t>
            </a:r>
            <a:br>
              <a:rPr sz="20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z="2000">
                <a:latin typeface="Helvetica Neue"/>
                <a:ea typeface="Helvetica Neue"/>
                <a:cs typeface="Helvetica Neue"/>
                <a:sym typeface="Helvetica Neue"/>
              </a:rPr>
              <a:t>6.333333333333333</a:t>
            </a:r>
          </a:p>
        </p:txBody>
      </p:sp>
      <p:sp>
        <p:nvSpPr>
          <p:cNvPr id="155" name="Shape 155"/>
          <p:cNvSpPr/>
          <p:nvPr/>
        </p:nvSpPr>
        <p:spPr>
          <a:xfrm>
            <a:off x="1231900" y="5511800"/>
            <a:ext cx="4838700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spcBef>
                <a:spcPts val="2900"/>
              </a:spcBef>
              <a:defRPr sz="1800" i="0">
                <a:solidFill>
                  <a:srgbClr val="000000"/>
                </a:solidFill>
              </a:defRPr>
            </a:pPr>
            <a:r>
              <a:rPr sz="2000"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sz="2000">
                <a:solidFill>
                  <a:srgbClr val="007D6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19 // 3</a:t>
            </a:r>
            <a:br>
              <a:rPr sz="20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sz="2000"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xfrm>
            <a:off x="508000" y="203200"/>
            <a:ext cx="906856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 dirty="0">
                <a:solidFill>
                  <a:srgbClr val="007D64"/>
                </a:solidFill>
              </a:rPr>
              <a:t>Floating Point Numbers</a:t>
            </a:r>
            <a:r>
              <a:rPr lang="en-US" sz="3600" b="1" dirty="0">
                <a:solidFill>
                  <a:srgbClr val="007D64"/>
                </a:solidFill>
              </a:rPr>
              <a:t> </a:t>
            </a:r>
            <a:r>
              <a:rPr lang="th-TH" sz="3600" b="1" dirty="0">
                <a:solidFill>
                  <a:srgbClr val="007D64"/>
                </a:solidFill>
              </a:rPr>
              <a:t>(จำนวนจุดลอยตัว)</a:t>
            </a:r>
            <a:endParaRPr sz="3600" b="1" dirty="0">
              <a:solidFill>
                <a:srgbClr val="007D64"/>
              </a:solidFill>
            </a:endParaRPr>
          </a:p>
        </p:txBody>
      </p:sp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Numbers inside a computer are finite approximations</a:t>
            </a:r>
          </a:p>
          <a:p>
            <a:pPr marL="685800" lvl="1">
              <a:defRPr sz="1800"/>
            </a:pPr>
            <a:r>
              <a:rPr sz="1600"/>
              <a:t>real numbers like 1/3 have an infinite number of digits</a:t>
            </a:r>
          </a:p>
          <a:p>
            <a:pPr marL="685800" lvl="1">
              <a:defRPr sz="1800"/>
            </a:pPr>
            <a:r>
              <a:rPr sz="1600"/>
              <a:t>Python and other programming languages have a finite number of digits</a:t>
            </a:r>
          </a:p>
          <a:p>
            <a:pPr lvl="0">
              <a:defRPr sz="1800"/>
            </a:pPr>
            <a:r>
              <a:rPr sz="2000"/>
              <a:t>From </a:t>
            </a:r>
            <a:r>
              <a:rPr sz="2000">
                <a:latin typeface="Courier"/>
                <a:ea typeface="Courier"/>
                <a:cs typeface="Courier"/>
                <a:sym typeface="Courier"/>
                <a:hlinkClick r:id="rId2"/>
              </a:rPr>
              <a:t>http://www.joyofpi.com/pi.html</a:t>
            </a:r>
            <a:r>
              <a:rPr sz="2000"/>
              <a:t>:</a:t>
            </a:r>
          </a:p>
          <a:p>
            <a:pPr marL="0" lvl="1" indent="368300">
              <a:buSzTx/>
              <a:buNone/>
              <a:defRPr sz="1800"/>
            </a:pPr>
            <a:r>
              <a:rPr sz="1600">
                <a:latin typeface="Courier"/>
                <a:ea typeface="Courier"/>
                <a:cs typeface="Courier"/>
                <a:sym typeface="Courier"/>
              </a:rPr>
              <a:t>π = 3.141592653589793238462643383279...</a:t>
            </a:r>
          </a:p>
          <a:p>
            <a:pPr lvl="0">
              <a:spcBef>
                <a:spcPts val="3700"/>
              </a:spcBef>
              <a:defRPr sz="1800"/>
            </a:pPr>
            <a:r>
              <a:rPr sz="2000"/>
              <a:t>In Python:</a:t>
            </a:r>
          </a:p>
          <a:p>
            <a:pPr marL="0" lvl="1" indent="368300">
              <a:buSzTx/>
              <a:buNone/>
              <a:defRPr sz="1800"/>
            </a:pPr>
            <a:r>
              <a:t>&gt;&gt;&gt; </a:t>
            </a:r>
            <a:r>
              <a:rPr>
                <a:solidFill>
                  <a:srgbClr val="007D64"/>
                </a:solidFill>
              </a:rPr>
              <a:t>from math import pi</a:t>
            </a:r>
          </a:p>
          <a:p>
            <a:pPr marL="0" lvl="1" indent="368300">
              <a:buSzTx/>
              <a:buNone/>
              <a:defRPr sz="1800"/>
            </a:pPr>
            <a:r>
              <a:t>&gt;&gt;&gt; </a:t>
            </a:r>
            <a:r>
              <a:rPr>
                <a:solidFill>
                  <a:srgbClr val="007D64"/>
                </a:solidFill>
              </a:rPr>
              <a:t>pi</a:t>
            </a:r>
            <a:br/>
            <a:r>
              <a:t>3.141592653589793</a:t>
            </a:r>
          </a:p>
          <a:p>
            <a:pPr marL="0" lvl="1" indent="368300">
              <a:spcBef>
                <a:spcPts val="3000"/>
              </a:spcBef>
              <a:buSzTx/>
              <a:buNone/>
              <a:defRPr sz="1800"/>
            </a:pPr>
            <a:r>
              <a:rPr sz="1600"/>
              <a:t>In computer science finite approximations of real numbers are known as</a:t>
            </a:r>
            <a:br>
              <a:rPr sz="1600"/>
            </a:br>
            <a:r>
              <a:rPr sz="1600" b="1" i="1"/>
              <a:t>floating point numbers</a:t>
            </a:r>
            <a:r>
              <a:rPr sz="1600"/>
              <a:t> (or “floats”)</a:t>
            </a:r>
          </a:p>
        </p:txBody>
      </p:sp>
      <p:sp>
        <p:nvSpPr>
          <p:cNvPr id="159" name="Shape 159"/>
          <p:cNvSpPr/>
          <p:nvPr/>
        </p:nvSpPr>
        <p:spPr>
          <a:xfrm>
            <a:off x="5150155" y="4378350"/>
            <a:ext cx="319920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i="1">
                <a:solidFill>
                  <a:srgbClr val="007D6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Python’s math library includes a definition of </a:t>
            </a:r>
            <a:r>
              <a:rPr>
                <a:solidFill>
                  <a:srgbClr val="007D6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π</a:t>
            </a:r>
            <a:r>
              <a:rPr i="1">
                <a:solidFill>
                  <a:srgbClr val="007D6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 dirty="0">
                <a:solidFill>
                  <a:srgbClr val="007D64"/>
                </a:solidFill>
              </a:rPr>
              <a:t>Variables</a:t>
            </a:r>
            <a:r>
              <a:rPr lang="en-US" sz="3600" b="1" dirty="0">
                <a:solidFill>
                  <a:srgbClr val="007D64"/>
                </a:solidFill>
              </a:rPr>
              <a:t> </a:t>
            </a:r>
            <a:r>
              <a:rPr lang="th-TH" sz="3600" b="1" dirty="0">
                <a:solidFill>
                  <a:srgbClr val="007D64"/>
                </a:solidFill>
              </a:rPr>
              <a:t>(ตัวแปร)</a:t>
            </a:r>
            <a:endParaRPr sz="3600" b="1" dirty="0">
              <a:solidFill>
                <a:srgbClr val="007D64"/>
              </a:solidFill>
            </a:endParaRPr>
          </a:p>
        </p:txBody>
      </p:sp>
      <p:sp>
        <p:nvSpPr>
          <p:cNvPr id="162" name="Shape 1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To motivate the next topic, suppose you want to compute the surface area of a counter top</a:t>
            </a:r>
          </a:p>
          <a:p>
            <a:pPr lvl="1">
              <a:defRPr sz="1800"/>
            </a:pPr>
            <a:r>
              <a:rPr sz="1600"/>
              <a:t>you know the counter is a square </a:t>
            </a:r>
            <a:br>
              <a:rPr sz="1600"/>
            </a:br>
            <a:r>
              <a:rPr sz="1600"/>
              <a:t>with a triangular piece missing</a:t>
            </a:r>
          </a:p>
          <a:p>
            <a:pPr lvl="1">
              <a:defRPr sz="1800"/>
            </a:pPr>
            <a:r>
              <a:rPr sz="1600"/>
              <a:t>you also know each side of the triangle </a:t>
            </a:r>
            <a:br>
              <a:rPr sz="1600"/>
            </a:br>
            <a:r>
              <a:rPr sz="1600"/>
              <a:t>is half as long as the side of the square</a:t>
            </a:r>
          </a:p>
          <a:p>
            <a:pPr lvl="0">
              <a:spcBef>
                <a:spcPts val="2800"/>
              </a:spcBef>
              <a:defRPr sz="1800"/>
            </a:pPr>
            <a:r>
              <a:rPr sz="2000"/>
              <a:t>Using some simple geometry will give you an equation for the area of the counter</a:t>
            </a:r>
          </a:p>
        </p:txBody>
      </p:sp>
      <p:grpSp>
        <p:nvGrpSpPr>
          <p:cNvPr id="165" name="Group 165"/>
          <p:cNvGrpSpPr/>
          <p:nvPr/>
        </p:nvGrpSpPr>
        <p:grpSpPr>
          <a:xfrm>
            <a:off x="1638299" y="4991100"/>
            <a:ext cx="7543801" cy="1193800"/>
            <a:chOff x="0" y="0"/>
            <a:chExt cx="7543800" cy="1193800"/>
          </a:xfrm>
        </p:grpSpPr>
        <p:pic>
          <p:nvPicPr>
            <p:cNvPr id="163" name="droppedImage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657600" y="0"/>
              <a:ext cx="3886200" cy="1193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4" name="image-180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431800"/>
              <a:ext cx="2468639" cy="330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6" name="dropped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35700" y="2578100"/>
            <a:ext cx="1993900" cy="1193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7D64"/>
                </a:solidFill>
              </a:rPr>
              <a:t>Variables (cont’d)</a:t>
            </a:r>
          </a:p>
        </p:txBody>
      </p:sp>
      <p:sp>
        <p:nvSpPr>
          <p:cNvPr id="169" name="Shape 1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Suppose you measure one edge of the square to get </a:t>
            </a:r>
            <a:r>
              <a:rPr sz="2000" i="1">
                <a:latin typeface="Palatino"/>
                <a:ea typeface="Palatino"/>
                <a:cs typeface="Palatino"/>
                <a:sym typeface="Palatino"/>
              </a:rPr>
              <a:t>x</a:t>
            </a:r>
            <a:r>
              <a:rPr sz="2000"/>
              <a:t> = 109 cm</a:t>
            </a:r>
          </a:p>
          <a:p>
            <a:pPr lvl="0">
              <a:defRPr sz="1800"/>
            </a:pPr>
            <a:r>
              <a:rPr sz="2000"/>
              <a:t>Python can compute the area for you:</a:t>
            </a:r>
          </a:p>
          <a:p>
            <a:pPr marL="0" lvl="1" indent="317500">
              <a:buSzTx/>
              <a:buNone/>
              <a:defRPr sz="1800"/>
            </a:pPr>
            <a:r>
              <a:t>&gt;&gt;&gt; </a:t>
            </a:r>
            <a:r>
              <a:rPr>
                <a:solidFill>
                  <a:srgbClr val="007D64"/>
                </a:solidFill>
              </a:rPr>
              <a:t>109 * 109 - ((109/2)*(109/2) / 2)</a:t>
            </a:r>
            <a:br/>
            <a:r>
              <a:t>10395.875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0">
              <a:spcBef>
                <a:spcPts val="2600"/>
              </a:spcBef>
              <a:defRPr sz="1800"/>
            </a:pPr>
            <a:r>
              <a:rPr sz="2000"/>
              <a:t>You can simplify this a little bit by using the exponentiation operator</a:t>
            </a:r>
          </a:p>
          <a:p>
            <a:pPr lvl="1">
              <a:defRPr sz="1800"/>
            </a:pPr>
            <a:r>
              <a:rPr sz="1600"/>
              <a:t>to compute  </a:t>
            </a:r>
            <a:r>
              <a:rPr sz="1600" i="1"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sz="1600" i="1" baseline="31999"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sz="1600"/>
              <a:t>  type  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x**2</a:t>
            </a:r>
            <a:endParaRPr sz="1600"/>
          </a:p>
          <a:p>
            <a:pPr marL="0" lvl="1" indent="317500">
              <a:buSzTx/>
              <a:buNone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>
                <a:solidFill>
                  <a:srgbClr val="007D64"/>
                </a:solidFill>
                <a:latin typeface="Courier"/>
                <a:ea typeface="Courier"/>
                <a:cs typeface="Courier"/>
                <a:sym typeface="Courier"/>
              </a:rPr>
              <a:t>109**2 - (109/2)**2 / 2</a:t>
            </a:r>
            <a:br>
              <a:rPr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latin typeface="Courier"/>
                <a:ea typeface="Courier"/>
                <a:cs typeface="Courier"/>
                <a:sym typeface="Courier"/>
              </a:rPr>
              <a:t>10395.875</a:t>
            </a:r>
          </a:p>
        </p:txBody>
      </p:sp>
      <p:pic>
        <p:nvPicPr>
          <p:cNvPr id="170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95900" y="4991100"/>
            <a:ext cx="3886200" cy="1193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-180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38300" y="5422900"/>
            <a:ext cx="2468639" cy="330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7D64"/>
                </a:solidFill>
              </a:rPr>
              <a:t>Variables in Python</a:t>
            </a:r>
          </a:p>
        </p:txBody>
      </p:sp>
      <p:sp>
        <p:nvSpPr>
          <p:cNvPr id="174" name="Shape 174"/>
          <p:cNvSpPr>
            <a:spLocks noGrp="1"/>
          </p:cNvSpPr>
          <p:nvPr>
            <p:ph type="body" idx="1"/>
          </p:nvPr>
        </p:nvSpPr>
        <p:spPr>
          <a:xfrm>
            <a:off x="508000" y="1733550"/>
            <a:ext cx="8890000" cy="5321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You can make the equation even simpler by using a </a:t>
            </a:r>
            <a:r>
              <a:rPr sz="2000" b="1" i="1"/>
              <a:t>variable</a:t>
            </a:r>
            <a:endParaRPr sz="2000"/>
          </a:p>
          <a:p>
            <a:pPr lvl="1">
              <a:defRPr sz="1800"/>
            </a:pPr>
            <a:r>
              <a:rPr sz="1600"/>
              <a:t>create a value named 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sz="1600"/>
              <a:t>, and then write the equation using 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x</a:t>
            </a:r>
            <a:endParaRPr sz="1600"/>
          </a:p>
          <a:p>
            <a:pPr marL="0" lvl="1" indent="317500">
              <a:buSzTx/>
              <a:buNone/>
              <a:defRPr sz="1800"/>
            </a:pPr>
            <a:r>
              <a:t>&gt;&gt;&gt; x = 109</a:t>
            </a:r>
          </a:p>
          <a:p>
            <a:pPr marL="0" lvl="1" indent="317500">
              <a:buSzTx/>
              <a:buNone/>
              <a:defRPr sz="1800"/>
            </a:pPr>
            <a:r>
              <a:t>&gt;&gt;&gt; </a:t>
            </a:r>
            <a:r>
              <a:rPr>
                <a:solidFill>
                  <a:srgbClr val="007D64"/>
                </a:solidFill>
              </a:rPr>
              <a:t>x**2 - (x/2)**2 / 2</a:t>
            </a:r>
            <a:br/>
            <a:r>
              <a:t>10395.875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0">
              <a:spcBef>
                <a:spcPts val="4400"/>
              </a:spcBef>
              <a:defRPr sz="1800"/>
            </a:pPr>
            <a:r>
              <a:rPr sz="2000"/>
              <a:t>The first expression defines a variable named </a:t>
            </a:r>
            <a:r>
              <a:rPr sz="2000"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sz="2000"/>
              <a:t>, and the second uses the value of </a:t>
            </a:r>
            <a:r>
              <a:rPr sz="2000"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sz="2000"/>
              <a:t> to compute the area</a:t>
            </a:r>
          </a:p>
          <a:p>
            <a:pPr lvl="0">
              <a:defRPr sz="1800"/>
            </a:pPr>
            <a:r>
              <a:rPr sz="2000"/>
              <a:t>An expression of the form “</a:t>
            </a:r>
            <a:r>
              <a:rPr sz="2000">
                <a:latin typeface="Courier"/>
                <a:ea typeface="Courier"/>
                <a:cs typeface="Courier"/>
                <a:sym typeface="Courier"/>
              </a:rPr>
              <a:t>x = ...</a:t>
            </a:r>
            <a:r>
              <a:rPr sz="2000"/>
              <a:t>” is known as an </a:t>
            </a:r>
            <a:r>
              <a:rPr sz="2000" b="1" i="1"/>
              <a:t>assignment statement</a:t>
            </a:r>
          </a:p>
          <a:p>
            <a:pPr lvl="1">
              <a:defRPr sz="1800"/>
            </a:pPr>
            <a:r>
              <a:rPr sz="1600"/>
              <a:t>put the name of a variable on the left side of the assignment operator</a:t>
            </a:r>
          </a:p>
          <a:p>
            <a:pPr lvl="1">
              <a:defRPr sz="1800"/>
            </a:pPr>
            <a:r>
              <a:rPr sz="1600"/>
              <a:t>put any expression on the right side</a:t>
            </a:r>
          </a:p>
          <a:p>
            <a:pPr lvl="1">
              <a:defRPr sz="1800"/>
            </a:pPr>
            <a:r>
              <a:rPr sz="1600"/>
              <a:t>Python evaluates the expression and saves the result</a:t>
            </a:r>
          </a:p>
        </p:txBody>
      </p:sp>
      <p:pic>
        <p:nvPicPr>
          <p:cNvPr id="175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54900" y="2387600"/>
            <a:ext cx="1993900" cy="1193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7D64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1" u="none" strike="noStrike" cap="none" spc="0" normalizeH="0" baseline="0">
            <a:ln>
              <a:noFill/>
            </a:ln>
            <a:solidFill>
              <a:srgbClr val="007D6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1" u="none" strike="noStrike" cap="none" spc="0" normalizeH="0" baseline="0">
            <a:ln>
              <a:noFill/>
            </a:ln>
            <a:solidFill>
              <a:srgbClr val="007D6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1494</Words>
  <Application>Microsoft Office PowerPoint</Application>
  <PresentationFormat>Custom</PresentationFormat>
  <Paragraphs>161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Courier</vt:lpstr>
      <vt:lpstr>Gill Sans</vt:lpstr>
      <vt:lpstr>Helvetica</vt:lpstr>
      <vt:lpstr>Helvetica Neue</vt:lpstr>
      <vt:lpstr>Lucida Grande</vt:lpstr>
      <vt:lpstr>Palatino</vt:lpstr>
      <vt:lpstr>Zapf Dingbats</vt:lpstr>
      <vt:lpstr>White</vt:lpstr>
      <vt:lpstr>PowerPoint Presentation</vt:lpstr>
      <vt:lpstr>PowerPoint Presentation</vt:lpstr>
      <vt:lpstr>Interactive Python Examples</vt:lpstr>
      <vt:lpstr>Arithmetic Expressions (นิพจน์คำนวณ)</vt:lpstr>
      <vt:lpstr>Arithmetic Expressions (cont’d)</vt:lpstr>
      <vt:lpstr>Floating Point Numbers (จำนวนจุดลอยตัว)</vt:lpstr>
      <vt:lpstr>Variables (ตัวแปร)</vt:lpstr>
      <vt:lpstr>Variables (cont’d)</vt:lpstr>
      <vt:lpstr>Variables in Python</vt:lpstr>
      <vt:lpstr>Variables Can Be Updated</vt:lpstr>
      <vt:lpstr>Variable Names (ชื่อตัวแปร)</vt:lpstr>
      <vt:lpstr>Strings</vt:lpstr>
      <vt:lpstr>String Operators (ตัวดำเนินการ String)</vt:lpstr>
      <vt:lpstr>Strings</vt:lpstr>
      <vt:lpstr>Operators and Strings</vt:lpstr>
      <vt:lpstr>Conditional Execution</vt:lpstr>
      <vt:lpstr>Syntax of if Statements</vt:lpstr>
      <vt:lpstr>Multiple Choice</vt:lpstr>
      <vt:lpstr>Boolean Expressions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chonlameth arpnikanondt</cp:lastModifiedBy>
  <cp:revision>11</cp:revision>
  <dcterms:modified xsi:type="dcterms:W3CDTF">2022-11-11T05:33:42Z</dcterms:modified>
</cp:coreProperties>
</file>