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2" r:id="rId2"/>
    <p:sldId id="305" r:id="rId3"/>
    <p:sldId id="306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  <p:sldId id="301" r:id="rId18"/>
    <p:sldId id="296" r:id="rId19"/>
    <p:sldId id="297" r:id="rId20"/>
    <p:sldId id="298" r:id="rId21"/>
    <p:sldId id="299" r:id="rId22"/>
    <p:sldId id="303" r:id="rId23"/>
    <p:sldId id="304" r:id="rId24"/>
  </p:sldIdLst>
  <p:sldSz cx="10160000" cy="7620000"/>
  <p:notesSz cx="6858000" cy="9144000"/>
  <p:defaultTextStyle>
    <a:lvl1pPr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1pPr>
    <a:lvl2pPr indent="3429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2pPr>
    <a:lvl3pPr indent="6858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3pPr>
    <a:lvl4pPr indent="10287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4pPr>
    <a:lvl5pPr indent="13716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5pPr>
    <a:lvl6pPr indent="17145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6pPr>
    <a:lvl7pPr indent="20574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7pPr>
    <a:lvl8pPr indent="24003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8pPr>
    <a:lvl9pPr indent="27432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85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16" name="logo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6197600" y="67691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22" name="logo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5943600" y="67945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317500" indent="-317500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1pPr>
      <a:lvl2pPr marL="714375" indent="-396875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2pPr>
      <a:lvl3pPr marL="1088571" indent="-453571" defTabSz="457200">
        <a:spcBef>
          <a:spcPts val="1200"/>
        </a:spcBef>
        <a:buSzPct val="171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3pPr>
      <a:lvl4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4pPr>
      <a:lvl5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5pPr>
      <a:lvl6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6pPr>
      <a:lvl7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7pPr>
      <a:lvl8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8pPr>
      <a:lvl9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9pPr>
    </p:bodyStyle>
    <p:otherStyle>
      <a:lvl1pPr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onlameth@sit.kmutt.ac.th" TargetMode="External"/><Relationship Id="rId2" Type="http://schemas.openxmlformats.org/officeDocument/2006/relationships/hyperlink" Target="https://codingbat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yofpi.com/pi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0E4-F19C-4150-880B-F144B6432E29}"/>
              </a:ext>
            </a:extLst>
          </p:cNvPr>
          <p:cNvSpPr txBox="1">
            <a:spLocks/>
          </p:cNvSpPr>
          <p:nvPr/>
        </p:nvSpPr>
        <p:spPr>
          <a:xfrm>
            <a:off x="283507" y="523913"/>
            <a:ext cx="9592986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457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685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9144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indent="11430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indent="1371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indent="1600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indent="1828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3200" i="0" dirty="0">
                <a:latin typeface="Courier"/>
              </a:rPr>
              <a:t>https://mybinder.org/v2/gh/chonlameth/skeic-notebooks-221104.git/HEAD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05DD5-7CC1-42DC-9F8C-19C081E3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40" y="2537266"/>
            <a:ext cx="6372272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35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(cont’d)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Suppose you measure one edge of the square to get </a:t>
            </a:r>
            <a:r>
              <a:rPr sz="2000" i="1"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sz="2000"/>
              <a:t> = 109 cm</a:t>
            </a:r>
          </a:p>
          <a:p>
            <a:pPr lvl="0">
              <a:defRPr sz="1800"/>
            </a:pPr>
            <a:r>
              <a:rPr sz="2000"/>
              <a:t>Python can compute the area for you: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109 * 109 - ((109/2)*(109/2) / 2)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2600"/>
              </a:spcBef>
              <a:defRPr sz="1800"/>
            </a:pPr>
            <a:r>
              <a:rPr sz="2000"/>
              <a:t>You can simplify this a little bit by using the exponentiation operator</a:t>
            </a:r>
          </a:p>
          <a:p>
            <a:pPr lvl="1">
              <a:defRPr sz="1800"/>
            </a:pPr>
            <a:r>
              <a:rPr sz="1600"/>
              <a:t>to compute  </a:t>
            </a:r>
            <a:r>
              <a:rPr sz="1600" i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sz="1600" i="1" baseline="31999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sz="1600"/>
              <a:t>  type 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x**2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109**2 - (109/2)**2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</p:txBody>
      </p:sp>
      <p:pic>
        <p:nvPicPr>
          <p:cNvPr id="170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900" y="4991100"/>
            <a:ext cx="3886200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-180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638300" y="5422900"/>
            <a:ext cx="2468639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in Python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08000" y="1733550"/>
            <a:ext cx="8890000" cy="5321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make the equation even simpler by using a </a:t>
            </a:r>
            <a:r>
              <a:rPr sz="2000" b="1" i="1"/>
              <a:t>variable</a:t>
            </a:r>
            <a:endParaRPr sz="2000"/>
          </a:p>
          <a:p>
            <a:pPr lvl="1">
              <a:defRPr sz="1800"/>
            </a:pPr>
            <a:r>
              <a:rPr sz="1600"/>
              <a:t>create a value named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600"/>
              <a:t>, and then write the equation using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t>&gt;&gt;&gt; x = 109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x**2 - (x/2)**2 / 2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400"/>
              </a:spcBef>
              <a:defRPr sz="1800"/>
            </a:pPr>
            <a:r>
              <a:rPr sz="2000"/>
              <a:t>The first expression defines a variable named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, and the second uses the value of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 to compute the area</a:t>
            </a:r>
          </a:p>
          <a:p>
            <a:pPr lvl="0">
              <a:defRPr sz="1800"/>
            </a:pPr>
            <a:r>
              <a:rPr sz="2000"/>
              <a:t>An expression of the form “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 = ...</a:t>
            </a:r>
            <a:r>
              <a:rPr sz="2000"/>
              <a:t>” is known as an </a:t>
            </a:r>
            <a:r>
              <a:rPr sz="2000" b="1" i="1"/>
              <a:t>assignment statement</a:t>
            </a:r>
          </a:p>
          <a:p>
            <a:pPr lvl="1">
              <a:defRPr sz="1800"/>
            </a:pPr>
            <a:r>
              <a:rPr sz="1600"/>
              <a:t>put the name of a variable on the left side of the assignment operator</a:t>
            </a:r>
          </a:p>
          <a:p>
            <a:pPr lvl="1">
              <a:defRPr sz="1800"/>
            </a:pPr>
            <a:r>
              <a:rPr sz="1600"/>
              <a:t>put any expression on the right side</a:t>
            </a:r>
          </a:p>
          <a:p>
            <a:pPr lvl="1">
              <a:defRPr sz="1800"/>
            </a:pPr>
            <a:r>
              <a:rPr sz="1600"/>
              <a:t>Python evaluates the expression and saves the result</a:t>
            </a:r>
          </a:p>
        </p:txBody>
      </p:sp>
      <p:pic>
        <p:nvPicPr>
          <p:cNvPr id="175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7454900" y="23876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Can Be Updated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change the value of a variable</a:t>
            </a:r>
          </a:p>
          <a:p>
            <a:pPr marL="685800" lvl="1">
              <a:defRPr sz="1800"/>
            </a:pPr>
            <a:r>
              <a:rPr sz="1600"/>
              <a:t>simply assign it a new value in another assignment statement:</a:t>
            </a:r>
          </a:p>
          <a:p>
            <a:pPr marL="0" lvl="1" indent="368300">
              <a:spcBef>
                <a:spcPts val="21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109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  <a:p>
            <a:pPr marL="0" lvl="1" indent="368300">
              <a:spcBef>
                <a:spcPts val="27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111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10780.875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 Names</a:t>
            </a:r>
            <a:r>
              <a:rPr lang="th-TH" sz="3600" b="1" dirty="0">
                <a:solidFill>
                  <a:srgbClr val="007D64"/>
                </a:solidFill>
              </a:rPr>
              <a:t> (ชื่อตัวแปร)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a few rules for defining names for variables:</a:t>
            </a:r>
          </a:p>
          <a:p>
            <a:pPr marL="685800" lvl="1">
              <a:defRPr sz="1800"/>
            </a:pPr>
            <a:r>
              <a:rPr sz="1600"/>
              <a:t>names can be as long as you want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= 3.14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3.14</a:t>
            </a:r>
          </a:p>
          <a:p>
            <a:pPr marL="0" lvl="1" indent="368300">
              <a:spcBef>
                <a:spcPts val="20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*     supercalifragilisticexpialadocious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9.8596</a:t>
            </a:r>
          </a:p>
          <a:p>
            <a:pPr marL="685800" lvl="1">
              <a:spcBef>
                <a:spcPts val="2200"/>
              </a:spcBef>
              <a:defRPr sz="1800"/>
            </a:pPr>
            <a:r>
              <a:rPr sz="1600"/>
              <a:t>case is important (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 is not the same as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)</a:t>
            </a:r>
          </a:p>
          <a:p>
            <a:pPr marL="685800" lvl="1">
              <a:defRPr sz="1800"/>
            </a:pPr>
            <a:r>
              <a:rPr sz="1600"/>
              <a:t>names must start with a letter, but can have digits or underscores</a:t>
            </a:r>
          </a:p>
          <a:p>
            <a:pPr marL="685800" lvl="1">
              <a:defRPr sz="1800"/>
            </a:pPr>
            <a:r>
              <a:rPr sz="1600" b="1"/>
              <a:t>note</a:t>
            </a:r>
            <a:r>
              <a:rPr sz="1600"/>
              <a:t>: by convention variable names in Python start with lower case letters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aren’t the only type of data found in programs</a:t>
            </a:r>
          </a:p>
          <a:p>
            <a:pPr lvl="0">
              <a:defRPr sz="1800"/>
            </a:pPr>
            <a:r>
              <a:rPr sz="2000"/>
              <a:t>We’ve already seen that Python can print a sentence: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print("hello, world")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hello, world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A set of letters enclosed in quotes is known as a </a:t>
            </a:r>
            <a:r>
              <a:rPr sz="2000" b="1" i="1"/>
              <a:t>string</a:t>
            </a:r>
            <a:endParaRPr sz="2000"/>
          </a:p>
          <a:p>
            <a:pPr lvl="0">
              <a:defRPr sz="1800"/>
            </a:pPr>
            <a:r>
              <a:rPr sz="2000"/>
              <a:t>We can store strings in variables: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"hello"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print(s)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String Operators</a:t>
            </a:r>
            <a:r>
              <a:rPr lang="th-TH" sz="3600" b="1" dirty="0">
                <a:solidFill>
                  <a:srgbClr val="007D64"/>
                </a:solidFill>
              </a:rPr>
              <a:t> (ตัวดำเนินการ </a:t>
            </a:r>
            <a:r>
              <a:rPr lang="en-US" sz="3600" b="1" dirty="0">
                <a:solidFill>
                  <a:srgbClr val="007D64"/>
                </a:solidFill>
              </a:rPr>
              <a:t>String)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lots of things we can do with strings</a:t>
            </a:r>
          </a:p>
          <a:p>
            <a:pPr lvl="0">
              <a:defRPr sz="1800"/>
            </a:pPr>
            <a:r>
              <a:rPr sz="2000"/>
              <a:t>Example:  when the operands are strings, the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000"/>
              <a:t> operator attaches one string to the other: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</a:t>
            </a:r>
            <a:br/>
            <a:r>
              <a:t>'hello'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 + ", world"</a:t>
            </a:r>
            <a:br/>
            <a:r>
              <a:t>'hello, world'</a:t>
            </a:r>
          </a:p>
          <a:p>
            <a:pPr lvl="0">
              <a:spcBef>
                <a:spcPts val="2200"/>
              </a:spcBef>
              <a:defRPr sz="1800"/>
            </a:pPr>
            <a:r>
              <a:rPr sz="2000"/>
              <a:t>We’ll come back to strings later in this chapter</a:t>
            </a:r>
          </a:p>
          <a:p>
            <a:pPr lvl="0">
              <a:defRPr sz="1800"/>
            </a:pPr>
            <a:r>
              <a:rPr sz="2000"/>
              <a:t>For now, just know that Python has several different types of data; the ones we’ve seen so far are</a:t>
            </a:r>
          </a:p>
          <a:p>
            <a:pPr marL="685800" lvl="1">
              <a:defRPr sz="1800"/>
            </a:pPr>
            <a:r>
              <a:rPr sz="1600"/>
              <a:t>integers</a:t>
            </a:r>
          </a:p>
          <a:p>
            <a:pPr marL="685800" lvl="1">
              <a:defRPr sz="1800"/>
            </a:pPr>
            <a:r>
              <a:rPr sz="1600"/>
              <a:t>reals (“floats”)</a:t>
            </a:r>
          </a:p>
          <a:p>
            <a:pPr marL="685800" lvl="1">
              <a:defRPr sz="1800"/>
            </a:pPr>
            <a:r>
              <a:rPr sz="1600"/>
              <a:t>strings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Earlier examples showed that Python can work with pieces of text as well as numbers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'Hello'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t = "Who's there?"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defRPr sz="1800"/>
            </a:pPr>
            <a:r>
              <a:rPr sz="2000"/>
              <a:t>In programming terminology these objects are known as </a:t>
            </a:r>
            <a:r>
              <a:rPr sz="2000" b="1"/>
              <a:t>strings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Python strings can begin and end with single quote or double quotes </a:t>
            </a:r>
          </a:p>
          <a:p>
            <a:pPr lvl="1">
              <a:defRPr sz="1800"/>
            </a:pPr>
            <a:r>
              <a:rPr sz="1600"/>
              <a:t>typically strings have to fit on a single line in a program</a:t>
            </a:r>
          </a:p>
          <a:p>
            <a:pPr lvl="1">
              <a:defRPr sz="1800"/>
            </a:pPr>
            <a:r>
              <a:rPr sz="1600"/>
              <a:t>later we’ll see another way of writing strings that can span multiple lines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Operators and Strings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When the operands in an expression are numbers the + and * operators have their usual meaning</a:t>
            </a:r>
          </a:p>
          <a:p>
            <a:pPr lvl="0">
              <a:defRPr sz="1800"/>
            </a:pPr>
            <a:r>
              <a:rPr sz="2000"/>
              <a:t>But when used with strings the operators do something different</a:t>
            </a:r>
          </a:p>
          <a:p>
            <a:pPr lvl="0">
              <a:defRPr sz="1800"/>
            </a:pPr>
            <a:r>
              <a:rPr sz="2000"/>
              <a:t>The plus symbol joins two strings into a single longer string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'Hello'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+ '?'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'Hello?'</a:t>
            </a:r>
          </a:p>
          <a:p>
            <a:pPr lvl="0">
              <a:defRPr sz="1800"/>
            </a:pPr>
            <a:r>
              <a:rPr sz="2000"/>
              <a:t>The asterisk repeats a string a specified number of times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* 3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'HelloHelloHello'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Conditional Execution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/>
              <a:t>Often an algorithm needs to make a decision</a:t>
            </a:r>
          </a:p>
          <a:p>
            <a:pPr lvl="1">
              <a:defRPr sz="1800"/>
            </a:pPr>
            <a:r>
              <a:rPr sz="1600" dirty="0"/>
              <a:t>which steps are executed next depend on the outcome</a:t>
            </a:r>
          </a:p>
          <a:p>
            <a:pPr lvl="0">
              <a:defRPr sz="1800"/>
            </a:pPr>
            <a:r>
              <a:rPr sz="2000" dirty="0"/>
              <a:t>Example: when computing tax rates compare a person’s income</a:t>
            </a:r>
          </a:p>
          <a:p>
            <a:pPr lvl="1">
              <a:defRPr sz="1800"/>
            </a:pPr>
            <a:r>
              <a:rPr sz="1600" dirty="0"/>
              <a:t>if the income is above a certain minimum use one tax rate, otherwise use a lower rate</a:t>
            </a:r>
          </a:p>
          <a:p>
            <a:pPr lvl="0">
              <a:spcBef>
                <a:spcPts val="2400"/>
              </a:spcBef>
              <a:defRPr sz="1800"/>
            </a:pPr>
            <a:r>
              <a:rPr sz="2000" dirty="0"/>
              <a:t>In Python an </a:t>
            </a:r>
            <a:r>
              <a:rPr sz="2000" b="1" dirty="0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000" b="1" dirty="0"/>
              <a:t> statement</a:t>
            </a:r>
            <a:r>
              <a:rPr sz="2000" dirty="0"/>
              <a:t> allows us to test conditions and execute different  steps depending on the outcome</a:t>
            </a:r>
          </a:p>
          <a:p>
            <a:pPr marL="0" lvl="1" indent="635000">
              <a:spcBef>
                <a:spcPts val="3700"/>
              </a:spcBef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tax_rate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(income):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</p:txBody>
      </p:sp>
      <p:sp>
        <p:nvSpPr>
          <p:cNvPr id="253" name="Shape 253"/>
          <p:cNvSpPr/>
          <p:nvPr/>
        </p:nvSpPr>
        <p:spPr>
          <a:xfrm>
            <a:off x="4893178" y="5098389"/>
            <a:ext cx="3630363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600" i="1">
                <a:solidFill>
                  <a:srgbClr val="007D64"/>
                </a:solidFill>
              </a:rPr>
              <a:t>The value returned by this function depends on the value passed as a parameter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Syntax of </a:t>
            </a:r>
            <a:r>
              <a:rPr sz="3600" b="1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3600" b="1">
                <a:solidFill>
                  <a:srgbClr val="007D64"/>
                </a:solidFill>
              </a:rPr>
              <a:t> Statements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structure of an if statement is similar to a def statement</a:t>
            </a:r>
          </a:p>
          <a:p>
            <a:pPr marL="0" lvl="1" indent="635000">
              <a:spcBef>
                <a:spcPts val="2400"/>
              </a:spcBef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  <a:p>
            <a:pPr lvl="1">
              <a:spcBef>
                <a:spcPts val="2100"/>
              </a:spcBef>
              <a:defRPr sz="1800"/>
            </a:pPr>
            <a:r>
              <a:rPr sz="1600"/>
              <a:t>the words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600"/>
              <a:t> and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sz="1600"/>
              <a:t> are keywords</a:t>
            </a:r>
          </a:p>
          <a:p>
            <a:pPr lvl="1">
              <a:defRPr sz="1800"/>
            </a:pPr>
            <a:r>
              <a:rPr sz="1600"/>
              <a:t>note the colon at the end of the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600"/>
              <a:t> and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sz="1600"/>
              <a:t> statements</a:t>
            </a:r>
          </a:p>
          <a:p>
            <a:pPr lvl="1">
              <a:defRPr sz="1800"/>
            </a:pPr>
            <a:r>
              <a:rPr sz="1600"/>
              <a:t>note also how the statements to be executed are indented</a:t>
            </a:r>
          </a:p>
          <a:p>
            <a:pPr lvl="1">
              <a:defRPr sz="1800"/>
            </a:pPr>
            <a:r>
              <a:rPr sz="1600"/>
              <a:t>we can have as many statements as we want in each section but they all have to be indented the same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6198-9AB8-4220-A3EF-318AAEA8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Codingbat.com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6EAC-1D6B-4C40-AAD2-35E54FAC0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https://codingbat.com</a:t>
            </a:r>
            <a:endParaRPr lang="en-US" dirty="0"/>
          </a:p>
          <a:p>
            <a:r>
              <a:rPr lang="th-TH" dirty="0"/>
              <a:t>สร้าง </a:t>
            </a:r>
            <a:r>
              <a:rPr lang="en-US" dirty="0"/>
              <a:t>account</a:t>
            </a:r>
          </a:p>
          <a:p>
            <a:r>
              <a:rPr lang="th-TH" dirty="0"/>
              <a:t>เลือก </a:t>
            </a:r>
            <a:r>
              <a:rPr lang="en-US" dirty="0" err="1"/>
              <a:t>Prefs</a:t>
            </a:r>
            <a:r>
              <a:rPr lang="en-US" dirty="0"/>
              <a:t> &gt; Teacher Share </a:t>
            </a:r>
          </a:p>
          <a:p>
            <a:pPr lvl="1"/>
            <a:r>
              <a:rPr lang="en-US" dirty="0"/>
              <a:t>Share to	</a:t>
            </a:r>
            <a:r>
              <a:rPr lang="en-US" dirty="0">
                <a:hlinkClick r:id="rId3"/>
              </a:rPr>
              <a:t>chonlameth@sit.kmutt.ac.th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th-TH" dirty="0"/>
              <a:t>กด </a:t>
            </a:r>
            <a:r>
              <a:rPr lang="en-US" dirty="0"/>
              <a:t>Share button</a:t>
            </a:r>
          </a:p>
          <a:p>
            <a:endParaRPr lang="en-US" dirty="0"/>
          </a:p>
          <a:p>
            <a:r>
              <a:rPr lang="th-TH" dirty="0"/>
              <a:t>เลือก </a:t>
            </a:r>
            <a:r>
              <a:rPr lang="en-US" dirty="0" err="1"/>
              <a:t>Prefs</a:t>
            </a:r>
            <a:r>
              <a:rPr lang="en-US" dirty="0"/>
              <a:t> &gt; Memo</a:t>
            </a:r>
          </a:p>
          <a:p>
            <a:pPr lvl="1"/>
            <a:r>
              <a:rPr lang="en-US" dirty="0"/>
              <a:t>Memo		</a:t>
            </a:r>
            <a:r>
              <a:rPr lang="th-TH" dirty="0"/>
              <a:t>รหัสนักเรียน</a:t>
            </a:r>
            <a:r>
              <a:rPr lang="en-US" dirty="0"/>
              <a:t>_</a:t>
            </a:r>
            <a:r>
              <a:rPr lang="th-TH" dirty="0"/>
              <a:t>ชื่อ</a:t>
            </a:r>
            <a:endParaRPr lang="en-US" dirty="0"/>
          </a:p>
          <a:p>
            <a:pPr lvl="1"/>
            <a:r>
              <a:rPr lang="th-TH" dirty="0"/>
              <a:t>กด </a:t>
            </a:r>
            <a:r>
              <a:rPr lang="en-US" dirty="0"/>
              <a:t>Update Memo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578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Multiple Choice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When an algorithm needs to choose among more than two alternatives it can use an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2000"/>
              <a:t> statement</a:t>
            </a:r>
          </a:p>
          <a:p>
            <a:pPr lvl="1">
              <a:defRPr sz="1800"/>
            </a:pPr>
            <a:r>
              <a:rPr sz="1600"/>
              <a:t>elif is short for “else if”</a:t>
            </a:r>
          </a:p>
          <a:p>
            <a:pPr lvl="0">
              <a:spcBef>
                <a:spcPts val="2700"/>
              </a:spcBef>
              <a:defRPr sz="1800"/>
            </a:pPr>
            <a:r>
              <a:rPr sz="2000"/>
              <a:t>This function distinguishes between three tax categories</a:t>
            </a:r>
          </a:p>
          <a:p>
            <a:pPr marL="0" lvl="1" indent="635000">
              <a:spcBef>
                <a:spcPts val="2400"/>
              </a:spcBef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def marginal_tax_rate(income):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elif income &lt; 20000: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7.0</a:t>
            </a:r>
          </a:p>
        </p:txBody>
      </p:sp>
      <p:sp>
        <p:nvSpPr>
          <p:cNvPr id="260" name="Shape 260"/>
          <p:cNvSpPr/>
          <p:nvPr/>
        </p:nvSpPr>
        <p:spPr>
          <a:xfrm>
            <a:off x="5413878" y="4390694"/>
            <a:ext cx="363036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600"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use as many </a:t>
            </a:r>
            <a:r>
              <a:rPr sz="1600" b="1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1600"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parts as we want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Boolean Expressions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expressions in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000"/>
              <a:t> and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2000"/>
              <a:t> statements are special kinds of expressions</a:t>
            </a:r>
          </a:p>
          <a:p>
            <a:pPr lvl="1">
              <a:defRPr sz="1800"/>
            </a:pPr>
            <a:r>
              <a:rPr sz="1600"/>
              <a:t>the result of these expressions is either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sz="1600"/>
              <a:t> or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600"/>
          </a:p>
          <a:p>
            <a:pPr lvl="0">
              <a:defRPr sz="1800"/>
            </a:pPr>
            <a:r>
              <a:rPr sz="2000"/>
              <a:t>An expression that evaluates to True or False is called a </a:t>
            </a:r>
            <a:br>
              <a:rPr sz="2000"/>
            </a:br>
            <a:r>
              <a:rPr sz="2000" b="1"/>
              <a:t>Boolean expression</a:t>
            </a:r>
            <a:endParaRPr sz="2000"/>
          </a:p>
          <a:p>
            <a:pPr lvl="0">
              <a:defRPr sz="1800"/>
            </a:pPr>
            <a:r>
              <a:rPr sz="2000"/>
              <a:t>Boolean expressions often involve comparison operators</a:t>
            </a:r>
          </a:p>
        </p:txBody>
      </p:sp>
      <p:pic>
        <p:nvPicPr>
          <p:cNvPr id="26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441450" y="4191000"/>
            <a:ext cx="4766035" cy="2645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ED32-0EDC-41D6-8262-45B4824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9DDF4-A95F-4FFF-BE4E-75BEDE011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836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5B2-66F0-4AF6-BBF5-F4FABBB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7706-F047-49D9-A622-9E1451F65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43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59CD-D974-485F-9CEF-F73D3B4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82E9-D0AE-4973-AACB-F0FCCD0E7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0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57324" y="425450"/>
            <a:ext cx="88392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 b="1" i="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7D64"/>
                </a:solidFill>
              </a:rPr>
              <a:t>Slides for Chapter 2</a:t>
            </a:r>
          </a:p>
        </p:txBody>
      </p:sp>
      <p:sp>
        <p:nvSpPr>
          <p:cNvPr id="36" name="Shape 36"/>
          <p:cNvSpPr/>
          <p:nvPr/>
        </p:nvSpPr>
        <p:spPr>
          <a:xfrm>
            <a:off x="609600" y="1130300"/>
            <a:ext cx="238628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Note to Instructors</a:t>
            </a:r>
          </a:p>
        </p:txBody>
      </p:sp>
      <p:sp>
        <p:nvSpPr>
          <p:cNvPr id="37" name="Shape 37"/>
          <p:cNvSpPr/>
          <p:nvPr/>
        </p:nvSpPr>
        <p:spPr>
          <a:xfrm>
            <a:off x="635000" y="3987800"/>
            <a:ext cx="106022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License</a:t>
            </a:r>
          </a:p>
        </p:txBody>
      </p:sp>
      <p:sp>
        <p:nvSpPr>
          <p:cNvPr id="38" name="Shape 38"/>
          <p:cNvSpPr/>
          <p:nvPr/>
        </p:nvSpPr>
        <p:spPr>
          <a:xfrm>
            <a:off x="3136900" y="6858000"/>
            <a:ext cx="32639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400"/>
              <a:t>© 2015 John S. Conery </a:t>
            </a:r>
          </a:p>
        </p:txBody>
      </p:sp>
      <p:sp>
        <p:nvSpPr>
          <p:cNvPr id="39" name="Shape 39"/>
          <p:cNvSpPr/>
          <p:nvPr/>
        </p:nvSpPr>
        <p:spPr>
          <a:xfrm>
            <a:off x="1016000" y="4521200"/>
            <a:ext cx="7975600" cy="22606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slides in this Keynote document are based on copyrighted material from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, by John S. Conery.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These slides are provided free of charge to instructors who are using the textbook for their courses.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alter the slides for use in their own courses, including but not limited to: adding new slides, altering the wording or images found on these slides, or deleting slides.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distribute printed copies of the slides, either in hard copy or as electronic copies in PDF form, provided the copyright notice below is reproduced on the first slide.</a:t>
            </a:r>
          </a:p>
        </p:txBody>
      </p:sp>
      <p:sp>
        <p:nvSpPr>
          <p:cNvPr id="40" name="Shape 40"/>
          <p:cNvSpPr/>
          <p:nvPr/>
        </p:nvSpPr>
        <p:spPr>
          <a:xfrm>
            <a:off x="1016000" y="1663700"/>
            <a:ext cx="7975600" cy="2032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This Keynote document contains the slides for “The Python Workbench”, Chapter 2 of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book invites students to explore ideas in computer science through interactive tutorials where they type expressions in Python and immediately see the results, either in a terminal window or a 2D graphics window.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are </a:t>
            </a:r>
            <a:r>
              <a:rPr sz="1400" b="1">
                <a:solidFill>
                  <a:srgbClr val="007D64"/>
                </a:solidFill>
              </a:rPr>
              <a:t>strongly encouraged to have a Python session running concurrently</a:t>
            </a:r>
            <a:r>
              <a:rPr sz="1400"/>
              <a:t> with Keynote in order to give live demonstrations of the Python code shown on the slides.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Interactive Python Examples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300"/>
              </a:spcBef>
              <a:defRPr sz="1800"/>
            </a:pPr>
            <a:r>
              <a:rPr sz="2000" dirty="0"/>
              <a:t>Example: a “hello world” program:</a:t>
            </a:r>
          </a:p>
          <a:p>
            <a:pPr marL="0" lvl="1" indent="317500">
              <a:spcBef>
                <a:spcPts val="23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sz="1600" dirty="0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print("hello")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0" lvl="1" indent="317500">
              <a:spcBef>
                <a:spcPts val="11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C6D0B-1D1C-4AF1-A617-C4EA2663D55B}"/>
              </a:ext>
            </a:extLst>
          </p:cNvPr>
          <p:cNvGrpSpPr/>
          <p:nvPr/>
        </p:nvGrpSpPr>
        <p:grpSpPr>
          <a:xfrm>
            <a:off x="266166" y="2304719"/>
            <a:ext cx="9131834" cy="1686003"/>
            <a:chOff x="296622" y="5086247"/>
            <a:chExt cx="9131834" cy="1686003"/>
          </a:xfrm>
        </p:grpSpPr>
        <p:sp>
          <p:nvSpPr>
            <p:cNvPr id="134" name="Shape 134"/>
            <p:cNvSpPr/>
            <p:nvPr/>
          </p:nvSpPr>
          <p:spPr>
            <a:xfrm>
              <a:off x="296622" y="6397650"/>
              <a:ext cx="1791082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Python’s prompt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743546" y="5097087"/>
              <a:ext cx="487809" cy="304800"/>
            </a:xfrm>
            <a:prstGeom prst="roundRect">
              <a:avLst>
                <a:gd name="adj" fmla="val 4375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>
              <a:off x="577330" y="5394710"/>
              <a:ext cx="502121" cy="911360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75122" y="5367375"/>
              <a:ext cx="3353334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 statement typed by user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31355" y="5086247"/>
              <a:ext cx="1865611" cy="32648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248870" y="5367375"/>
              <a:ext cx="2720130" cy="18095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76725" y="6061653"/>
              <a:ext cx="2540433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result printed by Python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755186" y="5476841"/>
              <a:ext cx="860773" cy="266701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722081" y="5692127"/>
              <a:ext cx="2646719" cy="561934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Arithmetic Expressions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(นิพจน์คำนวณ)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simplest statements in Python are arithmetic expressions</a:t>
            </a:r>
          </a:p>
          <a:p>
            <a:pPr lvl="1">
              <a:defRPr sz="1800"/>
            </a:pPr>
            <a:r>
              <a:rPr sz="1600"/>
              <a:t>arithmetic expressions contain numbers (operands) and operators</a:t>
            </a:r>
          </a:p>
          <a:p>
            <a:pPr lvl="0">
              <a:spcBef>
                <a:spcPts val="2100"/>
              </a:spcBef>
              <a:defRPr sz="1800"/>
            </a:pPr>
            <a:r>
              <a:rPr sz="2000"/>
              <a:t>The symbols used for operators are commonly used in other languages and applications (e.g. spreadsheets)</a:t>
            </a:r>
          </a:p>
          <a:p>
            <a:pPr lvl="1">
              <a:defRPr sz="1800"/>
            </a:pPr>
            <a:r>
              <a:rPr sz="1600"/>
              <a:t>add: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+</a:t>
            </a:r>
            <a:endParaRPr sz="1600"/>
          </a:p>
          <a:p>
            <a:pPr lvl="1">
              <a:defRPr sz="1800"/>
            </a:pPr>
            <a:r>
              <a:rPr sz="1600"/>
              <a:t>subtract: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-</a:t>
            </a:r>
            <a:endParaRPr sz="1600"/>
          </a:p>
          <a:p>
            <a:pPr lvl="1">
              <a:defRPr sz="1800"/>
            </a:pPr>
            <a:r>
              <a:rPr sz="1600"/>
              <a:t>multiply: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*</a:t>
            </a:r>
            <a:endParaRPr sz="1600"/>
          </a:p>
          <a:p>
            <a:pPr lvl="1">
              <a:defRPr sz="1800"/>
            </a:pPr>
            <a:r>
              <a:rPr sz="1600"/>
              <a:t>divide: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/</a:t>
            </a:r>
          </a:p>
        </p:txBody>
      </p:sp>
      <p:sp>
        <p:nvSpPr>
          <p:cNvPr id="146" name="Shape 146"/>
          <p:cNvSpPr/>
          <p:nvPr/>
        </p:nvSpPr>
        <p:spPr>
          <a:xfrm>
            <a:off x="3898900" y="40513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+ 12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</a:p>
        </p:txBody>
      </p:sp>
      <p:sp>
        <p:nvSpPr>
          <p:cNvPr id="147" name="Shape 147"/>
          <p:cNvSpPr/>
          <p:nvPr/>
        </p:nvSpPr>
        <p:spPr>
          <a:xfrm>
            <a:off x="3898900" y="48514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48" name="Shape 148"/>
          <p:cNvSpPr/>
          <p:nvPr/>
        </p:nvSpPr>
        <p:spPr>
          <a:xfrm>
            <a:off x="3898900" y="56515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* 4 / 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8.0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Arithmetic Expressions (cont’d)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Use parentheses if you want to alter the standard order</a:t>
            </a:r>
          </a:p>
          <a:p>
            <a:pPr lvl="0">
              <a:spcBef>
                <a:spcPts val="14800"/>
              </a:spcBef>
              <a:defRPr sz="1800"/>
            </a:pPr>
            <a:r>
              <a:rPr sz="2000"/>
              <a:t>Note that Python converts integer values to real numbers as needed (more on the next slide)</a:t>
            </a:r>
          </a:p>
        </p:txBody>
      </p:sp>
      <p:sp>
        <p:nvSpPr>
          <p:cNvPr id="152" name="Shape 152"/>
          <p:cNvSpPr/>
          <p:nvPr/>
        </p:nvSpPr>
        <p:spPr>
          <a:xfrm>
            <a:off x="1231900" y="29591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 + 4 )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</a:p>
        </p:txBody>
      </p:sp>
      <p:sp>
        <p:nvSpPr>
          <p:cNvPr id="153" name="Shape 153"/>
          <p:cNvSpPr/>
          <p:nvPr/>
        </p:nvSpPr>
        <p:spPr>
          <a:xfrm>
            <a:off x="1231900" y="226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54" name="Shape 154"/>
          <p:cNvSpPr/>
          <p:nvPr/>
        </p:nvSpPr>
        <p:spPr>
          <a:xfrm>
            <a:off x="1231900" y="480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6.333333333333333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1900" y="55118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8000" y="203200"/>
            <a:ext cx="906856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Floating Point Numbers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(จำนวนจุดลอยตัว)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inside a computer are finite approximations</a:t>
            </a:r>
          </a:p>
          <a:p>
            <a:pPr marL="685800" lvl="1">
              <a:defRPr sz="1800"/>
            </a:pPr>
            <a:r>
              <a:rPr sz="1600"/>
              <a:t>real numbers like 1/3 have an infinite number of digits</a:t>
            </a:r>
          </a:p>
          <a:p>
            <a:pPr marL="685800" lvl="1">
              <a:defRPr sz="1800"/>
            </a:pPr>
            <a:r>
              <a:rPr sz="1600"/>
              <a:t>Python and other programming languages have a finite number of digits</a:t>
            </a:r>
          </a:p>
          <a:p>
            <a:pPr lvl="0">
              <a:defRPr sz="1800"/>
            </a:pPr>
            <a:r>
              <a:rPr sz="2000"/>
              <a:t>From </a:t>
            </a:r>
            <a:r>
              <a:rPr sz="2000">
                <a:latin typeface="Courier"/>
                <a:ea typeface="Courier"/>
                <a:cs typeface="Courier"/>
                <a:sym typeface="Courier"/>
                <a:hlinkClick r:id="rId2"/>
              </a:rPr>
              <a:t>http://www.joyofpi.com/pi.html</a:t>
            </a:r>
            <a:r>
              <a:rPr sz="2000"/>
              <a:t>:</a:t>
            </a:r>
          </a:p>
          <a:p>
            <a:pPr marL="0" lvl="1" indent="368300">
              <a:buSzTx/>
              <a:buNone/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π = 3.141592653589793238462643383279...</a:t>
            </a:r>
          </a:p>
          <a:p>
            <a:pPr lvl="0">
              <a:spcBef>
                <a:spcPts val="3700"/>
              </a:spcBef>
              <a:defRPr sz="1800"/>
            </a:pPr>
            <a:r>
              <a:rPr sz="2000"/>
              <a:t>In Python: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from math import pi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pi</a:t>
            </a:r>
            <a:br/>
            <a:r>
              <a:t>3.141592653589793</a:t>
            </a:r>
          </a:p>
          <a:p>
            <a:pPr marL="0" lvl="1" indent="368300">
              <a:spcBef>
                <a:spcPts val="3000"/>
              </a:spcBef>
              <a:buSzTx/>
              <a:buNone/>
              <a:defRPr sz="1800"/>
            </a:pPr>
            <a:r>
              <a:rPr sz="1600"/>
              <a:t>In computer science finite approximations of real numbers are known as</a:t>
            </a:r>
            <a:br>
              <a:rPr sz="1600"/>
            </a:br>
            <a:r>
              <a:rPr sz="1600" b="1" i="1"/>
              <a:t>floating point numbers</a:t>
            </a:r>
            <a:r>
              <a:rPr sz="1600"/>
              <a:t> (or “floats”)</a:t>
            </a:r>
          </a:p>
        </p:txBody>
      </p:sp>
      <p:sp>
        <p:nvSpPr>
          <p:cNvPr id="159" name="Shape 159"/>
          <p:cNvSpPr/>
          <p:nvPr/>
        </p:nvSpPr>
        <p:spPr>
          <a:xfrm>
            <a:off x="5150155" y="4378350"/>
            <a:ext cx="319920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math library includes a definition of </a:t>
            </a:r>
            <a:r>
              <a:rPr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</a:t>
            </a: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To motivate the next topic, suppose you want to compute the surface area of a counter top</a:t>
            </a:r>
          </a:p>
          <a:p>
            <a:pPr lvl="1">
              <a:defRPr sz="1800"/>
            </a:pPr>
            <a:r>
              <a:rPr sz="1600"/>
              <a:t>you know the counter is a square </a:t>
            </a:r>
            <a:br>
              <a:rPr sz="1600"/>
            </a:br>
            <a:r>
              <a:rPr sz="1600"/>
              <a:t>with a triangular piece missing</a:t>
            </a:r>
          </a:p>
          <a:p>
            <a:pPr lvl="1">
              <a:defRPr sz="1800"/>
            </a:pPr>
            <a:r>
              <a:rPr sz="1600"/>
              <a:t>you also know each side of the triangle </a:t>
            </a:r>
            <a:br>
              <a:rPr sz="1600"/>
            </a:br>
            <a:r>
              <a:rPr sz="1600"/>
              <a:t>is half as long as the side of the square</a:t>
            </a:r>
          </a:p>
          <a:p>
            <a:pPr lvl="0">
              <a:spcBef>
                <a:spcPts val="2800"/>
              </a:spcBef>
              <a:defRPr sz="1800"/>
            </a:pPr>
            <a:r>
              <a:rPr sz="2000"/>
              <a:t>Using some simple geometry will give you an equation for the area of the counter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1638299" y="4991100"/>
            <a:ext cx="7543801" cy="1193800"/>
            <a:chOff x="0" y="0"/>
            <a:chExt cx="7543800" cy="1193800"/>
          </a:xfrm>
        </p:grpSpPr>
        <p:pic>
          <p:nvPicPr>
            <p:cNvPr id="163" name="droppedImage.pdf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0"/>
              <a:ext cx="3886200" cy="119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image-180.pdf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431800"/>
              <a:ext cx="2468639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dropped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6235700" y="25781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D6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1541</Words>
  <Application>Microsoft Office PowerPoint</Application>
  <PresentationFormat>Custom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</vt:lpstr>
      <vt:lpstr>Gill Sans</vt:lpstr>
      <vt:lpstr>Helvetica</vt:lpstr>
      <vt:lpstr>Helvetica Neue</vt:lpstr>
      <vt:lpstr>Lucida Grande</vt:lpstr>
      <vt:lpstr>Palatino</vt:lpstr>
      <vt:lpstr>Zapf Dingbats</vt:lpstr>
      <vt:lpstr>White</vt:lpstr>
      <vt:lpstr>PowerPoint Presentation</vt:lpstr>
      <vt:lpstr>Codingbat.com</vt:lpstr>
      <vt:lpstr>PowerPoint Presentation</vt:lpstr>
      <vt:lpstr>PowerPoint Presentation</vt:lpstr>
      <vt:lpstr>Interactive Python Examples</vt:lpstr>
      <vt:lpstr>Arithmetic Expressions (นิพจน์คำนวณ)</vt:lpstr>
      <vt:lpstr>Arithmetic Expressions (cont’d)</vt:lpstr>
      <vt:lpstr>Floating Point Numbers (จำนวนจุดลอยตัว)</vt:lpstr>
      <vt:lpstr>Variables (ตัวแปร)</vt:lpstr>
      <vt:lpstr>Variables (cont’d)</vt:lpstr>
      <vt:lpstr>Variables in Python</vt:lpstr>
      <vt:lpstr>Variables Can Be Updated</vt:lpstr>
      <vt:lpstr>Variable Names (ชื่อตัวแปร)</vt:lpstr>
      <vt:lpstr>Strings</vt:lpstr>
      <vt:lpstr>String Operators (ตัวดำเนินการ String)</vt:lpstr>
      <vt:lpstr>Strings</vt:lpstr>
      <vt:lpstr>Operators and Strings</vt:lpstr>
      <vt:lpstr>Conditional Execution</vt:lpstr>
      <vt:lpstr>Syntax of if Statements</vt:lpstr>
      <vt:lpstr>Multiple Choice</vt:lpstr>
      <vt:lpstr>Boolean Expressions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14</cp:revision>
  <dcterms:modified xsi:type="dcterms:W3CDTF">2022-11-11T09:04:40Z</dcterms:modified>
</cp:coreProperties>
</file>