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9" r:id="rId3"/>
    <p:sldId id="270" r:id="rId4"/>
    <p:sldId id="277" r:id="rId5"/>
    <p:sldId id="274" r:id="rId6"/>
    <p:sldId id="275" r:id="rId7"/>
    <p:sldId id="278" r:id="rId8"/>
    <p:sldId id="279" r:id="rId9"/>
    <p:sldId id="276"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9" r:id="rId29"/>
    <p:sldId id="301" r:id="rId30"/>
    <p:sldId id="302" r:id="rId31"/>
    <p:sldId id="303" r:id="rId32"/>
    <p:sldId id="269"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A4B49"/>
    <a:srgbClr val="FF7C80"/>
    <a:srgbClr val="FCF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81404" autoAdjust="0"/>
  </p:normalViewPr>
  <p:slideViewPr>
    <p:cSldViewPr snapToGrid="0">
      <p:cViewPr varScale="1">
        <p:scale>
          <a:sx n="87" d="100"/>
          <a:sy n="87" d="100"/>
        </p:scale>
        <p:origin x="547" y="77"/>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8612B-D278-40D7-AA95-9122C791C66A}" type="datetimeFigureOut">
              <a:rPr lang="zh-CN" altLang="en-US" smtClean="0"/>
              <a:t>2022/6/18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B8CDE-1025-4A6E-A576-2D05A832BE62}" type="slidenum">
              <a:rPr lang="zh-CN" altLang="en-US" smtClean="0"/>
              <a:t>‹#›</a:t>
            </a:fld>
            <a:endParaRPr lang="zh-CN" altLang="en-US"/>
          </a:p>
        </p:txBody>
      </p:sp>
    </p:spTree>
    <p:extLst>
      <p:ext uri="{BB962C8B-B14F-4D97-AF65-F5344CB8AC3E}">
        <p14:creationId xmlns:p14="http://schemas.microsoft.com/office/powerpoint/2010/main" val="2237580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5</a:t>
            </a:fld>
            <a:endParaRPr lang="zh-CN" altLang="en-US"/>
          </a:p>
        </p:txBody>
      </p:sp>
    </p:spTree>
    <p:extLst>
      <p:ext uri="{BB962C8B-B14F-4D97-AF65-F5344CB8AC3E}">
        <p14:creationId xmlns:p14="http://schemas.microsoft.com/office/powerpoint/2010/main" val="338951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14</a:t>
            </a:fld>
            <a:endParaRPr lang="zh-CN" altLang="en-US"/>
          </a:p>
        </p:txBody>
      </p:sp>
    </p:spTree>
    <p:extLst>
      <p:ext uri="{BB962C8B-B14F-4D97-AF65-F5344CB8AC3E}">
        <p14:creationId xmlns:p14="http://schemas.microsoft.com/office/powerpoint/2010/main" val="1489877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15</a:t>
            </a:fld>
            <a:endParaRPr lang="zh-CN" altLang="en-US"/>
          </a:p>
        </p:txBody>
      </p:sp>
    </p:spTree>
    <p:extLst>
      <p:ext uri="{BB962C8B-B14F-4D97-AF65-F5344CB8AC3E}">
        <p14:creationId xmlns:p14="http://schemas.microsoft.com/office/powerpoint/2010/main" val="298759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16</a:t>
            </a:fld>
            <a:endParaRPr lang="zh-CN" altLang="en-US"/>
          </a:p>
        </p:txBody>
      </p:sp>
    </p:spTree>
    <p:extLst>
      <p:ext uri="{BB962C8B-B14F-4D97-AF65-F5344CB8AC3E}">
        <p14:creationId xmlns:p14="http://schemas.microsoft.com/office/powerpoint/2010/main" val="1148357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17</a:t>
            </a:fld>
            <a:endParaRPr lang="zh-CN" altLang="en-US"/>
          </a:p>
        </p:txBody>
      </p:sp>
    </p:spTree>
    <p:extLst>
      <p:ext uri="{BB962C8B-B14F-4D97-AF65-F5344CB8AC3E}">
        <p14:creationId xmlns:p14="http://schemas.microsoft.com/office/powerpoint/2010/main" val="2764162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18</a:t>
            </a:fld>
            <a:endParaRPr lang="zh-CN" altLang="en-US"/>
          </a:p>
        </p:txBody>
      </p:sp>
    </p:spTree>
    <p:extLst>
      <p:ext uri="{BB962C8B-B14F-4D97-AF65-F5344CB8AC3E}">
        <p14:creationId xmlns:p14="http://schemas.microsoft.com/office/powerpoint/2010/main" val="1710485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19</a:t>
            </a:fld>
            <a:endParaRPr lang="zh-CN" altLang="en-US"/>
          </a:p>
        </p:txBody>
      </p:sp>
    </p:spTree>
    <p:extLst>
      <p:ext uri="{BB962C8B-B14F-4D97-AF65-F5344CB8AC3E}">
        <p14:creationId xmlns:p14="http://schemas.microsoft.com/office/powerpoint/2010/main" val="2160679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20</a:t>
            </a:fld>
            <a:endParaRPr lang="zh-CN" altLang="en-US"/>
          </a:p>
        </p:txBody>
      </p:sp>
    </p:spTree>
    <p:extLst>
      <p:ext uri="{BB962C8B-B14F-4D97-AF65-F5344CB8AC3E}">
        <p14:creationId xmlns:p14="http://schemas.microsoft.com/office/powerpoint/2010/main" val="2491479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21</a:t>
            </a:fld>
            <a:endParaRPr lang="zh-CN" altLang="en-US"/>
          </a:p>
        </p:txBody>
      </p:sp>
    </p:spTree>
    <p:extLst>
      <p:ext uri="{BB962C8B-B14F-4D97-AF65-F5344CB8AC3E}">
        <p14:creationId xmlns:p14="http://schemas.microsoft.com/office/powerpoint/2010/main" val="1541754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22</a:t>
            </a:fld>
            <a:endParaRPr lang="zh-CN" altLang="en-US"/>
          </a:p>
        </p:txBody>
      </p:sp>
    </p:spTree>
    <p:extLst>
      <p:ext uri="{BB962C8B-B14F-4D97-AF65-F5344CB8AC3E}">
        <p14:creationId xmlns:p14="http://schemas.microsoft.com/office/powerpoint/2010/main" val="4171501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23</a:t>
            </a:fld>
            <a:endParaRPr lang="zh-CN" altLang="en-US"/>
          </a:p>
        </p:txBody>
      </p:sp>
    </p:spTree>
    <p:extLst>
      <p:ext uri="{BB962C8B-B14F-4D97-AF65-F5344CB8AC3E}">
        <p14:creationId xmlns:p14="http://schemas.microsoft.com/office/powerpoint/2010/main" val="25391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zh-CN" sz="1200" dirty="0" smtClean="0">
                    <a:effectLst/>
                    <a:latin typeface="Times New Roman" panose="02020603050405020304" pitchFamily="18" charset="0"/>
                    <a:ea typeface="宋体" panose="02010600030101010101" pitchFamily="2" charset="-122"/>
                    <a:cs typeface="Times New Roman" panose="02020603050405020304" pitchFamily="18" charset="0"/>
                  </a:rPr>
                  <a:t>当微服务系统对到函数</a:t>
                </a:r>
                <a:r>
                  <a:rPr lang="zh-CN" altLang="zh-CN" sz="1200" dirty="0">
                    <a:effectLst/>
                    <a:ea typeface="Times New Roman" panose="02020603050405020304" pitchFamily="18" charset="0"/>
                  </a:rPr>
                  <a:t>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的请求做出响应时，由于服务之间的依赖关系，其必须为函数调用链</a:t>
                </a:r>
                <a:r>
                  <a:rPr lang="zh-CN" altLang="zh-CN" sz="1200" dirty="0">
                    <a:effectLst/>
                    <a:ea typeface="Times New Roman" panose="02020603050405020304" pitchFamily="18" charset="0"/>
                  </a:rPr>
                  <a:t>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𝐿</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中的每一个函数选择一个服务实例。</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𝐻</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表示所有可能的服务器响应路径，</a:t>
                </a:r>
                <a:r>
                  <a:rPr lang="en-US" altLang="zh-CN" sz="1200" i="0">
                    <a:effectLst/>
                    <a:latin typeface="Cambria Math" panose="02040503050406030204" pitchFamily="18" charset="0"/>
                    <a:ea typeface="MS Gothic" panose="020B0609070205080204" pitchFamily="49" charset="-128"/>
                    <a:cs typeface="MS Gothic" panose="020B0609070205080204" pitchFamily="49" charset="-128"/>
                  </a:rPr>
                  <a:t>h</a:t>
                </a:r>
                <a:r>
                  <a:rPr lang="zh-CN" altLang="zh-CN" sz="1200" i="0">
                    <a:effectLst/>
                    <a:latin typeface="Cambria Math" panose="02040503050406030204" pitchFamily="18" charset="0"/>
                    <a:ea typeface="MS Gothic" panose="020B0609070205080204" pitchFamily="49" charset="-128"/>
                    <a:cs typeface="MS Gothic" panose="020B0609070205080204" pitchFamily="49" charset="-128"/>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∈𝐻</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表示对于处理函数调用链</a:t>
                </a:r>
                <a:r>
                  <a:rPr lang="zh-CN" altLang="zh-CN" sz="1200" dirty="0">
                    <a:effectLst/>
                    <a:ea typeface="Times New Roman" panose="02020603050405020304" pitchFamily="18" charset="0"/>
                  </a:rPr>
                  <a:t>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𝐿</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，其中一个已经被选择的服务器路径。</a:t>
                </a:r>
                <a:r>
                  <a:rPr lang="en-US" altLang="zh-CN" sz="1200" i="0">
                    <a:effectLst/>
                    <a:latin typeface="Cambria Math" panose="02040503050406030204" pitchFamily="18" charset="0"/>
                    <a:ea typeface="MS Gothic" panose="020B0609070205080204" pitchFamily="49" charset="-128"/>
                    <a:cs typeface="MS Gothic" panose="020B0609070205080204" pitchFamily="49" charset="-128"/>
                  </a:rPr>
                  <a:t>h</a:t>
                </a:r>
                <a:r>
                  <a:rPr lang="zh-CN" altLang="zh-CN" sz="1200" i="0">
                    <a:effectLst/>
                    <a:latin typeface="Cambria Math" panose="02040503050406030204" pitchFamily="18" charset="0"/>
                    <a:ea typeface="MS Gothic" panose="020B0609070205080204" pitchFamily="49" charset="-128"/>
                    <a:cs typeface="MS Gothic" panose="020B0609070205080204" pitchFamily="49" charset="-128"/>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∈𝐻</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被用来表示接收到</a:t>
                </a:r>
                <a:r>
                  <a:rPr lang="zh-CN" altLang="zh-CN" sz="1200" dirty="0">
                    <a:effectLst/>
                    <a:ea typeface="Times New Roman" panose="02020603050405020304" pitchFamily="18" charset="0"/>
                  </a:rPr>
                  <a:t>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𝐿</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请求的服务实例所在的服务器集合。同时，</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MS Gothic" panose="020B0609070205080204" pitchFamily="49" charset="-128"/>
                    <a:cs typeface="MS Gothic" panose="020B0609070205080204" pitchFamily="49" charset="-128"/>
                  </a:rPr>
                  <a:t>h</a:t>
                </a:r>
                <a:r>
                  <a:rPr lang="zh-CN" altLang="zh-CN" sz="1200" i="0">
                    <a:effectLst/>
                    <a:latin typeface="Cambria Math" panose="02040503050406030204" pitchFamily="18" charset="0"/>
                    <a:ea typeface="MS Gothic" panose="020B0609070205080204" pitchFamily="49" charset="-128"/>
                    <a:cs typeface="MS Gothic" panose="020B0609070205080204" pitchFamily="49" charset="-128"/>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 |=|𝐿</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 |</a:t>
                </a:r>
                <a:r>
                  <a:rPr lang="en-US" altLang="zh-CN" sz="1200" dirty="0">
                    <a:effectLst/>
                    <a:latin typeface="Times New Roman" panose="02020603050405020304" pitchFamily="18" charset="0"/>
                    <a:ea typeface="宋体" panose="02010600030101010101" pitchFamily="2" charset="-122"/>
                  </a:rPr>
                  <a:t>. </a:t>
                </a:r>
                <a:endParaRPr lang="zh-CN" altLang="en-US" dirty="0"/>
              </a:p>
            </p:txBody>
          </p:sp>
        </mc:Fallback>
      </mc:AlternateContent>
      <p:sp>
        <p:nvSpPr>
          <p:cNvPr id="4" name="灯片编号占位符 3"/>
          <p:cNvSpPr>
            <a:spLocks noGrp="1"/>
          </p:cNvSpPr>
          <p:nvPr>
            <p:ph type="sldNum" sz="quarter" idx="10"/>
          </p:nvPr>
        </p:nvSpPr>
        <p:spPr/>
        <p:txBody>
          <a:bodyPr/>
          <a:lstStyle/>
          <a:p>
            <a:fld id="{628B8CDE-1025-4A6E-A576-2D05A832BE62}" type="slidenum">
              <a:rPr lang="zh-CN" altLang="en-US" smtClean="0"/>
              <a:t>6</a:t>
            </a:fld>
            <a:endParaRPr lang="zh-CN" altLang="en-US"/>
          </a:p>
        </p:txBody>
      </p:sp>
    </p:spTree>
    <p:extLst>
      <p:ext uri="{BB962C8B-B14F-4D97-AF65-F5344CB8AC3E}">
        <p14:creationId xmlns:p14="http://schemas.microsoft.com/office/powerpoint/2010/main" val="1181908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24</a:t>
            </a:fld>
            <a:endParaRPr lang="zh-CN" altLang="en-US"/>
          </a:p>
        </p:txBody>
      </p:sp>
    </p:spTree>
    <p:extLst>
      <p:ext uri="{BB962C8B-B14F-4D97-AF65-F5344CB8AC3E}">
        <p14:creationId xmlns:p14="http://schemas.microsoft.com/office/powerpoint/2010/main" val="591632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25</a:t>
            </a:fld>
            <a:endParaRPr lang="zh-CN" altLang="en-US"/>
          </a:p>
        </p:txBody>
      </p:sp>
    </p:spTree>
    <p:extLst>
      <p:ext uri="{BB962C8B-B14F-4D97-AF65-F5344CB8AC3E}">
        <p14:creationId xmlns:p14="http://schemas.microsoft.com/office/powerpoint/2010/main" val="2267524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26</a:t>
            </a:fld>
            <a:endParaRPr lang="zh-CN" altLang="en-US"/>
          </a:p>
        </p:txBody>
      </p:sp>
    </p:spTree>
    <p:extLst>
      <p:ext uri="{BB962C8B-B14F-4D97-AF65-F5344CB8AC3E}">
        <p14:creationId xmlns:p14="http://schemas.microsoft.com/office/powerpoint/2010/main" val="3229956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27</a:t>
            </a:fld>
            <a:endParaRPr lang="zh-CN" altLang="en-US"/>
          </a:p>
        </p:txBody>
      </p:sp>
    </p:spTree>
    <p:extLst>
      <p:ext uri="{BB962C8B-B14F-4D97-AF65-F5344CB8AC3E}">
        <p14:creationId xmlns:p14="http://schemas.microsoft.com/office/powerpoint/2010/main" val="4047262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28</a:t>
            </a:fld>
            <a:endParaRPr lang="zh-CN" altLang="en-US"/>
          </a:p>
        </p:txBody>
      </p:sp>
    </p:spTree>
    <p:extLst>
      <p:ext uri="{BB962C8B-B14F-4D97-AF65-F5344CB8AC3E}">
        <p14:creationId xmlns:p14="http://schemas.microsoft.com/office/powerpoint/2010/main" val="2571646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29</a:t>
            </a:fld>
            <a:endParaRPr lang="zh-CN" altLang="en-US"/>
          </a:p>
        </p:txBody>
      </p:sp>
    </p:spTree>
    <p:extLst>
      <p:ext uri="{BB962C8B-B14F-4D97-AF65-F5344CB8AC3E}">
        <p14:creationId xmlns:p14="http://schemas.microsoft.com/office/powerpoint/2010/main" val="2925805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30</a:t>
            </a:fld>
            <a:endParaRPr lang="zh-CN" altLang="en-US"/>
          </a:p>
        </p:txBody>
      </p:sp>
    </p:spTree>
    <p:extLst>
      <p:ext uri="{BB962C8B-B14F-4D97-AF65-F5344CB8AC3E}">
        <p14:creationId xmlns:p14="http://schemas.microsoft.com/office/powerpoint/2010/main" val="1554980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31</a:t>
            </a:fld>
            <a:endParaRPr lang="zh-CN" altLang="en-US"/>
          </a:p>
        </p:txBody>
      </p:sp>
    </p:spTree>
    <p:extLst>
      <p:ext uri="{BB962C8B-B14F-4D97-AF65-F5344CB8AC3E}">
        <p14:creationId xmlns:p14="http://schemas.microsoft.com/office/powerpoint/2010/main" val="3843075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zh-CN" sz="1200" dirty="0" smtClean="0">
                    <a:effectLst/>
                    <a:latin typeface="Times New Roman" panose="02020603050405020304" pitchFamily="18" charset="0"/>
                    <a:ea typeface="宋体" panose="02010600030101010101" pitchFamily="2" charset="-122"/>
                    <a:cs typeface="Times New Roman" panose="02020603050405020304" pitchFamily="18" charset="0"/>
                  </a:rPr>
                  <a:t>当微服务系统对到函数</a:t>
                </a:r>
                <a:r>
                  <a:rPr lang="zh-CN" altLang="zh-CN" sz="1200" dirty="0">
                    <a:effectLst/>
                    <a:ea typeface="Times New Roman" panose="02020603050405020304" pitchFamily="18" charset="0"/>
                  </a:rPr>
                  <a:t>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的请求做出响应时，由于服务之间的依赖关系，其必须为函数调用链</a:t>
                </a:r>
                <a:r>
                  <a:rPr lang="zh-CN" altLang="zh-CN" sz="1200" dirty="0">
                    <a:effectLst/>
                    <a:ea typeface="Times New Roman" panose="02020603050405020304" pitchFamily="18" charset="0"/>
                  </a:rPr>
                  <a:t>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𝐿</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中的每一个函数选择一个服务实例。</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𝐻</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表示所有可能的服务器响应路径，</a:t>
                </a:r>
                <a:r>
                  <a:rPr lang="en-US" altLang="zh-CN" sz="1200" i="0">
                    <a:effectLst/>
                    <a:latin typeface="Cambria Math" panose="02040503050406030204" pitchFamily="18" charset="0"/>
                    <a:ea typeface="MS Gothic" panose="020B0609070205080204" pitchFamily="49" charset="-128"/>
                    <a:cs typeface="MS Gothic" panose="020B0609070205080204" pitchFamily="49" charset="-128"/>
                  </a:rPr>
                  <a:t>h</a:t>
                </a:r>
                <a:r>
                  <a:rPr lang="zh-CN" altLang="zh-CN" sz="1200" i="0">
                    <a:effectLst/>
                    <a:latin typeface="Cambria Math" panose="02040503050406030204" pitchFamily="18" charset="0"/>
                    <a:ea typeface="MS Gothic" panose="020B0609070205080204" pitchFamily="49" charset="-128"/>
                    <a:cs typeface="MS Gothic" panose="020B0609070205080204" pitchFamily="49" charset="-128"/>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∈𝐻</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表示对于处理函数调用链</a:t>
                </a:r>
                <a:r>
                  <a:rPr lang="zh-CN" altLang="zh-CN" sz="1200" dirty="0">
                    <a:effectLst/>
                    <a:ea typeface="Times New Roman" panose="02020603050405020304" pitchFamily="18" charset="0"/>
                  </a:rPr>
                  <a:t>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𝐿</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，其中一个已经被选择的服务器路径。</a:t>
                </a:r>
                <a:r>
                  <a:rPr lang="en-US" altLang="zh-CN" sz="1200" i="0">
                    <a:effectLst/>
                    <a:latin typeface="Cambria Math" panose="02040503050406030204" pitchFamily="18" charset="0"/>
                    <a:ea typeface="MS Gothic" panose="020B0609070205080204" pitchFamily="49" charset="-128"/>
                    <a:cs typeface="MS Gothic" panose="020B0609070205080204" pitchFamily="49" charset="-128"/>
                  </a:rPr>
                  <a:t>h</a:t>
                </a:r>
                <a:r>
                  <a:rPr lang="zh-CN" altLang="zh-CN" sz="1200" i="0">
                    <a:effectLst/>
                    <a:latin typeface="Cambria Math" panose="02040503050406030204" pitchFamily="18" charset="0"/>
                    <a:ea typeface="MS Gothic" panose="020B0609070205080204" pitchFamily="49" charset="-128"/>
                    <a:cs typeface="MS Gothic" panose="020B0609070205080204" pitchFamily="49" charset="-128"/>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∈𝐻</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被用来表示接收到</a:t>
                </a:r>
                <a:r>
                  <a:rPr lang="zh-CN" altLang="zh-CN" sz="1200" dirty="0">
                    <a:effectLst/>
                    <a:ea typeface="Times New Roman" panose="02020603050405020304" pitchFamily="18" charset="0"/>
                  </a:rPr>
                  <a:t>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𝐿</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请求的服务实例所在的服务器集合。同时，</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MS Gothic" panose="020B0609070205080204" pitchFamily="49" charset="-128"/>
                    <a:cs typeface="MS Gothic" panose="020B0609070205080204" pitchFamily="49" charset="-128"/>
                  </a:rPr>
                  <a:t>h</a:t>
                </a:r>
                <a:r>
                  <a:rPr lang="zh-CN" altLang="zh-CN" sz="1200" i="0">
                    <a:effectLst/>
                    <a:latin typeface="Cambria Math" panose="02040503050406030204" pitchFamily="18" charset="0"/>
                    <a:ea typeface="MS Gothic" panose="020B0609070205080204" pitchFamily="49" charset="-128"/>
                    <a:cs typeface="MS Gothic" panose="020B0609070205080204" pitchFamily="49" charset="-128"/>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 |=|𝐿</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 |</a:t>
                </a:r>
                <a:r>
                  <a:rPr lang="en-US" altLang="zh-CN" sz="1200" dirty="0">
                    <a:effectLst/>
                    <a:latin typeface="Times New Roman" panose="02020603050405020304" pitchFamily="18" charset="0"/>
                    <a:ea typeface="宋体" panose="02010600030101010101" pitchFamily="2" charset="-122"/>
                  </a:rPr>
                  <a:t>. </a:t>
                </a:r>
                <a:endParaRPr lang="zh-CN" altLang="en-US" dirty="0"/>
              </a:p>
            </p:txBody>
          </p:sp>
        </mc:Fallback>
      </mc:AlternateContent>
      <p:sp>
        <p:nvSpPr>
          <p:cNvPr id="4" name="灯片编号占位符 3"/>
          <p:cNvSpPr>
            <a:spLocks noGrp="1"/>
          </p:cNvSpPr>
          <p:nvPr>
            <p:ph type="sldNum" sz="quarter" idx="10"/>
          </p:nvPr>
        </p:nvSpPr>
        <p:spPr/>
        <p:txBody>
          <a:bodyPr/>
          <a:lstStyle/>
          <a:p>
            <a:fld id="{628B8CDE-1025-4A6E-A576-2D05A832BE62}" type="slidenum">
              <a:rPr lang="zh-CN" altLang="en-US" smtClean="0"/>
              <a:t>7</a:t>
            </a:fld>
            <a:endParaRPr lang="zh-CN" altLang="en-US"/>
          </a:p>
        </p:txBody>
      </p:sp>
    </p:spTree>
    <p:extLst>
      <p:ext uri="{BB962C8B-B14F-4D97-AF65-F5344CB8AC3E}">
        <p14:creationId xmlns:p14="http://schemas.microsoft.com/office/powerpoint/2010/main" val="297916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effectLst/>
                    <a:latin typeface="Times New Roman" panose="02020603050405020304" pitchFamily="18" charset="0"/>
                    <a:ea typeface="宋体" panose="02010600030101010101" pitchFamily="2" charset="-122"/>
                    <a:cs typeface="Times New Roman" panose="02020603050405020304" pitchFamily="18" charset="0"/>
                  </a:rPr>
                  <a:t>当微服务系统对到函数</a:t>
                </a:r>
                <a:r>
                  <a:rPr lang="zh-CN" altLang="zh-CN" sz="1200" dirty="0">
                    <a:effectLst/>
                    <a:ea typeface="Times New Roman" panose="02020603050405020304" pitchFamily="18" charset="0"/>
                  </a:rPr>
                  <a:t>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的请求做出响应时，由于服务之间的依赖关系，其必须为函数调用链</a:t>
                </a:r>
                <a:r>
                  <a:rPr lang="zh-CN" altLang="zh-CN" sz="1200" dirty="0">
                    <a:effectLst/>
                    <a:ea typeface="Times New Roman" panose="02020603050405020304" pitchFamily="18" charset="0"/>
                  </a:rPr>
                  <a:t>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中的每一个函数选择一个服务实例。</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表示所有可能的服务器响应路径，</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1200">
                            <a:effectLst/>
                            <a:latin typeface="Cambria Math" panose="02040503050406030204" pitchFamily="18" charset="0"/>
                            <a:ea typeface="MS Gothic" panose="020B0609070205080204" pitchFamily="49" charset="-128"/>
                            <a:cs typeface="MS Gothic" panose="020B0609070205080204" pitchFamily="49" charset="-128"/>
                          </a:rPr>
                          <m:t>h</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表示对于处理函数调用链</a:t>
                </a:r>
                <a:r>
                  <a:rPr lang="zh-CN" altLang="zh-CN" sz="1200" dirty="0">
                    <a:effectLst/>
                    <a:ea typeface="Times New Roman" panose="02020603050405020304" pitchFamily="18" charset="0"/>
                  </a:rPr>
                  <a:t>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，其中一个已经被选择的服务器路径。</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1200">
                            <a:effectLst/>
                            <a:latin typeface="Cambria Math" panose="02040503050406030204" pitchFamily="18" charset="0"/>
                            <a:ea typeface="MS Gothic" panose="020B0609070205080204" pitchFamily="49" charset="-128"/>
                            <a:cs typeface="MS Gothic" panose="020B0609070205080204" pitchFamily="49" charset="-128"/>
                          </a:rPr>
                          <m:t>h</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被用来表示接收到</a:t>
                </a:r>
                <a:r>
                  <a:rPr lang="zh-CN" altLang="zh-CN" sz="1200" dirty="0">
                    <a:effectLst/>
                    <a:ea typeface="Times New Roman" panose="02020603050405020304" pitchFamily="18" charset="0"/>
                  </a:rPr>
                  <a:t>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请求的服务实例所在的服务器集合。同时，</a:t>
                </a:r>
                <a14:m>
                  <m:oMath xmlns:m="http://schemas.openxmlformats.org/officeDocument/2006/math">
                    <m:r>
                      <a:rPr lang="en-US" altLang="zh-CN" sz="12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1200">
                            <a:effectLst/>
                            <a:latin typeface="Cambria Math" panose="02040503050406030204" pitchFamily="18" charset="0"/>
                            <a:ea typeface="MS Gothic" panose="020B0609070205080204" pitchFamily="49" charset="-128"/>
                            <a:cs typeface="MS Gothic" panose="020B0609070205080204" pitchFamily="49" charset="-128"/>
                          </a:rPr>
                          <m:t>h</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200" dirty="0">
                    <a:effectLst/>
                    <a:latin typeface="Times New Roman" panose="02020603050405020304" pitchFamily="18" charset="0"/>
                    <a:ea typeface="宋体" panose="02010600030101010101" pitchFamily="2" charset="-122"/>
                  </a:rPr>
                  <a:t>. </a:t>
                </a:r>
                <a:endParaRPr lang="zh-CN" altLang="en-US" dirty="0"/>
              </a:p>
              <a:p>
                <a:endParaRPr lang="zh-CN" altLang="en-US" dirty="0"/>
              </a:p>
            </p:txBody>
          </p:sp>
        </mc:Choice>
        <mc:Fallback>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effectLst/>
                    <a:latin typeface="Times New Roman" panose="02020603050405020304" pitchFamily="18" charset="0"/>
                    <a:ea typeface="宋体" panose="02010600030101010101" pitchFamily="2" charset="-122"/>
                    <a:cs typeface="Times New Roman" panose="02020603050405020304" pitchFamily="18" charset="0"/>
                  </a:rPr>
                  <a:t>当微服务系统对到函数</a:t>
                </a:r>
                <a:r>
                  <a:rPr lang="zh-CN" altLang="zh-CN" sz="1200" dirty="0">
                    <a:effectLst/>
                    <a:ea typeface="Times New Roman" panose="02020603050405020304" pitchFamily="18" charset="0"/>
                  </a:rPr>
                  <a:t>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的请求做出响应时，由于服务之间的依赖关系，其必须为函数调用链</a:t>
                </a:r>
                <a:r>
                  <a:rPr lang="zh-CN" altLang="zh-CN" sz="1200" dirty="0">
                    <a:effectLst/>
                    <a:ea typeface="Times New Roman" panose="02020603050405020304" pitchFamily="18" charset="0"/>
                  </a:rPr>
                  <a:t>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𝐿</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中的每一个函数选择一个服务实例。</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𝐻</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表示所有可能的服务器响应路径，</a:t>
                </a:r>
                <a:r>
                  <a:rPr lang="en-US" altLang="zh-CN" sz="1200" i="0">
                    <a:effectLst/>
                    <a:latin typeface="Cambria Math" panose="02040503050406030204" pitchFamily="18" charset="0"/>
                    <a:ea typeface="MS Gothic" panose="020B0609070205080204" pitchFamily="49" charset="-128"/>
                    <a:cs typeface="MS Gothic" panose="020B0609070205080204" pitchFamily="49" charset="-128"/>
                  </a:rPr>
                  <a:t>h</a:t>
                </a:r>
                <a:r>
                  <a:rPr lang="zh-CN" altLang="zh-CN" sz="1200" i="0">
                    <a:effectLst/>
                    <a:latin typeface="Cambria Math" panose="02040503050406030204" pitchFamily="18" charset="0"/>
                    <a:ea typeface="MS Gothic" panose="020B0609070205080204" pitchFamily="49" charset="-128"/>
                    <a:cs typeface="MS Gothic" panose="020B0609070205080204" pitchFamily="49" charset="-128"/>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∈𝐻</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表示对于处理函数调用链</a:t>
                </a:r>
                <a:r>
                  <a:rPr lang="zh-CN" altLang="zh-CN" sz="1200" dirty="0">
                    <a:effectLst/>
                    <a:ea typeface="Times New Roman" panose="02020603050405020304" pitchFamily="18" charset="0"/>
                  </a:rPr>
                  <a:t>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𝐿</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，其中一个已经被选择的服务器路径。</a:t>
                </a:r>
                <a:r>
                  <a:rPr lang="en-US" altLang="zh-CN" sz="1200" i="0">
                    <a:effectLst/>
                    <a:latin typeface="Cambria Math" panose="02040503050406030204" pitchFamily="18" charset="0"/>
                    <a:ea typeface="MS Gothic" panose="020B0609070205080204" pitchFamily="49" charset="-128"/>
                    <a:cs typeface="MS Gothic" panose="020B0609070205080204" pitchFamily="49" charset="-128"/>
                  </a:rPr>
                  <a:t>h</a:t>
                </a:r>
                <a:r>
                  <a:rPr lang="zh-CN" altLang="zh-CN" sz="1200" i="0">
                    <a:effectLst/>
                    <a:latin typeface="Cambria Math" panose="02040503050406030204" pitchFamily="18" charset="0"/>
                    <a:ea typeface="MS Gothic" panose="020B0609070205080204" pitchFamily="49" charset="-128"/>
                    <a:cs typeface="MS Gothic" panose="020B0609070205080204" pitchFamily="49" charset="-128"/>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∈𝐻</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被用来表示接收到</a:t>
                </a:r>
                <a:r>
                  <a:rPr lang="zh-CN" altLang="zh-CN" sz="1200" dirty="0">
                    <a:effectLst/>
                    <a:ea typeface="Times New Roman" panose="02020603050405020304" pitchFamily="18" charset="0"/>
                  </a:rPr>
                  <a:t> </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𝐿</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dirty="0">
                    <a:effectLst/>
                    <a:latin typeface="Times New Roman" panose="02020603050405020304" pitchFamily="18" charset="0"/>
                    <a:ea typeface="宋体" panose="02010600030101010101" pitchFamily="2" charset="-122"/>
                  </a:rPr>
                  <a:t> </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请求的服务实例所在的服务器集合。同时，</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MS Gothic" panose="020B0609070205080204" pitchFamily="49" charset="-128"/>
                    <a:cs typeface="MS Gothic" panose="020B0609070205080204" pitchFamily="49" charset="-128"/>
                  </a:rPr>
                  <a:t>h</a:t>
                </a:r>
                <a:r>
                  <a:rPr lang="zh-CN" altLang="zh-CN" sz="1200" i="0">
                    <a:effectLst/>
                    <a:latin typeface="Cambria Math" panose="02040503050406030204" pitchFamily="18" charset="0"/>
                    <a:ea typeface="MS Gothic" panose="020B0609070205080204" pitchFamily="49" charset="-128"/>
                    <a:cs typeface="MS Gothic" panose="020B0609070205080204" pitchFamily="49" charset="-128"/>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 |=|𝐿</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𝑖,𝑗</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 |</a:t>
                </a:r>
                <a:r>
                  <a:rPr lang="en-US" altLang="zh-CN" sz="1200" dirty="0">
                    <a:effectLst/>
                    <a:latin typeface="Times New Roman" panose="02020603050405020304" pitchFamily="18" charset="0"/>
                    <a:ea typeface="宋体" panose="02010600030101010101" pitchFamily="2" charset="-122"/>
                  </a:rPr>
                  <a:t>. </a:t>
                </a: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fld id="{628B8CDE-1025-4A6E-A576-2D05A832BE62}" type="slidenum">
              <a:rPr lang="zh-CN" altLang="en-US" smtClean="0"/>
              <a:t>8</a:t>
            </a:fld>
            <a:endParaRPr lang="zh-CN" altLang="en-US"/>
          </a:p>
        </p:txBody>
      </p:sp>
    </p:spTree>
    <p:extLst>
      <p:ext uri="{BB962C8B-B14F-4D97-AF65-F5344CB8AC3E}">
        <p14:creationId xmlns:p14="http://schemas.microsoft.com/office/powerpoint/2010/main" val="320313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9</a:t>
            </a:fld>
            <a:endParaRPr lang="zh-CN" altLang="en-US"/>
          </a:p>
        </p:txBody>
      </p:sp>
    </p:spTree>
    <p:extLst>
      <p:ext uri="{BB962C8B-B14F-4D97-AF65-F5344CB8AC3E}">
        <p14:creationId xmlns:p14="http://schemas.microsoft.com/office/powerpoint/2010/main" val="248545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对于用户部分，可表示为：</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𝛾</m:t>
                        </m:r>
                      </m:e>
                      <m:sub>
                        <m:r>
                          <a:rPr lang="en-US" altLang="zh-CN" sz="1200" i="1" kern="1200">
                            <a:solidFill>
                              <a:schemeClr val="tx1"/>
                            </a:solidFill>
                            <a:effectLst/>
                            <a:latin typeface="Cambria Math" panose="02040503050406030204" pitchFamily="18" charset="0"/>
                            <a:ea typeface="+mn-ea"/>
                            <a:cs typeface="+mn-cs"/>
                          </a:rPr>
                          <m:t>𝑖</m:t>
                        </m:r>
                      </m:sub>
                      <m:sup>
                        <m:r>
                          <a:rPr lang="en-US" altLang="zh-CN" sz="1200" i="1" kern="1200">
                            <a:solidFill>
                              <a:schemeClr val="tx1"/>
                            </a:solidFill>
                            <a:effectLst/>
                            <a:latin typeface="Cambria Math" panose="02040503050406030204" pitchFamily="18" charset="0"/>
                            <a:ea typeface="+mn-ea"/>
                            <a:cs typeface="+mn-cs"/>
                          </a:rPr>
                          <m:t>𝑢</m:t>
                        </m:r>
                      </m:sup>
                    </m:sSubSup>
                    <m:r>
                      <a:rPr lang="en-US" altLang="zh-CN" sz="1200" i="1" kern="1200">
                        <a:solidFill>
                          <a:schemeClr val="tx1"/>
                        </a:solidFill>
                        <a:effectLst/>
                        <a:latin typeface="Cambria Math" panose="02040503050406030204" pitchFamily="18" charset="0"/>
                        <a:ea typeface="+mn-ea"/>
                        <a:cs typeface="+mn-cs"/>
                      </a:rPr>
                      <m:t>=</m:t>
                    </m:r>
                    <m:nary>
                      <m:naryPr>
                        <m:chr m:val="∑"/>
                        <m:limLoc m:val="undOvr"/>
                        <m:supHide m:val="on"/>
                        <m:ctrlPr>
                          <a:rPr lang="zh-CN" altLang="zh-CN" sz="1200" i="1" kern="1200">
                            <a:solidFill>
                              <a:schemeClr val="tx1"/>
                            </a:solidFill>
                            <a:effectLst/>
                            <a:latin typeface="Cambria Math" panose="02040503050406030204" pitchFamily="18" charset="0"/>
                            <a:ea typeface="+mn-ea"/>
                            <a:cs typeface="+mn-cs"/>
                          </a:rPr>
                        </m:ctrlPr>
                      </m:naryPr>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𝑗</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𝑘</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ℱ</m:t>
                            </m:r>
                          </m:e>
                          <m:sub>
                            <m:r>
                              <a:rPr lang="en-US" altLang="zh-CN" sz="1200" i="1" kern="1200">
                                <a:solidFill>
                                  <a:schemeClr val="tx1"/>
                                </a:solidFill>
                                <a:effectLst/>
                                <a:latin typeface="Cambria Math" panose="02040503050406030204" pitchFamily="18" charset="0"/>
                                <a:ea typeface="+mn-ea"/>
                                <a:cs typeface="+mn-cs"/>
                              </a:rPr>
                              <m:t>𝑖</m:t>
                            </m:r>
                          </m:sub>
                        </m:sSub>
                      </m:sub>
                      <m:sup/>
                      <m:e>
                        <m:nary>
                          <m:naryPr>
                            <m:chr m:val="∑"/>
                            <m:limLoc m:val="undOvr"/>
                            <m:ctrlPr>
                              <a:rPr lang="zh-CN" altLang="zh-CN" sz="1200" i="1" kern="1200">
                                <a:solidFill>
                                  <a:schemeClr val="tx1"/>
                                </a:solidFill>
                                <a:effectLst/>
                                <a:latin typeface="Cambria Math" panose="02040503050406030204" pitchFamily="18" charset="0"/>
                                <a:ea typeface="+mn-ea"/>
                                <a:cs typeface="+mn-cs"/>
                              </a:rPr>
                            </m:ctrlPr>
                          </m:naryPr>
                          <m:sub>
                            <m:r>
                              <a:rPr lang="en-US" altLang="zh-CN" sz="1200" i="1" kern="1200">
                                <a:solidFill>
                                  <a:schemeClr val="tx1"/>
                                </a:solidFill>
                                <a:effectLst/>
                                <a:latin typeface="Cambria Math" panose="02040503050406030204" pitchFamily="18" charset="0"/>
                                <a:ea typeface="+mn-ea"/>
                                <a:cs typeface="+mn-cs"/>
                              </a:rPr>
                              <m:t>𝑚</m:t>
                            </m:r>
                            <m:r>
                              <a:rPr lang="en-US" altLang="zh-CN" sz="1200" i="1" kern="1200">
                                <a:solidFill>
                                  <a:schemeClr val="tx1"/>
                                </a:solidFill>
                                <a:effectLst/>
                                <a:latin typeface="Cambria Math" panose="02040503050406030204" pitchFamily="18" charset="0"/>
                                <a:ea typeface="+mn-ea"/>
                                <a:cs typeface="+mn-cs"/>
                              </a:rPr>
                              <m:t>=1</m:t>
                            </m:r>
                          </m:sub>
                          <m:sup>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𝑁</m:t>
                            </m:r>
                            <m:r>
                              <a:rPr lang="en-US" altLang="zh-CN" sz="1200" i="1" kern="1200">
                                <a:solidFill>
                                  <a:schemeClr val="tx1"/>
                                </a:solidFill>
                                <a:effectLst/>
                                <a:latin typeface="Cambria Math" panose="02040503050406030204" pitchFamily="18" charset="0"/>
                                <a:ea typeface="+mn-ea"/>
                                <a:cs typeface="+mn-cs"/>
                              </a:rPr>
                              <m:t>|</m:t>
                            </m:r>
                          </m:sup>
                          <m:e>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𝜆</m:t>
                                </m:r>
                              </m:e>
                              <m:sub>
                                <m:r>
                                  <a:rPr lang="en-US" altLang="zh-CN" sz="1200" i="1" kern="1200">
                                    <a:solidFill>
                                      <a:schemeClr val="tx1"/>
                                    </a:solidFill>
                                    <a:effectLst/>
                                    <a:latin typeface="Cambria Math" panose="02040503050406030204" pitchFamily="18" charset="0"/>
                                    <a:ea typeface="+mn-ea"/>
                                    <a:cs typeface="+mn-cs"/>
                                  </a:rPr>
                                  <m:t>𝑗</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𝑘</m:t>
                                </m:r>
                              </m:sub>
                              <m:sup>
                                <m:r>
                                  <a:rPr lang="en-US" altLang="zh-CN" sz="1200" i="1" kern="1200">
                                    <a:solidFill>
                                      <a:schemeClr val="tx1"/>
                                    </a:solidFill>
                                    <a:effectLst/>
                                    <a:latin typeface="Cambria Math" panose="02040503050406030204" pitchFamily="18" charset="0"/>
                                    <a:ea typeface="+mn-ea"/>
                                    <a:cs typeface="+mn-cs"/>
                                  </a:rPr>
                                  <m:t>𝑚</m:t>
                                </m:r>
                              </m:sup>
                            </m:sSubSup>
                          </m:e>
                        </m:nary>
                      </m:e>
                    </m:nary>
                  </m:oMath>
                </a14:m>
                <a:r>
                  <a:rPr lang="zh-CN" altLang="en-US" dirty="0" smtClean="0"/>
                  <a:t> ，</a:t>
                </a:r>
                <a:endParaRPr lang="en-US" altLang="zh-CN" dirty="0" smtClean="0"/>
              </a:p>
              <a:p>
                <a:r>
                  <a:rPr lang="zh-CN" altLang="zh-CN" sz="1200" kern="1200" dirty="0" smtClean="0">
                    <a:solidFill>
                      <a:schemeClr val="tx1"/>
                    </a:solidFill>
                    <a:effectLst/>
                    <a:latin typeface="+mn-lt"/>
                    <a:ea typeface="+mn-ea"/>
                    <a:cs typeface="+mn-cs"/>
                  </a:rPr>
                  <a:t>服务部分</a:t>
                </a:r>
                <a:r>
                  <a:rPr lang="zh-CN" altLang="zh-CN" sz="1200" kern="1200" dirty="0">
                    <a:solidFill>
                      <a:schemeClr val="tx1"/>
                    </a:solidFill>
                    <a:effectLst/>
                    <a:latin typeface="+mn-lt"/>
                    <a:ea typeface="+mn-ea"/>
                    <a:cs typeface="+mn-cs"/>
                  </a:rPr>
                  <a:t> </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𝛾</m:t>
                        </m:r>
                      </m:e>
                      <m:sub>
                        <m:r>
                          <a:rPr lang="en-US" altLang="zh-CN" sz="1200" i="1" kern="1200">
                            <a:solidFill>
                              <a:schemeClr val="tx1"/>
                            </a:solidFill>
                            <a:effectLst/>
                            <a:latin typeface="Cambria Math" panose="02040503050406030204" pitchFamily="18" charset="0"/>
                            <a:ea typeface="+mn-ea"/>
                            <a:cs typeface="+mn-cs"/>
                          </a:rPr>
                          <m:t>𝑖</m:t>
                        </m:r>
                      </m:sub>
                      <m:sup>
                        <m:r>
                          <a:rPr lang="en-US" altLang="zh-CN" sz="1200" i="1" kern="1200">
                            <a:solidFill>
                              <a:schemeClr val="tx1"/>
                            </a:solidFill>
                            <a:effectLst/>
                            <a:latin typeface="Cambria Math" panose="02040503050406030204" pitchFamily="18" charset="0"/>
                            <a:ea typeface="+mn-ea"/>
                            <a:cs typeface="+mn-cs"/>
                          </a:rPr>
                          <m:t>𝑠</m:t>
                        </m:r>
                      </m:sup>
                    </m:sSubSup>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可以直接利用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𝐿</m:t>
                        </m:r>
                      </m:e>
                      <m:sub>
                        <m:r>
                          <a:rPr lang="en-US" altLang="zh-CN" sz="1200" i="1" kern="1200">
                            <a:solidFill>
                              <a:schemeClr val="tx1"/>
                            </a:solidFill>
                            <a:effectLst/>
                            <a:latin typeface="Cambria Math" panose="02040503050406030204" pitchFamily="18" charset="0"/>
                            <a:ea typeface="+mn-ea"/>
                            <a:cs typeface="+mn-cs"/>
                          </a:rPr>
                          <m:t>𝑖</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𝑗</m:t>
                        </m:r>
                      </m:sub>
                    </m:sSub>
                    <m:r>
                      <a:rPr lang="en-US" altLang="zh-CN" sz="1200" i="1" kern="1200">
                        <a:solidFill>
                          <a:schemeClr val="tx1"/>
                        </a:solidFill>
                        <a:effectLst/>
                        <a:latin typeface="Cambria Math" panose="02040503050406030204" pitchFamily="18" charset="0"/>
                        <a:ea typeface="+mn-ea"/>
                        <a:cs typeface="+mn-cs"/>
                      </a:rPr>
                      <m:t> </m:t>
                    </m:r>
                    <m:r>
                      <a:rPr lang="zh-CN" altLang="zh-CN" sz="1200" kern="1200">
                        <a:solidFill>
                          <a:schemeClr val="tx1"/>
                        </a:solidFill>
                        <a:effectLst/>
                        <a:latin typeface="Cambria Math" panose="02040503050406030204" pitchFamily="18" charset="0"/>
                        <a:ea typeface="+mn-ea"/>
                        <a:cs typeface="+mn-cs"/>
                      </a:rPr>
                      <m:t>和</m:t>
                    </m:r>
                    <m:r>
                      <a:rPr lang="zh-CN" altLang="zh-CN" sz="1200"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𝐷𝐺</m:t>
                    </m:r>
                  </m:oMath>
                </a14:m>
                <a:r>
                  <a:rPr lang="zh-CN" altLang="zh-CN" sz="1200" kern="1200" dirty="0">
                    <a:solidFill>
                      <a:schemeClr val="tx1"/>
                    </a:solidFill>
                    <a:effectLst/>
                    <a:latin typeface="+mn-lt"/>
                    <a:ea typeface="+mn-ea"/>
                    <a:cs typeface="+mn-cs"/>
                  </a:rPr>
                  <a:t>计算得出。例如，假设</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𝐿</m:t>
                        </m:r>
                      </m:e>
                      <m:sub>
                        <m:r>
                          <a:rPr lang="en-US" altLang="zh-CN" sz="1200" i="1" kern="1200">
                            <a:solidFill>
                              <a:schemeClr val="tx1"/>
                            </a:solidFill>
                            <a:effectLst/>
                            <a:latin typeface="Cambria Math" panose="02040503050406030204" pitchFamily="18" charset="0"/>
                            <a:ea typeface="+mn-ea"/>
                            <a:cs typeface="+mn-cs"/>
                          </a:rPr>
                          <m:t>1,1</m:t>
                        </m:r>
                      </m:sub>
                    </m:sSub>
                    <m:r>
                      <a:rPr lang="en-US" altLang="zh-CN" sz="1200" i="1" kern="1200">
                        <a:solidFill>
                          <a:schemeClr val="tx1"/>
                        </a:solidFill>
                        <a:effectLst/>
                        <a:latin typeface="Cambria Math" panose="02040503050406030204" pitchFamily="18" charset="0"/>
                        <a:ea typeface="+mn-ea"/>
                        <a:cs typeface="+mn-cs"/>
                      </a:rPr>
                      <m:t>=</m:t>
                    </m:r>
                    <m:d>
                      <m:dPr>
                        <m:begChr m:val="〈"/>
                        <m:endChr m:val="〉"/>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1,1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2,1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3,1</m:t>
                            </m:r>
                          </m:sub>
                        </m:sSub>
                      </m:e>
                    </m:d>
                    <m:r>
                      <a:rPr lang="en-US" altLang="zh-CN" sz="1200" i="1"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𝐴𝐶𝐹𝐶</m:t>
                    </m:r>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1,1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2,1</m:t>
                            </m:r>
                          </m:sub>
                        </m:sSub>
                      </m:e>
                    </m:d>
                    <m:r>
                      <a:rPr lang="en-US" altLang="zh-CN" sz="1200" i="1" kern="1200">
                        <a:solidFill>
                          <a:schemeClr val="tx1"/>
                        </a:solidFill>
                        <a:effectLst/>
                        <a:latin typeface="Cambria Math" panose="02040503050406030204" pitchFamily="18" charset="0"/>
                        <a:ea typeface="+mn-ea"/>
                        <a:cs typeface="+mn-cs"/>
                      </a:rPr>
                      <m:t>=2,  </m:t>
                    </m:r>
                    <m:r>
                      <a:rPr lang="en-US" altLang="zh-CN" sz="1200" i="1" kern="1200">
                        <a:solidFill>
                          <a:schemeClr val="tx1"/>
                        </a:solidFill>
                        <a:effectLst/>
                        <a:latin typeface="Cambria Math" panose="02040503050406030204" pitchFamily="18" charset="0"/>
                        <a:ea typeface="+mn-ea"/>
                        <a:cs typeface="+mn-cs"/>
                      </a:rPr>
                      <m:t>𝐴𝐶𝐹𝐶</m:t>
                    </m:r>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2,1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3,1</m:t>
                            </m:r>
                          </m:sub>
                        </m:sSub>
                      </m:e>
                    </m:d>
                    <m:r>
                      <a:rPr lang="en-US" altLang="zh-CN" sz="1200" i="1" kern="1200">
                        <a:solidFill>
                          <a:schemeClr val="tx1"/>
                        </a:solidFill>
                        <a:effectLst/>
                        <a:latin typeface="Cambria Math" panose="02040503050406030204" pitchFamily="18" charset="0"/>
                        <a:ea typeface="+mn-ea"/>
                        <a:cs typeface="+mn-cs"/>
                      </a:rPr>
                      <m:t>=1.5 </m:t>
                    </m:r>
                    <m:r>
                      <a:rPr lang="zh-CN" altLang="zh-CN" sz="1200" kern="1200">
                        <a:solidFill>
                          <a:schemeClr val="tx1"/>
                        </a:solidFill>
                        <a:effectLst/>
                        <a:latin typeface="Cambria Math" panose="02040503050406030204" pitchFamily="18" charset="0"/>
                        <a:ea typeface="+mn-ea"/>
                        <a:cs typeface="+mn-cs"/>
                      </a:rPr>
                      <m:t>且</m:t>
                    </m:r>
                    <m:r>
                      <a:rPr lang="zh-CN" altLang="zh-CN" sz="1200"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𝜆</m:t>
                        </m:r>
                      </m:e>
                      <m:sub>
                        <m:r>
                          <a:rPr lang="en-US" altLang="zh-CN" sz="1200" i="1" kern="1200">
                            <a:solidFill>
                              <a:schemeClr val="tx1"/>
                            </a:solidFill>
                            <a:effectLst/>
                            <a:latin typeface="Cambria Math" panose="02040503050406030204" pitchFamily="18" charset="0"/>
                            <a:ea typeface="+mn-ea"/>
                            <a:cs typeface="+mn-cs"/>
                          </a:rPr>
                          <m:t>1,1</m:t>
                        </m:r>
                      </m:sub>
                    </m:sSub>
                    <m:r>
                      <a:rPr lang="en-US" altLang="zh-CN" sz="1200" i="1" kern="1200">
                        <a:solidFill>
                          <a:schemeClr val="tx1"/>
                        </a:solidFill>
                        <a:effectLst/>
                        <a:latin typeface="Cambria Math" panose="02040503050406030204" pitchFamily="18" charset="0"/>
                        <a:ea typeface="+mn-ea"/>
                        <a:cs typeface="+mn-cs"/>
                      </a:rPr>
                      <m:t>=5,  </m:t>
                    </m:r>
                    <m:r>
                      <a:rPr lang="zh-CN" altLang="zh-CN" sz="1200" kern="1200">
                        <a:solidFill>
                          <a:schemeClr val="tx1"/>
                        </a:solidFill>
                        <a:effectLst/>
                        <a:latin typeface="Cambria Math" panose="02040503050406030204" pitchFamily="18" charset="0"/>
                        <a:ea typeface="+mn-ea"/>
                        <a:cs typeface="+mn-cs"/>
                      </a:rPr>
                      <m:t>然后</m:t>
                    </m:r>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𝛾</m:t>
                        </m:r>
                      </m:e>
                      <m:sub>
                        <m:r>
                          <a:rPr lang="en-US" altLang="zh-CN" sz="1200" i="1" kern="1200">
                            <a:solidFill>
                              <a:schemeClr val="tx1"/>
                            </a:solidFill>
                            <a:effectLst/>
                            <a:latin typeface="Cambria Math" panose="02040503050406030204" pitchFamily="18" charset="0"/>
                            <a:ea typeface="+mn-ea"/>
                            <a:cs typeface="+mn-cs"/>
                          </a:rPr>
                          <m:t>2</m:t>
                        </m:r>
                      </m:sub>
                      <m:sup>
                        <m:r>
                          <a:rPr lang="en-US" altLang="zh-CN" sz="1200" i="1" kern="1200">
                            <a:solidFill>
                              <a:schemeClr val="tx1"/>
                            </a:solidFill>
                            <a:effectLst/>
                            <a:latin typeface="Cambria Math" panose="02040503050406030204" pitchFamily="18" charset="0"/>
                            <a:ea typeface="+mn-ea"/>
                            <a:cs typeface="+mn-cs"/>
                          </a:rPr>
                          <m:t>𝑠</m:t>
                        </m:r>
                      </m:sup>
                    </m:sSubSup>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𝜆</m:t>
                        </m:r>
                      </m:e>
                      <m:sub>
                        <m:r>
                          <a:rPr lang="en-US" altLang="zh-CN" sz="1200" i="1" kern="1200">
                            <a:solidFill>
                              <a:schemeClr val="tx1"/>
                            </a:solidFill>
                            <a:effectLst/>
                            <a:latin typeface="Cambria Math" panose="02040503050406030204" pitchFamily="18" charset="0"/>
                            <a:ea typeface="+mn-ea"/>
                            <a:cs typeface="+mn-cs"/>
                          </a:rPr>
                          <m:t>1,1</m:t>
                        </m:r>
                      </m:sub>
                    </m:sSub>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𝐴𝐶𝐹𝐶</m:t>
                    </m:r>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1,1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2,1</m:t>
                            </m:r>
                          </m:sub>
                        </m:sSub>
                      </m:e>
                    </m:d>
                    <m:r>
                      <a:rPr lang="en-US" altLang="zh-CN" sz="1200" i="1" kern="1200">
                        <a:solidFill>
                          <a:schemeClr val="tx1"/>
                        </a:solidFill>
                        <a:effectLst/>
                        <a:latin typeface="Cambria Math" panose="02040503050406030204" pitchFamily="18" charset="0"/>
                        <a:ea typeface="+mn-ea"/>
                        <a:cs typeface="+mn-cs"/>
                      </a:rPr>
                      <m:t>=10, </m:t>
                    </m:r>
                    <m:r>
                      <a:rPr lang="zh-CN" altLang="zh-CN" sz="1200" kern="1200">
                        <a:solidFill>
                          <a:schemeClr val="tx1"/>
                        </a:solidFill>
                        <a:effectLst/>
                        <a:latin typeface="Cambria Math" panose="02040503050406030204" pitchFamily="18" charset="0"/>
                        <a:ea typeface="+mn-ea"/>
                        <a:cs typeface="+mn-cs"/>
                      </a:rPr>
                      <m:t>且</m:t>
                    </m:r>
                    <m:r>
                      <a:rPr lang="zh-CN" altLang="zh-CN" sz="1200" kern="1200">
                        <a:solidFill>
                          <a:schemeClr val="tx1"/>
                        </a:solidFill>
                        <a:effectLst/>
                        <a:latin typeface="Cambria Math" panose="02040503050406030204" pitchFamily="18" charset="0"/>
                        <a:ea typeface="+mn-ea"/>
                        <a:cs typeface="+mn-cs"/>
                      </a:rPr>
                      <m:t> </m:t>
                    </m:r>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𝛾</m:t>
                        </m:r>
                      </m:e>
                      <m:sub>
                        <m:r>
                          <a:rPr lang="en-US" altLang="zh-CN" sz="1200" i="1" kern="1200">
                            <a:solidFill>
                              <a:schemeClr val="tx1"/>
                            </a:solidFill>
                            <a:effectLst/>
                            <a:latin typeface="Cambria Math" panose="02040503050406030204" pitchFamily="18" charset="0"/>
                            <a:ea typeface="+mn-ea"/>
                            <a:cs typeface="+mn-cs"/>
                          </a:rPr>
                          <m:t>3</m:t>
                        </m:r>
                      </m:sub>
                      <m:sup>
                        <m:r>
                          <a:rPr lang="en-US" altLang="zh-CN" sz="1200" i="1" kern="1200">
                            <a:solidFill>
                              <a:schemeClr val="tx1"/>
                            </a:solidFill>
                            <a:effectLst/>
                            <a:latin typeface="Cambria Math" panose="02040503050406030204" pitchFamily="18" charset="0"/>
                            <a:ea typeface="+mn-ea"/>
                            <a:cs typeface="+mn-cs"/>
                          </a:rPr>
                          <m:t>𝑠</m:t>
                        </m:r>
                      </m:sup>
                    </m:sSubSup>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𝜆</m:t>
                        </m:r>
                      </m:e>
                      <m:sub>
                        <m:r>
                          <a:rPr lang="en-US" altLang="zh-CN" sz="1200" i="1" kern="1200">
                            <a:solidFill>
                              <a:schemeClr val="tx1"/>
                            </a:solidFill>
                            <a:effectLst/>
                            <a:latin typeface="Cambria Math" panose="02040503050406030204" pitchFamily="18" charset="0"/>
                            <a:ea typeface="+mn-ea"/>
                            <a:cs typeface="+mn-cs"/>
                          </a:rPr>
                          <m:t>1,1</m:t>
                        </m:r>
                      </m:sub>
                    </m:sSub>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𝐴𝐶𝐹𝐶</m:t>
                    </m:r>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2,1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3,1</m:t>
                            </m:r>
                          </m:sub>
                        </m:sSub>
                      </m:e>
                    </m:d>
                    <m:r>
                      <a:rPr lang="en-US" altLang="zh-CN" sz="1200" i="1" kern="1200">
                        <a:solidFill>
                          <a:schemeClr val="tx1"/>
                        </a:solidFill>
                        <a:effectLst/>
                        <a:latin typeface="Cambria Math" panose="02040503050406030204" pitchFamily="18" charset="0"/>
                        <a:ea typeface="+mn-ea"/>
                        <a:cs typeface="+mn-cs"/>
                      </a:rPr>
                      <m:t>=15</m:t>
                    </m:r>
                  </m:oMath>
                </a14:m>
                <a:r>
                  <a:rPr lang="en-US" altLang="zh-CN" sz="1200" kern="1200" dirty="0">
                    <a:solidFill>
                      <a:schemeClr val="tx1"/>
                    </a:solidFill>
                    <a:effectLst/>
                    <a:latin typeface="+mn-lt"/>
                    <a:ea typeface="+mn-ea"/>
                    <a:cs typeface="+mn-cs"/>
                  </a:rPr>
                  <a:t>.</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对于用户部分，可表示为：</a:t>
                </a:r>
                <a:r>
                  <a:rPr lang="en-US" altLang="zh-CN" sz="1200" i="0" kern="1200">
                    <a:solidFill>
                      <a:schemeClr val="tx1"/>
                    </a:solidFill>
                    <a:effectLst/>
                    <a:latin typeface="+mn-lt"/>
                    <a:ea typeface="+mn-ea"/>
                    <a:cs typeface="+mn-cs"/>
                  </a:rPr>
                  <a:t>𝛾</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𝑖^𝑢=</a:t>
                </a:r>
                <a:r>
                  <a:rPr lang="zh-CN" altLang="zh-CN" sz="1200" i="0" kern="1200">
                    <a:solidFill>
                      <a:schemeClr val="tx1"/>
                    </a:solidFill>
                    <a:effectLst/>
                    <a:latin typeface="+mn-lt"/>
                    <a:ea typeface="+mn-ea"/>
                    <a:cs typeface="+mn-cs"/>
                  </a:rPr>
                  <a:t>∑1</a:t>
                </a:r>
                <a:r>
                  <a:rPr lang="en-US" altLang="zh-CN" sz="1200" i="0" kern="1200">
                    <a:solidFill>
                      <a:schemeClr val="tx1"/>
                    </a:solidFill>
                    <a:effectLst/>
                    <a:latin typeface="+mn-lt"/>
                    <a:ea typeface="+mn-ea"/>
                    <a:cs typeface="+mn-cs"/>
                  </a:rPr>
                  <a:t>_</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𝑗,𝑘</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∈ℱ</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∑1</a:t>
                </a:r>
                <a:r>
                  <a:rPr lang="en-US" altLang="zh-CN" sz="1200" i="0" kern="1200">
                    <a:solidFill>
                      <a:schemeClr val="tx1"/>
                    </a:solidFill>
                    <a:effectLst/>
                    <a:latin typeface="+mn-lt"/>
                    <a:ea typeface="+mn-ea"/>
                    <a:cs typeface="+mn-cs"/>
                  </a:rPr>
                  <a:t>_</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𝑚=1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𝑗,𝑘</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^𝑚 </a:t>
                </a:r>
                <a:r>
                  <a:rPr lang="zh-CN" altLang="en-US" dirty="0" smtClean="0"/>
                  <a:t> ，</a:t>
                </a:r>
                <a:endParaRPr lang="en-US" altLang="zh-CN" dirty="0" smtClean="0"/>
              </a:p>
              <a:p>
                <a:r>
                  <a:rPr lang="zh-CN" altLang="zh-CN" sz="1200" kern="1200" dirty="0" smtClean="0">
                    <a:solidFill>
                      <a:schemeClr val="tx1"/>
                    </a:solidFill>
                    <a:effectLst/>
                    <a:latin typeface="+mn-lt"/>
                    <a:ea typeface="+mn-ea"/>
                    <a:cs typeface="+mn-cs"/>
                  </a:rPr>
                  <a:t>服务部分</a:t>
                </a:r>
                <a:r>
                  <a:rPr lang="zh-CN" altLang="zh-CN" sz="1200"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𝛾</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𝑖^𝑠</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可以直接利用 </a:t>
                </a:r>
                <a:r>
                  <a:rPr lang="en-US" altLang="zh-CN" sz="1200" i="0" kern="1200">
                    <a:solidFill>
                      <a:schemeClr val="tx1"/>
                    </a:solidFill>
                    <a:effectLst/>
                    <a:latin typeface="+mn-lt"/>
                    <a:ea typeface="+mn-ea"/>
                    <a:cs typeface="+mn-cs"/>
                  </a:rPr>
                  <a:t>𝐿</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𝑖,𝑗</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  </a:t>
                </a:r>
                <a:r>
                  <a:rPr lang="zh-CN" altLang="zh-CN" sz="1200" i="0" kern="1200">
                    <a:solidFill>
                      <a:schemeClr val="tx1"/>
                    </a:solidFill>
                    <a:effectLst/>
                    <a:latin typeface="+mn-lt"/>
                    <a:ea typeface="+mn-ea"/>
                    <a:cs typeface="+mn-cs"/>
                  </a:rPr>
                  <a:t>和 </a:t>
                </a:r>
                <a:r>
                  <a:rPr lang="en-US" altLang="zh-CN" sz="1200" i="0" kern="1200">
                    <a:solidFill>
                      <a:schemeClr val="tx1"/>
                    </a:solidFill>
                    <a:effectLst/>
                    <a:latin typeface="+mn-lt"/>
                    <a:ea typeface="+mn-ea"/>
                    <a:cs typeface="+mn-cs"/>
                  </a:rPr>
                  <a:t>𝐷𝐺</a:t>
                </a:r>
                <a:r>
                  <a:rPr lang="zh-CN" altLang="zh-CN" sz="1200" kern="1200" dirty="0">
                    <a:solidFill>
                      <a:schemeClr val="tx1"/>
                    </a:solidFill>
                    <a:effectLst/>
                    <a:latin typeface="+mn-lt"/>
                    <a:ea typeface="+mn-ea"/>
                    <a:cs typeface="+mn-cs"/>
                  </a:rPr>
                  <a:t>计算得出。例如，假设</a:t>
                </a:r>
                <a:r>
                  <a:rPr lang="en-US" altLang="zh-CN" sz="1200" i="0" kern="1200">
                    <a:solidFill>
                      <a:schemeClr val="tx1"/>
                    </a:solidFill>
                    <a:effectLst/>
                    <a:latin typeface="+mn-lt"/>
                    <a:ea typeface="+mn-ea"/>
                    <a:cs typeface="+mn-cs"/>
                  </a:rPr>
                  <a:t>𝐿</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1,1,𝑓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2,1,𝑓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3,1 〉,  𝐴𝐶𝐹𝐶</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1,1,𝑓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2,1 )=2,  𝐴𝐶𝐹𝐶</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2,1,𝑓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3,1 )=1.5 </a:t>
                </a:r>
                <a:r>
                  <a:rPr lang="zh-CN" altLang="zh-CN" sz="1200" i="0" kern="1200">
                    <a:solidFill>
                      <a:schemeClr val="tx1"/>
                    </a:solidFill>
                    <a:effectLst/>
                    <a:latin typeface="+mn-lt"/>
                    <a:ea typeface="+mn-ea"/>
                    <a:cs typeface="+mn-cs"/>
                  </a:rPr>
                  <a:t>且 </a:t>
                </a:r>
                <a:r>
                  <a:rPr lang="en-US" altLang="zh-CN" sz="1200" i="0" kern="1200">
                    <a:solidFill>
                      <a:schemeClr val="tx1"/>
                    </a:solidFill>
                    <a:effectLst/>
                    <a:latin typeface="+mn-lt"/>
                    <a:ea typeface="+mn-ea"/>
                    <a:cs typeface="+mn-cs"/>
                  </a:rPr>
                  <a:t>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1,1=5,  </a:t>
                </a:r>
                <a:r>
                  <a:rPr lang="zh-CN" altLang="zh-CN" sz="1200" i="0" kern="1200">
                    <a:solidFill>
                      <a:schemeClr val="tx1"/>
                    </a:solidFill>
                    <a:effectLst/>
                    <a:latin typeface="+mn-lt"/>
                    <a:ea typeface="+mn-ea"/>
                    <a:cs typeface="+mn-cs"/>
                  </a:rPr>
                  <a:t>然后</a:t>
                </a:r>
                <a:r>
                  <a:rPr lang="en-US" altLang="zh-CN" sz="1200" i="0" kern="1200">
                    <a:solidFill>
                      <a:schemeClr val="tx1"/>
                    </a:solidFill>
                    <a:effectLst/>
                    <a:latin typeface="+mn-lt"/>
                    <a:ea typeface="+mn-ea"/>
                    <a:cs typeface="+mn-cs"/>
                  </a:rPr>
                  <a:t>𝛾</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2^𝑠=𝜆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1,1×𝐴𝐶𝐹𝐶</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1,1,𝑓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2,1 )=10, </a:t>
                </a:r>
                <a:r>
                  <a:rPr lang="zh-CN" altLang="zh-CN" sz="1200" i="0" kern="1200">
                    <a:solidFill>
                      <a:schemeClr val="tx1"/>
                    </a:solidFill>
                    <a:effectLst/>
                    <a:latin typeface="+mn-lt"/>
                    <a:ea typeface="+mn-ea"/>
                    <a:cs typeface="+mn-cs"/>
                  </a:rPr>
                  <a:t>且 </a:t>
                </a:r>
                <a:r>
                  <a:rPr lang="en-US" altLang="zh-CN" sz="1200" i="0" kern="1200">
                    <a:solidFill>
                      <a:schemeClr val="tx1"/>
                    </a:solidFill>
                    <a:effectLst/>
                    <a:latin typeface="+mn-lt"/>
                    <a:ea typeface="+mn-ea"/>
                    <a:cs typeface="+mn-cs"/>
                  </a:rPr>
                  <a:t>𝛾</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3^𝑠=𝜆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1,1×𝐴𝐶𝐹𝐶</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2,1,𝑓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3,1 )=15</a:t>
                </a:r>
                <a:r>
                  <a:rPr lang="en-US" altLang="zh-CN" sz="1200" kern="1200" dirty="0">
                    <a:solidFill>
                      <a:schemeClr val="tx1"/>
                    </a:solidFill>
                    <a:effectLst/>
                    <a:latin typeface="+mn-lt"/>
                    <a:ea typeface="+mn-ea"/>
                    <a:cs typeface="+mn-cs"/>
                  </a:rPr>
                  <a:t>.</a:t>
                </a:r>
                <a:endParaRPr lang="zh-CN" altLang="en-US" dirty="0"/>
              </a:p>
            </p:txBody>
          </p:sp>
        </mc:Fallback>
      </mc:AlternateContent>
      <p:sp>
        <p:nvSpPr>
          <p:cNvPr id="4" name="灯片编号占位符 3"/>
          <p:cNvSpPr>
            <a:spLocks noGrp="1"/>
          </p:cNvSpPr>
          <p:nvPr>
            <p:ph type="sldNum" sz="quarter" idx="10"/>
          </p:nvPr>
        </p:nvSpPr>
        <p:spPr/>
        <p:txBody>
          <a:bodyPr/>
          <a:lstStyle/>
          <a:p>
            <a:fld id="{628B8CDE-1025-4A6E-A576-2D05A832BE62}" type="slidenum">
              <a:rPr lang="zh-CN" altLang="en-US" smtClean="0"/>
              <a:t>10</a:t>
            </a:fld>
            <a:endParaRPr lang="zh-CN" altLang="en-US"/>
          </a:p>
        </p:txBody>
      </p:sp>
    </p:spTree>
    <p:extLst>
      <p:ext uri="{BB962C8B-B14F-4D97-AF65-F5344CB8AC3E}">
        <p14:creationId xmlns:p14="http://schemas.microsoft.com/office/powerpoint/2010/main" val="390952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11</a:t>
            </a:fld>
            <a:endParaRPr lang="zh-CN" altLang="en-US"/>
          </a:p>
        </p:txBody>
      </p:sp>
    </p:spTree>
    <p:extLst>
      <p:ext uri="{BB962C8B-B14F-4D97-AF65-F5344CB8AC3E}">
        <p14:creationId xmlns:p14="http://schemas.microsoft.com/office/powerpoint/2010/main" val="3227541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12</a:t>
            </a:fld>
            <a:endParaRPr lang="zh-CN" altLang="en-US"/>
          </a:p>
        </p:txBody>
      </p:sp>
    </p:spTree>
    <p:extLst>
      <p:ext uri="{BB962C8B-B14F-4D97-AF65-F5344CB8AC3E}">
        <p14:creationId xmlns:p14="http://schemas.microsoft.com/office/powerpoint/2010/main" val="907049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8B8CDE-1025-4A6E-A576-2D05A832BE62}" type="slidenum">
              <a:rPr lang="zh-CN" altLang="en-US" smtClean="0"/>
              <a:t>13</a:t>
            </a:fld>
            <a:endParaRPr lang="zh-CN" altLang="en-US"/>
          </a:p>
        </p:txBody>
      </p:sp>
    </p:spTree>
    <p:extLst>
      <p:ext uri="{BB962C8B-B14F-4D97-AF65-F5344CB8AC3E}">
        <p14:creationId xmlns:p14="http://schemas.microsoft.com/office/powerpoint/2010/main" val="1813271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40909D3-ED8F-4D0A-98FB-77248DEDED48}" type="datetime1">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8AFA8E-6AEB-45AD-BD8F-8243062FE633}" type="slidenum">
              <a:rPr lang="zh-CN" altLang="en-US" smtClean="0"/>
              <a:t>‹#›</a:t>
            </a:fld>
            <a:endParaRPr lang="zh-CN" altLang="en-US"/>
          </a:p>
        </p:txBody>
      </p:sp>
    </p:spTree>
    <p:extLst>
      <p:ext uri="{BB962C8B-B14F-4D97-AF65-F5344CB8AC3E}">
        <p14:creationId xmlns:p14="http://schemas.microsoft.com/office/powerpoint/2010/main" val="50218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CC1223-8F99-4B2B-9D72-7B6A5C776087}" type="datetime1">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8AFA8E-6AEB-45AD-BD8F-8243062FE633}" type="slidenum">
              <a:rPr lang="zh-CN" altLang="en-US" smtClean="0"/>
              <a:t>‹#›</a:t>
            </a:fld>
            <a:endParaRPr lang="zh-CN" altLang="en-US"/>
          </a:p>
        </p:txBody>
      </p:sp>
    </p:spTree>
    <p:extLst>
      <p:ext uri="{BB962C8B-B14F-4D97-AF65-F5344CB8AC3E}">
        <p14:creationId xmlns:p14="http://schemas.microsoft.com/office/powerpoint/2010/main" val="84672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910470-AEFB-47C5-9C51-559EC189CE9F}" type="datetime1">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8AFA8E-6AEB-45AD-BD8F-8243062FE633}" type="slidenum">
              <a:rPr lang="zh-CN" altLang="en-US" smtClean="0"/>
              <a:t>‹#›</a:t>
            </a:fld>
            <a:endParaRPr lang="zh-CN" altLang="en-US"/>
          </a:p>
        </p:txBody>
      </p:sp>
    </p:spTree>
    <p:extLst>
      <p:ext uri="{BB962C8B-B14F-4D97-AF65-F5344CB8AC3E}">
        <p14:creationId xmlns:p14="http://schemas.microsoft.com/office/powerpoint/2010/main" val="177464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9C0229-2289-42E1-8506-C4969C307AB9}" type="datetime1">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8AFA8E-6AEB-45AD-BD8F-8243062FE633}" type="slidenum">
              <a:rPr lang="zh-CN" altLang="en-US" smtClean="0"/>
              <a:t>‹#›</a:t>
            </a:fld>
            <a:endParaRPr lang="zh-CN" altLang="en-US"/>
          </a:p>
        </p:txBody>
      </p:sp>
    </p:spTree>
    <p:extLst>
      <p:ext uri="{BB962C8B-B14F-4D97-AF65-F5344CB8AC3E}">
        <p14:creationId xmlns:p14="http://schemas.microsoft.com/office/powerpoint/2010/main" val="62616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F740F8A-22D2-46C7-A427-43A45DA523B8}" type="datetime1">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8AFA8E-6AEB-45AD-BD8F-8243062FE633}" type="slidenum">
              <a:rPr lang="zh-CN" altLang="en-US" smtClean="0"/>
              <a:t>‹#›</a:t>
            </a:fld>
            <a:endParaRPr lang="zh-CN" altLang="en-US"/>
          </a:p>
        </p:txBody>
      </p:sp>
    </p:spTree>
    <p:extLst>
      <p:ext uri="{BB962C8B-B14F-4D97-AF65-F5344CB8AC3E}">
        <p14:creationId xmlns:p14="http://schemas.microsoft.com/office/powerpoint/2010/main" val="326221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59597F-1223-471A-B170-3A68E5D3E8A9}" type="datetime1">
              <a:rPr lang="zh-CN" altLang="en-US" smtClean="0"/>
              <a:t>2022/6/18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8AFA8E-6AEB-45AD-BD8F-8243062FE633}" type="slidenum">
              <a:rPr lang="zh-CN" altLang="en-US" smtClean="0"/>
              <a:t>‹#›</a:t>
            </a:fld>
            <a:endParaRPr lang="zh-CN" altLang="en-US"/>
          </a:p>
        </p:txBody>
      </p:sp>
    </p:spTree>
    <p:extLst>
      <p:ext uri="{BB962C8B-B14F-4D97-AF65-F5344CB8AC3E}">
        <p14:creationId xmlns:p14="http://schemas.microsoft.com/office/powerpoint/2010/main" val="238178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BF8E96-46C5-4093-B15D-2893D75A6409}" type="datetime1">
              <a:rPr lang="zh-CN" altLang="en-US" smtClean="0"/>
              <a:t>2022/6/18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8AFA8E-6AEB-45AD-BD8F-8243062FE633}" type="slidenum">
              <a:rPr lang="zh-CN" altLang="en-US" smtClean="0"/>
              <a:t>‹#›</a:t>
            </a:fld>
            <a:endParaRPr lang="zh-CN" altLang="en-US"/>
          </a:p>
        </p:txBody>
      </p:sp>
    </p:spTree>
    <p:extLst>
      <p:ext uri="{BB962C8B-B14F-4D97-AF65-F5344CB8AC3E}">
        <p14:creationId xmlns:p14="http://schemas.microsoft.com/office/powerpoint/2010/main" val="2941451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7CA2114-9094-4927-BA0E-683AE4A933A5}" type="datetime1">
              <a:rPr lang="zh-CN" altLang="en-US" smtClean="0"/>
              <a:t>2022/6/18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8AFA8E-6AEB-45AD-BD8F-8243062FE633}" type="slidenum">
              <a:rPr lang="zh-CN" altLang="en-US" smtClean="0"/>
              <a:t>‹#›</a:t>
            </a:fld>
            <a:endParaRPr lang="zh-CN" altLang="en-US"/>
          </a:p>
        </p:txBody>
      </p:sp>
    </p:spTree>
    <p:extLst>
      <p:ext uri="{BB962C8B-B14F-4D97-AF65-F5344CB8AC3E}">
        <p14:creationId xmlns:p14="http://schemas.microsoft.com/office/powerpoint/2010/main" val="200456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81AB52-8F13-44BA-A030-569B8B61B8D9}" type="datetime1">
              <a:rPr lang="zh-CN" altLang="en-US" smtClean="0"/>
              <a:t>2022/6/18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8AFA8E-6AEB-45AD-BD8F-8243062FE633}" type="slidenum">
              <a:rPr lang="zh-CN" altLang="en-US" smtClean="0"/>
              <a:t>‹#›</a:t>
            </a:fld>
            <a:endParaRPr lang="zh-CN" altLang="en-US"/>
          </a:p>
        </p:txBody>
      </p:sp>
    </p:spTree>
    <p:extLst>
      <p:ext uri="{BB962C8B-B14F-4D97-AF65-F5344CB8AC3E}">
        <p14:creationId xmlns:p14="http://schemas.microsoft.com/office/powerpoint/2010/main" val="34809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0198FB-7EE2-40B0-B2BD-F38C545DD01D}" type="datetime1">
              <a:rPr lang="zh-CN" altLang="en-US" smtClean="0"/>
              <a:t>2022/6/18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8AFA8E-6AEB-45AD-BD8F-8243062FE633}" type="slidenum">
              <a:rPr lang="zh-CN" altLang="en-US" smtClean="0"/>
              <a:t>‹#›</a:t>
            </a:fld>
            <a:endParaRPr lang="zh-CN" altLang="en-US"/>
          </a:p>
        </p:txBody>
      </p:sp>
    </p:spTree>
    <p:extLst>
      <p:ext uri="{BB962C8B-B14F-4D97-AF65-F5344CB8AC3E}">
        <p14:creationId xmlns:p14="http://schemas.microsoft.com/office/powerpoint/2010/main" val="174951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1670EB2-8E0F-4B16-A57C-18882CF1B2DC}" type="datetime1">
              <a:rPr lang="zh-CN" altLang="en-US" smtClean="0"/>
              <a:t>2022/6/18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8AFA8E-6AEB-45AD-BD8F-8243062FE633}" type="slidenum">
              <a:rPr lang="zh-CN" altLang="en-US" smtClean="0"/>
              <a:t>‹#›</a:t>
            </a:fld>
            <a:endParaRPr lang="zh-CN" altLang="en-US"/>
          </a:p>
        </p:txBody>
      </p:sp>
    </p:spTree>
    <p:extLst>
      <p:ext uri="{BB962C8B-B14F-4D97-AF65-F5344CB8AC3E}">
        <p14:creationId xmlns:p14="http://schemas.microsoft.com/office/powerpoint/2010/main" val="232787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A3D46-EE1C-4750-B0DD-4576045A9BDE}" type="datetime1">
              <a:rPr lang="zh-CN" altLang="en-US" smtClean="0"/>
              <a:t>2022/6/18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AFA8E-6AEB-45AD-BD8F-8243062FE633}" type="slidenum">
              <a:rPr lang="zh-CN" altLang="en-US" smtClean="0"/>
              <a:t>‹#›</a:t>
            </a:fld>
            <a:endParaRPr lang="zh-CN" altLang="en-US"/>
          </a:p>
        </p:txBody>
      </p:sp>
    </p:spTree>
    <p:extLst>
      <p:ext uri="{BB962C8B-B14F-4D97-AF65-F5344CB8AC3E}">
        <p14:creationId xmlns:p14="http://schemas.microsoft.com/office/powerpoint/2010/main" val="734554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306414"/>
            <a:ext cx="11944351" cy="2215991"/>
          </a:xfrm>
          <a:prstGeom prst="rect">
            <a:avLst/>
          </a:prstGeom>
          <a:noFill/>
        </p:spPr>
        <p:txBody>
          <a:bodyPr wrap="square" rtlCol="0">
            <a:spAutoFit/>
          </a:bodyPr>
          <a:lstStyle/>
          <a:p>
            <a:r>
              <a:rPr lang="en-US" altLang="zh-CN" sz="4000" b="1" dirty="0">
                <a:latin typeface="Arial" panose="020B0604020202020204" pitchFamily="34" charset="0"/>
                <a:cs typeface="Arial" panose="020B0604020202020204" pitchFamily="34" charset="0"/>
              </a:rPr>
              <a:t>Online Deployment Algorithms </a:t>
            </a:r>
            <a:r>
              <a:rPr lang="en-US" altLang="zh-CN" sz="4000" b="1" dirty="0" smtClean="0">
                <a:latin typeface="Arial" panose="020B0604020202020204" pitchFamily="34" charset="0"/>
                <a:cs typeface="Arial" panose="020B0604020202020204" pitchFamily="34" charset="0"/>
              </a:rPr>
              <a:t>for Micro-service Systems </a:t>
            </a:r>
            <a:r>
              <a:rPr lang="en-US" altLang="zh-CN" sz="4000" b="1" dirty="0">
                <a:latin typeface="Arial" panose="020B0604020202020204" pitchFamily="34" charset="0"/>
                <a:cs typeface="Arial" panose="020B0604020202020204" pitchFamily="34" charset="0"/>
              </a:rPr>
              <a:t>with </a:t>
            </a:r>
            <a:r>
              <a:rPr lang="en-US" altLang="zh-CN" sz="4000" b="1" dirty="0" smtClean="0">
                <a:latin typeface="Arial" panose="020B0604020202020204" pitchFamily="34" charset="0"/>
                <a:cs typeface="Arial" panose="020B0604020202020204" pitchFamily="34" charset="0"/>
              </a:rPr>
              <a:t>Complex Dependencies</a:t>
            </a:r>
          </a:p>
          <a:p>
            <a:endParaRPr lang="en-US" altLang="zh-CN" sz="4000" b="1" dirty="0" smtClean="0">
              <a:latin typeface="Arial" panose="020B0604020202020204" pitchFamily="34" charset="0"/>
              <a:cs typeface="Arial" panose="020B0604020202020204" pitchFamily="34" charset="0"/>
            </a:endParaRPr>
          </a:p>
          <a:p>
            <a:r>
              <a:rPr lang="en-US" altLang="zh-CN" b="1" dirty="0">
                <a:latin typeface="Arial" panose="020B0604020202020204" pitchFamily="34" charset="0"/>
                <a:cs typeface="Arial" panose="020B0604020202020204" pitchFamily="34" charset="0"/>
              </a:rPr>
              <a:t>IEEE TRANSACTIONS ON CLOUD </a:t>
            </a:r>
            <a:r>
              <a:rPr lang="en-US" altLang="zh-CN" b="1" dirty="0" smtClean="0">
                <a:latin typeface="Arial" panose="020B0604020202020204" pitchFamily="34" charset="0"/>
                <a:cs typeface="Arial" panose="020B0604020202020204" pitchFamily="34" charset="0"/>
              </a:rPr>
              <a:t>COMPUTING</a:t>
            </a:r>
            <a:endParaRPr lang="zh-CN" altLang="en-US" sz="11500" b="1" dirty="0">
              <a:latin typeface="Arial" panose="020B0604020202020204" pitchFamily="34" charset="0"/>
              <a:ea typeface="微软雅黑" panose="020B0503020204020204" pitchFamily="34" charset="-122"/>
              <a:cs typeface="Arial" panose="020B0604020202020204" pitchFamily="34" charset="0"/>
            </a:endParaRPr>
          </a:p>
        </p:txBody>
      </p:sp>
      <p:sp>
        <p:nvSpPr>
          <p:cNvPr id="9" name="object 2"/>
          <p:cNvSpPr txBox="1"/>
          <p:nvPr/>
        </p:nvSpPr>
        <p:spPr>
          <a:xfrm>
            <a:off x="8218200" y="5052806"/>
            <a:ext cx="3528000" cy="773289"/>
          </a:xfrm>
          <a:prstGeom prst="rect">
            <a:avLst/>
          </a:prstGeom>
        </p:spPr>
        <p:txBody>
          <a:bodyPr vert="horz" wrap="square" lIns="0" tIns="6985" rIns="0" bIns="0" rtlCol="0">
            <a:spAutoFit/>
          </a:bodyPr>
          <a:lstStyle/>
          <a:p>
            <a:pPr marL="12700" marR="5080">
              <a:lnSpc>
                <a:spcPct val="102000"/>
              </a:lnSpc>
              <a:spcBef>
                <a:spcPts val="55"/>
              </a:spcBef>
            </a:pPr>
            <a:r>
              <a:rPr sz="2400" b="1" spc="100" dirty="0">
                <a:latin typeface="Arial"/>
                <a:cs typeface="Arial"/>
              </a:rPr>
              <a:t>DML </a:t>
            </a:r>
            <a:r>
              <a:rPr sz="2400" b="1" spc="20" dirty="0">
                <a:latin typeface="Arial"/>
                <a:cs typeface="Arial"/>
              </a:rPr>
              <a:t>GROUP</a:t>
            </a:r>
            <a:r>
              <a:rPr sz="2400" b="1" spc="-160" dirty="0">
                <a:latin typeface="Arial"/>
                <a:cs typeface="Arial"/>
              </a:rPr>
              <a:t> </a:t>
            </a:r>
            <a:r>
              <a:rPr sz="2400" b="1" spc="45" dirty="0" smtClean="0">
                <a:latin typeface="Arial"/>
                <a:cs typeface="Arial"/>
              </a:rPr>
              <a:t>MEETING</a:t>
            </a:r>
            <a:endParaRPr lang="en-US" sz="2400" b="1" spc="45" dirty="0" smtClean="0">
              <a:latin typeface="Arial"/>
              <a:cs typeface="Arial"/>
            </a:endParaRPr>
          </a:p>
          <a:p>
            <a:pPr marL="12700" marR="5080">
              <a:lnSpc>
                <a:spcPct val="102000"/>
              </a:lnSpc>
              <a:spcBef>
                <a:spcPts val="55"/>
              </a:spcBef>
            </a:pPr>
            <a:r>
              <a:rPr sz="2400" b="1" spc="15" dirty="0" smtClean="0">
                <a:latin typeface="Arial"/>
                <a:cs typeface="Arial"/>
              </a:rPr>
              <a:t>6.1</a:t>
            </a:r>
            <a:r>
              <a:rPr lang="en-US" altLang="zh-CN" sz="2400" b="1" spc="15" dirty="0" smtClean="0">
                <a:latin typeface="Arial"/>
                <a:cs typeface="Arial"/>
              </a:rPr>
              <a:t>8</a:t>
            </a:r>
            <a:endParaRPr sz="2400" dirty="0">
              <a:latin typeface="Arial"/>
              <a:cs typeface="Arial"/>
            </a:endParaRPr>
          </a:p>
        </p:txBody>
      </p:sp>
      <p:sp>
        <p:nvSpPr>
          <p:cNvPr id="2" name="灯片编号占位符 1"/>
          <p:cNvSpPr>
            <a:spLocks noGrp="1"/>
          </p:cNvSpPr>
          <p:nvPr>
            <p:ph type="sldNum" sz="quarter" idx="12"/>
          </p:nvPr>
        </p:nvSpPr>
        <p:spPr/>
        <p:txBody>
          <a:bodyPr/>
          <a:lstStyle/>
          <a:p>
            <a:fld id="{918AFA8E-6AEB-45AD-BD8F-8243062FE633}" type="slidenum">
              <a:rPr lang="zh-CN" altLang="en-US" smtClean="0"/>
              <a:t>1</a:t>
            </a:fld>
            <a:endParaRPr lang="zh-CN" altLang="en-US"/>
          </a:p>
        </p:txBody>
      </p:sp>
    </p:spTree>
    <p:extLst>
      <p:ext uri="{BB962C8B-B14F-4D97-AF65-F5344CB8AC3E}">
        <p14:creationId xmlns:p14="http://schemas.microsoft.com/office/powerpoint/2010/main" val="66440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PROBLEM DEFINITION </a:t>
            </a:r>
            <a:endParaRPr lang="en-US" sz="4800" b="1" dirty="0">
              <a:latin typeface="Arial"/>
              <a:cs typeface="Arial"/>
            </a:endParaRPr>
          </a:p>
        </p:txBody>
      </p:sp>
      <p:sp>
        <p:nvSpPr>
          <p:cNvPr id="12" name="文本框 11"/>
          <p:cNvSpPr txBox="1"/>
          <p:nvPr/>
        </p:nvSpPr>
        <p:spPr>
          <a:xfrm>
            <a:off x="398613" y="1217274"/>
            <a:ext cx="3212334"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Constraints</a:t>
            </a:r>
          </a:p>
        </p:txBody>
      </p:sp>
      <mc:AlternateContent xmlns:mc="http://schemas.openxmlformats.org/markup-compatibility/2006" xmlns:a14="http://schemas.microsoft.com/office/drawing/2010/main">
        <mc:Choice Requires="a14">
          <p:sp>
            <p:nvSpPr>
              <p:cNvPr id="15" name="文本框 14"/>
              <p:cNvSpPr txBox="1"/>
              <p:nvPr/>
            </p:nvSpPr>
            <p:spPr>
              <a:xfrm>
                <a:off x="398613" y="1946500"/>
                <a:ext cx="11096703" cy="4555414"/>
              </a:xfrm>
              <a:prstGeom prst="rect">
                <a:avLst/>
              </a:prstGeom>
              <a:noFill/>
            </p:spPr>
            <p:txBody>
              <a:bodyPr wrap="square" rtlCol="0">
                <a:spAutoFit/>
              </a:bodyPr>
              <a:lstStyle/>
              <a:p>
                <a:pPr algn="just">
                  <a:spcAft>
                    <a:spcPts val="0"/>
                  </a:spcAft>
                </a:pPr>
                <a:r>
                  <a:rPr lang="en-US"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1. </a:t>
                </a:r>
                <a:r>
                  <a:rPr lang="zh-CN"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服务实例所使用的资源不应超过每一个服务器所能提供的资源：</a:t>
                </a:r>
              </a:p>
              <a:p>
                <a:pPr/>
                <a14:m>
                  <m:oMathPara xmlns:m="http://schemas.openxmlformats.org/officeDocument/2006/math">
                    <m:oMathParaPr>
                      <m:jc m:val="centerGroup"/>
                    </m:oMathParaPr>
                    <m:oMath xmlns:m="http://schemas.openxmlformats.org/officeDocument/2006/math">
                      <m:nary>
                        <m:naryPr>
                          <m:chr m:val="∑"/>
                          <m:limLoc m:val="undOvr"/>
                          <m:ctrlPr>
                            <a:rPr lang="zh-CN" altLang="zh-CN" sz="2000" i="1">
                              <a:effectLst/>
                              <a:latin typeface="Cambria Math" panose="02040503050406030204" pitchFamily="18" charset="0"/>
                              <a:ea typeface="Cambria Math" panose="02040503050406030204" pitchFamily="18" charset="0"/>
                            </a:rPr>
                          </m:ctrlPr>
                        </m:naryPr>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up>
                        <m:e>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p>
                          </m:sSubSup>
                        </m:e>
                      </m:nary>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sup>
                      </m:sSubSup>
                    </m:oMath>
                  </m:oMathPara>
                </a14:m>
                <a:endParaRPr lang="en-US" altLang="zh-CN" sz="2000" dirty="0" smtClean="0"/>
              </a:p>
              <a:p>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2. </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部署成本不</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应超过给定的最大成本</a:t>
                </a:r>
                <a:r>
                  <a:rPr lang="zh-CN" altLang="zh-CN" sz="2000" dirty="0">
                    <a:effectLst/>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𝑚𝑎𝑥</m:t>
                        </m:r>
                      </m:sub>
                    </m:sSub>
                    <m:r>
                      <a:rPr lang="en-US" altLang="zh-CN" sz="2000" b="0" i="1" smtClean="0">
                        <a:effectLst/>
                        <a:latin typeface="Cambria Math" panose="02040503050406030204" pitchFamily="18" charset="0"/>
                        <a:ea typeface="宋体" panose="02010600030101010101" pitchFamily="2" charset="-122"/>
                        <a:cs typeface="Times New Roman" panose="02020603050405020304" pitchFamily="18" charset="0"/>
                      </a:rPr>
                      <m:t> </m:t>
                    </m:r>
                  </m:oMath>
                </a14:m>
                <a:endParaRPr lang="en-US" altLang="zh-CN" sz="2000" b="0" i="1" dirty="0" smtClean="0">
                  <a:effectLst/>
                  <a:latin typeface="Cambria Math" panose="020405030504060302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2000" i="1">
                              <a:effectLst/>
                              <a:latin typeface="Cambria Math" panose="02040503050406030204" pitchFamily="18" charset="0"/>
                              <a:ea typeface="Cambria Math" panose="02040503050406030204" pitchFamily="18" charset="0"/>
                            </a:rPr>
                          </m:ctrlPr>
                        </m:naryPr>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up>
                        <m:e>
                          <m:nary>
                            <m:naryPr>
                              <m:chr m:val="∑"/>
                              <m:limLoc m:val="undOvr"/>
                              <m:ctrlPr>
                                <a:rPr lang="zh-CN" altLang="zh-CN" sz="2000" i="1">
                                  <a:effectLst/>
                                  <a:latin typeface="Cambria Math" panose="02040503050406030204" pitchFamily="18" charset="0"/>
                                  <a:ea typeface="Cambria Math" panose="02040503050406030204" pitchFamily="18" charset="0"/>
                                </a:rPr>
                              </m:ctrlPr>
                            </m:naryPr>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up>
                            <m:e>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e>
                          </m:nary>
                        </m:e>
                      </m:nary>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𝑚𝑎𝑥</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sup>
                      </m:sSubSup>
                    </m:oMath>
                  </m:oMathPara>
                </a14:m>
                <a:endParaRPr lang="en-US" altLang="zh-CN" sz="2000" dirty="0" smtClean="0"/>
              </a:p>
              <a:p>
                <a:endParaRPr lang="en-US" altLang="zh-CN" sz="2000" dirty="0"/>
              </a:p>
              <a:p>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3. </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服务性</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能</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限制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需</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确保</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拥有足够的服务实例个数用来满足用户和其他服务的请求。服务</a:t>
                </a:r>
                <a:r>
                  <a:rPr lang="zh-CN" altLang="zh-CN" sz="2000" dirty="0">
                    <a:effectLst/>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的总期望性能包括来自用户</a:t>
                </a:r>
                <a:r>
                  <a:rPr lang="zh-CN" altLang="zh-CN" sz="2000" dirty="0">
                    <a:effectLst/>
                    <a:ea typeface="Times New Roman" panose="02020603050405020304" pitchFamily="18" charset="0"/>
                  </a:rPr>
                  <a:t> </a:t>
                </a:r>
                <a14:m>
                  <m:oMath xmlns:m="http://schemas.openxmlformats.org/officeDocument/2006/math">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𝛾</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𝑢</m:t>
                        </m:r>
                      </m:sup>
                    </m:sSubSup>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和服务</a:t>
                </a:r>
                <a:r>
                  <a:rPr lang="zh-CN" altLang="zh-CN" sz="2000" dirty="0">
                    <a:effectLst/>
                    <a:ea typeface="Times New Roman" panose="02020603050405020304" pitchFamily="18" charset="0"/>
                  </a:rPr>
                  <a:t> </a:t>
                </a:r>
                <a14:m>
                  <m:oMath xmlns:m="http://schemas.openxmlformats.org/officeDocument/2006/math">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𝛾</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sup>
                    </m:sSubSup>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的所需的</a:t>
                </a:r>
                <a:r>
                  <a:rPr lang="zh-CN" altLang="zh-CN" sz="2000" dirty="0" smtClean="0">
                    <a:effectLst/>
                    <a:latin typeface="Times New Roman" panose="02020603050405020304" pitchFamily="18" charset="0"/>
                    <a:ea typeface="宋体" panose="02010600030101010101" pitchFamily="2" charset="-122"/>
                    <a:cs typeface="Times New Roman" panose="02020603050405020304" pitchFamily="18" charset="0"/>
                  </a:rPr>
                  <a:t>性能</a:t>
                </a:r>
                <a:endParaRPr lang="en-US" altLang="zh-CN" sz="20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sub>
                          </m:sSub>
                        </m:e>
                      </m:nary>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𝛾</m:t>
                          </m:r>
                        </m:e>
                        <m:sub>
                          <m:r>
                            <a:rPr lang="en-US" altLang="zh-CN" i="1">
                              <a:latin typeface="Cambria Math" panose="02040503050406030204" pitchFamily="18" charset="0"/>
                            </a:rPr>
                            <m:t>𝑖</m:t>
                          </m:r>
                        </m:sub>
                        <m:sup>
                          <m:r>
                            <a:rPr lang="en-US" altLang="zh-CN" i="1">
                              <a:latin typeface="Cambria Math" panose="02040503050406030204" pitchFamily="18" charset="0"/>
                            </a:rPr>
                            <m:t>𝑢</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𝛾</m:t>
                          </m:r>
                        </m:e>
                        <m:sub>
                          <m:r>
                            <a:rPr lang="en-US" altLang="zh-CN" i="1">
                              <a:latin typeface="Cambria Math" panose="02040503050406030204" pitchFamily="18" charset="0"/>
                            </a:rPr>
                            <m:t>𝑖</m:t>
                          </m:r>
                        </m:sub>
                        <m:sup>
                          <m:r>
                            <a:rPr lang="en-US" altLang="zh-CN" i="1">
                              <a:latin typeface="Cambria Math" panose="02040503050406030204" pitchFamily="18" charset="0"/>
                            </a:rPr>
                            <m:t>𝑠</m:t>
                          </m:r>
                        </m:sup>
                      </m:sSubSup>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𝑆</m:t>
                      </m:r>
                    </m:oMath>
                  </m:oMathPara>
                </a14:m>
                <a:endParaRPr lang="zh-CN" altLang="zh-CN" sz="2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98613" y="1946500"/>
                <a:ext cx="11096703" cy="4555414"/>
              </a:xfrm>
              <a:prstGeom prst="rect">
                <a:avLst/>
              </a:prstGeom>
              <a:blipFill>
                <a:blip r:embed="rId3"/>
                <a:stretch>
                  <a:fillRect l="-549" t="-936"/>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18AFA8E-6AEB-45AD-BD8F-8243062FE633}" type="slidenum">
              <a:rPr lang="zh-CN" altLang="en-US" smtClean="0"/>
              <a:t>10</a:t>
            </a:fld>
            <a:endParaRPr lang="zh-CN" altLang="en-US"/>
          </a:p>
        </p:txBody>
      </p:sp>
    </p:spTree>
    <p:extLst>
      <p:ext uri="{BB962C8B-B14F-4D97-AF65-F5344CB8AC3E}">
        <p14:creationId xmlns:p14="http://schemas.microsoft.com/office/powerpoint/2010/main" val="2699202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PROBLEM DEFINITION </a:t>
            </a:r>
            <a:endParaRPr lang="en-US" sz="4800" b="1" dirty="0">
              <a:latin typeface="Arial"/>
              <a:cs typeface="Arial"/>
            </a:endParaRPr>
          </a:p>
        </p:txBody>
      </p:sp>
      <p:sp>
        <p:nvSpPr>
          <p:cNvPr id="12" name="文本框 11"/>
          <p:cNvSpPr txBox="1"/>
          <p:nvPr/>
        </p:nvSpPr>
        <p:spPr>
          <a:xfrm>
            <a:off x="398613" y="1217274"/>
            <a:ext cx="5383062"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Optimization Problem Definition</a:t>
            </a:r>
          </a:p>
        </p:txBody>
      </p:sp>
      <mc:AlternateContent xmlns:mc="http://schemas.openxmlformats.org/markup-compatibility/2006" xmlns:a14="http://schemas.microsoft.com/office/drawing/2010/main">
        <mc:Choice Requires="a14">
          <p:sp>
            <p:nvSpPr>
              <p:cNvPr id="15" name="文本框 14"/>
              <p:cNvSpPr txBox="1"/>
              <p:nvPr/>
            </p:nvSpPr>
            <p:spPr>
              <a:xfrm>
                <a:off x="398613" y="1946500"/>
                <a:ext cx="11440962" cy="3823419"/>
              </a:xfrm>
              <a:prstGeom prst="rect">
                <a:avLst/>
              </a:prstGeom>
              <a:noFill/>
            </p:spPr>
            <p:txBody>
              <a:bodyPr wrap="square" rtlCol="0">
                <a:spAutoFit/>
              </a:bodyPr>
              <a:lstStyle/>
              <a:p>
                <a:pPr algn="just">
                  <a:spcAft>
                    <a:spcPts val="0"/>
                  </a:spcAft>
                </a:pPr>
                <a:r>
                  <a:rPr lang="zh-CN"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给定</a:t>
                </a:r>
                <a:r>
                  <a:rPr lang="en-US" altLang="zh-CN" sz="2000" i="1" kern="100" dirty="0" smtClean="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smtClean="0">
                    <a:effectLst/>
                    <a:latin typeface="Times New Roman" panose="02020603050405020304" pitchFamily="18" charset="0"/>
                    <a:ea typeface="宋体" panose="02010600030101010101" pitchFamily="2" charset="-122"/>
                    <a:cs typeface="Times New Roman" panose="02020603050405020304" pitchFamily="18" charset="0"/>
                  </a:rPr>
                  <a:t>DG</a:t>
                </a:r>
                <a:r>
                  <a:rPr lang="zh-CN"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smtClean="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F</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𝑁</m:t>
                    </m:r>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，最大成本</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𝑚𝑎𝑥</m:t>
                        </m:r>
                      </m:sub>
                    </m:sSub>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，目标是找到一个部署</a:t>
                </a:r>
                <a:r>
                  <a:rPr lang="zh-CN"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模式</a:t>
                </a: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smtClean="0">
                    <a:effectLst/>
                    <a:latin typeface="Times New Roman" panose="02020603050405020304" pitchFamily="18" charset="0"/>
                    <a:ea typeface="宋体" panose="02010600030101010101" pitchFamily="2" charset="-122"/>
                    <a:cs typeface="Times New Roman" panose="02020603050405020304" pitchFamily="18" charset="0"/>
                  </a:rPr>
                  <a:t>X </a:t>
                </a:r>
                <a:r>
                  <a:rPr lang="zh-CN"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满足</a:t>
                </a: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zh-CN" altLang="zh-CN" sz="2400" i="1">
                              <a:effectLst/>
                              <a:latin typeface="Cambria Math" panose="02040503050406030204" pitchFamily="18" charset="0"/>
                              <a:ea typeface="Cambria Math" panose="02040503050406030204" pitchFamily="18" charset="0"/>
                            </a:rPr>
                          </m:ctrlPr>
                        </m:funcPr>
                        <m:fName>
                          <m:limLow>
                            <m:limLowPr>
                              <m:ctrlPr>
                                <a:rPr lang="zh-CN" altLang="zh-CN" sz="2400" i="1">
                                  <a:effectLst/>
                                  <a:latin typeface="Cambria Math" panose="02040503050406030204" pitchFamily="18" charset="0"/>
                                  <a:ea typeface="Cambria Math" panose="02040503050406030204" pitchFamily="18" charset="0"/>
                                </a:rPr>
                              </m:ctrlPr>
                            </m:limLowPr>
                            <m:e>
                              <m:r>
                                <m:rPr>
                                  <m:sty m:val="p"/>
                                </m:rPr>
                                <a:rPr lang="en-US" altLang="zh-CN" sz="2400">
                                  <a:effectLst/>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lim>
                          </m:limLow>
                        </m:fName>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𝑇</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𝑋</m:t>
                              </m:r>
                            </m:e>
                          </m:d>
                        </m:e>
                      </m:func>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ℕ</m:t>
                          </m:r>
                        </m:e>
                        <m:sub>
                          <m:d>
                            <m:dPr>
                              <m:begChr m:val="|"/>
                              <m:endChr m:val="|"/>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e>
                          </m:d>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𝑆</m:t>
                              </m:r>
                            </m:e>
                          </m:d>
                        </m:sub>
                      </m:sSub>
                    </m:oMath>
                  </m:oMathPara>
                </a14:m>
                <a:endParaRPr lang="en-US" altLang="zh-CN" sz="20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sub>
                                  </m:sSub>
                                </m:e>
                              </m:nary>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𝑖</m:t>
                                  </m:r>
                                </m:sub>
                                <m:sup>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𝑘</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𝑗</m:t>
                                  </m:r>
                                </m:sub>
                                <m:sup>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𝑘</m:t>
                                  </m:r>
                                </m:sup>
                              </m:sSubSup>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𝑖</m:t>
                                  </m:r>
                                </m:sub>
                                <m:sup>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𝑘</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𝑖</m:t>
                                  </m:r>
                                </m:sub>
                                <m:sup>
                                  <m:r>
                                    <a:rPr lang="en-US" altLang="zh-CN" i="1">
                                      <a:latin typeface="Cambria Math" panose="02040503050406030204" pitchFamily="18" charset="0"/>
                                    </a:rPr>
                                    <m:t>𝑠</m:t>
                                  </m:r>
                                </m:sup>
                              </m:sSubSup>
                            </m:e>
                            <m:e>
                              <m:r>
                                <a:rPr lang="en-US" altLang="zh-CN" i="1">
                                  <a:latin typeface="Cambria Math" panose="02040503050406030204" pitchFamily="18" charset="0"/>
                                </a:rPr>
                                <m:t>𝑐</m:t>
                              </m:r>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sup>
                                <m:e>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m:t>
                                      </m:r>
                                    </m:sup>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𝑖</m:t>
                                          </m:r>
                                        </m:sub>
                                        <m:sup>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𝑘</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sub>
                                      </m:sSub>
                                    </m:e>
                                  </m:nary>
                                </m:e>
                              </m:nary>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𝑚𝑎𝑥</m:t>
                                  </m:r>
                                </m:sub>
                              </m:sSub>
                              <m:r>
                                <a:rPr lang="en-US" altLang="zh-CN" i="1">
                                  <a:latin typeface="Cambria Math" panose="02040503050406030204" pitchFamily="18" charset="0"/>
                                </a:rPr>
                                <m:t>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𝑖</m:t>
                                  </m:r>
                                </m:sub>
                                <m:sup>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𝑘</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𝑖</m:t>
                                  </m:r>
                                </m:sub>
                                <m:sup>
                                  <m:r>
                                    <a:rPr lang="en-US" altLang="zh-CN" i="1">
                                      <a:latin typeface="Cambria Math" panose="02040503050406030204" pitchFamily="18" charset="0"/>
                                    </a:rPr>
                                    <m:t>𝑠</m:t>
                                  </m:r>
                                </m:sup>
                              </m:sSubSup>
                            </m:e>
                            <m:e>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sub>
                                  </m:sSub>
                                </m:e>
                              </m:nary>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𝛾</m:t>
                                  </m:r>
                                </m:e>
                                <m:sub>
                                  <m:r>
                                    <a:rPr lang="en-US" altLang="zh-CN" i="1">
                                      <a:latin typeface="Cambria Math" panose="02040503050406030204" pitchFamily="18" charset="0"/>
                                    </a:rPr>
                                    <m:t>𝑖</m:t>
                                  </m:r>
                                </m:sub>
                                <m:sup>
                                  <m:r>
                                    <a:rPr lang="en-US" altLang="zh-CN" i="1">
                                      <a:latin typeface="Cambria Math" panose="02040503050406030204" pitchFamily="18" charset="0"/>
                                    </a:rPr>
                                    <m:t>𝑢</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𝛾</m:t>
                                  </m:r>
                                </m:e>
                                <m:sub>
                                  <m:r>
                                    <a:rPr lang="en-US" altLang="zh-CN" i="1">
                                      <a:latin typeface="Cambria Math" panose="02040503050406030204" pitchFamily="18" charset="0"/>
                                    </a:rPr>
                                    <m:t>𝑖</m:t>
                                  </m:r>
                                </m:sub>
                                <m:sup>
                                  <m:r>
                                    <a:rPr lang="en-US" altLang="zh-CN" i="1">
                                      <a:latin typeface="Cambria Math" panose="02040503050406030204" pitchFamily="18" charset="0"/>
                                    </a:rPr>
                                    <m:t>𝑠</m:t>
                                  </m:r>
                                </m:sup>
                              </m:sSubSup>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𝑆</m:t>
                              </m:r>
                            </m:e>
                          </m:eqArr>
                        </m:e>
                      </m:d>
                    </m:oMath>
                  </m:oMathPara>
                </a14:m>
                <a:endParaRPr lang="zh-CN" altLang="zh-CN" sz="2000" kern="100" dirty="0" smtClean="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98613" y="1946500"/>
                <a:ext cx="11440962" cy="3823419"/>
              </a:xfrm>
              <a:prstGeom prst="rect">
                <a:avLst/>
              </a:prstGeom>
              <a:blipFill>
                <a:blip r:embed="rId3"/>
                <a:stretch>
                  <a:fillRect l="-533" t="-796"/>
                </a:stretch>
              </a:blipFill>
            </p:spPr>
            <p:txBody>
              <a:bodyPr/>
              <a:lstStyle/>
              <a:p>
                <a:r>
                  <a:rPr lang="zh-CN" altLang="en-US">
                    <a:noFill/>
                  </a:rPr>
                  <a:t> </a:t>
                </a:r>
              </a:p>
            </p:txBody>
          </p:sp>
        </mc:Fallback>
      </mc:AlternateContent>
      <p:sp>
        <p:nvSpPr>
          <p:cNvPr id="3" name="矩形 2"/>
          <p:cNvSpPr/>
          <p:nvPr/>
        </p:nvSpPr>
        <p:spPr>
          <a:xfrm>
            <a:off x="2476109" y="6142255"/>
            <a:ext cx="7383753" cy="338554"/>
          </a:xfrm>
          <a:prstGeom prst="rect">
            <a:avLst/>
          </a:prstGeom>
        </p:spPr>
        <p:txBody>
          <a:bodyPr wrap="none">
            <a:spAutoFit/>
          </a:bodyPr>
          <a:lstStyle/>
          <a:p>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1600" i="1" dirty="0" smtClean="0">
                <a:latin typeface="Arial" panose="020B0604020202020204" pitchFamily="34" charset="0"/>
                <a:ea typeface="宋体" panose="02010600030101010101" pitchFamily="2" charset="-122"/>
                <a:cs typeface="Arial" panose="020B0604020202020204" pitchFamily="34" charset="0"/>
              </a:rPr>
              <a:t>T(X)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分子和分母都是多项式，因此这一问题便成了分数多项式问题</a:t>
            </a:r>
            <a:r>
              <a:rPr lang="en-US" altLang="zh-CN" sz="1600" dirty="0">
                <a:latin typeface="Times New Roman" panose="02020603050405020304" pitchFamily="18" charset="0"/>
                <a:ea typeface="宋体" panose="02010600030101010101" pitchFamily="2" charset="-122"/>
              </a:rPr>
              <a:t>(</a:t>
            </a:r>
            <a:r>
              <a:rPr lang="en-US" altLang="zh-CN" sz="1600" dirty="0">
                <a:latin typeface="Arial" panose="020B0604020202020204" pitchFamily="34" charset="0"/>
                <a:ea typeface="宋体" panose="02010600030101010101" pitchFamily="2" charset="-122"/>
                <a:cs typeface="Arial" panose="020B0604020202020204" pitchFamily="34" charset="0"/>
              </a:rPr>
              <a:t>FPP</a:t>
            </a:r>
            <a:r>
              <a:rPr lang="en-US" altLang="zh-CN" sz="1600" dirty="0">
                <a:latin typeface="Times New Roman" panose="02020603050405020304" pitchFamily="18" charset="0"/>
                <a:ea typeface="宋体" panose="02010600030101010101" pitchFamily="2" charset="-122"/>
              </a:rPr>
              <a:t>)</a:t>
            </a:r>
            <a:endParaRPr lang="zh-CN" altLang="en-US" sz="2400" dirty="0"/>
          </a:p>
        </p:txBody>
      </p:sp>
      <p:sp>
        <p:nvSpPr>
          <p:cNvPr id="2" name="灯片编号占位符 1"/>
          <p:cNvSpPr>
            <a:spLocks noGrp="1"/>
          </p:cNvSpPr>
          <p:nvPr>
            <p:ph type="sldNum" sz="quarter" idx="12"/>
          </p:nvPr>
        </p:nvSpPr>
        <p:spPr/>
        <p:txBody>
          <a:bodyPr/>
          <a:lstStyle/>
          <a:p>
            <a:fld id="{918AFA8E-6AEB-45AD-BD8F-8243062FE633}" type="slidenum">
              <a:rPr lang="zh-CN" altLang="en-US" smtClean="0"/>
              <a:t>11</a:t>
            </a:fld>
            <a:endParaRPr lang="zh-CN" altLang="en-US"/>
          </a:p>
        </p:txBody>
      </p:sp>
    </p:spTree>
    <p:extLst>
      <p:ext uri="{BB962C8B-B14F-4D97-AF65-F5344CB8AC3E}">
        <p14:creationId xmlns:p14="http://schemas.microsoft.com/office/powerpoint/2010/main" val="1884556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ALGORITHM</a:t>
            </a:r>
            <a:endParaRPr lang="en-US" sz="4800" b="1" dirty="0">
              <a:latin typeface="Arial"/>
              <a:cs typeface="Arial"/>
            </a:endParaRPr>
          </a:p>
        </p:txBody>
      </p:sp>
      <mc:AlternateContent xmlns:mc="http://schemas.openxmlformats.org/markup-compatibility/2006" xmlns:a14="http://schemas.microsoft.com/office/drawing/2010/main">
        <mc:Choice Requires="a14">
          <p:sp>
            <p:nvSpPr>
              <p:cNvPr id="15" name="文本框 14"/>
              <p:cNvSpPr txBox="1"/>
              <p:nvPr/>
            </p:nvSpPr>
            <p:spPr>
              <a:xfrm>
                <a:off x="398613" y="1394050"/>
                <a:ext cx="11440962" cy="4788000"/>
              </a:xfrm>
              <a:prstGeom prst="rect">
                <a:avLst/>
              </a:prstGeom>
              <a:noFill/>
            </p:spPr>
            <p:txBody>
              <a:bodyPr wrap="square" rtlCol="0">
                <a:spAutoFit/>
              </a:bodyPr>
              <a:lstStyle/>
              <a:p>
                <a:pPr algn="just">
                  <a:spcAft>
                    <a:spcPts val="0"/>
                  </a:spcAft>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通常，一个二次比率和分数规划</a:t>
                </a:r>
                <a:r>
                  <a:rPr lang="en-US" altLang="zh-CN" sz="2400" dirty="0">
                    <a:latin typeface="Times New Roman" panose="02020603050405020304" pitchFamily="18" charset="0"/>
                    <a:ea typeface="宋体" panose="02010600030101010101" pitchFamily="2" charset="-122"/>
                  </a:rPr>
                  <a:t>(QSRFP)</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问题具有以下结构</a:t>
                </a:r>
                <a:r>
                  <a:rPr lang="en-US" alt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func>
                        <m:func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 </m:t>
                              </m:r>
                            </m:lim>
                          </m:limLow>
                        </m:fName>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sub>
                          </m:sSub>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d>
                        </m:e>
                      </m:func>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𝑝</m:t>
                          </m:r>
                        </m:sup>
                        <m:e>
                          <m:f>
                            <m:f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d>
                            </m:num>
                            <m:den>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d>
                            </m:den>
                          </m:f>
                        </m:e>
                      </m:nary>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       (12</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m:t>
                                  </m:r>
                                </m:sub>
                              </m:sSub>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 </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𝑀</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𝑌</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acc>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sup>
                                  </m:sSup>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e>
                          </m:eqArr>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(12</m:t>
                      </m:r>
                      <m:r>
                        <m:rPr>
                          <m:sty m:val="p"/>
                        </m:rP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b</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endParaRPr lang="en-US" alt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zh-CN" alt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≤2; </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d>
                    <m:r>
                      <a:rPr lang="zh-CN" altLang="zh-CN" sz="2400" kern="100">
                        <a:effectLst/>
                        <a:latin typeface="Cambria Math" panose="02040503050406030204" pitchFamily="18" charset="0"/>
                        <a:ea typeface="宋体" panose="02010600030101010101" pitchFamily="2" charset="-122"/>
                        <a:cs typeface="Times New Roman" panose="02020603050405020304" pitchFamily="18" charset="0"/>
                      </a:rPr>
                      <m:t>和</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m:t>
                        </m:r>
                      </m:sub>
                    </m:sSub>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d>
                  </m:oMath>
                </a14:m>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均是二次函数，</a:t>
                </a:r>
                <a:r>
                  <a:rPr lang="zh-CN" alt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例如</a:t>
                </a:r>
                <a:r>
                  <a:rPr lang="en-US" alt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p>
                        <m:e>
                          <m:nary>
                            <m:nary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p>
                            <m:e>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𝛿</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𝑗𝑘</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p>
                              </m:sSubSup>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e>
                          </m:nary>
                        </m:e>
                      </m:nary>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p>
                        <m:e>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p>
                          </m:sSubSup>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e>
                      </m:nary>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𝛿</m:t>
                              </m:r>
                            </m:e>
                          </m:acc>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m:oMathPara>
                </a14:m>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98613" y="1394050"/>
                <a:ext cx="11440962" cy="4788000"/>
              </a:xfrm>
              <a:prstGeom prst="rect">
                <a:avLst/>
              </a:prstGeom>
              <a:blipFill>
                <a:blip r:embed="rId3"/>
                <a:stretch>
                  <a:fillRect l="-799" t="-140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18AFA8E-6AEB-45AD-BD8F-8243062FE633}" type="slidenum">
              <a:rPr lang="zh-CN" altLang="en-US" smtClean="0"/>
              <a:t>12</a:t>
            </a:fld>
            <a:endParaRPr lang="zh-CN" altLang="en-US"/>
          </a:p>
        </p:txBody>
      </p:sp>
    </p:spTree>
    <p:extLst>
      <p:ext uri="{BB962C8B-B14F-4D97-AF65-F5344CB8AC3E}">
        <p14:creationId xmlns:p14="http://schemas.microsoft.com/office/powerpoint/2010/main" val="2636957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ALGORITHM</a:t>
            </a:r>
            <a:endParaRPr lang="en-US" sz="4800" b="1" dirty="0">
              <a:latin typeface="Arial"/>
              <a:cs typeface="Arial"/>
            </a:endParaRPr>
          </a:p>
        </p:txBody>
      </p:sp>
      <mc:AlternateContent xmlns:mc="http://schemas.openxmlformats.org/markup-compatibility/2006" xmlns:a14="http://schemas.microsoft.com/office/drawing/2010/main">
        <mc:Choice Requires="a14">
          <p:sp>
            <p:nvSpPr>
              <p:cNvPr id="15" name="文本框 14"/>
              <p:cNvSpPr txBox="1"/>
              <p:nvPr/>
            </p:nvSpPr>
            <p:spPr>
              <a:xfrm>
                <a:off x="398612" y="2838321"/>
                <a:ext cx="11440962" cy="2324034"/>
              </a:xfrm>
              <a:prstGeom prst="rect">
                <a:avLst/>
              </a:prstGeom>
              <a:noFill/>
            </p:spPr>
            <p:txBody>
              <a:bodyPr wrap="square" rtlCol="0">
                <a:spAutoFit/>
              </a:bodyPr>
              <a:lstStyle/>
              <a:p>
                <a:pPr algn="just">
                  <a:spcAft>
                    <a:spcPts val="0"/>
                  </a:spcAft>
                </a:pPr>
                <a:r>
                  <a:rPr lang="en-US" altLang="zh-CN" sz="2800" b="1" dirty="0" smtClean="0">
                    <a:latin typeface="Arial" panose="020B0604020202020204" pitchFamily="34" charset="0"/>
                    <a:cs typeface="Arial" panose="020B0604020202020204" pitchFamily="34" charset="0"/>
                  </a:rPr>
                  <a:t>Theorem</a:t>
                </a:r>
                <a:r>
                  <a:rPr lang="en-US" altLang="zh-CN" sz="2800" b="1" dirty="0" smtClean="0"/>
                  <a:t> </a:t>
                </a:r>
                <a:r>
                  <a:rPr lang="en-US" altLang="zh-CN" sz="36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给定</a:t>
                </a:r>
                <a:r>
                  <a:rPr lang="zh-CN" altLang="zh-CN" sz="2800" dirty="0">
                    <a:effectLst/>
                    <a:ea typeface="Times New Roman" panose="02020603050405020304" pitchFamily="18" charset="0"/>
                  </a:rPr>
                  <a:t> </a:t>
                </a:r>
                <a14:m>
                  <m:oMath xmlns:m="http://schemas.openxmlformats.org/officeDocument/2006/math">
                    <m:d>
                      <m:dPr>
                        <m:begChr m:val="〈"/>
                        <m:endChr m:val="〉"/>
                        <m:ctrlPr>
                          <a:rPr lang="zh-CN" altLang="zh-CN" sz="2800" i="1">
                            <a:effectLst/>
                            <a:latin typeface="Cambria Math" panose="02040503050406030204" pitchFamily="18" charset="0"/>
                            <a:ea typeface="Cambria Math" panose="02040503050406030204" pitchFamily="18" charset="0"/>
                          </a:rPr>
                        </m:ctrlPr>
                      </m:dPr>
                      <m:e>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𝑛</m:t>
                            </m:r>
                          </m:sub>
                        </m:sSub>
                      </m:e>
                    </m:d>
                  </m:oMath>
                </a14:m>
                <a:r>
                  <a:rPr lang="en-US" altLang="zh-CN" sz="2800" dirty="0">
                    <a:effectLst/>
                    <a:latin typeface="Times New Roman" panose="02020603050405020304" pitchFamily="18" charset="0"/>
                    <a:ea typeface="宋体" panose="02010600030101010101" pitchFamily="2" charset="-122"/>
                  </a:rPr>
                  <a:t> </a:t>
                </a:r>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作为目标函数链，</a:t>
                </a:r>
                <a14:m>
                  <m:oMath xmlns:m="http://schemas.openxmlformats.org/officeDocument/2006/math">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表示从</a:t>
                </a:r>
                <a:r>
                  <a:rPr lang="zh-CN" altLang="zh-CN" sz="2800" dirty="0">
                    <a:effectLst/>
                    <a:ea typeface="Times New Roman" panose="02020603050405020304" pitchFamily="18" charset="0"/>
                  </a:rPr>
                  <a:t> </a:t>
                </a:r>
                <a14:m>
                  <m:oMath xmlns:m="http://schemas.openxmlformats.org/officeDocument/2006/math">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800">
                        <a:effectLst/>
                        <a:latin typeface="Cambria Math" panose="02040503050406030204" pitchFamily="18" charset="0"/>
                        <a:ea typeface="宋体" panose="02010600030101010101" pitchFamily="2" charset="-122"/>
                        <a:cs typeface="Times New Roman" panose="02020603050405020304" pitchFamily="18" charset="0"/>
                      </a:rPr>
                      <m:t> </m:t>
                    </m:r>
                    <m:r>
                      <a:rPr lang="zh-CN" altLang="zh-CN" sz="2800">
                        <a:effectLst/>
                        <a:latin typeface="Cambria Math" panose="02040503050406030204" pitchFamily="18" charset="0"/>
                        <a:ea typeface="宋体" panose="02010600030101010101" pitchFamily="2" charset="-122"/>
                        <a:cs typeface="Times New Roman" panose="02020603050405020304" pitchFamily="18" charset="0"/>
                      </a:rPr>
                      <m:t>到</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的平均</a:t>
                </a:r>
                <a:r>
                  <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响应时间</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，有</a:t>
                </a:r>
                <a:r>
                  <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ctrlPr>
                            <a:rPr lang="zh-CN" altLang="zh-CN" sz="2800" i="1">
                              <a:effectLst/>
                              <a:latin typeface="Cambria Math" panose="02040503050406030204" pitchFamily="18" charset="0"/>
                              <a:ea typeface="Cambria Math" panose="02040503050406030204" pitchFamily="18" charset="0"/>
                            </a:rPr>
                          </m:ctrlPr>
                        </m:naryPr>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−1</m:t>
                          </m:r>
                        </m:sup>
                        <m:e>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+1</m:t>
                              </m:r>
                            </m:sub>
                          </m:sSub>
                        </m:e>
                      </m:nary>
                    </m:oMath>
                  </m:oMathPara>
                </a14:m>
                <a:endParaRPr lang="zh-CN" altLang="zh-CN" sz="3200" kern="100" dirty="0" smtClean="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98612" y="2838321"/>
                <a:ext cx="11440962" cy="2324034"/>
              </a:xfrm>
              <a:prstGeom prst="rect">
                <a:avLst/>
              </a:prstGeom>
              <a:blipFill>
                <a:blip r:embed="rId3"/>
                <a:stretch>
                  <a:fillRect l="-1066" t="-4987" r="-1119"/>
                </a:stretch>
              </a:blipFill>
            </p:spPr>
            <p:txBody>
              <a:bodyPr/>
              <a:lstStyle/>
              <a:p>
                <a:r>
                  <a:rPr lang="zh-CN" altLang="en-US">
                    <a:noFill/>
                  </a:rPr>
                  <a:t> </a:t>
                </a:r>
              </a:p>
            </p:txBody>
          </p:sp>
        </mc:Fallback>
      </mc:AlternateContent>
      <p:sp>
        <p:nvSpPr>
          <p:cNvPr id="4" name="文本框 3"/>
          <p:cNvSpPr txBox="1"/>
          <p:nvPr/>
        </p:nvSpPr>
        <p:spPr>
          <a:xfrm>
            <a:off x="398613" y="1217274"/>
            <a:ext cx="5383062"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Convert FPP </a:t>
            </a:r>
            <a:r>
              <a:rPr lang="en-US" altLang="zh-CN" sz="2400" dirty="0" smtClean="0">
                <a:latin typeface="Arial" panose="020B0604020202020204" pitchFamily="34" charset="0"/>
                <a:ea typeface="宋体" panose="02010600030101010101" pitchFamily="2" charset="-122"/>
                <a:cs typeface="Arial" panose="020B0604020202020204" pitchFamily="34" charset="0"/>
              </a:rPr>
              <a:t>to QSRFP</a:t>
            </a:r>
            <a:endParaRPr lang="en-US" altLang="zh-CN" sz="2400" dirty="0" smtClean="0">
              <a:effectLst/>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p:cNvSpPr txBox="1"/>
              <p:nvPr/>
            </p:nvSpPr>
            <p:spPr>
              <a:xfrm>
                <a:off x="398612" y="1690115"/>
                <a:ext cx="8773963" cy="407804"/>
              </a:xfrm>
              <a:prstGeom prst="rect">
                <a:avLst/>
              </a:prstGeom>
              <a:noFill/>
            </p:spPr>
            <p:txBody>
              <a:bodyPr wrap="square" rtlCol="0">
                <a:spAutoFit/>
              </a:bodyPr>
              <a:lstStyle/>
              <a:p>
                <a:r>
                  <a:rPr lang="en-US" altLang="zh-CN" dirty="0" smtClean="0">
                    <a:effectLst/>
                    <a:latin typeface="Arial" panose="020B0604020202020204" pitchFamily="34" charset="0"/>
                    <a:ea typeface="宋体" panose="02010600030101010101" pitchFamily="2" charset="-122"/>
                    <a:cs typeface="Arial" panose="020B0604020202020204" pitchFamily="34" charset="0"/>
                  </a:rPr>
                  <a:t>The complexity </a:t>
                </a:r>
                <a:r>
                  <a:rPr lang="en-US" altLang="zh-CN" dirty="0" smtClean="0">
                    <a:latin typeface="Arial" panose="020B0604020202020204" pitchFamily="34" charset="0"/>
                    <a:ea typeface="宋体" panose="02010600030101010101" pitchFamily="2" charset="-122"/>
                    <a:cs typeface="Arial" panose="020B0604020202020204" pitchFamily="34" charset="0"/>
                  </a:rPr>
                  <a:t>of FPP is up to </a:t>
                </a:r>
                <a14:m>
                  <m:oMath xmlns:m="http://schemas.openxmlformats.org/officeDocument/2006/math">
                    <m:sSup>
                      <m:sSupPr>
                        <m:ctrlPr>
                          <a:rPr lang="zh-CN" altLang="zh-CN" i="1">
                            <a:latin typeface="Cambria Math" panose="02040503050406030204" pitchFamily="18" charset="0"/>
                            <a:ea typeface="Cambria Math" panose="02040503050406030204" pitchFamily="18" charset="0"/>
                          </a:rPr>
                        </m:ctrlPr>
                      </m:sSupPr>
                      <m:e>
                        <m:d>
                          <m:dPr>
                            <m:begChr m:val="|"/>
                            <m:endChr m:val="|"/>
                            <m:ctrlPr>
                              <a:rPr lang="zh-CN" altLang="zh-CN" i="1">
                                <a:effectLst/>
                                <a:latin typeface="Cambria Math" panose="02040503050406030204" pitchFamily="18" charset="0"/>
                                <a:ea typeface="Cambria Math" panose="02040503050406030204" pitchFamily="18" charset="0"/>
                              </a:rPr>
                            </m:ctrlPr>
                          </m:d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𝑁</m:t>
                            </m:r>
                          </m:e>
                        </m:d>
                      </m:e>
                      <m:sup>
                        <m:acc>
                          <m:accPr>
                            <m:chr m:val="̂"/>
                            <m:ctrlPr>
                              <a:rPr lang="zh-CN" altLang="zh-CN" i="1">
                                <a:effectLst/>
                                <a:latin typeface="Cambria Math" panose="02040503050406030204" pitchFamily="18" charset="0"/>
                                <a:ea typeface="Cambria Math" panose="02040503050406030204" pitchFamily="18" charset="0"/>
                              </a:rPr>
                            </m:ctrlPr>
                          </m:acc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𝑙</m:t>
                            </m:r>
                          </m:e>
                        </m:acc>
                      </m:sup>
                    </m:sSup>
                    <m:r>
                      <a:rPr lang="en-US" altLang="zh-CN" b="0" i="0" smtClean="0">
                        <a:effectLst/>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dirty="0" smtClean="0">
                    <a:effectLst/>
                    <a:latin typeface="Arial" panose="020B0604020202020204" pitchFamily="34" charset="0"/>
                    <a:ea typeface="宋体" panose="02010600030101010101" pitchFamily="2" charset="-122"/>
                    <a:cs typeface="Arial" panose="020B0604020202020204" pitchFamily="34" charset="0"/>
                  </a:rPr>
                  <a:t>(</a:t>
                </a:r>
                <a14:m>
                  <m:oMath xmlns:m="http://schemas.openxmlformats.org/officeDocument/2006/math">
                    <m:acc>
                      <m:accPr>
                        <m:chr m:val="̂"/>
                        <m:ctrlPr>
                          <a:rPr lang="zh-CN"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𝑙</m:t>
                        </m:r>
                      </m:e>
                    </m:acc>
                  </m:oMath>
                </a14:m>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represents the average length of the function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chain</a:t>
                </a:r>
                <a:r>
                  <a:rPr lang="en-US" altLang="zh-CN" dirty="0" smtClean="0">
                    <a:effectLst/>
                    <a:latin typeface="Arial" panose="020B0604020202020204" pitchFamily="34" charset="0"/>
                    <a:ea typeface="宋体" panose="02010600030101010101" pitchFamily="2" charset="-122"/>
                    <a:cs typeface="Arial" panose="020B0604020202020204" pitchFamily="34" charset="0"/>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398612" y="1690115"/>
                <a:ext cx="8773963" cy="407804"/>
              </a:xfrm>
              <a:prstGeom prst="rect">
                <a:avLst/>
              </a:prstGeom>
              <a:blipFill>
                <a:blip r:embed="rId4"/>
                <a:stretch>
                  <a:fillRect l="-556" r="-208" b="-2388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18AFA8E-6AEB-45AD-BD8F-8243062FE633}" type="slidenum">
              <a:rPr lang="zh-CN" altLang="en-US" smtClean="0"/>
              <a:t>13</a:t>
            </a:fld>
            <a:endParaRPr lang="zh-CN" altLang="en-US"/>
          </a:p>
        </p:txBody>
      </p:sp>
    </p:spTree>
    <p:extLst>
      <p:ext uri="{BB962C8B-B14F-4D97-AF65-F5344CB8AC3E}">
        <p14:creationId xmlns:p14="http://schemas.microsoft.com/office/powerpoint/2010/main" val="3050199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ALGORITHM</a:t>
            </a:r>
            <a:endParaRPr lang="en-US" sz="4800" b="1" dirty="0">
              <a:latin typeface="Arial"/>
              <a:cs typeface="Arial"/>
            </a:endParaRPr>
          </a:p>
        </p:txBody>
      </p:sp>
      <mc:AlternateContent xmlns:mc="http://schemas.openxmlformats.org/markup-compatibility/2006" xmlns:a14="http://schemas.microsoft.com/office/drawing/2010/main">
        <mc:Choice Requires="a14">
          <p:sp>
            <p:nvSpPr>
              <p:cNvPr id="15" name="文本框 14"/>
              <p:cNvSpPr txBox="1"/>
              <p:nvPr/>
            </p:nvSpPr>
            <p:spPr>
              <a:xfrm>
                <a:off x="398613" y="1811682"/>
                <a:ext cx="11440962" cy="5046318"/>
              </a:xfrm>
              <a:prstGeom prst="rect">
                <a:avLst/>
              </a:prstGeom>
              <a:noFill/>
            </p:spPr>
            <p:txBody>
              <a:bodyPr wrap="square" rtlCol="0">
                <a:spAutoFit/>
              </a:bodyPr>
              <a:lstStyle/>
              <a:p>
                <a:pPr algn="just">
                  <a:spcAft>
                    <a:spcPts val="0"/>
                  </a:spcAft>
                </a:pPr>
                <a:r>
                  <a:rPr lang="en-US" altLang="zh-CN" sz="2000" b="1" dirty="0" smtClean="0">
                    <a:latin typeface="Arial" panose="020B0604020202020204" pitchFamily="34" charset="0"/>
                    <a:cs typeface="Arial" panose="020B0604020202020204" pitchFamily="34" charset="0"/>
                  </a:rPr>
                  <a:t>Proof</a:t>
                </a:r>
                <a:r>
                  <a:rPr lang="en-US" altLang="zh-CN" sz="2000" b="1" dirty="0" smtClean="0"/>
                  <a:t> </a:t>
                </a:r>
                <a:r>
                  <a:rPr lang="en-US" altLang="zh-CN" sz="28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定义</a:t>
                </a:r>
                <a:r>
                  <a:rPr lang="zh-CN" altLang="zh-CN" sz="2000" dirty="0">
                    <a:effectLst/>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m:rPr>
                            <m:sty m:val="p"/>
                          </m:rPr>
                          <a:rPr lang="en-US" altLang="zh-CN" sz="2000" b="0" i="0" smtClean="0">
                            <a:effectLst/>
                            <a:latin typeface="Cambria Math" panose="02040503050406030204" pitchFamily="18" charset="0"/>
                            <a:ea typeface="Cambria Math" panose="02040503050406030204" pitchFamily="18" charset="0"/>
                          </a:rPr>
                          <m:t>h</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000" dirty="0">
                    <a:effectLst/>
                    <a:latin typeface="Times New Roman" panose="02020603050405020304" pitchFamily="18" charset="0"/>
                    <a:ea typeface="宋体" panose="02010600030101010101" pitchFamily="2" charset="-122"/>
                  </a:rPr>
                  <a:t> </a:t>
                </a:r>
                <a:r>
                  <a:rPr lang="zh-CN" altLang="zh-CN" sz="2000" dirty="0" smtClean="0">
                    <a:effectLst/>
                    <a:latin typeface="Times New Roman" panose="02020603050405020304" pitchFamily="18" charset="0"/>
                    <a:ea typeface="宋体" panose="02010600030101010101" pitchFamily="2" charset="-122"/>
                    <a:cs typeface="Times New Roman" panose="02020603050405020304" pitchFamily="18" charset="0"/>
                  </a:rPr>
                  <a:t>为</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从</a:t>
                </a:r>
                <a:r>
                  <a:rPr lang="zh-CN" altLang="zh-CN" sz="2000" dirty="0">
                    <a:ea typeface="Times New Roman" panose="02020603050405020304" pitchFamily="18" charset="0"/>
                  </a:rPr>
                  <a:t> </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a:latin typeface="Cambria Math" panose="02040503050406030204" pitchFamily="18" charset="0"/>
                        <a:ea typeface="宋体" panose="02010600030101010101" pitchFamily="2" charset="-122"/>
                        <a:cs typeface="Times New Roman" panose="02020603050405020304" pitchFamily="18" charset="0"/>
                      </a:rPr>
                      <m:t> </m:t>
                    </m:r>
                    <m:r>
                      <a:rPr lang="zh-CN" altLang="zh-CN" sz="2000">
                        <a:latin typeface="Cambria Math" panose="02040503050406030204" pitchFamily="18" charset="0"/>
                        <a:ea typeface="宋体" panose="02010600030101010101" pitchFamily="2" charset="-122"/>
                        <a:cs typeface="Times New Roman" panose="02020603050405020304" pitchFamily="18" charset="0"/>
                      </a:rPr>
                      <m:t>到</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的所有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服务器路径</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en-US" sz="2000" dirty="0" smtClean="0">
                    <a:effectLst/>
                    <a:latin typeface="Times New Roman" panose="02020603050405020304" pitchFamily="18" charset="0"/>
                    <a:ea typeface="宋体" panose="02010600030101010101" pitchFamily="2" charset="-122"/>
                    <a:cs typeface="Times New Roman" panose="02020603050405020304" pitchFamily="18" charset="0"/>
                  </a:rPr>
                  <a:t> 的</a:t>
                </a:r>
                <a:r>
                  <a:rPr lang="zh-CN" altLang="zh-CN" sz="2000" dirty="0" smtClean="0">
                    <a:effectLst/>
                    <a:latin typeface="Times New Roman" panose="02020603050405020304" pitchFamily="18" charset="0"/>
                    <a:ea typeface="宋体" panose="02010600030101010101" pitchFamily="2" charset="-122"/>
                    <a:cs typeface="Times New Roman" panose="02020603050405020304" pitchFamily="18" charset="0"/>
                  </a:rPr>
                  <a:t>其中</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一</a:t>
                </a:r>
                <a:r>
                  <a:rPr lang="zh-CN" altLang="zh-CN" sz="2000" dirty="0" smtClean="0">
                    <a:effectLst/>
                    <a:latin typeface="Times New Roman" panose="02020603050405020304" pitchFamily="18" charset="0"/>
                    <a:ea typeface="宋体" panose="02010600030101010101" pitchFamily="2" charset="-122"/>
                    <a:cs typeface="Times New Roman" panose="02020603050405020304" pitchFamily="18" charset="0"/>
                  </a:rPr>
                  <a:t>条</a:t>
                </a:r>
                <a:r>
                  <a:rPr lang="en-US" altLang="zh-CN" sz="2000" dirty="0" smtClean="0">
                    <a:effectLst/>
                    <a:latin typeface="Times New Roman" panose="02020603050405020304" pitchFamily="18" charset="0"/>
                    <a:ea typeface="宋体" panose="02010600030101010101" pitchFamily="2" charset="-122"/>
                  </a:rPr>
                  <a:t>(</a:t>
                </a:r>
                <a14:m>
                  <m:oMath xmlns:m="http://schemas.openxmlformats.org/officeDocument/2006/math">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000" dirty="0">
                    <a:effectLst/>
                    <a:latin typeface="Times New Roman" panose="02020603050405020304" pitchFamily="18" charset="0"/>
                    <a:ea typeface="宋体" panose="02010600030101010101" pitchFamily="2" charset="-122"/>
                  </a:rPr>
                  <a:t>)</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𝑃</m:t>
                        </m:r>
                      </m:e>
                      <m:sub>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sub>
                    </m:sSub>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为</m:t>
                    </m:r>
                  </m:oMath>
                </a14:m>
                <a:r>
                  <a:rPr lang="zh-CN" altLang="zh-CN" sz="2000" dirty="0" smtClean="0">
                    <a:effectLst/>
                    <a:latin typeface="Times New Roman" panose="02020603050405020304" pitchFamily="18" charset="0"/>
                    <a:ea typeface="宋体" panose="02010600030101010101" pitchFamily="2" charset="-122"/>
                    <a:cs typeface="Times New Roman" panose="02020603050405020304" pitchFamily="18" charset="0"/>
                  </a:rPr>
                  <a:t>选择</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路径</a:t>
                </a:r>
                <a:r>
                  <a:rPr lang="zh-CN" altLang="zh-CN" sz="2000" dirty="0">
                    <a:effectLst/>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的概率，</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e>
                      <m:sub>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sub>
                    </m:sSub>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表示路径</a:t>
                </a:r>
                <a:r>
                  <a:rPr lang="zh-CN" altLang="zh-CN" sz="2000" dirty="0">
                    <a:effectLst/>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的平均响应时间。对于所有</a:t>
                </a:r>
                <a14:m>
                  <m:oMath xmlns:m="http://schemas.openxmlformats.org/officeDocument/2006/math">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000" i="1">
                            <a:effectLst/>
                            <a:latin typeface="Cambria Math" panose="02040503050406030204" pitchFamily="18" charset="0"/>
                            <a:ea typeface="Cambria Math" panose="02040503050406030204" pitchFamily="18" charset="0"/>
                          </a:rPr>
                        </m:ctrlPr>
                      </m:d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𝑛</m:t>
                        </m:r>
                      </m:e>
                    </m:d>
                  </m:oMath>
                </a14:m>
                <a:r>
                  <a:rPr lang="zh-CN" altLang="zh-CN" sz="20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effectLst/>
                    <a:latin typeface="Times New Roman" panose="02020603050405020304" pitchFamily="18" charset="0"/>
                    <a:ea typeface="宋体" panose="02010600030101010101" pitchFamily="2" charset="-122"/>
                    <a:cs typeface="Times New Roman" panose="02020603050405020304" pitchFamily="18" charset="0"/>
                  </a:rPr>
                  <a:t>有：</a:t>
                </a:r>
                <a:endParaRPr lang="en-US" altLang="zh-CN" sz="20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𝑃</m:t>
                              </m:r>
                            </m:e>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e>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Sub>
                        </m:e>
                      </m:nary>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     (14)</m:t>
                      </m:r>
                    </m:oMath>
                  </m:oMathPara>
                </a14:m>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up/>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𝑃</m:t>
                              </m:r>
                            </m:e>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Sub>
                        </m:e>
                      </m:nary>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sub>
                        <m:sup/>
                        <m:e>
                          <m:nary>
                            <m:naryPr>
                              <m:chr m:val="∑"/>
                              <m:limLoc m:val="undOvr"/>
                              <m:supHide m:val="on"/>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up/>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𝑃</m:t>
                                  </m:r>
                                </m:e>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sub>
                              </m:s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𝑃</m:t>
                                  </m:r>
                                </m:e>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Sub>
                            </m:e>
                          </m:nary>
                        </m:e>
                      </m:nary>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        </m:t>
                      </m:r>
                      <m:d>
                        <m:dPr>
                          <m:ctrlP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15</m:t>
                          </m:r>
                        </m:e>
                      </m:d>
                    </m:oMath>
                  </m:oMathPara>
                </a14:m>
                <a:endParaRPr lang="en-US" alt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e>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e>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e>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      (16)</m:t>
                      </m:r>
                    </m:oMath>
                  </m:oMathPara>
                </a14:m>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endPar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98613" y="1811682"/>
                <a:ext cx="11440962" cy="5046318"/>
              </a:xfrm>
              <a:prstGeom prst="rect">
                <a:avLst/>
              </a:prstGeom>
              <a:blipFill>
                <a:blip r:embed="rId3"/>
                <a:stretch>
                  <a:fillRect l="-533" t="-1812" r="-586"/>
                </a:stretch>
              </a:blipFill>
            </p:spPr>
            <p:txBody>
              <a:bodyPr/>
              <a:lstStyle/>
              <a:p>
                <a:r>
                  <a:rPr lang="zh-CN" altLang="en-US">
                    <a:noFill/>
                  </a:rPr>
                  <a:t> </a:t>
                </a:r>
              </a:p>
            </p:txBody>
          </p:sp>
        </mc:Fallback>
      </mc:AlternateContent>
      <p:sp>
        <p:nvSpPr>
          <p:cNvPr id="4" name="文本框 3"/>
          <p:cNvSpPr txBox="1"/>
          <p:nvPr/>
        </p:nvSpPr>
        <p:spPr>
          <a:xfrm>
            <a:off x="398613" y="1217274"/>
            <a:ext cx="5383062"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Convert FPP </a:t>
            </a:r>
            <a:r>
              <a:rPr lang="en-US" altLang="zh-CN" sz="2400" dirty="0" smtClean="0">
                <a:latin typeface="Arial" panose="020B0604020202020204" pitchFamily="34" charset="0"/>
                <a:ea typeface="宋体" panose="02010600030101010101" pitchFamily="2" charset="-122"/>
                <a:cs typeface="Arial" panose="020B0604020202020204" pitchFamily="34" charset="0"/>
              </a:rPr>
              <a:t>to QSRFP</a:t>
            </a:r>
            <a:endParaRPr lang="en-US" altLang="zh-CN" sz="2400" dirty="0" smtClean="0">
              <a:effectLst/>
              <a:latin typeface="Arial" panose="020B0604020202020204" pitchFamily="34" charset="0"/>
              <a:ea typeface="宋体" panose="02010600030101010101" pitchFamily="2"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918AFA8E-6AEB-45AD-BD8F-8243062FE633}" type="slidenum">
              <a:rPr lang="zh-CN" altLang="en-US" smtClean="0"/>
              <a:t>14</a:t>
            </a:fld>
            <a:endParaRPr lang="zh-CN" altLang="en-US"/>
          </a:p>
        </p:txBody>
      </p:sp>
    </p:spTree>
    <p:extLst>
      <p:ext uri="{BB962C8B-B14F-4D97-AF65-F5344CB8AC3E}">
        <p14:creationId xmlns:p14="http://schemas.microsoft.com/office/powerpoint/2010/main" val="1688558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ALGORITHM</a:t>
            </a:r>
            <a:endParaRPr lang="en-US" sz="4800" b="1" dirty="0">
              <a:latin typeface="Arial"/>
              <a:cs typeface="Arial"/>
            </a:endParaRPr>
          </a:p>
        </p:txBody>
      </p:sp>
      <mc:AlternateContent xmlns:mc="http://schemas.openxmlformats.org/markup-compatibility/2006" xmlns:a14="http://schemas.microsoft.com/office/drawing/2010/main">
        <mc:Choice Requires="a14">
          <p:sp>
            <p:nvSpPr>
              <p:cNvPr id="15" name="文本框 14"/>
              <p:cNvSpPr txBox="1"/>
              <p:nvPr/>
            </p:nvSpPr>
            <p:spPr>
              <a:xfrm>
                <a:off x="398613" y="1946500"/>
                <a:ext cx="11440962" cy="3078792"/>
              </a:xfrm>
              <a:prstGeom prst="rect">
                <a:avLst/>
              </a:prstGeom>
              <a:noFill/>
            </p:spPr>
            <p:txBody>
              <a:bodyPr wrap="square" rtlCol="0">
                <a:spAutoFit/>
              </a:bodyPr>
              <a:lstStyle/>
              <a:p>
                <a:pPr algn="just">
                  <a:spcAft>
                    <a:spcPts val="0"/>
                  </a:spcAft>
                </a:pPr>
                <a:r>
                  <a:rPr lang="en-US" altLang="zh-CN" sz="2000" b="1" dirty="0" smtClean="0">
                    <a:latin typeface="Arial" panose="020B0604020202020204" pitchFamily="34" charset="0"/>
                    <a:cs typeface="Arial" panose="020B0604020202020204" pitchFamily="34" charset="0"/>
                  </a:rPr>
                  <a:t>Proof</a:t>
                </a:r>
                <a:r>
                  <a:rPr lang="en-US" altLang="zh-CN" sz="2000" b="1" dirty="0" smtClean="0"/>
                  <a:t> </a:t>
                </a:r>
                <a:r>
                  <a:rPr lang="en-US" altLang="zh-CN" sz="28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在将</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(15)</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带入</a:t>
                </a:r>
                <a:r>
                  <a:rPr lang="zh-CN"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到</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(14)</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后，对于</a:t>
                </a:r>
                <a14:m>
                  <m:oMath xmlns:m="http://schemas.openxmlformats.org/officeDocument/2006/math">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e>
                    </m:d>
                  </m:oMath>
                </a14:m>
                <a:r>
                  <a:rPr lang="zh-CN"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br>
                <a14:m>
                  <m:oMathPara xmlns:m="http://schemas.openxmlformats.org/officeDocument/2006/math">
                    <m:oMathParaPr>
                      <m:jc m:val="centerGroup"/>
                    </m:oMathParaPr>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𝑃</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𝑡</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Sub>
                        </m:e>
                      </m:nary>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𝑃</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𝑡</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sub>
                          </m:sSub>
                        </m:e>
                      </m:nary>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up>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𝑃</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𝑡</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sub>
                          </m:sSub>
                        </m:e>
                      </m:nary>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nary>
                        <m:naryPr>
                          <m:chr m:val="∑"/>
                          <m:limLoc m:val="undOvr"/>
                          <m:supHide m:val="on"/>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sub>
                        <m:sup/>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𝑃</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sub>
                          </m:s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e>
                      </m:nary>
                      <m:r>
                        <a:rPr lang="en-US" altLang="zh-CN" sz="2000" i="1" kern="100" smtClean="0">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sub>
                          </m:sSub>
                        </m:sub>
                        <m:sup/>
                        <m:e>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𝑃</m:t>
                              </m:r>
                            </m:e>
                            <m:sub>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sub>
                              </m:sSub>
                            </m:sub>
                          </m:sSub>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sub>
                          </m:sSub>
                        </m:e>
                      </m:nary>
                      <m:r>
                        <a:rPr lang="en-US" altLang="zh-CN" sz="2000" b="0"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b="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(17)</m:t>
                      </m:r>
                    </m:oMath>
                  </m:oMathPara>
                </a14:m>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endPar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98613" y="1946500"/>
                <a:ext cx="11440962" cy="3078792"/>
              </a:xfrm>
              <a:prstGeom prst="rect">
                <a:avLst/>
              </a:prstGeom>
              <a:blipFill>
                <a:blip r:embed="rId3"/>
                <a:stretch>
                  <a:fillRect l="-533" t="-1980"/>
                </a:stretch>
              </a:blipFill>
            </p:spPr>
            <p:txBody>
              <a:bodyPr/>
              <a:lstStyle/>
              <a:p>
                <a:r>
                  <a:rPr lang="zh-CN" altLang="en-US">
                    <a:noFill/>
                  </a:rPr>
                  <a:t> </a:t>
                </a:r>
              </a:p>
            </p:txBody>
          </p:sp>
        </mc:Fallback>
      </mc:AlternateContent>
      <p:sp>
        <p:nvSpPr>
          <p:cNvPr id="4" name="文本框 3"/>
          <p:cNvSpPr txBox="1"/>
          <p:nvPr/>
        </p:nvSpPr>
        <p:spPr>
          <a:xfrm>
            <a:off x="398613" y="1217274"/>
            <a:ext cx="5383062"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Convert FPP </a:t>
            </a:r>
            <a:r>
              <a:rPr lang="en-US" altLang="zh-CN" sz="2400" dirty="0" smtClean="0">
                <a:latin typeface="Arial" panose="020B0604020202020204" pitchFamily="34" charset="0"/>
                <a:ea typeface="宋体" panose="02010600030101010101" pitchFamily="2" charset="-122"/>
                <a:cs typeface="Arial" panose="020B0604020202020204" pitchFamily="34" charset="0"/>
              </a:rPr>
              <a:t>to QSRFP</a:t>
            </a:r>
            <a:endParaRPr lang="en-US" altLang="zh-CN" sz="2400" dirty="0" smtClean="0">
              <a:effectLst/>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p:cNvSpPr txBox="1"/>
              <p:nvPr/>
            </p:nvSpPr>
            <p:spPr>
              <a:xfrm>
                <a:off x="566019" y="5292853"/>
                <a:ext cx="10673482" cy="1129861"/>
              </a:xfrm>
              <a:prstGeom prst="rect">
                <a:avLst/>
              </a:prstGeom>
              <a:noFill/>
            </p:spPr>
            <p:txBody>
              <a:bodyPr wrap="square" rtlCol="0">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2→3</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p>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Sub>
                        </m:e>
                      </m:nary>
                    </m:oMath>
                  </m:oMathPara>
                </a14:m>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566019" y="5292853"/>
                <a:ext cx="10673482" cy="1129861"/>
              </a:xfrm>
              <a:prstGeom prst="rect">
                <a:avLst/>
              </a:prstGeom>
              <a:blipFill>
                <a:blip r:embed="rId4"/>
                <a:stretch>
                  <a:fillRect/>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18AFA8E-6AEB-45AD-BD8F-8243062FE633}" type="slidenum">
              <a:rPr lang="zh-CN" altLang="en-US" smtClean="0"/>
              <a:t>15</a:t>
            </a:fld>
            <a:endParaRPr lang="zh-CN" altLang="en-US"/>
          </a:p>
        </p:txBody>
      </p:sp>
    </p:spTree>
    <p:extLst>
      <p:ext uri="{BB962C8B-B14F-4D97-AF65-F5344CB8AC3E}">
        <p14:creationId xmlns:p14="http://schemas.microsoft.com/office/powerpoint/2010/main" val="3085338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ALGORITHM</a:t>
            </a:r>
            <a:endParaRPr lang="en-US" sz="4800" b="1" dirty="0">
              <a:latin typeface="Arial"/>
              <a:cs typeface="Arial"/>
            </a:endParaRPr>
          </a:p>
        </p:txBody>
      </p:sp>
      <mc:AlternateContent xmlns:mc="http://schemas.openxmlformats.org/markup-compatibility/2006" xmlns:a14="http://schemas.microsoft.com/office/drawing/2010/main">
        <mc:Choice Requires="a14">
          <p:sp>
            <p:nvSpPr>
              <p:cNvPr id="15" name="文本框 14"/>
              <p:cNvSpPr txBox="1"/>
              <p:nvPr/>
            </p:nvSpPr>
            <p:spPr>
              <a:xfrm>
                <a:off x="398613" y="2175100"/>
                <a:ext cx="11440962" cy="2145524"/>
              </a:xfrm>
              <a:prstGeom prst="rect">
                <a:avLst/>
              </a:prstGeom>
              <a:noFill/>
            </p:spPr>
            <p:txBody>
              <a:bodyPr wrap="square" rtlCol="0">
                <a:spAutoFit/>
              </a:bodyPr>
              <a:lstStyle/>
              <a:p>
                <a:pPr algn="just">
                  <a:spcAft>
                    <a:spcPts val="0"/>
                  </a:spcAft>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为了使公式更简洁，可以将用户视为：</a:t>
                </a:r>
                <a14:m>
                  <m:oMath xmlns:m="http://schemas.openxmlformats.org/officeDocument/2006/math">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0</m:t>
                        </m:r>
                      </m:sup>
                    </m:sSubSup>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，且将</a:t>
                </a:r>
                <a:r>
                  <a:rPr lang="zh-CN" altLang="zh-CN" sz="2400" dirty="0">
                    <a:effectLst/>
                    <a:ea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dirty="0">
                    <a:effectLst/>
                    <a:latin typeface="Times New Roman" panose="02020603050405020304" pitchFamily="18" charset="0"/>
                    <a:ea typeface="宋体" panose="02010600030101010101" pitchFamily="2" charset="-122"/>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简化为</a:t>
                </a:r>
                <a:r>
                  <a:rPr lang="zh-CN" altLang="zh-CN" sz="2400" dirty="0">
                    <a:effectLst/>
                    <a:ea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sub>
                    </m:sSub>
                  </m:oMath>
                </a14:m>
                <a:r>
                  <a:rPr lang="zh-CN" altLang="en-US"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2400" i="1">
                              <a:effectLst/>
                              <a:latin typeface="Cambria Math" panose="02040503050406030204" pitchFamily="18" charset="0"/>
                              <a:ea typeface="Cambria Math" panose="020405030504060302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=0</m:t>
                          </m:r>
                        </m:sub>
                        <m:sup>
                          <m:d>
                            <m:dPr>
                              <m:begChr m:val="|"/>
                              <m:endChr m:val="|"/>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d>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p>
                        <m:e>
                          <m:limLow>
                            <m:limLowPr>
                              <m:ctrlPr>
                                <a:rPr lang="zh-CN" altLang="zh-CN" sz="2400" i="1">
                                  <a:effectLst/>
                                  <a:latin typeface="Cambria Math" panose="02040503050406030204" pitchFamily="18" charset="0"/>
                                  <a:ea typeface="Cambria Math" panose="02040503050406030204" pitchFamily="18" charset="0"/>
                                </a:rPr>
                              </m:ctrlPr>
                            </m:limLowPr>
                            <m:e>
                              <m:groupChr>
                                <m:groupChrPr>
                                  <m:chr m:val="⏟"/>
                                  <m:ctrlPr>
                                    <a:rPr lang="zh-CN" altLang="zh-CN" sz="2400" i="1">
                                      <a:effectLst/>
                                      <a:latin typeface="Cambria Math" panose="02040503050406030204" pitchFamily="18" charset="0"/>
                                      <a:ea typeface="Cambria Math" panose="02040503050406030204" pitchFamily="18" charset="0"/>
                                    </a:rPr>
                                  </m:ctrlPr>
                                </m:groupChrPr>
                                <m:e>
                                  <m:nary>
                                    <m:naryPr>
                                      <m:chr m:val="∑"/>
                                      <m:limLoc m:val="undOvr"/>
                                      <m:ctrlPr>
                                        <a:rPr lang="zh-CN" altLang="zh-CN" sz="2400" i="1">
                                          <a:effectLst/>
                                          <a:latin typeface="Cambria Math" panose="02040503050406030204" pitchFamily="18" charset="0"/>
                                          <a:ea typeface="Cambria Math" panose="020405030504060302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𝑣</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up>
                                    <m:e>
                                      <m:nary>
                                        <m:naryPr>
                                          <m:chr m:val="∑"/>
                                          <m:limLoc m:val="undOvr"/>
                                          <m:ctrlPr>
                                            <a:rPr lang="zh-CN" altLang="zh-CN" sz="2400" i="1">
                                              <a:effectLst/>
                                              <a:latin typeface="Cambria Math" panose="02040503050406030204" pitchFamily="18" charset="0"/>
                                              <a:ea typeface="Cambria Math" panose="020405030504060302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up>
                                        <m:e>
                                          <m:limUpp>
                                            <m:limUppPr>
                                              <m:ctrlPr>
                                                <a:rPr lang="zh-CN" altLang="zh-CN" sz="2400" i="1">
                                                  <a:effectLst/>
                                                  <a:latin typeface="Cambria Math" panose="02040503050406030204" pitchFamily="18" charset="0"/>
                                                  <a:ea typeface="Cambria Math" panose="02040503050406030204" pitchFamily="18" charset="0"/>
                                                </a:rPr>
                                              </m:ctrlPr>
                                            </m:limUppPr>
                                            <m:e>
                                              <m:groupChr>
                                                <m:groupChrPr>
                                                  <m:chr m:val="⏞"/>
                                                  <m:pos m:val="top"/>
                                                  <m:vertJc m:val="bot"/>
                                                  <m:ctrlPr>
                                                    <a:rPr lang="zh-CN" altLang="zh-CN" sz="2400" i="1">
                                                      <a:effectLst/>
                                                      <a:latin typeface="Cambria Math" panose="02040503050406030204" pitchFamily="18" charset="0"/>
                                                      <a:ea typeface="Cambria Math" panose="02040503050406030204" pitchFamily="18" charset="0"/>
                                                    </a:rPr>
                                                  </m:ctrlPr>
                                                </m:groupChrPr>
                                                <m:e>
                                                  <m:f>
                                                    <m:fPr>
                                                      <m:ctrlPr>
                                                        <a:rPr lang="zh-CN" altLang="zh-CN" sz="2400" i="1">
                                                          <a:effectLst/>
                                                          <a:latin typeface="Cambria Math" panose="02040503050406030204" pitchFamily="18" charset="0"/>
                                                          <a:ea typeface="Cambria Math" panose="02040503050406030204" pitchFamily="18" charset="0"/>
                                                        </a:rPr>
                                                      </m:ctrlPr>
                                                    </m:fPr>
                                                    <m:num>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𝑣</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sup>
                                                          </m:sSup>
                                                        </m:sub>
                                                      </m:sSub>
                                                    </m:num>
                                                    <m:den>
                                                      <m:nary>
                                                        <m:naryPr>
                                                          <m:chr m:val="∑"/>
                                                          <m:limLoc m:val="subSup"/>
                                                          <m:ctrlPr>
                                                            <a:rPr lang="zh-CN" altLang="zh-CN" sz="2400" i="1">
                                                              <a:effectLst/>
                                                              <a:latin typeface="Cambria Math" panose="02040503050406030204" pitchFamily="18" charset="0"/>
                                                              <a:ea typeface="Cambria Math" panose="020405030504060302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up>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sup>
                                                              </m:sSup>
                                                            </m:sub>
                                                          </m:sSub>
                                                        </m:e>
                                                      </m:nary>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𝑣</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p>
                                                          </m:sSup>
                                                        </m:sub>
                                                      </m:sSub>
                                                    </m:num>
                                                    <m:den>
                                                      <m:nary>
                                                        <m:naryPr>
                                                          <m:chr m:val="∑"/>
                                                          <m:limLoc m:val="subSup"/>
                                                          <m:ctrlPr>
                                                            <a:rPr lang="zh-CN" altLang="zh-CN" sz="2400" i="1">
                                                              <a:effectLst/>
                                                              <a:latin typeface="Cambria Math" panose="02040503050406030204" pitchFamily="18" charset="0"/>
                                                              <a:ea typeface="Cambria Math" panose="020405030504060302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up>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p>
                                                              </m:sSup>
                                                            </m:sub>
                                                          </m:sSub>
                                                        </m:e>
                                                      </m:nary>
                                                    </m:den>
                                                  </m:f>
                                                </m:e>
                                              </m:groupChr>
                                            </m:e>
                                            <m:li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𝑝𝑟𝑜𝑏</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𝑜𝑓</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sup>
                                              </m:s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𝑜𝑛</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𝑣</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𝑎𝑛𝑑</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𝑜𝑛</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lim>
                                          </m:limUp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𝑣</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Sub>
                                        </m:e>
                                      </m:nary>
                                    </m:e>
                                  </m:nary>
                                </m:e>
                              </m:groupChr>
                            </m:e>
                            <m:li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𝑎𝑣𝑔𝑇𝑖𝑚𝑒</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𝑏𝑒𝑡𝑤𝑒𝑒𝑛</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sup>
                              </m:s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𝑎𝑛𝑑</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𝑎𝑠</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𝑞𝑢𝑎𝑑𝑟𝑎𝑡𝑖𝑐</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𝑓𝑟𝑎𝑐𝑡𝑖𝑜𝑛</m:t>
                              </m:r>
                            </m:lim>
                          </m:limLow>
                        </m:e>
                      </m:nary>
                      <m:r>
                        <a:rPr lang="en-US" altLang="zh-CN" sz="2400" b="0" i="1" smtClean="0">
                          <a:effectLst/>
                          <a:latin typeface="Cambria Math" panose="02040503050406030204" pitchFamily="18" charset="0"/>
                          <a:ea typeface="宋体" panose="02010600030101010101" pitchFamily="2" charset="-122"/>
                          <a:cs typeface="Times New Roman" panose="02020603050405020304" pitchFamily="18" charset="0"/>
                        </a:rPr>
                        <m:t>              (19)</m:t>
                      </m:r>
                    </m:oMath>
                  </m:oMathPara>
                </a14:m>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98613" y="2175100"/>
                <a:ext cx="11440962" cy="2145524"/>
              </a:xfrm>
              <a:prstGeom prst="rect">
                <a:avLst/>
              </a:prstGeom>
              <a:blipFill>
                <a:blip r:embed="rId3"/>
                <a:stretch>
                  <a:fillRect l="-799" t="-2557"/>
                </a:stretch>
              </a:blipFill>
            </p:spPr>
            <p:txBody>
              <a:bodyPr/>
              <a:lstStyle/>
              <a:p>
                <a:r>
                  <a:rPr lang="zh-CN" altLang="en-US">
                    <a:noFill/>
                  </a:rPr>
                  <a:t> </a:t>
                </a:r>
              </a:p>
            </p:txBody>
          </p:sp>
        </mc:Fallback>
      </mc:AlternateContent>
      <p:sp>
        <p:nvSpPr>
          <p:cNvPr id="4" name="文本框 3"/>
          <p:cNvSpPr txBox="1"/>
          <p:nvPr/>
        </p:nvSpPr>
        <p:spPr>
          <a:xfrm>
            <a:off x="398613" y="1217274"/>
            <a:ext cx="5383062"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Convert FPP </a:t>
            </a:r>
            <a:r>
              <a:rPr lang="en-US" altLang="zh-CN" sz="2400" dirty="0" smtClean="0">
                <a:latin typeface="Arial" panose="020B0604020202020204" pitchFamily="34" charset="0"/>
                <a:ea typeface="宋体" panose="02010600030101010101" pitchFamily="2" charset="-122"/>
                <a:cs typeface="Arial" panose="020B0604020202020204" pitchFamily="34" charset="0"/>
              </a:rPr>
              <a:t>to QSRFP</a:t>
            </a:r>
            <a:endParaRPr lang="en-US" altLang="zh-CN" sz="2400" dirty="0" smtClean="0">
              <a:effectLst/>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 name="文本框 5"/>
              <p:cNvSpPr txBox="1"/>
              <p:nvPr/>
            </p:nvSpPr>
            <p:spPr>
              <a:xfrm>
                <a:off x="398613" y="5251675"/>
                <a:ext cx="11440962" cy="1027204"/>
              </a:xfrm>
              <a:prstGeom prst="rect">
                <a:avLst/>
              </a:prstGeom>
              <a:noFill/>
            </p:spPr>
            <p:txBody>
              <a:bodyPr wrap="square" rtlCol="0">
                <a:spAutoFit/>
              </a:bodyPr>
              <a:lstStyle/>
              <a:p>
                <a:pPr algn="ct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𝑣</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a:latin typeface="Cambria Math" panose="02040503050406030204" pitchFamily="18" charset="0"/>
                            <a:ea typeface="Cambria Math" panose="02040503050406030204" pitchFamily="18" charset="0"/>
                          </a:rPr>
                        </m:ctrlPr>
                      </m:fPr>
                      <m:num>
                        <m:sSubSup>
                          <m:sSubSupPr>
                            <m:ctrlPr>
                              <a:rPr lang="zh-CN"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𝑑</m:t>
                            </m:r>
                          </m:e>
                          <m:sub>
                            <m:sSup>
                              <m:sSupPr>
                                <m:ctrlPr>
                                  <a:rPr lang="zh-CN"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p>
                            </m:sSup>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𝑖𝑛</m:t>
                            </m:r>
                          </m:sup>
                        </m:sSubSup>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𝑑</m:t>
                            </m:r>
                          </m:e>
                          <m:sub>
                            <m:sSup>
                              <m:sSupPr>
                                <m:ctrlPr>
                                  <a:rPr lang="zh-CN"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p>
                            </m:sSup>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𝑜𝑢𝑡</m:t>
                            </m:r>
                          </m:sup>
                        </m:sSubSup>
                      </m:num>
                      <m:den>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𝑣</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sub>
                        </m:sSub>
                      </m:den>
                    </m:f>
                    <m:r>
                      <a:rPr lang="en-US" altLang="zh-CN" sz="20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𝑣</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sub>
                    </m:sSub>
                  </m:oMath>
                </a14:m>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表示位于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服务器</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𝑣</m:t>
                        </m:r>
                      </m:sub>
                    </m:sSub>
                  </m:oMath>
                </a14:m>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2000" dirty="0">
                    <a:ea typeface="Times New Roman" panose="02020603050405020304" pitchFamily="18" charset="0"/>
                  </a:rPr>
                  <a:t> </a:t>
                </a:r>
                <a14:m>
                  <m:oMath xmlns:m="http://schemas.openxmlformats.org/officeDocument/2006/math">
                    <m:sSup>
                      <m:sSupPr>
                        <m:ctrlPr>
                          <a:rPr lang="zh-CN"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p>
                    </m:sSup>
                  </m:oMath>
                </a14:m>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和位于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服务器</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sub>
                    </m:sSub>
                  </m:oMath>
                </a14:m>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2000" dirty="0">
                    <a:ea typeface="Times New Roman" panose="02020603050405020304" pitchFamily="18" charset="0"/>
                  </a:rPr>
                  <a:t> </a:t>
                </a:r>
                <a14:m>
                  <m:oMath xmlns:m="http://schemas.openxmlformats.org/officeDocument/2006/math">
                    <m:sSup>
                      <m:sSupPr>
                        <m:ctrlPr>
                          <a:rPr lang="zh-CN"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p>
                    </m:sSup>
                  </m:oMath>
                </a14:m>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之间的响应时间</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ctr">
                  <a:spcAft>
                    <a:spcPts val="0"/>
                  </a:spcAft>
                </a:pPr>
                <a:endParaRPr lang="en-US" altLang="zh-CN" sz="2000" kern="100" dirty="0" smtClean="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98613" y="5251675"/>
                <a:ext cx="11440962" cy="1027204"/>
              </a:xfrm>
              <a:prstGeom prst="rect">
                <a:avLst/>
              </a:prstGeom>
              <a:blipFill>
                <a:blip r:embed="rId4"/>
                <a:stretch>
                  <a:fillRect/>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18AFA8E-6AEB-45AD-BD8F-8243062FE633}" type="slidenum">
              <a:rPr lang="zh-CN" altLang="en-US" smtClean="0"/>
              <a:t>16</a:t>
            </a:fld>
            <a:endParaRPr lang="zh-CN" altLang="en-US"/>
          </a:p>
        </p:txBody>
      </p:sp>
    </p:spTree>
    <p:extLst>
      <p:ext uri="{BB962C8B-B14F-4D97-AF65-F5344CB8AC3E}">
        <p14:creationId xmlns:p14="http://schemas.microsoft.com/office/powerpoint/2010/main" val="160214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ALGORITHM</a:t>
            </a:r>
            <a:endParaRPr lang="en-US" sz="4800" b="1" dirty="0">
              <a:latin typeface="Arial"/>
              <a:cs typeface="Arial"/>
            </a:endParaRPr>
          </a:p>
        </p:txBody>
      </p:sp>
      <mc:AlternateContent xmlns:mc="http://schemas.openxmlformats.org/markup-compatibility/2006" xmlns:a14="http://schemas.microsoft.com/office/drawing/2010/main">
        <mc:Choice Requires="a14">
          <p:sp>
            <p:nvSpPr>
              <p:cNvPr id="15" name="文本框 14"/>
              <p:cNvSpPr txBox="1"/>
              <p:nvPr/>
            </p:nvSpPr>
            <p:spPr>
              <a:xfrm>
                <a:off x="398613" y="1946500"/>
                <a:ext cx="11440962" cy="3637406"/>
              </a:xfrm>
              <a:prstGeom prst="rect">
                <a:avLst/>
              </a:prstGeom>
              <a:noFill/>
            </p:spPr>
            <p:txBody>
              <a:bodyPr wrap="square" rtlCol="0">
                <a:spAutoFit/>
              </a:bodyPr>
              <a:lstStyle/>
              <a:p>
                <a:pPr algn="just">
                  <a:spcAft>
                    <a:spcPts val="0"/>
                  </a:spcAft>
                </a:pPr>
                <a14:m>
                  <m:oMath xmlns:m="http://schemas.openxmlformats.org/officeDocument/2006/math">
                    <m:sSub>
                      <m:sSubPr>
                        <m:ctrlPr>
                          <a:rPr lang="zh-CN" altLang="zh-CN" sz="2400"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为在</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 </m:t>
                        </m:r>
                      </m:sub>
                    </m:sSub>
                  </m:oMath>
                </a14:m>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中，任一两个毗邻函数之间的平均响应时间的总和。通过</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br>
                <a:endParaRPr lang="en-US" alt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𝜆</m:t>
                              </m:r>
                            </m:e>
                          </m:acc>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subSup"/>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e>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m:t>
                                  </m:r>
                                </m:sup>
                              </m:sSubSup>
                            </m:e>
                          </m:nary>
                        </m:num>
                        <m:den>
                          <m:nary>
                            <m:naryPr>
                              <m:chr m:val="∑"/>
                              <m:limLoc m:val="subSup"/>
                              <m:supHide m:val="on"/>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𝑣</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𝐹</m:t>
                              </m:r>
                            </m:sub>
                            <m:sup/>
                            <m:e>
                              <m:nary>
                                <m:naryPr>
                                  <m:chr m:val="∑"/>
                                  <m:limLoc m:val="subSup"/>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up>
                                <m:e>
                                  <m:sSubSup>
                                    <m:sSub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𝑣</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𝑚</m:t>
                                      </m:r>
                                    </m:sup>
                                  </m:sSubSup>
                                </m:e>
                              </m:nary>
                            </m:e>
                          </m:nary>
                        </m:den>
                      </m:f>
                    </m:oMath>
                  </m:oMathPara>
                </a14:m>
                <a:endParaRPr lang="en-US" alt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zh-CN" alt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定义，</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可以表示为</a:t>
                </a:r>
                <a:r>
                  <a:rPr lang="zh-CN" alt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𝑋</m:t>
                          </m:r>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𝐹</m:t>
                          </m:r>
                        </m:sub>
                        <m:sup/>
                        <m:e>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𝜆</m:t>
                                  </m:r>
                                </m:e>
                              </m:acc>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e>
                      </m:nary>
                    </m:oMath>
                  </m:oMathPara>
                </a14:m>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98613" y="1946500"/>
                <a:ext cx="11440962" cy="3637406"/>
              </a:xfrm>
              <a:prstGeom prst="rect">
                <a:avLst/>
              </a:prstGeom>
              <a:blipFill>
                <a:blip r:embed="rId3"/>
                <a:stretch>
                  <a:fillRect l="-799" t="-1843" r="-852"/>
                </a:stretch>
              </a:blipFill>
            </p:spPr>
            <p:txBody>
              <a:bodyPr/>
              <a:lstStyle/>
              <a:p>
                <a:r>
                  <a:rPr lang="zh-CN" altLang="en-US">
                    <a:noFill/>
                  </a:rPr>
                  <a:t> </a:t>
                </a:r>
              </a:p>
            </p:txBody>
          </p:sp>
        </mc:Fallback>
      </mc:AlternateContent>
      <p:sp>
        <p:nvSpPr>
          <p:cNvPr id="4" name="文本框 3"/>
          <p:cNvSpPr txBox="1"/>
          <p:nvPr/>
        </p:nvSpPr>
        <p:spPr>
          <a:xfrm>
            <a:off x="398613" y="1217274"/>
            <a:ext cx="5383062"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Convert FPP </a:t>
            </a:r>
            <a:r>
              <a:rPr lang="en-US" altLang="zh-CN" sz="2400" dirty="0" smtClean="0">
                <a:latin typeface="Arial" panose="020B0604020202020204" pitchFamily="34" charset="0"/>
                <a:ea typeface="宋体" panose="02010600030101010101" pitchFamily="2" charset="-122"/>
                <a:cs typeface="Arial" panose="020B0604020202020204" pitchFamily="34" charset="0"/>
              </a:rPr>
              <a:t>to QSRFP</a:t>
            </a:r>
            <a:endParaRPr lang="en-US" altLang="zh-CN" sz="2400" dirty="0" smtClean="0">
              <a:effectLst/>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7" name="文本框 6"/>
              <p:cNvSpPr txBox="1"/>
              <p:nvPr/>
            </p:nvSpPr>
            <p:spPr>
              <a:xfrm>
                <a:off x="398613" y="5851467"/>
                <a:ext cx="11440962" cy="416717"/>
              </a:xfrm>
              <a:prstGeom prst="rect">
                <a:avLst/>
              </a:prstGeom>
              <a:noFill/>
            </p:spPr>
            <p:txBody>
              <a:bodyPr wrap="square" rtlCol="0">
                <a:spAutoFit/>
              </a:bodyPr>
              <a:lstStyle/>
              <a:p>
                <a:pPr algn="ctr"/>
                <a:r>
                  <a:rPr lang="zh-CN" altLang="en-US" sz="2000" dirty="0" smtClean="0">
                    <a:effectLst/>
                    <a:latin typeface="Arial" panose="020B0604020202020204" pitchFamily="34" charset="0"/>
                    <a:ea typeface="宋体" panose="02010600030101010101" pitchFamily="2" charset="-122"/>
                    <a:cs typeface="Arial" panose="020B0604020202020204" pitchFamily="34" charset="0"/>
                  </a:rPr>
                  <a:t>至此，完成了从</a:t>
                </a:r>
                <a:r>
                  <a:rPr lang="en-US" altLang="zh-CN" sz="2000" dirty="0" smtClean="0">
                    <a:effectLst/>
                    <a:latin typeface="Arial" panose="020B0604020202020204" pitchFamily="34" charset="0"/>
                    <a:ea typeface="宋体" panose="02010600030101010101" pitchFamily="2" charset="-122"/>
                    <a:cs typeface="Arial" panose="020B0604020202020204" pitchFamily="34" charset="0"/>
                  </a:rPr>
                  <a:t>FPP</a:t>
                </a:r>
                <a:r>
                  <a:rPr lang="zh-CN" altLang="en-US" sz="2000" dirty="0" smtClean="0">
                    <a:effectLst/>
                    <a:latin typeface="Arial" panose="020B0604020202020204" pitchFamily="34" charset="0"/>
                    <a:ea typeface="宋体" panose="02010600030101010101" pitchFamily="2" charset="-122"/>
                    <a:cs typeface="Arial" panose="020B0604020202020204" pitchFamily="34" charset="0"/>
                  </a:rPr>
                  <a:t>到</a:t>
                </a:r>
                <a:r>
                  <a:rPr lang="en-US" altLang="zh-CN" sz="2000" dirty="0" smtClean="0">
                    <a:effectLst/>
                    <a:latin typeface="Arial" panose="020B0604020202020204" pitchFamily="34" charset="0"/>
                    <a:ea typeface="宋体" panose="02010600030101010101" pitchFamily="2" charset="-122"/>
                    <a:cs typeface="Arial" panose="020B0604020202020204" pitchFamily="34" charset="0"/>
                  </a:rPr>
                  <a:t>QSRF</a:t>
                </a:r>
                <a:r>
                  <a:rPr lang="en-US" altLang="zh-CN" sz="2000" dirty="0" smtClean="0">
                    <a:latin typeface="Arial" panose="020B0604020202020204" pitchFamily="34" charset="0"/>
                    <a:ea typeface="宋体" panose="02010600030101010101" pitchFamily="2" charset="-122"/>
                    <a:cs typeface="Arial" panose="020B0604020202020204" pitchFamily="34" charset="0"/>
                  </a:rPr>
                  <a:t>P</a:t>
                </a:r>
                <a:r>
                  <a:rPr lang="zh-CN" altLang="en-US" sz="2000" dirty="0" smtClean="0">
                    <a:latin typeface="Arial" panose="020B0604020202020204" pitchFamily="34" charset="0"/>
                    <a:ea typeface="宋体" panose="02010600030101010101" pitchFamily="2" charset="-122"/>
                    <a:cs typeface="Arial" panose="020B0604020202020204" pitchFamily="34" charset="0"/>
                  </a:rPr>
                  <a:t>的转换，后者的计算复杂度为</a:t>
                </a:r>
                <a14:m>
                  <m:oMath xmlns:m="http://schemas.openxmlformats.org/officeDocument/2006/math">
                    <m:d>
                      <m:dPr>
                        <m:begChr m:val="|"/>
                        <m:endChr m:val="|"/>
                        <m:ctrlPr>
                          <a:rPr lang="zh-CN" altLang="zh-CN" sz="2000" i="1">
                            <a:latin typeface="Cambria Math" panose="02040503050406030204" pitchFamily="18" charset="0"/>
                            <a:ea typeface="Cambria Math" panose="02040503050406030204" pitchFamily="18" charset="0"/>
                          </a:rPr>
                        </m:ctrlPr>
                      </m:d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𝐹</m:t>
                        </m:r>
                      </m:e>
                    </m:d>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d>
                          <m:dPr>
                            <m:begChr m:val="|"/>
                            <m:endChr m:val="|"/>
                            <m:ctrlPr>
                              <a:rPr lang="zh-CN" altLang="zh-CN" sz="2000" i="1">
                                <a:effectLst/>
                                <a:latin typeface="Cambria Math" panose="02040503050406030204" pitchFamily="18" charset="0"/>
                                <a:ea typeface="Cambria Math" panose="02040503050406030204" pitchFamily="18" charset="0"/>
                              </a:rPr>
                            </m:ctrlPr>
                          </m:d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𝑁</m:t>
                            </m:r>
                          </m:e>
                        </m:d>
                      </m:e>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sup>
                    </m:s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𝑙</m:t>
                        </m:r>
                      </m:e>
                    </m:acc>
                  </m:oMath>
                </a14:m>
                <a:endParaRPr lang="en-US" altLang="zh-CN" sz="2000" dirty="0" smtClean="0">
                  <a:effectLst/>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98613" y="5851467"/>
                <a:ext cx="11440962" cy="416717"/>
              </a:xfrm>
              <a:prstGeom prst="rect">
                <a:avLst/>
              </a:prstGeom>
              <a:blipFill>
                <a:blip r:embed="rId4"/>
                <a:stretch>
                  <a:fillRect t="-8824" b="-2647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18AFA8E-6AEB-45AD-BD8F-8243062FE633}" type="slidenum">
              <a:rPr lang="zh-CN" altLang="en-US" smtClean="0"/>
              <a:t>17</a:t>
            </a:fld>
            <a:endParaRPr lang="zh-CN" altLang="en-US"/>
          </a:p>
        </p:txBody>
      </p:sp>
    </p:spTree>
    <p:extLst>
      <p:ext uri="{BB962C8B-B14F-4D97-AF65-F5344CB8AC3E}">
        <p14:creationId xmlns:p14="http://schemas.microsoft.com/office/powerpoint/2010/main" val="2046017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ALGORITHM</a:t>
            </a:r>
            <a:endParaRPr lang="en-US" sz="4800" b="1" dirty="0">
              <a:latin typeface="Arial"/>
              <a:cs typeface="Arial"/>
            </a:endParaRPr>
          </a:p>
        </p:txBody>
      </p:sp>
      <p:sp>
        <p:nvSpPr>
          <p:cNvPr id="15" name="文本框 14"/>
          <p:cNvSpPr txBox="1"/>
          <p:nvPr/>
        </p:nvSpPr>
        <p:spPr>
          <a:xfrm>
            <a:off x="398613" y="2311848"/>
            <a:ext cx="11440962" cy="523220"/>
          </a:xfrm>
          <a:prstGeom prst="rect">
            <a:avLst/>
          </a:prstGeom>
          <a:noFill/>
        </p:spPr>
        <p:txBody>
          <a:bodyPr wrap="square" rtlCol="0">
            <a:spAutoFit/>
          </a:bodyPr>
          <a:lstStyle/>
          <a:p>
            <a:pPr algn="just">
              <a:spcAft>
                <a:spcPts val="0"/>
              </a:spcAft>
            </a:pPr>
            <a:r>
              <a:rPr lang="en-US" altLang="zh-CN" sz="2800" kern="100" dirty="0" smtClean="0">
                <a:latin typeface="Arial" panose="020B0604020202020204" pitchFamily="34" charset="0"/>
                <a:ea typeface="宋体" panose="02010600030101010101" pitchFamily="2" charset="-122"/>
                <a:cs typeface="Arial" panose="020B0604020202020204" pitchFamily="34" charset="0"/>
              </a:rPr>
              <a:t>TARGET</a:t>
            </a:r>
            <a:r>
              <a:rPr lang="zh-CN" altLang="en-US" sz="28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为每一个服务找到</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最佳服务器</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和</a:t>
            </a:r>
            <a:r>
              <a:rPr lang="zh-CN" altLang="zh-CN" sz="2800" b="1" dirty="0">
                <a:latin typeface="Times New Roman" panose="02020603050405020304" pitchFamily="18" charset="0"/>
                <a:ea typeface="宋体" panose="02010600030101010101" pitchFamily="2" charset="-122"/>
                <a:cs typeface="Times New Roman" panose="02020603050405020304" pitchFamily="18" charset="0"/>
              </a:rPr>
              <a:t>部署服务</a:t>
            </a:r>
            <a:r>
              <a:rPr lang="zh-CN" altLang="zh-CN" sz="2800" b="1" dirty="0" smtClean="0">
                <a:latin typeface="Times New Roman" panose="02020603050405020304" pitchFamily="18" charset="0"/>
                <a:ea typeface="宋体" panose="02010600030101010101" pitchFamily="2" charset="-122"/>
                <a:cs typeface="Times New Roman" panose="02020603050405020304" pitchFamily="18" charset="0"/>
              </a:rPr>
              <a:t>实例</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数</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p:cNvSpPr txBox="1"/>
          <p:nvPr/>
        </p:nvSpPr>
        <p:spPr>
          <a:xfrm>
            <a:off x="398613" y="1217274"/>
            <a:ext cx="3768941" cy="461665"/>
          </a:xfrm>
          <a:prstGeom prst="rect">
            <a:avLst/>
          </a:prstGeom>
          <a:noFill/>
        </p:spPr>
        <p:txBody>
          <a:bodyPr wrap="square" rtlCol="0">
            <a:spAutoFit/>
          </a:bodyPr>
          <a:lstStyle/>
          <a:p>
            <a:r>
              <a:rPr lang="en-US"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Greedy-based Algorithms</a:t>
            </a:r>
            <a:endParaRPr lang="en-US" altLang="zh-CN" sz="2400" dirty="0" smtClean="0">
              <a:effectLst/>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 name="文本框 5"/>
              <p:cNvSpPr txBox="1"/>
              <p:nvPr/>
            </p:nvSpPr>
            <p:spPr>
              <a:xfrm>
                <a:off x="398613" y="3502739"/>
                <a:ext cx="11440962" cy="860748"/>
              </a:xfrm>
              <a:prstGeom prst="rect">
                <a:avLst/>
              </a:prstGeom>
              <a:noFill/>
            </p:spPr>
            <p:txBody>
              <a:bodyPr wrap="square" rtlCol="0">
                <a:spAutoFit/>
              </a:bodyPr>
              <a:lstStyle/>
              <a:p>
                <a:pPr algn="just">
                  <a:spcAft>
                    <a:spcPts val="0"/>
                  </a:spcAft>
                </a:pP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基于</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等式</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(19)</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，每一个服务 </a:t>
                </a:r>
                <a14:m>
                  <m:oMath xmlns:m="http://schemas.openxmlformats.org/officeDocument/2006/math">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的最佳放置仅与调用 </a:t>
                </a:r>
                <a14:m>
                  <m:oMath xmlns:m="http://schemas.openxmlformats.org/officeDocument/2006/math">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的服务和 </a:t>
                </a:r>
                <a14:m>
                  <m:oMath xmlns:m="http://schemas.openxmlformats.org/officeDocument/2006/math">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调用</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的服务</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相关</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且</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服务器</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响应路径 </a:t>
                </a:r>
                <a:r>
                  <a:rPr lang="en-US" altLang="zh-CN" sz="2400" i="1" kern="100" dirty="0">
                    <a:latin typeface="Times New Roman" panose="02020603050405020304" pitchFamily="18" charset="0"/>
                    <a:ea typeface="宋体" panose="02010600030101010101" pitchFamily="2" charset="-122"/>
                    <a:cs typeface="Times New Roman" panose="02020603050405020304" pitchFamily="18" charset="0"/>
                  </a:rPr>
                  <a:t>H</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对函数的平均响应时间 </a:t>
                </a:r>
                <a14:m>
                  <m:oMath xmlns:m="http://schemas.openxmlformats.org/officeDocument/2006/math">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无影响。</a:t>
                </a:r>
              </a:p>
            </p:txBody>
          </p:sp>
        </mc:Choice>
        <mc:Fallback xmlns="">
          <p:sp>
            <p:nvSpPr>
              <p:cNvPr id="6" name="文本框 5"/>
              <p:cNvSpPr txBox="1">
                <a:spLocks noRot="1" noChangeAspect="1" noMove="1" noResize="1" noEditPoints="1" noAdjustHandles="1" noChangeArrowheads="1" noChangeShapeType="1" noTextEdit="1"/>
              </p:cNvSpPr>
              <p:nvPr/>
            </p:nvSpPr>
            <p:spPr>
              <a:xfrm>
                <a:off x="398613" y="3502739"/>
                <a:ext cx="11440962" cy="860748"/>
              </a:xfrm>
              <a:prstGeom prst="rect">
                <a:avLst/>
              </a:prstGeom>
              <a:blipFill>
                <a:blip r:embed="rId3"/>
                <a:stretch>
                  <a:fillRect l="-799" t="-7801" r="-852" b="-12766"/>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18AFA8E-6AEB-45AD-BD8F-8243062FE633}" type="slidenum">
              <a:rPr lang="zh-CN" altLang="en-US" smtClean="0"/>
              <a:t>18</a:t>
            </a:fld>
            <a:endParaRPr lang="zh-CN" altLang="en-US"/>
          </a:p>
        </p:txBody>
      </p:sp>
    </p:spTree>
    <p:extLst>
      <p:ext uri="{BB962C8B-B14F-4D97-AF65-F5344CB8AC3E}">
        <p14:creationId xmlns:p14="http://schemas.microsoft.com/office/powerpoint/2010/main" val="1639843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ALGORITHM</a:t>
            </a:r>
            <a:endParaRPr lang="en-US" sz="4800" b="1" dirty="0">
              <a:latin typeface="Arial"/>
              <a:cs typeface="Arial"/>
            </a:endParaRPr>
          </a:p>
        </p:txBody>
      </p:sp>
      <mc:AlternateContent xmlns:mc="http://schemas.openxmlformats.org/markup-compatibility/2006" xmlns:a14="http://schemas.microsoft.com/office/drawing/2010/main">
        <mc:Choice Requires="a14">
          <p:sp>
            <p:nvSpPr>
              <p:cNvPr id="15" name="文本框 14"/>
              <p:cNvSpPr txBox="1"/>
              <p:nvPr/>
            </p:nvSpPr>
            <p:spPr>
              <a:xfrm>
                <a:off x="398613" y="2241462"/>
                <a:ext cx="4850395" cy="3170099"/>
              </a:xfrm>
              <a:prstGeom prst="rect">
                <a:avLst/>
              </a:prstGeom>
              <a:noFill/>
            </p:spPr>
            <p:txBody>
              <a:bodyPr wrap="square" rtlCol="0">
                <a:spAutoFit/>
              </a:bodyPr>
              <a:lstStyle/>
              <a:p>
                <a:pPr algn="just">
                  <a:spcAft>
                    <a:spcPts val="0"/>
                  </a:spcAft>
                </a:pP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算法</a:t>
                </a:r>
                <a:r>
                  <a:rPr lang="en-US" altLang="zh-CN" sz="2000" b="1" kern="100" dirty="0" smtClean="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根据公式</a:t>
                </a:r>
                <a:r>
                  <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19</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为新的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实例选择最佳服务器</a:t>
                </a:r>
                <a:r>
                  <a:rPr lang="zh-CN"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。通过</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遍历所有节点，找到使公式</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19</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具有最小值的最佳服务器节点，并选择最佳服务器运行新的服务实例</a:t>
                </a:r>
                <a:r>
                  <a:rPr lang="zh-CN"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当部署一个服务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的实例时，对于前驱服务和后继服务而言，根据公式</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(19)</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其最佳服务器也会发生改变，这意味着该算法需要替换前驱和后继的实例，如算法</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2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中所述。</a:t>
                </a:r>
              </a:p>
            </p:txBody>
          </p:sp>
        </mc:Choice>
        <mc:Fallback xmlns="">
          <p:sp>
            <p:nvSpPr>
              <p:cNvPr id="15" name="文本框 14"/>
              <p:cNvSpPr txBox="1">
                <a:spLocks noRot="1" noChangeAspect="1" noMove="1" noResize="1" noEditPoints="1" noAdjustHandles="1" noChangeArrowheads="1" noChangeShapeType="1" noTextEdit="1"/>
              </p:cNvSpPr>
              <p:nvPr/>
            </p:nvSpPr>
            <p:spPr>
              <a:xfrm>
                <a:off x="398613" y="2241462"/>
                <a:ext cx="4850395" cy="3170099"/>
              </a:xfrm>
              <a:prstGeom prst="rect">
                <a:avLst/>
              </a:prstGeom>
              <a:blipFill>
                <a:blip r:embed="rId3"/>
                <a:stretch>
                  <a:fillRect l="-1256" t="-1538" r="-1382" b="-2115"/>
                </a:stretch>
              </a:blipFill>
            </p:spPr>
            <p:txBody>
              <a:bodyPr/>
              <a:lstStyle/>
              <a:p>
                <a:r>
                  <a:rPr lang="zh-CN" altLang="en-US">
                    <a:noFill/>
                  </a:rPr>
                  <a:t> </a:t>
                </a:r>
              </a:p>
            </p:txBody>
          </p:sp>
        </mc:Fallback>
      </mc:AlternateContent>
      <p:sp>
        <p:nvSpPr>
          <p:cNvPr id="4" name="文本框 3"/>
          <p:cNvSpPr txBox="1"/>
          <p:nvPr/>
        </p:nvSpPr>
        <p:spPr>
          <a:xfrm>
            <a:off x="398613" y="1217274"/>
            <a:ext cx="3768941" cy="461665"/>
          </a:xfrm>
          <a:prstGeom prst="rect">
            <a:avLst/>
          </a:prstGeom>
          <a:noFill/>
        </p:spPr>
        <p:txBody>
          <a:bodyPr wrap="square" rtlCol="0">
            <a:spAutoFit/>
          </a:bodyPr>
          <a:lstStyle/>
          <a:p>
            <a:r>
              <a:rPr lang="en-US"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Greedy-based Algorithms</a:t>
            </a:r>
            <a:endParaRPr lang="en-US" altLang="zh-CN" sz="2400" dirty="0" smtClean="0">
              <a:effectLst/>
              <a:latin typeface="Arial" panose="020B0604020202020204" pitchFamily="34" charset="0"/>
              <a:ea typeface="宋体" panose="02010600030101010101" pitchFamily="2" charset="-122"/>
              <a:cs typeface="Arial" panose="020B0604020202020204" pitchFamily="34" charset="0"/>
            </a:endParaRPr>
          </a:p>
        </p:txBody>
      </p:sp>
      <p:pic>
        <p:nvPicPr>
          <p:cNvPr id="2" name="图片 1"/>
          <p:cNvPicPr>
            <a:picLocks noChangeAspect="1"/>
          </p:cNvPicPr>
          <p:nvPr/>
        </p:nvPicPr>
        <p:blipFill>
          <a:blip r:embed="rId4"/>
          <a:stretch>
            <a:fillRect/>
          </a:stretch>
        </p:blipFill>
        <p:spPr>
          <a:xfrm>
            <a:off x="6309436" y="949713"/>
            <a:ext cx="5006774" cy="5753599"/>
          </a:xfrm>
          <a:prstGeom prst="rect">
            <a:avLst/>
          </a:prstGeom>
        </p:spPr>
      </p:pic>
      <p:sp>
        <p:nvSpPr>
          <p:cNvPr id="3" name="灯片编号占位符 2"/>
          <p:cNvSpPr>
            <a:spLocks noGrp="1"/>
          </p:cNvSpPr>
          <p:nvPr>
            <p:ph type="sldNum" sz="quarter" idx="12"/>
          </p:nvPr>
        </p:nvSpPr>
        <p:spPr/>
        <p:txBody>
          <a:bodyPr/>
          <a:lstStyle/>
          <a:p>
            <a:fld id="{918AFA8E-6AEB-45AD-BD8F-8243062FE633}" type="slidenum">
              <a:rPr lang="zh-CN" altLang="en-US" smtClean="0"/>
              <a:t>19</a:t>
            </a:fld>
            <a:endParaRPr lang="zh-CN" altLang="en-US"/>
          </a:p>
        </p:txBody>
      </p:sp>
    </p:spTree>
    <p:extLst>
      <p:ext uri="{BB962C8B-B14F-4D97-AF65-F5344CB8AC3E}">
        <p14:creationId xmlns:p14="http://schemas.microsoft.com/office/powerpoint/2010/main" val="1332352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3"/>
          <p:cNvSpPr txBox="1">
            <a:spLocks/>
          </p:cNvSpPr>
          <p:nvPr/>
        </p:nvSpPr>
        <p:spPr>
          <a:xfrm>
            <a:off x="872836" y="612365"/>
            <a:ext cx="4876801"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sz="4800" b="1" spc="-155" dirty="0" smtClean="0">
                <a:latin typeface="Arial"/>
                <a:cs typeface="Arial"/>
              </a:rPr>
              <a:t>OUTLINE</a:t>
            </a:r>
            <a:endParaRPr lang="en-US" sz="4800" dirty="0">
              <a:latin typeface="Arial"/>
              <a:cs typeface="Arial"/>
            </a:endParaRPr>
          </a:p>
        </p:txBody>
      </p:sp>
      <p:sp>
        <p:nvSpPr>
          <p:cNvPr id="5" name="文本框 4"/>
          <p:cNvSpPr txBox="1"/>
          <p:nvPr/>
        </p:nvSpPr>
        <p:spPr>
          <a:xfrm>
            <a:off x="872836" y="1756482"/>
            <a:ext cx="6773008" cy="3785652"/>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Introduction</a:t>
            </a:r>
          </a:p>
          <a:p>
            <a:pPr marL="457200" indent="-457200">
              <a:lnSpc>
                <a:spcPct val="150000"/>
              </a:lnSpc>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Problem Formulation &amp; Definition </a:t>
            </a:r>
            <a:endParaRPr lang="en-US" altLang="zh-CN" sz="3200" dirty="0" smtClean="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Algorithm</a:t>
            </a:r>
            <a:endParaRPr lang="en-US" altLang="zh-CN" sz="3200" dirty="0" smtClean="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Evaluation</a:t>
            </a:r>
          </a:p>
          <a:p>
            <a:pPr marL="457200" indent="-457200">
              <a:lnSpc>
                <a:spcPct val="150000"/>
              </a:lnSpc>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Conclusion</a:t>
            </a:r>
            <a:endParaRPr lang="en-US" altLang="zh-CN" sz="3200" dirty="0" smtClean="0">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fld id="{918AFA8E-6AEB-45AD-BD8F-8243062FE633}" type="slidenum">
              <a:rPr lang="zh-CN" altLang="en-US" smtClean="0"/>
              <a:t>2</a:t>
            </a:fld>
            <a:endParaRPr lang="zh-CN" altLang="en-US"/>
          </a:p>
        </p:txBody>
      </p:sp>
    </p:spTree>
    <p:extLst>
      <p:ext uri="{BB962C8B-B14F-4D97-AF65-F5344CB8AC3E}">
        <p14:creationId xmlns:p14="http://schemas.microsoft.com/office/powerpoint/2010/main" val="3031828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ALGORITHM</a:t>
            </a:r>
            <a:endParaRPr lang="en-US" sz="4800" b="1" dirty="0">
              <a:latin typeface="Arial"/>
              <a:cs typeface="Arial"/>
            </a:endParaRPr>
          </a:p>
        </p:txBody>
      </p:sp>
      <mc:AlternateContent xmlns:mc="http://schemas.openxmlformats.org/markup-compatibility/2006" xmlns:a14="http://schemas.microsoft.com/office/drawing/2010/main">
        <mc:Choice Requires="a14">
          <p:sp>
            <p:nvSpPr>
              <p:cNvPr id="15" name="文本框 14"/>
              <p:cNvSpPr txBox="1"/>
              <p:nvPr/>
            </p:nvSpPr>
            <p:spPr>
              <a:xfrm>
                <a:off x="398613" y="1946500"/>
                <a:ext cx="4850395" cy="4401205"/>
              </a:xfrm>
              <a:prstGeom prst="rect">
                <a:avLst/>
              </a:prstGeom>
              <a:noFill/>
            </p:spPr>
            <p:txBody>
              <a:bodyPr wrap="square" rtlCol="0">
                <a:spAutoFit/>
              </a:bodyPr>
              <a:lstStyle/>
              <a:p>
                <a:pPr algn="just">
                  <a:spcAft>
                    <a:spcPts val="0"/>
                  </a:spcAft>
                </a:pP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算法</a:t>
                </a:r>
                <a:r>
                  <a:rPr lang="en-US" altLang="zh-CN" sz="2000" b="1" dirty="0">
                    <a:effectLst/>
                    <a:latin typeface="Times New Roman" panose="02020603050405020304" pitchFamily="18" charset="0"/>
                    <a:ea typeface="宋体" panose="02010600030101010101" pitchFamily="2" charset="-122"/>
                  </a:rPr>
                  <a:t>2</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负责部署系统中服务</a:t>
                </a:r>
                <a:r>
                  <a:rPr lang="zh-CN" altLang="zh-CN" sz="2000" dirty="0">
                    <a:effectLst/>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dirty="0">
                    <a:effectLst/>
                    <a:latin typeface="Times New Roman" panose="02020603050405020304" pitchFamily="18" charset="0"/>
                    <a:ea typeface="宋体" panose="02010600030101010101" pitchFamily="2" charset="-122"/>
                  </a:rPr>
                  <a:t>k</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个实例，同时考虑服务之间的依赖关系。由于每个服务</a:t>
                </a:r>
                <a:r>
                  <a:rPr lang="zh-CN" altLang="zh-CN" sz="2000" dirty="0">
                    <a:effectLst/>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的最佳放置只与调用</a:t>
                </a:r>
                <a:r>
                  <a:rPr lang="zh-CN" altLang="zh-CN" sz="2000" dirty="0">
                    <a:effectLst/>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的服务和</a:t>
                </a:r>
                <a:r>
                  <a:rPr lang="zh-CN" altLang="zh-CN" sz="2000" dirty="0">
                    <a:effectLst/>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调用的服务有关，根据公式</a:t>
                </a:r>
                <a:r>
                  <a:rPr lang="en-US" altLang="zh-CN" sz="2000" dirty="0">
                    <a:effectLst/>
                    <a:latin typeface="Times New Roman" panose="02020603050405020304" pitchFamily="18" charset="0"/>
                    <a:ea typeface="宋体" panose="02010600030101010101" pitchFamily="2" charset="-122"/>
                  </a:rPr>
                  <a:t> 19</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，算法</a:t>
                </a:r>
                <a:r>
                  <a:rPr lang="en-US" altLang="zh-CN" sz="2000" dirty="0">
                    <a:effectLst/>
                    <a:latin typeface="Times New Roman" panose="02020603050405020304" pitchFamily="18" charset="0"/>
                    <a:ea typeface="宋体" panose="02010600030101010101" pitchFamily="2" charset="-122"/>
                  </a:rPr>
                  <a:t> 2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在部署新的</a:t>
                </a:r>
                <a:r>
                  <a:rPr lang="zh-CN" altLang="zh-CN" sz="2000" dirty="0">
                    <a:effectLst/>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实例后重新部署</a:t>
                </a:r>
                <a:r>
                  <a:rPr lang="zh-CN" altLang="zh-CN" sz="2000" dirty="0">
                    <a:effectLst/>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的前驱和后继，从而在算法中实现回溯。在使用算法</a:t>
                </a:r>
                <a:r>
                  <a:rPr lang="en-US" altLang="zh-CN" sz="2000" dirty="0">
                    <a:effectLst/>
                    <a:latin typeface="Times New Roman" panose="02020603050405020304" pitchFamily="18" charset="0"/>
                    <a:ea typeface="宋体" panose="02010600030101010101" pitchFamily="2" charset="-122"/>
                  </a:rPr>
                  <a:t> 1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为</a:t>
                </a:r>
                <a:r>
                  <a:rPr lang="zh-CN" altLang="zh-CN" sz="2000" dirty="0">
                    <a:effectLst/>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effectLst/>
                    <a:latin typeface="Times New Roman" panose="02020603050405020304" pitchFamily="18" charset="0"/>
                    <a:ea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找到最佳服务器后，实例将根据需要部署在服务器上，如第</a:t>
                </a:r>
                <a:r>
                  <a:rPr lang="en-US" altLang="zh-CN" sz="2000" dirty="0">
                    <a:effectLst/>
                    <a:latin typeface="Times New Roman" panose="02020603050405020304" pitchFamily="18" charset="0"/>
                    <a:ea typeface="宋体" panose="02010600030101010101" pitchFamily="2" charset="-122"/>
                  </a:rPr>
                  <a:t> 2-4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行所示。</a:t>
                </a:r>
                <a:r>
                  <a:rPr lang="zh-CN" altLang="zh-CN" sz="2000" dirty="0">
                    <a:effectLst/>
                    <a:ea typeface="Times New Roman" panose="02020603050405020304" pitchFamily="18" charset="0"/>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altLang="zh-CN" sz="2000" dirty="0">
                    <a:effectLst/>
                    <a:latin typeface="Times New Roman" panose="02020603050405020304" pitchFamily="18" charset="0"/>
                    <a:ea typeface="宋体" panose="02010600030101010101" pitchFamily="2" charset="-122"/>
                  </a:rPr>
                  <a:t> 6-22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行重新部署了前任和后继的实例。</a:t>
                </a:r>
                <a:r>
                  <a:rPr lang="zh-CN" altLang="zh-CN" sz="2000" dirty="0">
                    <a:effectLst/>
                    <a:ea typeface="Times New Roman" panose="02020603050405020304" pitchFamily="18" charset="0"/>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它们的实例在</a:t>
                </a:r>
                <a:r>
                  <a:rPr lang="zh-CN" altLang="zh-CN" sz="2000" dirty="0" smtClean="0">
                    <a:effectLst/>
                    <a:latin typeface="Times New Roman" panose="02020603050405020304" pitchFamily="18" charset="0"/>
                    <a:ea typeface="宋体" panose="02010600030101010101" pitchFamily="2" charset="-122"/>
                    <a:cs typeface="Times New Roman" panose="02020603050405020304" pitchFamily="18" charset="0"/>
                  </a:rPr>
                  <a:t>第</a:t>
                </a:r>
                <a:r>
                  <a:rPr lang="en-US" altLang="zh-CN" sz="2000" dirty="0" smtClean="0">
                    <a:effectLst/>
                    <a:latin typeface="Times New Roman" panose="02020603050405020304" pitchFamily="18" charset="0"/>
                    <a:ea typeface="宋体" panose="02010600030101010101" pitchFamily="2" charset="-122"/>
                  </a:rPr>
                  <a:t>13-17</a:t>
                </a:r>
                <a:r>
                  <a:rPr lang="zh-CN" altLang="zh-CN" sz="2000" dirty="0" smtClean="0">
                    <a:effectLst/>
                    <a:latin typeface="Times New Roman" panose="02020603050405020304" pitchFamily="18" charset="0"/>
                    <a:ea typeface="宋体" panose="02010600030101010101" pitchFamily="2" charset="-122"/>
                    <a:cs typeface="Times New Roman" panose="02020603050405020304" pitchFamily="18" charset="0"/>
                  </a:rPr>
                  <a:t>行</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再次基于算法</a:t>
                </a:r>
                <a:r>
                  <a:rPr lang="en-US" altLang="zh-CN" sz="2000" dirty="0">
                    <a:effectLst/>
                    <a:latin typeface="Times New Roman" panose="02020603050405020304" pitchFamily="18" charset="0"/>
                    <a:ea typeface="宋体" panose="02010600030101010101" pitchFamily="2" charset="-122"/>
                  </a:rPr>
                  <a:t> 1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被删除和重新部署。对于在</a:t>
                </a:r>
                <a:r>
                  <a:rPr lang="zh-CN" altLang="zh-CN" sz="2000" dirty="0" smtClean="0">
                    <a:effectLst/>
                    <a:latin typeface="Times New Roman" panose="02020603050405020304" pitchFamily="18" charset="0"/>
                    <a:ea typeface="宋体" panose="02010600030101010101" pitchFamily="2" charset="-122"/>
                    <a:cs typeface="Times New Roman" panose="02020603050405020304" pitchFamily="18" charset="0"/>
                  </a:rPr>
                  <a:t>第</a:t>
                </a:r>
                <a:r>
                  <a:rPr lang="en-US" altLang="zh-CN" sz="2000" dirty="0" smtClean="0">
                    <a:effectLst/>
                    <a:latin typeface="Times New Roman" panose="02020603050405020304" pitchFamily="18" charset="0"/>
                    <a:ea typeface="宋体" panose="02010600030101010101" pitchFamily="2" charset="-122"/>
                  </a:rPr>
                  <a:t>18-21</a:t>
                </a:r>
                <a:r>
                  <a:rPr lang="zh-CN" altLang="zh-CN" sz="2000" dirty="0" smtClean="0">
                    <a:effectLst/>
                    <a:latin typeface="Times New Roman" panose="02020603050405020304" pitchFamily="18" charset="0"/>
                    <a:ea typeface="宋体" panose="02010600030101010101" pitchFamily="2" charset="-122"/>
                    <a:cs typeface="Times New Roman" panose="02020603050405020304" pitchFamily="18" charset="0"/>
                  </a:rPr>
                  <a:t>行</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重新部署后更改了部署的服务，继续重新部署。</a:t>
                </a:r>
                <a:r>
                  <a:rPr lang="zh-CN" altLang="zh-CN" sz="2000" u="sng" dirty="0">
                    <a:effectLst/>
                    <a:latin typeface="Times New Roman" panose="02020603050405020304" pitchFamily="18" charset="0"/>
                    <a:ea typeface="宋体" panose="02010600030101010101" pitchFamily="2" charset="-122"/>
                    <a:cs typeface="Times New Roman" panose="02020603050405020304" pitchFamily="18" charset="0"/>
                  </a:rPr>
                  <a:t>当所有受影响的服务都处理一次时，重新部署将停止</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98613" y="1946500"/>
                <a:ext cx="4850395" cy="4401205"/>
              </a:xfrm>
              <a:prstGeom prst="rect">
                <a:avLst/>
              </a:prstGeom>
              <a:blipFill>
                <a:blip r:embed="rId3"/>
                <a:stretch>
                  <a:fillRect l="-1256" t="-1108" r="-6658" b="-1247"/>
                </a:stretch>
              </a:blipFill>
            </p:spPr>
            <p:txBody>
              <a:bodyPr/>
              <a:lstStyle/>
              <a:p>
                <a:r>
                  <a:rPr lang="zh-CN" altLang="en-US">
                    <a:noFill/>
                  </a:rPr>
                  <a:t> </a:t>
                </a:r>
              </a:p>
            </p:txBody>
          </p:sp>
        </mc:Fallback>
      </mc:AlternateContent>
      <p:sp>
        <p:nvSpPr>
          <p:cNvPr id="4" name="文本框 3"/>
          <p:cNvSpPr txBox="1"/>
          <p:nvPr/>
        </p:nvSpPr>
        <p:spPr>
          <a:xfrm>
            <a:off x="398613" y="1217274"/>
            <a:ext cx="3768941" cy="461665"/>
          </a:xfrm>
          <a:prstGeom prst="rect">
            <a:avLst/>
          </a:prstGeom>
          <a:noFill/>
        </p:spPr>
        <p:txBody>
          <a:bodyPr wrap="square" rtlCol="0">
            <a:spAutoFit/>
          </a:bodyPr>
          <a:lstStyle/>
          <a:p>
            <a:r>
              <a:rPr lang="en-US"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Greedy-based Algorithms</a:t>
            </a:r>
            <a:endParaRPr lang="en-US" altLang="zh-CN" sz="2400" dirty="0" smtClean="0">
              <a:effectLst/>
              <a:latin typeface="Arial" panose="020B0604020202020204" pitchFamily="34" charset="0"/>
              <a:ea typeface="宋体" panose="02010600030101010101" pitchFamily="2" charset="-122"/>
              <a:cs typeface="Arial" panose="020B0604020202020204" pitchFamily="34" charset="0"/>
            </a:endParaRPr>
          </a:p>
        </p:txBody>
      </p:sp>
      <p:pic>
        <p:nvPicPr>
          <p:cNvPr id="3" name="图片 2"/>
          <p:cNvPicPr>
            <a:picLocks noChangeAspect="1"/>
          </p:cNvPicPr>
          <p:nvPr/>
        </p:nvPicPr>
        <p:blipFill>
          <a:blip r:embed="rId4"/>
          <a:stretch>
            <a:fillRect/>
          </a:stretch>
        </p:blipFill>
        <p:spPr>
          <a:xfrm>
            <a:off x="6568844" y="949713"/>
            <a:ext cx="4206605" cy="5631668"/>
          </a:xfrm>
          <a:prstGeom prst="rect">
            <a:avLst/>
          </a:prstGeom>
        </p:spPr>
      </p:pic>
      <p:sp>
        <p:nvSpPr>
          <p:cNvPr id="2" name="灯片编号占位符 1"/>
          <p:cNvSpPr>
            <a:spLocks noGrp="1"/>
          </p:cNvSpPr>
          <p:nvPr>
            <p:ph type="sldNum" sz="quarter" idx="12"/>
          </p:nvPr>
        </p:nvSpPr>
        <p:spPr/>
        <p:txBody>
          <a:bodyPr/>
          <a:lstStyle/>
          <a:p>
            <a:fld id="{918AFA8E-6AEB-45AD-BD8F-8243062FE633}" type="slidenum">
              <a:rPr lang="zh-CN" altLang="en-US" smtClean="0"/>
              <a:t>20</a:t>
            </a:fld>
            <a:endParaRPr lang="zh-CN" altLang="en-US"/>
          </a:p>
        </p:txBody>
      </p:sp>
    </p:spTree>
    <p:extLst>
      <p:ext uri="{BB962C8B-B14F-4D97-AF65-F5344CB8AC3E}">
        <p14:creationId xmlns:p14="http://schemas.microsoft.com/office/powerpoint/2010/main" val="821354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ALGORITHM</a:t>
            </a:r>
            <a:endParaRPr lang="en-US" sz="4800" b="1" dirty="0">
              <a:latin typeface="Arial"/>
              <a:cs typeface="Arial"/>
            </a:endParaRPr>
          </a:p>
        </p:txBody>
      </p:sp>
      <mc:AlternateContent xmlns:mc="http://schemas.openxmlformats.org/markup-compatibility/2006" xmlns:a14="http://schemas.microsoft.com/office/drawing/2010/main">
        <mc:Choice Requires="a14">
          <p:sp>
            <p:nvSpPr>
              <p:cNvPr id="15" name="文本框 14"/>
              <p:cNvSpPr txBox="1"/>
              <p:nvPr/>
            </p:nvSpPr>
            <p:spPr>
              <a:xfrm>
                <a:off x="398613" y="2642162"/>
                <a:ext cx="4850395" cy="2246769"/>
              </a:xfrm>
              <a:prstGeom prst="rect">
                <a:avLst/>
              </a:prstGeom>
              <a:noFill/>
            </p:spPr>
            <p:txBody>
              <a:bodyPr wrap="square" rtlCol="0">
                <a:spAutoFit/>
              </a:bodyPr>
              <a:lstStyle/>
              <a:p>
                <a:pPr algn="just">
                  <a:spcAft>
                    <a:spcPts val="0"/>
                  </a:spcAf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对于</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广度优先搜索算法</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，选择具有最少计算资源且没有前驱服务的，服务能力最好的服务（单位时间内处理请求数最多的）。部署能够满足用户和其他服务请求的最小服务实例数。在部署完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后，其将从</a:t>
                </a:r>
                <a:r>
                  <a:rPr lang="en-US" altLang="zh-CN" sz="2000" i="1" kern="100" dirty="0">
                    <a:effectLst/>
                    <a:latin typeface="Times New Roman" panose="02020603050405020304" pitchFamily="18" charset="0"/>
                    <a:ea typeface="宋体" panose="02010600030101010101" pitchFamily="2" charset="-122"/>
                    <a:cs typeface="Times New Roman" panose="02020603050405020304" pitchFamily="18" charset="0"/>
                  </a:rPr>
                  <a:t>DG</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移除，当所有服务都被部署完成后，算法停止。</a:t>
                </a:r>
              </a:p>
            </p:txBody>
          </p:sp>
        </mc:Choice>
        <mc:Fallback xmlns="">
          <p:sp>
            <p:nvSpPr>
              <p:cNvPr id="15" name="文本框 14"/>
              <p:cNvSpPr txBox="1">
                <a:spLocks noRot="1" noChangeAspect="1" noMove="1" noResize="1" noEditPoints="1" noAdjustHandles="1" noChangeArrowheads="1" noChangeShapeType="1" noTextEdit="1"/>
              </p:cNvSpPr>
              <p:nvPr/>
            </p:nvSpPr>
            <p:spPr>
              <a:xfrm>
                <a:off x="398613" y="2642162"/>
                <a:ext cx="4850395" cy="2246769"/>
              </a:xfrm>
              <a:prstGeom prst="rect">
                <a:avLst/>
              </a:prstGeom>
              <a:blipFill>
                <a:blip r:embed="rId3"/>
                <a:stretch>
                  <a:fillRect l="-1256" t="-1897" r="-6533" b="-3252"/>
                </a:stretch>
              </a:blipFill>
            </p:spPr>
            <p:txBody>
              <a:bodyPr/>
              <a:lstStyle/>
              <a:p>
                <a:r>
                  <a:rPr lang="zh-CN" altLang="en-US">
                    <a:noFill/>
                  </a:rPr>
                  <a:t> </a:t>
                </a:r>
              </a:p>
            </p:txBody>
          </p:sp>
        </mc:Fallback>
      </mc:AlternateContent>
      <p:sp>
        <p:nvSpPr>
          <p:cNvPr id="4" name="文本框 3"/>
          <p:cNvSpPr txBox="1"/>
          <p:nvPr/>
        </p:nvSpPr>
        <p:spPr>
          <a:xfrm>
            <a:off x="398613" y="1217274"/>
            <a:ext cx="3768941" cy="461665"/>
          </a:xfrm>
          <a:prstGeom prst="rect">
            <a:avLst/>
          </a:prstGeom>
          <a:noFill/>
        </p:spPr>
        <p:txBody>
          <a:bodyPr wrap="square" rtlCol="0">
            <a:spAutoFit/>
          </a:bodyPr>
          <a:lstStyle/>
          <a:p>
            <a:r>
              <a:rPr lang="en-US"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Greedy-based Algorithms</a:t>
            </a:r>
            <a:endParaRPr lang="en-US" altLang="zh-CN" sz="2400" dirty="0" smtClean="0">
              <a:effectLst/>
              <a:latin typeface="Arial" panose="020B0604020202020204" pitchFamily="34" charset="0"/>
              <a:ea typeface="宋体" panose="02010600030101010101" pitchFamily="2" charset="-122"/>
              <a:cs typeface="Arial" panose="020B0604020202020204" pitchFamily="34" charset="0"/>
            </a:endParaRPr>
          </a:p>
        </p:txBody>
      </p:sp>
      <p:pic>
        <p:nvPicPr>
          <p:cNvPr id="5" name="图片 4"/>
          <p:cNvPicPr>
            <a:picLocks noChangeAspect="1"/>
          </p:cNvPicPr>
          <p:nvPr/>
        </p:nvPicPr>
        <p:blipFill>
          <a:blip r:embed="rId4"/>
          <a:stretch>
            <a:fillRect/>
          </a:stretch>
        </p:blipFill>
        <p:spPr>
          <a:xfrm>
            <a:off x="5979985" y="1678939"/>
            <a:ext cx="5753599" cy="4038950"/>
          </a:xfrm>
          <a:prstGeom prst="rect">
            <a:avLst/>
          </a:prstGeom>
        </p:spPr>
      </p:pic>
      <p:sp>
        <p:nvSpPr>
          <p:cNvPr id="2" name="灯片编号占位符 1"/>
          <p:cNvSpPr>
            <a:spLocks noGrp="1"/>
          </p:cNvSpPr>
          <p:nvPr>
            <p:ph type="sldNum" sz="quarter" idx="12"/>
          </p:nvPr>
        </p:nvSpPr>
        <p:spPr/>
        <p:txBody>
          <a:bodyPr/>
          <a:lstStyle/>
          <a:p>
            <a:fld id="{918AFA8E-6AEB-45AD-BD8F-8243062FE633}" type="slidenum">
              <a:rPr lang="zh-CN" altLang="en-US" smtClean="0"/>
              <a:t>21</a:t>
            </a:fld>
            <a:endParaRPr lang="zh-CN" altLang="en-US"/>
          </a:p>
        </p:txBody>
      </p:sp>
    </p:spTree>
    <p:extLst>
      <p:ext uri="{BB962C8B-B14F-4D97-AF65-F5344CB8AC3E}">
        <p14:creationId xmlns:p14="http://schemas.microsoft.com/office/powerpoint/2010/main" val="4111177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ALGORITHM</a:t>
            </a:r>
            <a:endParaRPr lang="en-US" sz="4800" b="1" dirty="0">
              <a:latin typeface="Arial"/>
              <a:cs typeface="Arial"/>
            </a:endParaRPr>
          </a:p>
        </p:txBody>
      </p:sp>
      <mc:AlternateContent xmlns:mc="http://schemas.openxmlformats.org/markup-compatibility/2006" xmlns:a14="http://schemas.microsoft.com/office/drawing/2010/main">
        <mc:Choice Requires="a14">
          <p:sp>
            <p:nvSpPr>
              <p:cNvPr id="15" name="文本框 14"/>
              <p:cNvSpPr txBox="1"/>
              <p:nvPr/>
            </p:nvSpPr>
            <p:spPr>
              <a:xfrm>
                <a:off x="398613" y="2519070"/>
                <a:ext cx="4850395" cy="2271456"/>
              </a:xfrm>
              <a:prstGeom prst="rect">
                <a:avLst/>
              </a:prstGeom>
              <a:noFill/>
            </p:spPr>
            <p:txBody>
              <a:bodyPr wrap="square" rtlCol="0">
                <a:spAutoFit/>
              </a:bodyPr>
              <a:lstStyle/>
              <a:p>
                <a:pPr algn="just">
                  <a:spcAft>
                    <a:spcPts val="0"/>
                  </a:spcAf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对于</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深度优先搜索算法</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，则首先部署具有最大数据传输量的函数链，并按照函数链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𝑢</m:t>
                        </m:r>
                      </m:sub>
                    </m:sSub>
                  </m:oMath>
                </a14:m>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中服务的顺序来部署服务。然后，算法计算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𝑢</m:t>
                        </m:r>
                      </m:sub>
                    </m:sSub>
                  </m:oMath>
                </a14:m>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中每个服务的请求率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，并部署最小数量的实例以满足服务所需的能力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𝑑</m:t>
                        </m:r>
                      </m:sub>
                    </m:sSub>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。最后，当用户请求的所有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都得到处理时，算法结束。</a:t>
                </a:r>
              </a:p>
            </p:txBody>
          </p:sp>
        </mc:Choice>
        <mc:Fallback xmlns="">
          <p:sp>
            <p:nvSpPr>
              <p:cNvPr id="15" name="文本框 14"/>
              <p:cNvSpPr txBox="1">
                <a:spLocks noRot="1" noChangeAspect="1" noMove="1" noResize="1" noEditPoints="1" noAdjustHandles="1" noChangeArrowheads="1" noChangeShapeType="1" noTextEdit="1"/>
              </p:cNvSpPr>
              <p:nvPr/>
            </p:nvSpPr>
            <p:spPr>
              <a:xfrm>
                <a:off x="398613" y="2519070"/>
                <a:ext cx="4850395" cy="2271456"/>
              </a:xfrm>
              <a:prstGeom prst="rect">
                <a:avLst/>
              </a:prstGeom>
              <a:blipFill>
                <a:blip r:embed="rId3"/>
                <a:stretch>
                  <a:fillRect l="-1256" t="-1877" r="-1382" b="-3217"/>
                </a:stretch>
              </a:blipFill>
            </p:spPr>
            <p:txBody>
              <a:bodyPr/>
              <a:lstStyle/>
              <a:p>
                <a:r>
                  <a:rPr lang="zh-CN" altLang="en-US">
                    <a:noFill/>
                  </a:rPr>
                  <a:t> </a:t>
                </a:r>
              </a:p>
            </p:txBody>
          </p:sp>
        </mc:Fallback>
      </mc:AlternateContent>
      <p:sp>
        <p:nvSpPr>
          <p:cNvPr id="4" name="文本框 3"/>
          <p:cNvSpPr txBox="1"/>
          <p:nvPr/>
        </p:nvSpPr>
        <p:spPr>
          <a:xfrm>
            <a:off x="398613" y="1217274"/>
            <a:ext cx="3768941" cy="461665"/>
          </a:xfrm>
          <a:prstGeom prst="rect">
            <a:avLst/>
          </a:prstGeom>
          <a:noFill/>
        </p:spPr>
        <p:txBody>
          <a:bodyPr wrap="square" rtlCol="0">
            <a:spAutoFit/>
          </a:bodyPr>
          <a:lstStyle/>
          <a:p>
            <a:r>
              <a:rPr lang="en-US"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Greedy-based Algorithms</a:t>
            </a:r>
            <a:endParaRPr lang="en-US" altLang="zh-CN" sz="2400" dirty="0" smtClean="0">
              <a:effectLst/>
              <a:latin typeface="Arial" panose="020B0604020202020204" pitchFamily="34" charset="0"/>
              <a:ea typeface="宋体" panose="02010600030101010101" pitchFamily="2" charset="-122"/>
              <a:cs typeface="Arial" panose="020B0604020202020204" pitchFamily="34" charset="0"/>
            </a:endParaRPr>
          </a:p>
        </p:txBody>
      </p:sp>
      <p:pic>
        <p:nvPicPr>
          <p:cNvPr id="2" name="图片 1"/>
          <p:cNvPicPr>
            <a:picLocks noChangeAspect="1"/>
          </p:cNvPicPr>
          <p:nvPr/>
        </p:nvPicPr>
        <p:blipFill>
          <a:blip r:embed="rId4"/>
          <a:stretch>
            <a:fillRect/>
          </a:stretch>
        </p:blipFill>
        <p:spPr>
          <a:xfrm>
            <a:off x="6499352" y="358159"/>
            <a:ext cx="4961050" cy="6317527"/>
          </a:xfrm>
          <a:prstGeom prst="rect">
            <a:avLst/>
          </a:prstGeom>
        </p:spPr>
      </p:pic>
      <p:sp>
        <p:nvSpPr>
          <p:cNvPr id="3" name="灯片编号占位符 2"/>
          <p:cNvSpPr>
            <a:spLocks noGrp="1"/>
          </p:cNvSpPr>
          <p:nvPr>
            <p:ph type="sldNum" sz="quarter" idx="12"/>
          </p:nvPr>
        </p:nvSpPr>
        <p:spPr/>
        <p:txBody>
          <a:bodyPr/>
          <a:lstStyle/>
          <a:p>
            <a:fld id="{918AFA8E-6AEB-45AD-BD8F-8243062FE633}" type="slidenum">
              <a:rPr lang="zh-CN" altLang="en-US" smtClean="0"/>
              <a:t>22</a:t>
            </a:fld>
            <a:endParaRPr lang="zh-CN" altLang="en-US"/>
          </a:p>
        </p:txBody>
      </p:sp>
    </p:spTree>
    <p:extLst>
      <p:ext uri="{BB962C8B-B14F-4D97-AF65-F5344CB8AC3E}">
        <p14:creationId xmlns:p14="http://schemas.microsoft.com/office/powerpoint/2010/main" val="347685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2" y="196943"/>
            <a:ext cx="11376000"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EVALUATION</a:t>
            </a:r>
            <a:endParaRPr lang="en-US" sz="4800" b="1" dirty="0">
              <a:latin typeface="Arial"/>
              <a:cs typeface="Arial"/>
            </a:endParaRPr>
          </a:p>
        </p:txBody>
      </p:sp>
      <p:pic>
        <p:nvPicPr>
          <p:cNvPr id="3" name="图片 2"/>
          <p:cNvPicPr>
            <a:picLocks noChangeAspect="1"/>
          </p:cNvPicPr>
          <p:nvPr/>
        </p:nvPicPr>
        <p:blipFill>
          <a:blip r:embed="rId3"/>
          <a:stretch>
            <a:fillRect/>
          </a:stretch>
        </p:blipFill>
        <p:spPr>
          <a:xfrm>
            <a:off x="398613" y="1553879"/>
            <a:ext cx="5852667" cy="4991533"/>
          </a:xfrm>
          <a:prstGeom prst="rect">
            <a:avLst/>
          </a:prstGeom>
        </p:spPr>
      </p:pic>
      <p:pic>
        <p:nvPicPr>
          <p:cNvPr id="6" name="图片 5"/>
          <p:cNvPicPr>
            <a:picLocks noChangeAspect="1"/>
          </p:cNvPicPr>
          <p:nvPr/>
        </p:nvPicPr>
        <p:blipFill>
          <a:blip r:embed="rId4"/>
          <a:stretch>
            <a:fillRect/>
          </a:stretch>
        </p:blipFill>
        <p:spPr>
          <a:xfrm>
            <a:off x="6251279" y="949713"/>
            <a:ext cx="5685013" cy="2347163"/>
          </a:xfrm>
          <a:prstGeom prst="rect">
            <a:avLst/>
          </a:prstGeom>
        </p:spPr>
      </p:pic>
      <p:sp>
        <p:nvSpPr>
          <p:cNvPr id="5" name="文本框 4"/>
          <p:cNvSpPr txBox="1"/>
          <p:nvPr/>
        </p:nvSpPr>
        <p:spPr>
          <a:xfrm>
            <a:off x="7291378" y="3400310"/>
            <a:ext cx="3772276" cy="3041667"/>
          </a:xfrm>
          <a:prstGeom prst="rect">
            <a:avLst/>
          </a:prstGeom>
          <a:noFill/>
        </p:spPr>
        <p:txBody>
          <a:bodyPr wrap="square" rtlCol="0">
            <a:spAutoFit/>
          </a:bodyPr>
          <a:lstStyle/>
          <a:p>
            <a:pPr>
              <a:lnSpc>
                <a:spcPct val="200000"/>
              </a:lnSpc>
            </a:pPr>
            <a:r>
              <a:rPr lang="en-US" altLang="zh-CN" sz="1400" b="1" dirty="0" smtClean="0">
                <a:solidFill>
                  <a:srgbClr val="000000"/>
                </a:solidFill>
                <a:latin typeface="Arial" panose="020B0604020202020204" pitchFamily="34" charset="0"/>
                <a:ea typeface="宋体" panose="02010600030101010101" pitchFamily="2" charset="-122"/>
                <a:cs typeface="Arial" panose="020B0604020202020204" pitchFamily="34" charset="0"/>
              </a:rPr>
              <a:t>Input/Output </a:t>
            </a:r>
            <a:r>
              <a:rPr lang="en-US" altLang="zh-CN" sz="1400" b="1" dirty="0">
                <a:solidFill>
                  <a:srgbClr val="000000"/>
                </a:solidFill>
                <a:latin typeface="Arial" panose="020B0604020202020204" pitchFamily="34" charset="0"/>
                <a:ea typeface="宋体" panose="02010600030101010101" pitchFamily="2" charset="-122"/>
                <a:cs typeface="Arial" panose="020B0604020202020204" pitchFamily="34" charset="0"/>
              </a:rPr>
              <a:t>D</a:t>
            </a:r>
            <a:r>
              <a:rPr lang="en-US" altLang="zh-CN" sz="1400" b="1" dirty="0" smtClean="0">
                <a:solidFill>
                  <a:srgbClr val="000000"/>
                </a:solidFill>
                <a:latin typeface="Arial" panose="020B0604020202020204" pitchFamily="34" charset="0"/>
                <a:ea typeface="宋体" panose="02010600030101010101" pitchFamily="2" charset="-122"/>
                <a:cs typeface="Arial" panose="020B0604020202020204" pitchFamily="34" charset="0"/>
              </a:rPr>
              <a:t>ata </a:t>
            </a:r>
            <a:r>
              <a:rPr lang="en-US" altLang="zh-CN" sz="1400" b="1" dirty="0">
                <a:solidFill>
                  <a:srgbClr val="000000"/>
                </a:solidFill>
                <a:latin typeface="Arial" panose="020B0604020202020204" pitchFamily="34" charset="0"/>
                <a:ea typeface="宋体" panose="02010600030101010101" pitchFamily="2" charset="-122"/>
                <a:cs typeface="Arial" panose="020B0604020202020204" pitchFamily="34" charset="0"/>
              </a:rPr>
              <a:t>S</a:t>
            </a:r>
            <a:r>
              <a:rPr lang="en-US" altLang="zh-CN" sz="1400" b="1" dirty="0" smtClean="0">
                <a:solidFill>
                  <a:srgbClr val="000000"/>
                </a:solidFill>
                <a:latin typeface="Arial" panose="020B0604020202020204" pitchFamily="34" charset="0"/>
                <a:ea typeface="宋体" panose="02010600030101010101" pitchFamily="2" charset="-122"/>
                <a:cs typeface="Arial" panose="020B0604020202020204" pitchFamily="34" charset="0"/>
              </a:rPr>
              <a:t>ize</a:t>
            </a:r>
            <a:r>
              <a:rPr lang="en-US" altLang="zh-CN" sz="1400" dirty="0" smtClean="0">
                <a:solidFill>
                  <a:srgbClr val="000000"/>
                </a:solidFill>
                <a:latin typeface="Arial" panose="020B0604020202020204" pitchFamily="34" charset="0"/>
                <a:ea typeface="宋体" panose="02010600030101010101" pitchFamily="2" charset="-122"/>
                <a:cs typeface="Arial" panose="020B0604020202020204" pitchFamily="34" charset="0"/>
              </a:rPr>
              <a:t>: 0-2000 KB</a:t>
            </a:r>
          </a:p>
          <a:p>
            <a:pPr>
              <a:lnSpc>
                <a:spcPct val="200000"/>
              </a:lnSpc>
            </a:pPr>
            <a:r>
              <a:rPr lang="en-US" altLang="zh-CN" sz="1400" b="1" dirty="0" smtClean="0">
                <a:effectLst/>
                <a:latin typeface="Arial" panose="020B0604020202020204" pitchFamily="34" charset="0"/>
                <a:ea typeface="宋体" panose="02010600030101010101" pitchFamily="2" charset="-122"/>
                <a:cs typeface="Arial" panose="020B0604020202020204" pitchFamily="34" charset="0"/>
              </a:rPr>
              <a:t>Service Abilities</a:t>
            </a:r>
            <a:r>
              <a:rPr lang="en-US" altLang="zh-CN" sz="1400" dirty="0" smtClean="0">
                <a:effectLst/>
                <a:latin typeface="Arial" panose="020B0604020202020204" pitchFamily="34" charset="0"/>
                <a:ea typeface="宋体" panose="02010600030101010101" pitchFamily="2" charset="-122"/>
                <a:cs typeface="Arial" panose="020B0604020202020204" pitchFamily="34" charset="0"/>
              </a:rPr>
              <a:t>: 100-400</a:t>
            </a:r>
          </a:p>
          <a:p>
            <a:pPr>
              <a:lnSpc>
                <a:spcPct val="200000"/>
              </a:lnSpc>
            </a:pPr>
            <a:r>
              <a:rPr lang="en-US" altLang="zh-CN" sz="1400" b="1" dirty="0" smtClean="0">
                <a:latin typeface="Arial" panose="020B0604020202020204" pitchFamily="34" charset="0"/>
                <a:ea typeface="宋体" panose="02010600030101010101" pitchFamily="2" charset="-122"/>
                <a:cs typeface="Arial" panose="020B0604020202020204" pitchFamily="34" charset="0"/>
              </a:rPr>
              <a:t>Computer Resources</a:t>
            </a:r>
            <a:r>
              <a:rPr lang="en-US" altLang="zh-CN" sz="1400" dirty="0" smtClean="0">
                <a:latin typeface="Arial" panose="020B0604020202020204" pitchFamily="34" charset="0"/>
                <a:ea typeface="宋体" panose="02010600030101010101" pitchFamily="2" charset="-122"/>
                <a:cs typeface="Arial" panose="020B0604020202020204" pitchFamily="34" charset="0"/>
              </a:rPr>
              <a:t>: 1-3 units            </a:t>
            </a:r>
          </a:p>
          <a:p>
            <a:pPr>
              <a:lnSpc>
                <a:spcPct val="200000"/>
              </a:lnSpc>
            </a:pPr>
            <a:r>
              <a:rPr lang="en-US" altLang="zh-CN" sz="1400" b="1" dirty="0" smtClean="0">
                <a:latin typeface="Arial" panose="020B0604020202020204" pitchFamily="34" charset="0"/>
                <a:ea typeface="宋体" panose="02010600030101010101" pitchFamily="2" charset="-122"/>
                <a:cs typeface="Arial" panose="020B0604020202020204" pitchFamily="34" charset="0"/>
              </a:rPr>
              <a:t>Function Chain</a:t>
            </a:r>
            <a:r>
              <a:rPr lang="en-US" altLang="zh-CN" sz="1400" dirty="0" smtClean="0">
                <a:latin typeface="Arial" panose="020B0604020202020204" pitchFamily="34" charset="0"/>
                <a:ea typeface="宋体" panose="02010600030101010101" pitchFamily="2" charset="-122"/>
                <a:cs typeface="Arial" panose="020B0604020202020204" pitchFamily="34" charset="0"/>
              </a:rPr>
              <a:t>: 1-7 (without cycles)</a:t>
            </a:r>
          </a:p>
          <a:p>
            <a:pPr>
              <a:lnSpc>
                <a:spcPct val="200000"/>
              </a:lnSpc>
            </a:pPr>
            <a:r>
              <a:rPr lang="en-US" altLang="zh-CN" sz="1400" b="1" dirty="0" smtClean="0">
                <a:latin typeface="Arial" panose="020B0604020202020204" pitchFamily="34" charset="0"/>
                <a:ea typeface="宋体" panose="02010600030101010101" pitchFamily="2" charset="-122"/>
                <a:cs typeface="Arial" panose="020B0604020202020204" pitchFamily="34" charset="0"/>
              </a:rPr>
              <a:t>Delay</a:t>
            </a:r>
            <a:r>
              <a:rPr lang="en-US" altLang="zh-CN" sz="1400" dirty="0" smtClean="0">
                <a:latin typeface="Arial" panose="020B0604020202020204" pitchFamily="34" charset="0"/>
                <a:ea typeface="宋体" panose="02010600030101010101" pitchFamily="2" charset="-122"/>
                <a:cs typeface="Arial" panose="020B0604020202020204" pitchFamily="34" charset="0"/>
              </a:rPr>
              <a:t>: 1-10 ms</a:t>
            </a:r>
          </a:p>
          <a:p>
            <a:pPr>
              <a:lnSpc>
                <a:spcPct val="200000"/>
              </a:lnSpc>
            </a:pPr>
            <a:r>
              <a:rPr lang="en-US" altLang="zh-CN" sz="1400" b="1" dirty="0" smtClean="0">
                <a:effectLst/>
                <a:latin typeface="Arial" panose="020B0604020202020204" pitchFamily="34" charset="0"/>
                <a:ea typeface="宋体" panose="02010600030101010101" pitchFamily="2" charset="-122"/>
                <a:cs typeface="Arial" panose="020B0604020202020204" pitchFamily="34" charset="0"/>
              </a:rPr>
              <a:t>Bandwidth</a:t>
            </a:r>
            <a:r>
              <a:rPr lang="en-US" altLang="zh-CN" sz="1400" dirty="0" smtClean="0">
                <a:effectLst/>
                <a:latin typeface="Arial" panose="020B0604020202020204" pitchFamily="34" charset="0"/>
                <a:ea typeface="宋体" panose="02010600030101010101" pitchFamily="2" charset="-122"/>
                <a:cs typeface="Arial" panose="020B0604020202020204" pitchFamily="34" charset="0"/>
              </a:rPr>
              <a:t>: 50-1000 MB/s</a:t>
            </a:r>
          </a:p>
          <a:p>
            <a:pPr>
              <a:lnSpc>
                <a:spcPct val="200000"/>
              </a:lnSpc>
            </a:pPr>
            <a:r>
              <a:rPr lang="en-US" altLang="zh-CN" sz="1400" b="1" dirty="0" smtClean="0">
                <a:effectLst/>
                <a:latin typeface="Arial" panose="020B0604020202020204" pitchFamily="34" charset="0"/>
                <a:ea typeface="宋体" panose="02010600030101010101" pitchFamily="2" charset="-122"/>
                <a:cs typeface="Arial" panose="020B0604020202020204" pitchFamily="34" charset="0"/>
              </a:rPr>
              <a:t>Random dependency graph-DG</a:t>
            </a:r>
            <a:endParaRPr lang="en-US" altLang="zh-CN" sz="1400" b="1" dirty="0" smtClean="0">
              <a:effectLst/>
              <a:latin typeface="Arial" panose="020B0604020202020204" pitchFamily="34" charset="0"/>
              <a:ea typeface="宋体" panose="02010600030101010101" pitchFamily="2" charset="-122"/>
              <a:cs typeface="Arial" panose="020B0604020202020204" pitchFamily="34" charset="0"/>
            </a:endParaRPr>
          </a:p>
        </p:txBody>
      </p:sp>
      <p:sp>
        <p:nvSpPr>
          <p:cNvPr id="7" name="文本框 6"/>
          <p:cNvSpPr txBox="1"/>
          <p:nvPr/>
        </p:nvSpPr>
        <p:spPr>
          <a:xfrm>
            <a:off x="398613" y="1217274"/>
            <a:ext cx="3768941"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Metrics</a:t>
            </a:r>
          </a:p>
        </p:txBody>
      </p:sp>
      <p:sp>
        <p:nvSpPr>
          <p:cNvPr id="2" name="灯片编号占位符 1"/>
          <p:cNvSpPr>
            <a:spLocks noGrp="1"/>
          </p:cNvSpPr>
          <p:nvPr>
            <p:ph type="sldNum" sz="quarter" idx="12"/>
          </p:nvPr>
        </p:nvSpPr>
        <p:spPr/>
        <p:txBody>
          <a:bodyPr/>
          <a:lstStyle/>
          <a:p>
            <a:fld id="{918AFA8E-6AEB-45AD-BD8F-8243062FE633}" type="slidenum">
              <a:rPr lang="zh-CN" altLang="en-US" smtClean="0"/>
              <a:t>23</a:t>
            </a:fld>
            <a:endParaRPr lang="zh-CN" altLang="en-US"/>
          </a:p>
        </p:txBody>
      </p:sp>
    </p:spTree>
    <p:extLst>
      <p:ext uri="{BB962C8B-B14F-4D97-AF65-F5344CB8AC3E}">
        <p14:creationId xmlns:p14="http://schemas.microsoft.com/office/powerpoint/2010/main" val="583936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2" y="196943"/>
            <a:ext cx="11376000"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EVALUATION</a:t>
            </a:r>
            <a:endParaRPr lang="en-US" sz="4800" b="1" dirty="0">
              <a:latin typeface="Arial"/>
              <a:cs typeface="Arial"/>
            </a:endParaRPr>
          </a:p>
        </p:txBody>
      </p:sp>
      <p:sp>
        <p:nvSpPr>
          <p:cNvPr id="5" name="文本框 4"/>
          <p:cNvSpPr txBox="1"/>
          <p:nvPr/>
        </p:nvSpPr>
        <p:spPr>
          <a:xfrm>
            <a:off x="398612" y="1946500"/>
            <a:ext cx="11376000" cy="4524315"/>
          </a:xfrm>
          <a:prstGeom prst="rect">
            <a:avLst/>
          </a:prstGeom>
          <a:noFill/>
        </p:spPr>
        <p:txBody>
          <a:bodyPr wrap="square" rtlCol="0">
            <a:spAutoFit/>
          </a:bodyPr>
          <a:lstStyle/>
          <a:p>
            <a:pPr>
              <a:lnSpc>
                <a:spcPct val="200000"/>
              </a:lnSpc>
            </a:pPr>
            <a:r>
              <a:rPr lang="en-US" altLang="zh-CN" b="1" dirty="0" smtClean="0">
                <a:solidFill>
                  <a:srgbClr val="000000"/>
                </a:solidFill>
                <a:latin typeface="Arial" panose="020B0604020202020204" pitchFamily="34" charset="0"/>
                <a:cs typeface="Arial" panose="020B0604020202020204" pitchFamily="34" charset="0"/>
              </a:rPr>
              <a:t>LDSSP</a:t>
            </a:r>
            <a:r>
              <a:rPr lang="en-US" altLang="zh-CN" dirty="0" smtClean="0">
                <a:solidFill>
                  <a:srgbClr val="000000"/>
                </a:solidFill>
                <a:latin typeface="Arial" panose="020B0604020202020204" pitchFamily="34" charset="0"/>
                <a:cs typeface="Arial" panose="020B0604020202020204" pitchFamily="34" charset="0"/>
              </a:rPr>
              <a:t>: </a:t>
            </a:r>
            <a:r>
              <a:rPr lang="zh-CN" altLang="en-US" dirty="0" smtClean="0">
                <a:solidFill>
                  <a:srgbClr val="000000"/>
                </a:solidFill>
                <a:latin typeface="宋体" panose="02010600030101010101" pitchFamily="2" charset="-122"/>
                <a:ea typeface="宋体" panose="02010600030101010101" pitchFamily="2" charset="-122"/>
                <a:cs typeface="Arial" panose="020B0604020202020204" pitchFamily="34" charset="0"/>
              </a:rPr>
              <a:t>一</a:t>
            </a:r>
            <a:r>
              <a:rPr lang="zh-CN" altLang="en-US" dirty="0">
                <a:solidFill>
                  <a:srgbClr val="000000"/>
                </a:solidFill>
                <a:latin typeface="宋体" panose="02010600030101010101" pitchFamily="2" charset="-122"/>
                <a:ea typeface="宋体" panose="02010600030101010101" pitchFamily="2" charset="-122"/>
                <a:cs typeface="Arial" panose="020B0604020202020204" pitchFamily="34" charset="0"/>
              </a:rPr>
              <a:t>种用于雾计算中多组件应用程序的轻量级去中心化服务放置策略</a:t>
            </a:r>
            <a:r>
              <a:rPr lang="zh-CN" altLang="en-US" dirty="0" smtClean="0">
                <a:solidFill>
                  <a:srgbClr val="000000"/>
                </a:solidFill>
                <a:latin typeface="宋体" panose="02010600030101010101" pitchFamily="2" charset="-122"/>
                <a:ea typeface="宋体" panose="02010600030101010101" pitchFamily="2" charset="-122"/>
                <a:cs typeface="Arial" panose="020B0604020202020204" pitchFamily="34" charset="0"/>
              </a:rPr>
              <a:t>，其将</a:t>
            </a:r>
            <a:r>
              <a:rPr lang="zh-CN" altLang="en-US" dirty="0">
                <a:solidFill>
                  <a:srgbClr val="000000"/>
                </a:solidFill>
                <a:latin typeface="宋体" panose="02010600030101010101" pitchFamily="2" charset="-122"/>
                <a:ea typeface="宋体" panose="02010600030101010101" pitchFamily="2" charset="-122"/>
                <a:cs typeface="Arial" panose="020B0604020202020204" pitchFamily="34" charset="0"/>
              </a:rPr>
              <a:t>大多数用户请求的</a:t>
            </a:r>
            <a:r>
              <a:rPr lang="zh-CN" altLang="en-US" dirty="0" smtClean="0">
                <a:solidFill>
                  <a:srgbClr val="000000"/>
                </a:solidFill>
                <a:latin typeface="宋体" panose="02010600030101010101" pitchFamily="2" charset="-122"/>
                <a:ea typeface="宋体" panose="02010600030101010101" pitchFamily="2" charset="-122"/>
                <a:cs typeface="Arial" panose="020B0604020202020204" pitchFamily="34" charset="0"/>
              </a:rPr>
              <a:t>最佳服务</a:t>
            </a:r>
            <a:r>
              <a:rPr lang="zh-CN" altLang="en-US" dirty="0">
                <a:solidFill>
                  <a:srgbClr val="000000"/>
                </a:solidFill>
                <a:latin typeface="宋体" panose="02010600030101010101" pitchFamily="2" charset="-122"/>
                <a:ea typeface="宋体" panose="02010600030101010101" pitchFamily="2" charset="-122"/>
                <a:cs typeface="Arial" panose="020B0604020202020204" pitchFamily="34" charset="0"/>
              </a:rPr>
              <a:t>放置在尽可能靠近用户的位置，以降低延迟和更好的网络使用</a:t>
            </a:r>
            <a:r>
              <a:rPr lang="zh-CN" altLang="en-US" dirty="0" smtClean="0">
                <a:solidFill>
                  <a:srgbClr val="000000"/>
                </a:solidFill>
                <a:latin typeface="宋体" panose="02010600030101010101" pitchFamily="2" charset="-122"/>
                <a:ea typeface="宋体" panose="02010600030101010101" pitchFamily="2" charset="-122"/>
                <a:cs typeface="Arial" panose="020B0604020202020204" pitchFamily="34" charset="0"/>
              </a:rPr>
              <a:t>。</a:t>
            </a:r>
            <a:endParaRPr lang="en-US" altLang="zh-CN" dirty="0" smtClean="0">
              <a:solidFill>
                <a:srgbClr val="000000"/>
              </a:solidFill>
              <a:latin typeface="宋体" panose="02010600030101010101" pitchFamily="2" charset="-122"/>
              <a:ea typeface="宋体" panose="02010600030101010101" pitchFamily="2" charset="-122"/>
              <a:cs typeface="Arial" panose="020B0604020202020204" pitchFamily="34" charset="0"/>
            </a:endParaRPr>
          </a:p>
          <a:p>
            <a:pPr>
              <a:lnSpc>
                <a:spcPct val="200000"/>
              </a:lnSpc>
            </a:pPr>
            <a:r>
              <a:rPr lang="en-US" altLang="zh-CN" b="1"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GMCAPP</a:t>
            </a:r>
            <a:r>
              <a:rPr lang="en-US" altLang="zh-CN" dirty="0" smtClean="0">
                <a:solidFill>
                  <a:srgbClr val="000000"/>
                </a:solidFill>
                <a:latin typeface="宋体" panose="02010600030101010101" pitchFamily="2" charset="-122"/>
                <a:ea typeface="宋体" panose="02010600030101010101" pitchFamily="2" charset="-122"/>
                <a:cs typeface="Arial" panose="020B0604020202020204" pitchFamily="34" charset="0"/>
              </a:rPr>
              <a:t>: </a:t>
            </a:r>
            <a:r>
              <a:rPr lang="zh-CN" altLang="en-US" dirty="0" smtClean="0">
                <a:solidFill>
                  <a:srgbClr val="000000"/>
                </a:solidFill>
                <a:latin typeface="宋体" panose="02010600030101010101" pitchFamily="2" charset="-122"/>
                <a:ea typeface="宋体" panose="02010600030101010101" pitchFamily="2" charset="-122"/>
                <a:cs typeface="Arial" panose="020B0604020202020204" pitchFamily="34" charset="0"/>
              </a:rPr>
              <a:t>一种有效的多组件应用程序在线放置算法，旨在降低应用程序的运行成本。</a:t>
            </a:r>
            <a:endParaRPr lang="en-US" altLang="zh-CN" dirty="0" smtClean="0">
              <a:solidFill>
                <a:srgbClr val="000000"/>
              </a:solidFill>
              <a:latin typeface="宋体" panose="02010600030101010101" pitchFamily="2" charset="-122"/>
              <a:ea typeface="宋体" panose="02010600030101010101" pitchFamily="2" charset="-122"/>
              <a:cs typeface="Arial" panose="020B0604020202020204" pitchFamily="34" charset="0"/>
            </a:endParaRPr>
          </a:p>
          <a:p>
            <a:pPr>
              <a:lnSpc>
                <a:spcPct val="200000"/>
              </a:lnSpc>
            </a:pPr>
            <a:r>
              <a:rPr lang="en-US" altLang="zh-CN" b="1"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GA</a:t>
            </a:r>
            <a:r>
              <a:rPr lang="en-US" altLang="zh-CN"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a:t>
            </a:r>
            <a:r>
              <a:rPr lang="zh-CN" altLang="en-US" dirty="0">
                <a:solidFill>
                  <a:srgbClr val="000000"/>
                </a:solidFill>
                <a:latin typeface="Arial" panose="020B0604020202020204" pitchFamily="34" charset="0"/>
                <a:ea typeface="宋体" panose="02010600030101010101" pitchFamily="2" charset="-122"/>
                <a:cs typeface="Arial" panose="020B0604020202020204" pitchFamily="34" charset="0"/>
              </a:rPr>
              <a:t>遗传算法是一种广泛使用的进化算法</a:t>
            </a:r>
            <a:r>
              <a:rPr lang="zh-CN" altLang="en-US" dirty="0" smtClean="0">
                <a:solidFill>
                  <a:srgbClr val="000000"/>
                </a:solidFill>
                <a:latin typeface="Arial" panose="020B0604020202020204" pitchFamily="34" charset="0"/>
                <a:ea typeface="宋体" panose="02010600030101010101" pitchFamily="2" charset="-122"/>
                <a:cs typeface="Arial" panose="020B0604020202020204" pitchFamily="34" charset="0"/>
              </a:rPr>
              <a:t>，</a:t>
            </a:r>
            <a:r>
              <a:rPr lang="zh-CN" altLang="en-US" dirty="0">
                <a:solidFill>
                  <a:srgbClr val="000000"/>
                </a:solidFill>
                <a:latin typeface="Arial" panose="020B0604020202020204" pitchFamily="34" charset="0"/>
                <a:ea typeface="宋体" panose="02010600030101010101" pitchFamily="2" charset="-122"/>
                <a:cs typeface="Arial" panose="020B0604020202020204" pitchFamily="34" charset="0"/>
              </a:rPr>
              <a:t>用来</a:t>
            </a:r>
            <a:r>
              <a:rPr lang="zh-CN" altLang="en-US" dirty="0" smtClean="0">
                <a:solidFill>
                  <a:srgbClr val="000000"/>
                </a:solidFill>
                <a:latin typeface="Arial" panose="020B0604020202020204" pitchFamily="34" charset="0"/>
                <a:ea typeface="宋体" panose="02010600030101010101" pitchFamily="2" charset="-122"/>
                <a:cs typeface="Arial" panose="020B0604020202020204" pitchFamily="34" charset="0"/>
              </a:rPr>
              <a:t>解决</a:t>
            </a:r>
            <a:r>
              <a:rPr lang="zh-CN" altLang="en-US" dirty="0">
                <a:solidFill>
                  <a:srgbClr val="000000"/>
                </a:solidFill>
                <a:latin typeface="Arial" panose="020B0604020202020204" pitchFamily="34" charset="0"/>
                <a:ea typeface="宋体" panose="02010600030101010101" pitchFamily="2" charset="-122"/>
                <a:cs typeface="Arial" panose="020B0604020202020204" pitchFamily="34" charset="0"/>
              </a:rPr>
              <a:t>放置问题</a:t>
            </a:r>
            <a:r>
              <a:rPr lang="zh-CN" altLang="en-US" dirty="0" smtClean="0">
                <a:solidFill>
                  <a:srgbClr val="000000"/>
                </a:solidFill>
                <a:latin typeface="Arial" panose="020B0604020202020204" pitchFamily="34" charset="0"/>
                <a:ea typeface="宋体" panose="02010600030101010101" pitchFamily="2" charset="-122"/>
                <a:cs typeface="Arial" panose="020B0604020202020204" pitchFamily="34" charset="0"/>
              </a:rPr>
              <a:t>。</a:t>
            </a:r>
            <a:endParaRPr lang="en-US" altLang="zh-CN" b="1" dirty="0">
              <a:latin typeface="Arial" panose="020B0604020202020204" pitchFamily="34" charset="0"/>
              <a:ea typeface="宋体" panose="02010600030101010101" pitchFamily="2" charset="-122"/>
              <a:cs typeface="Arial" panose="020B0604020202020204" pitchFamily="34" charset="0"/>
            </a:endParaRPr>
          </a:p>
          <a:p>
            <a:pPr>
              <a:lnSpc>
                <a:spcPct val="200000"/>
              </a:lnSpc>
            </a:pPr>
            <a:r>
              <a:rPr lang="en-US" altLang="zh-CN" b="1" dirty="0" smtClean="0">
                <a:solidFill>
                  <a:srgbClr val="000000"/>
                </a:solidFill>
                <a:latin typeface="Arial" panose="020B0604020202020204" pitchFamily="34" charset="0"/>
                <a:ea typeface="宋体" panose="02010600030101010101" pitchFamily="2" charset="-122"/>
                <a:cs typeface="Arial" panose="020B0604020202020204" pitchFamily="34" charset="0"/>
              </a:rPr>
              <a:t>RANDOM</a:t>
            </a:r>
            <a:r>
              <a:rPr lang="en-US" altLang="zh-CN" dirty="0" smtClean="0">
                <a:solidFill>
                  <a:srgbClr val="000000"/>
                </a:solidFill>
                <a:latin typeface="Arial" panose="020B0604020202020204" pitchFamily="34" charset="0"/>
                <a:ea typeface="宋体" panose="02010600030101010101" pitchFamily="2" charset="-122"/>
                <a:cs typeface="Arial" panose="020B0604020202020204" pitchFamily="34" charset="0"/>
              </a:rPr>
              <a:t>: </a:t>
            </a:r>
            <a:r>
              <a:rPr lang="zh-CN" altLang="en-US" dirty="0" smtClean="0">
                <a:solidFill>
                  <a:srgbClr val="000000"/>
                </a:solidFill>
                <a:latin typeface="Arial" panose="020B0604020202020204" pitchFamily="34" charset="0"/>
                <a:ea typeface="宋体" panose="02010600030101010101" pitchFamily="2" charset="-122"/>
                <a:cs typeface="Arial" panose="020B0604020202020204" pitchFamily="34" charset="0"/>
              </a:rPr>
              <a:t>随机算法用来随机生成一个部署模式，从产生的</a:t>
            </a:r>
            <a:r>
              <a:rPr lang="en-US" altLang="zh-CN" dirty="0" smtClean="0">
                <a:solidFill>
                  <a:srgbClr val="000000"/>
                </a:solidFill>
                <a:latin typeface="Arial" panose="020B0604020202020204" pitchFamily="34" charset="0"/>
                <a:ea typeface="宋体" panose="02010600030101010101" pitchFamily="2" charset="-122"/>
                <a:cs typeface="Arial" panose="020B0604020202020204" pitchFamily="34" charset="0"/>
              </a:rPr>
              <a:t>100</a:t>
            </a:r>
            <a:r>
              <a:rPr lang="zh-CN" altLang="en-US" dirty="0" smtClean="0">
                <a:solidFill>
                  <a:srgbClr val="000000"/>
                </a:solidFill>
                <a:latin typeface="Arial" panose="020B0604020202020204" pitchFamily="34" charset="0"/>
                <a:ea typeface="宋体" panose="02010600030101010101" pitchFamily="2" charset="-122"/>
                <a:cs typeface="Arial" panose="020B0604020202020204" pitchFamily="34" charset="0"/>
              </a:rPr>
              <a:t>个随机解决方案中取平均响应时间作为 </a:t>
            </a:r>
            <a:r>
              <a:rPr lang="en-US" altLang="zh-CN" dirty="0" smtClean="0">
                <a:solidFill>
                  <a:srgbClr val="000000"/>
                </a:solidFill>
                <a:latin typeface="Arial" panose="020B0604020202020204" pitchFamily="34" charset="0"/>
                <a:ea typeface="宋体" panose="02010600030101010101" pitchFamily="2" charset="-122"/>
                <a:cs typeface="Arial" panose="020B0604020202020204" pitchFamily="34" charset="0"/>
              </a:rPr>
              <a:t>baseline</a:t>
            </a:r>
            <a:r>
              <a:rPr lang="zh-CN" altLang="en-US" dirty="0" smtClean="0">
                <a:solidFill>
                  <a:srgbClr val="000000"/>
                </a:solidFill>
                <a:latin typeface="Arial" panose="020B0604020202020204" pitchFamily="34" charset="0"/>
                <a:ea typeface="宋体" panose="02010600030101010101" pitchFamily="2" charset="-122"/>
                <a:cs typeface="Arial" panose="020B0604020202020204" pitchFamily="34" charset="0"/>
              </a:rPr>
              <a:t>。</a:t>
            </a:r>
            <a:endParaRPr lang="en-US" altLang="zh-CN" dirty="0" smtClean="0">
              <a:solidFill>
                <a:srgbClr val="000000"/>
              </a:solidFill>
              <a:latin typeface="Arial" panose="020B0604020202020204" pitchFamily="34" charset="0"/>
              <a:ea typeface="宋体" panose="02010600030101010101" pitchFamily="2" charset="-122"/>
              <a:cs typeface="Arial" panose="020B0604020202020204" pitchFamily="34" charset="0"/>
            </a:endParaRPr>
          </a:p>
          <a:p>
            <a:pPr>
              <a:lnSpc>
                <a:spcPct val="200000"/>
              </a:lnSpc>
            </a:pPr>
            <a:r>
              <a:rPr lang="en-US" altLang="zh-CN" b="1" dirty="0" smtClean="0">
                <a:solidFill>
                  <a:srgbClr val="000000"/>
                </a:solidFill>
                <a:latin typeface="Arial" panose="020B0604020202020204" pitchFamily="34" charset="0"/>
                <a:ea typeface="宋体" panose="02010600030101010101" pitchFamily="2" charset="-122"/>
                <a:cs typeface="Arial" panose="020B0604020202020204" pitchFamily="34" charset="0"/>
              </a:rPr>
              <a:t>BD-QSRFP</a:t>
            </a:r>
            <a:r>
              <a:rPr lang="en-US" altLang="zh-CN" dirty="0" smtClean="0">
                <a:solidFill>
                  <a:srgbClr val="000000"/>
                </a:solidFill>
                <a:latin typeface="Arial" panose="020B0604020202020204" pitchFamily="34" charset="0"/>
                <a:ea typeface="宋体" panose="02010600030101010101" pitchFamily="2" charset="-122"/>
                <a:cs typeface="Arial" panose="020B0604020202020204" pitchFamily="34" charset="0"/>
              </a:rPr>
              <a:t>: </a:t>
            </a:r>
            <a:r>
              <a:rPr lang="zh-CN" altLang="en-US" dirty="0" smtClean="0">
                <a:solidFill>
                  <a:srgbClr val="000000"/>
                </a:solidFill>
                <a:latin typeface="Arial" panose="020B0604020202020204" pitchFamily="34" charset="0"/>
                <a:ea typeface="宋体" panose="02010600030101010101" pitchFamily="2" charset="-122"/>
                <a:cs typeface="Arial" panose="020B0604020202020204" pitchFamily="34" charset="0"/>
              </a:rPr>
              <a:t>分别运行</a:t>
            </a:r>
            <a:r>
              <a:rPr lang="en-US" altLang="zh-CN" dirty="0" smtClean="0">
                <a:solidFill>
                  <a:srgbClr val="000000"/>
                </a:solidFill>
                <a:latin typeface="Arial" panose="020B0604020202020204" pitchFamily="34" charset="0"/>
                <a:ea typeface="宋体" panose="02010600030101010101" pitchFamily="2" charset="-122"/>
                <a:cs typeface="Arial" panose="020B0604020202020204" pitchFamily="34" charset="0"/>
              </a:rPr>
              <a:t>B-QSRFP</a:t>
            </a:r>
            <a:r>
              <a:rPr lang="zh-CN" altLang="en-US" dirty="0" smtClean="0">
                <a:solidFill>
                  <a:srgbClr val="000000"/>
                </a:solidFill>
                <a:latin typeface="Arial" panose="020B0604020202020204" pitchFamily="34" charset="0"/>
                <a:ea typeface="宋体" panose="02010600030101010101" pitchFamily="2" charset="-122"/>
                <a:cs typeface="Arial" panose="020B0604020202020204" pitchFamily="34" charset="0"/>
              </a:rPr>
              <a:t>和</a:t>
            </a:r>
            <a:r>
              <a:rPr lang="en-US" altLang="zh-CN" dirty="0" smtClean="0">
                <a:solidFill>
                  <a:srgbClr val="000000"/>
                </a:solidFill>
                <a:latin typeface="Arial" panose="020B0604020202020204" pitchFamily="34" charset="0"/>
                <a:ea typeface="宋体" panose="02010600030101010101" pitchFamily="2" charset="-122"/>
                <a:cs typeface="Arial" panose="020B0604020202020204" pitchFamily="34" charset="0"/>
              </a:rPr>
              <a:t>D-QSRFP, </a:t>
            </a:r>
            <a:r>
              <a:rPr lang="zh-CN" altLang="en-US" dirty="0" smtClean="0">
                <a:solidFill>
                  <a:srgbClr val="000000"/>
                </a:solidFill>
                <a:latin typeface="Arial" panose="020B0604020202020204" pitchFamily="34" charset="0"/>
                <a:ea typeface="宋体" panose="02010600030101010101" pitchFamily="2" charset="-122"/>
                <a:cs typeface="Arial" panose="020B0604020202020204" pitchFamily="34" charset="0"/>
              </a:rPr>
              <a:t>选择平均反应时间最小的作为返回值。</a:t>
            </a:r>
            <a:endParaRPr lang="en-US" altLang="zh-CN" dirty="0" smtClean="0">
              <a:solidFill>
                <a:srgbClr val="000000"/>
              </a:solidFill>
              <a:latin typeface="Arial" panose="020B0604020202020204" pitchFamily="34" charset="0"/>
              <a:ea typeface="宋体" panose="02010600030101010101" pitchFamily="2" charset="-122"/>
              <a:cs typeface="Arial" panose="020B0604020202020204" pitchFamily="34" charset="0"/>
            </a:endParaRPr>
          </a:p>
          <a:p>
            <a:pPr>
              <a:lnSpc>
                <a:spcPct val="200000"/>
              </a:lnSpc>
            </a:pPr>
            <a:r>
              <a:rPr lang="en-US" altLang="zh-CN" b="1" dirty="0" smtClean="0">
                <a:solidFill>
                  <a:srgbClr val="000000"/>
                </a:solidFill>
                <a:latin typeface="Arial" panose="020B0604020202020204" pitchFamily="34" charset="0"/>
                <a:ea typeface="宋体" panose="02010600030101010101" pitchFamily="2" charset="-122"/>
                <a:cs typeface="Arial" panose="020B0604020202020204" pitchFamily="34" charset="0"/>
              </a:rPr>
              <a:t>B-QSRFP</a:t>
            </a:r>
            <a:r>
              <a:rPr lang="en-US" altLang="zh-CN" dirty="0" smtClean="0">
                <a:solidFill>
                  <a:srgbClr val="000000"/>
                </a:solidFill>
                <a:latin typeface="Arial" panose="020B0604020202020204" pitchFamily="34" charset="0"/>
                <a:ea typeface="宋体" panose="02010600030101010101" pitchFamily="2" charset="-122"/>
                <a:cs typeface="Arial" panose="020B0604020202020204" pitchFamily="34" charset="0"/>
              </a:rPr>
              <a:t>: </a:t>
            </a:r>
            <a:r>
              <a:rPr lang="zh-CN" altLang="en-US" dirty="0" smtClean="0">
                <a:solidFill>
                  <a:srgbClr val="000000"/>
                </a:solidFill>
                <a:latin typeface="Arial" panose="020B0604020202020204" pitchFamily="34" charset="0"/>
                <a:ea typeface="宋体" panose="02010600030101010101" pitchFamily="2" charset="-122"/>
                <a:cs typeface="Arial" panose="020B0604020202020204" pitchFamily="34" charset="0"/>
              </a:rPr>
              <a:t>广度优先</a:t>
            </a:r>
            <a:r>
              <a:rPr lang="en-US" altLang="zh-CN" dirty="0" smtClean="0">
                <a:solidFill>
                  <a:srgbClr val="000000"/>
                </a:solidFill>
                <a:latin typeface="Arial" panose="020B0604020202020204" pitchFamily="34" charset="0"/>
                <a:ea typeface="宋体" panose="02010600030101010101" pitchFamily="2" charset="-122"/>
                <a:cs typeface="Arial" panose="020B0604020202020204" pitchFamily="34" charset="0"/>
              </a:rPr>
              <a:t>QSRFP</a:t>
            </a:r>
          </a:p>
          <a:p>
            <a:pPr>
              <a:lnSpc>
                <a:spcPct val="200000"/>
              </a:lnSpc>
            </a:pPr>
            <a:r>
              <a:rPr lang="en-US" altLang="zh-CN" b="1" dirty="0" smtClean="0">
                <a:solidFill>
                  <a:srgbClr val="000000"/>
                </a:solidFill>
                <a:latin typeface="Arial" panose="020B0604020202020204" pitchFamily="34" charset="0"/>
                <a:ea typeface="宋体" panose="02010600030101010101" pitchFamily="2" charset="-122"/>
                <a:cs typeface="Arial" panose="020B0604020202020204" pitchFamily="34" charset="0"/>
              </a:rPr>
              <a:t>D-QSRFP</a:t>
            </a:r>
            <a:r>
              <a:rPr lang="en-US" altLang="zh-CN" dirty="0" smtClean="0">
                <a:solidFill>
                  <a:srgbClr val="000000"/>
                </a:solidFill>
                <a:latin typeface="Arial" panose="020B0604020202020204" pitchFamily="34" charset="0"/>
                <a:ea typeface="宋体" panose="02010600030101010101" pitchFamily="2" charset="-122"/>
                <a:cs typeface="Arial" panose="020B0604020202020204" pitchFamily="34" charset="0"/>
              </a:rPr>
              <a:t>: </a:t>
            </a:r>
            <a:r>
              <a:rPr lang="zh-CN" altLang="en-US" dirty="0" smtClean="0">
                <a:solidFill>
                  <a:srgbClr val="000000"/>
                </a:solidFill>
                <a:latin typeface="Arial" panose="020B0604020202020204" pitchFamily="34" charset="0"/>
                <a:ea typeface="宋体" panose="02010600030101010101" pitchFamily="2" charset="-122"/>
                <a:cs typeface="Arial" panose="020B0604020202020204" pitchFamily="34" charset="0"/>
              </a:rPr>
              <a:t>深度优先</a:t>
            </a:r>
            <a:r>
              <a:rPr lang="en-US" altLang="zh-CN" dirty="0" smtClean="0">
                <a:solidFill>
                  <a:srgbClr val="000000"/>
                </a:solidFill>
                <a:latin typeface="Arial" panose="020B0604020202020204" pitchFamily="34" charset="0"/>
                <a:ea typeface="宋体" panose="02010600030101010101" pitchFamily="2" charset="-122"/>
                <a:cs typeface="Arial" panose="020B0604020202020204" pitchFamily="34" charset="0"/>
              </a:rPr>
              <a:t>QSRFP</a:t>
            </a:r>
            <a:endParaRPr lang="en-US" altLang="zh-CN" b="1" dirty="0" smtClean="0">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 name="文本框 6"/>
          <p:cNvSpPr txBox="1"/>
          <p:nvPr/>
        </p:nvSpPr>
        <p:spPr>
          <a:xfrm>
            <a:off x="398613" y="1217274"/>
            <a:ext cx="3768941"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Contrast Algorithms</a:t>
            </a:r>
          </a:p>
        </p:txBody>
      </p:sp>
      <p:sp>
        <p:nvSpPr>
          <p:cNvPr id="2" name="灯片编号占位符 1"/>
          <p:cNvSpPr>
            <a:spLocks noGrp="1"/>
          </p:cNvSpPr>
          <p:nvPr>
            <p:ph type="sldNum" sz="quarter" idx="12"/>
          </p:nvPr>
        </p:nvSpPr>
        <p:spPr/>
        <p:txBody>
          <a:bodyPr/>
          <a:lstStyle/>
          <a:p>
            <a:fld id="{918AFA8E-6AEB-45AD-BD8F-8243062FE633}" type="slidenum">
              <a:rPr lang="zh-CN" altLang="en-US" smtClean="0"/>
              <a:t>24</a:t>
            </a:fld>
            <a:endParaRPr lang="zh-CN" altLang="en-US"/>
          </a:p>
        </p:txBody>
      </p:sp>
    </p:spTree>
    <p:extLst>
      <p:ext uri="{BB962C8B-B14F-4D97-AF65-F5344CB8AC3E}">
        <p14:creationId xmlns:p14="http://schemas.microsoft.com/office/powerpoint/2010/main" val="4116307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2" y="196943"/>
            <a:ext cx="11376000"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EVALUATION</a:t>
            </a:r>
            <a:endParaRPr lang="en-US" sz="4800" b="1" dirty="0">
              <a:latin typeface="Arial"/>
              <a:cs typeface="Arial"/>
            </a:endParaRPr>
          </a:p>
        </p:txBody>
      </p:sp>
      <p:sp>
        <p:nvSpPr>
          <p:cNvPr id="10" name="object 2"/>
          <p:cNvSpPr txBox="1">
            <a:spLocks/>
          </p:cNvSpPr>
          <p:nvPr/>
        </p:nvSpPr>
        <p:spPr>
          <a:xfrm>
            <a:off x="398612" y="1225698"/>
            <a:ext cx="11376000" cy="383438"/>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sz="2400" dirty="0" smtClean="0">
                <a:latin typeface="Arial"/>
                <a:cs typeface="Arial"/>
              </a:rPr>
              <a:t>User Count</a:t>
            </a:r>
            <a:endParaRPr lang="en-US" sz="2400" dirty="0">
              <a:latin typeface="Arial"/>
              <a:cs typeface="Arial"/>
            </a:endParaRPr>
          </a:p>
        </p:txBody>
      </p:sp>
      <p:pic>
        <p:nvPicPr>
          <p:cNvPr id="11" name="图片 10"/>
          <p:cNvPicPr>
            <a:picLocks noChangeAspect="1"/>
          </p:cNvPicPr>
          <p:nvPr/>
        </p:nvPicPr>
        <p:blipFill>
          <a:blip r:embed="rId3"/>
          <a:stretch>
            <a:fillRect/>
          </a:stretch>
        </p:blipFill>
        <p:spPr>
          <a:xfrm>
            <a:off x="1398836" y="0"/>
            <a:ext cx="9375551" cy="6746964"/>
          </a:xfrm>
          <a:prstGeom prst="rect">
            <a:avLst/>
          </a:prstGeom>
        </p:spPr>
      </p:pic>
      <p:sp>
        <p:nvSpPr>
          <p:cNvPr id="3" name="灯片编号占位符 2"/>
          <p:cNvSpPr>
            <a:spLocks noGrp="1"/>
          </p:cNvSpPr>
          <p:nvPr>
            <p:ph type="sldNum" sz="quarter" idx="12"/>
          </p:nvPr>
        </p:nvSpPr>
        <p:spPr/>
        <p:txBody>
          <a:bodyPr/>
          <a:lstStyle/>
          <a:p>
            <a:fld id="{918AFA8E-6AEB-45AD-BD8F-8243062FE633}" type="slidenum">
              <a:rPr lang="zh-CN" altLang="en-US" smtClean="0"/>
              <a:t>25</a:t>
            </a:fld>
            <a:endParaRPr lang="zh-CN" altLang="en-US"/>
          </a:p>
        </p:txBody>
      </p:sp>
    </p:spTree>
    <p:extLst>
      <p:ext uri="{BB962C8B-B14F-4D97-AF65-F5344CB8AC3E}">
        <p14:creationId xmlns:p14="http://schemas.microsoft.com/office/powerpoint/2010/main" val="336652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2" y="196943"/>
            <a:ext cx="11376000"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EVALUATION</a:t>
            </a:r>
            <a:endParaRPr lang="en-US" sz="4800" b="1" dirty="0">
              <a:latin typeface="Arial"/>
              <a:cs typeface="Arial"/>
            </a:endParaRPr>
          </a:p>
        </p:txBody>
      </p:sp>
      <p:pic>
        <p:nvPicPr>
          <p:cNvPr id="3" name="图片 2"/>
          <p:cNvPicPr>
            <a:picLocks noChangeAspect="1"/>
          </p:cNvPicPr>
          <p:nvPr/>
        </p:nvPicPr>
        <p:blipFill>
          <a:blip r:embed="rId3"/>
          <a:stretch>
            <a:fillRect/>
          </a:stretch>
        </p:blipFill>
        <p:spPr>
          <a:xfrm>
            <a:off x="467057" y="2087177"/>
            <a:ext cx="11239109" cy="4157443"/>
          </a:xfrm>
          <a:prstGeom prst="rect">
            <a:avLst/>
          </a:prstGeom>
        </p:spPr>
      </p:pic>
      <p:sp>
        <p:nvSpPr>
          <p:cNvPr id="6" name="文本框 5"/>
          <p:cNvSpPr txBox="1"/>
          <p:nvPr/>
        </p:nvSpPr>
        <p:spPr>
          <a:xfrm>
            <a:off x="398613" y="1217274"/>
            <a:ext cx="4683341"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User Request Category Count</a:t>
            </a:r>
          </a:p>
        </p:txBody>
      </p:sp>
      <p:sp>
        <p:nvSpPr>
          <p:cNvPr id="4" name="灯片编号占位符 3"/>
          <p:cNvSpPr>
            <a:spLocks noGrp="1"/>
          </p:cNvSpPr>
          <p:nvPr>
            <p:ph type="sldNum" sz="quarter" idx="12"/>
          </p:nvPr>
        </p:nvSpPr>
        <p:spPr/>
        <p:txBody>
          <a:bodyPr/>
          <a:lstStyle/>
          <a:p>
            <a:fld id="{918AFA8E-6AEB-45AD-BD8F-8243062FE633}" type="slidenum">
              <a:rPr lang="zh-CN" altLang="en-US" smtClean="0"/>
              <a:t>26</a:t>
            </a:fld>
            <a:endParaRPr lang="zh-CN" altLang="en-US"/>
          </a:p>
        </p:txBody>
      </p:sp>
    </p:spTree>
    <p:extLst>
      <p:ext uri="{BB962C8B-B14F-4D97-AF65-F5344CB8AC3E}">
        <p14:creationId xmlns:p14="http://schemas.microsoft.com/office/powerpoint/2010/main" val="1798516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2" y="196943"/>
            <a:ext cx="11376000"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EVALUATION</a:t>
            </a:r>
            <a:endParaRPr lang="en-US" sz="4800" b="1" dirty="0">
              <a:latin typeface="Arial"/>
              <a:cs typeface="Arial"/>
            </a:endParaRPr>
          </a:p>
        </p:txBody>
      </p:sp>
      <p:sp>
        <p:nvSpPr>
          <p:cNvPr id="6" name="文本框 5"/>
          <p:cNvSpPr txBox="1"/>
          <p:nvPr/>
        </p:nvSpPr>
        <p:spPr>
          <a:xfrm>
            <a:off x="398613" y="1217274"/>
            <a:ext cx="4683341"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Average Server Resource</a:t>
            </a:r>
          </a:p>
        </p:txBody>
      </p:sp>
      <p:pic>
        <p:nvPicPr>
          <p:cNvPr id="2" name="图片 1"/>
          <p:cNvPicPr>
            <a:picLocks noChangeAspect="1"/>
          </p:cNvPicPr>
          <p:nvPr/>
        </p:nvPicPr>
        <p:blipFill>
          <a:blip r:embed="rId3"/>
          <a:stretch>
            <a:fillRect/>
          </a:stretch>
        </p:blipFill>
        <p:spPr>
          <a:xfrm>
            <a:off x="498127" y="2104761"/>
            <a:ext cx="11276485" cy="4133774"/>
          </a:xfrm>
          <a:prstGeom prst="rect">
            <a:avLst/>
          </a:prstGeom>
        </p:spPr>
      </p:pic>
      <p:sp>
        <p:nvSpPr>
          <p:cNvPr id="4" name="灯片编号占位符 3"/>
          <p:cNvSpPr>
            <a:spLocks noGrp="1"/>
          </p:cNvSpPr>
          <p:nvPr>
            <p:ph type="sldNum" sz="quarter" idx="12"/>
          </p:nvPr>
        </p:nvSpPr>
        <p:spPr/>
        <p:txBody>
          <a:bodyPr/>
          <a:lstStyle/>
          <a:p>
            <a:fld id="{918AFA8E-6AEB-45AD-BD8F-8243062FE633}" type="slidenum">
              <a:rPr lang="zh-CN" altLang="en-US" smtClean="0"/>
              <a:t>27</a:t>
            </a:fld>
            <a:endParaRPr lang="zh-CN" altLang="en-US"/>
          </a:p>
        </p:txBody>
      </p:sp>
    </p:spTree>
    <p:extLst>
      <p:ext uri="{BB962C8B-B14F-4D97-AF65-F5344CB8AC3E}">
        <p14:creationId xmlns:p14="http://schemas.microsoft.com/office/powerpoint/2010/main" val="32504832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2" y="196943"/>
            <a:ext cx="11376000"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EVALUATION</a:t>
            </a:r>
            <a:endParaRPr lang="en-US" sz="4800" b="1" dirty="0">
              <a:latin typeface="Arial"/>
              <a:cs typeface="Arial"/>
            </a:endParaRPr>
          </a:p>
        </p:txBody>
      </p:sp>
      <p:sp>
        <p:nvSpPr>
          <p:cNvPr id="6" name="文本框 5"/>
          <p:cNvSpPr txBox="1"/>
          <p:nvPr/>
        </p:nvSpPr>
        <p:spPr>
          <a:xfrm>
            <a:off x="398613" y="1217274"/>
            <a:ext cx="4683341"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System Scale</a:t>
            </a:r>
          </a:p>
        </p:txBody>
      </p:sp>
      <p:pic>
        <p:nvPicPr>
          <p:cNvPr id="3" name="图片 2"/>
          <p:cNvPicPr>
            <a:picLocks noChangeAspect="1"/>
          </p:cNvPicPr>
          <p:nvPr/>
        </p:nvPicPr>
        <p:blipFill>
          <a:blip r:embed="rId3"/>
          <a:stretch>
            <a:fillRect/>
          </a:stretch>
        </p:blipFill>
        <p:spPr>
          <a:xfrm>
            <a:off x="398612" y="1946500"/>
            <a:ext cx="11345492" cy="4128985"/>
          </a:xfrm>
          <a:prstGeom prst="rect">
            <a:avLst/>
          </a:prstGeom>
        </p:spPr>
      </p:pic>
      <p:sp>
        <p:nvSpPr>
          <p:cNvPr id="4" name="灯片编号占位符 3"/>
          <p:cNvSpPr>
            <a:spLocks noGrp="1"/>
          </p:cNvSpPr>
          <p:nvPr>
            <p:ph type="sldNum" sz="quarter" idx="12"/>
          </p:nvPr>
        </p:nvSpPr>
        <p:spPr/>
        <p:txBody>
          <a:bodyPr/>
          <a:lstStyle/>
          <a:p>
            <a:fld id="{918AFA8E-6AEB-45AD-BD8F-8243062FE633}" type="slidenum">
              <a:rPr lang="zh-CN" altLang="en-US" smtClean="0"/>
              <a:t>28</a:t>
            </a:fld>
            <a:endParaRPr lang="zh-CN" altLang="en-US"/>
          </a:p>
        </p:txBody>
      </p:sp>
    </p:spTree>
    <p:extLst>
      <p:ext uri="{BB962C8B-B14F-4D97-AF65-F5344CB8AC3E}">
        <p14:creationId xmlns:p14="http://schemas.microsoft.com/office/powerpoint/2010/main" val="379593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2" y="196943"/>
            <a:ext cx="11376000"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EVALUATION</a:t>
            </a:r>
            <a:endParaRPr lang="en-US" sz="4800" b="1" dirty="0">
              <a:latin typeface="Arial"/>
              <a:cs typeface="Arial"/>
            </a:endParaRPr>
          </a:p>
        </p:txBody>
      </p:sp>
      <p:sp>
        <p:nvSpPr>
          <p:cNvPr id="10" name="object 2"/>
          <p:cNvSpPr txBox="1">
            <a:spLocks/>
          </p:cNvSpPr>
          <p:nvPr/>
        </p:nvSpPr>
        <p:spPr>
          <a:xfrm>
            <a:off x="398612" y="1262631"/>
            <a:ext cx="11376000" cy="346505"/>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400" dirty="0">
                <a:latin typeface="Arial" panose="020B0604020202020204" pitchFamily="34" charset="0"/>
                <a:ea typeface="宋体" panose="02010600030101010101" pitchFamily="2" charset="-122"/>
                <a:cs typeface="Arial" panose="020B0604020202020204" pitchFamily="34" charset="0"/>
              </a:rPr>
              <a:t>System Scale</a:t>
            </a:r>
          </a:p>
        </p:txBody>
      </p:sp>
      <p:pic>
        <p:nvPicPr>
          <p:cNvPr id="3" name="图片 2"/>
          <p:cNvPicPr>
            <a:picLocks noChangeAspect="1"/>
          </p:cNvPicPr>
          <p:nvPr/>
        </p:nvPicPr>
        <p:blipFill>
          <a:blip r:embed="rId3"/>
          <a:stretch>
            <a:fillRect/>
          </a:stretch>
        </p:blipFill>
        <p:spPr>
          <a:xfrm>
            <a:off x="1220603" y="0"/>
            <a:ext cx="9732017" cy="6840679"/>
          </a:xfrm>
          <a:prstGeom prst="rect">
            <a:avLst/>
          </a:prstGeom>
        </p:spPr>
      </p:pic>
      <p:sp>
        <p:nvSpPr>
          <p:cNvPr id="4" name="灯片编号占位符 3"/>
          <p:cNvSpPr>
            <a:spLocks noGrp="1"/>
          </p:cNvSpPr>
          <p:nvPr>
            <p:ph type="sldNum" sz="quarter" idx="12"/>
          </p:nvPr>
        </p:nvSpPr>
        <p:spPr/>
        <p:txBody>
          <a:bodyPr/>
          <a:lstStyle/>
          <a:p>
            <a:fld id="{918AFA8E-6AEB-45AD-BD8F-8243062FE633}" type="slidenum">
              <a:rPr lang="zh-CN" altLang="en-US" smtClean="0"/>
              <a:t>29</a:t>
            </a:fld>
            <a:endParaRPr lang="zh-CN" altLang="en-US"/>
          </a:p>
        </p:txBody>
      </p:sp>
    </p:spTree>
    <p:extLst>
      <p:ext uri="{BB962C8B-B14F-4D97-AF65-F5344CB8AC3E}">
        <p14:creationId xmlns:p14="http://schemas.microsoft.com/office/powerpoint/2010/main" val="609645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a:spLocks/>
          </p:cNvSpPr>
          <p:nvPr/>
        </p:nvSpPr>
        <p:spPr>
          <a:xfrm>
            <a:off x="482590" y="311221"/>
            <a:ext cx="3739515"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sz="4800" b="1" spc="-175" dirty="0" smtClean="0">
                <a:latin typeface="Arial"/>
                <a:cs typeface="Arial"/>
              </a:rPr>
              <a:t>Introduction</a:t>
            </a:r>
            <a:endParaRPr lang="en-US" sz="4800" dirty="0">
              <a:latin typeface="Arial"/>
              <a:cs typeface="Arial"/>
            </a:endParaRPr>
          </a:p>
        </p:txBody>
      </p:sp>
      <p:sp>
        <p:nvSpPr>
          <p:cNvPr id="9" name="文本框 8"/>
          <p:cNvSpPr txBox="1"/>
          <p:nvPr/>
        </p:nvSpPr>
        <p:spPr>
          <a:xfrm>
            <a:off x="398615" y="1063991"/>
            <a:ext cx="11359276" cy="526297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400" dirty="0" smtClean="0">
                <a:latin typeface="Arial" panose="020B0604020202020204" pitchFamily="34" charset="0"/>
                <a:ea typeface="宋体" panose="02010600030101010101" pitchFamily="2" charset="-122"/>
                <a:cs typeface="Arial" panose="020B0604020202020204" pitchFamily="34" charset="0"/>
              </a:rPr>
              <a:t>云计算和边缘计算广泛应用于各大场景</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pPr marL="285750" indent="-285750">
              <a:lnSpc>
                <a:spcPct val="200000"/>
              </a:lnSpc>
              <a:buFont typeface="Arial" panose="020B0604020202020204" pitchFamily="34" charset="0"/>
              <a:buChar char="•"/>
            </a:pPr>
            <a:r>
              <a:rPr lang="zh-CN" altLang="en-US" sz="2400" dirty="0" smtClean="0">
                <a:latin typeface="Arial" panose="020B0604020202020204" pitchFamily="34" charset="0"/>
                <a:ea typeface="宋体" panose="02010600030101010101" pitchFamily="2" charset="-122"/>
                <a:cs typeface="Arial" panose="020B0604020202020204" pitchFamily="34" charset="0"/>
              </a:rPr>
              <a:t>对微服务架构的敏捷性和服务质量</a:t>
            </a:r>
            <a:r>
              <a:rPr lang="en-US" altLang="zh-CN" sz="2400" dirty="0" smtClean="0">
                <a:latin typeface="Arial" panose="020B0604020202020204" pitchFamily="34" charset="0"/>
                <a:ea typeface="宋体" panose="02010600030101010101" pitchFamily="2" charset="-122"/>
                <a:cs typeface="Arial" panose="020B0604020202020204" pitchFamily="34" charset="0"/>
              </a:rPr>
              <a:t>(</a:t>
            </a:r>
            <a:r>
              <a:rPr lang="en-US" altLang="zh-CN" sz="2400" dirty="0" err="1" smtClean="0">
                <a:latin typeface="Arial" panose="020B0604020202020204" pitchFamily="34" charset="0"/>
                <a:ea typeface="宋体" panose="02010600030101010101" pitchFamily="2" charset="-122"/>
                <a:cs typeface="Arial" panose="020B0604020202020204" pitchFamily="34" charset="0"/>
              </a:rPr>
              <a:t>QoS</a:t>
            </a:r>
            <a:r>
              <a:rPr lang="en-US" altLang="zh-CN" sz="2400" dirty="0" smtClean="0">
                <a:latin typeface="Arial" panose="020B0604020202020204" pitchFamily="34" charset="0"/>
                <a:ea typeface="宋体" panose="02010600030101010101" pitchFamily="2" charset="-122"/>
                <a:cs typeface="Arial" panose="020B0604020202020204" pitchFamily="34" charset="0"/>
              </a:rPr>
              <a:t>)</a:t>
            </a:r>
            <a:r>
              <a:rPr lang="zh-CN" altLang="en-US" sz="2400" dirty="0" smtClean="0">
                <a:latin typeface="Arial" panose="020B0604020202020204" pitchFamily="34" charset="0"/>
                <a:ea typeface="宋体" panose="02010600030101010101" pitchFamily="2" charset="-122"/>
                <a:cs typeface="Arial" panose="020B0604020202020204" pitchFamily="34" charset="0"/>
              </a:rPr>
              <a:t>的要求</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pPr marL="285750" indent="-285750">
              <a:lnSpc>
                <a:spcPct val="200000"/>
              </a:lnSpc>
              <a:buFont typeface="Arial" panose="020B0604020202020204" pitchFamily="34" charset="0"/>
              <a:buChar char="•"/>
            </a:pPr>
            <a:r>
              <a:rPr lang="zh-CN" altLang="en-US" sz="2400" dirty="0" smtClean="0">
                <a:latin typeface="Arial" panose="020B0604020202020204" pitchFamily="34" charset="0"/>
                <a:ea typeface="宋体" panose="02010600030101010101" pitchFamily="2" charset="-122"/>
                <a:cs typeface="Arial" panose="020B0604020202020204" pitchFamily="34" charset="0"/>
              </a:rPr>
              <a:t>业务逻辑的升级和用户需求的变化带来服务间依赖关系的高度复杂性</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pPr marL="285750" indent="-285750">
              <a:lnSpc>
                <a:spcPct val="200000"/>
              </a:lnSpc>
              <a:buFont typeface="Arial" panose="020B0604020202020204" pitchFamily="34" charset="0"/>
              <a:buChar char="•"/>
            </a:pPr>
            <a:r>
              <a:rPr lang="zh-CN" altLang="en-US" sz="2400" dirty="0" smtClean="0">
                <a:latin typeface="Arial" panose="020B0604020202020204" pitchFamily="34" charset="0"/>
                <a:ea typeface="宋体" panose="02010600030101010101" pitchFamily="2" charset="-122"/>
                <a:cs typeface="Arial" panose="020B0604020202020204" pitchFamily="34" charset="0"/>
              </a:rPr>
              <a:t>服务各个实例之间负载均衡，多个服务共享多个服务实例</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pPr marL="285750" indent="-285750">
              <a:lnSpc>
                <a:spcPct val="200000"/>
              </a:lnSpc>
              <a:buFont typeface="Arial" panose="020B0604020202020204" pitchFamily="34" charset="0"/>
              <a:buChar char="•"/>
            </a:pPr>
            <a:r>
              <a:rPr lang="zh-CN" altLang="en-US" sz="2400" dirty="0">
                <a:latin typeface="Arial" panose="020B0604020202020204" pitchFamily="34" charset="0"/>
                <a:ea typeface="宋体" panose="02010600030101010101" pitchFamily="2" charset="-122"/>
                <a:cs typeface="Arial" panose="020B0604020202020204" pitchFamily="34" charset="0"/>
              </a:rPr>
              <a:t>将 </a:t>
            </a:r>
            <a:r>
              <a:rPr lang="en-US" altLang="zh-CN" sz="2400" dirty="0">
                <a:latin typeface="Arial" panose="020B0604020202020204" pitchFamily="34" charset="0"/>
                <a:ea typeface="宋体" panose="02010600030101010101" pitchFamily="2" charset="-122"/>
                <a:cs typeface="Arial" panose="020B0604020202020204" pitchFamily="34" charset="0"/>
              </a:rPr>
              <a:t>SPPMS </a:t>
            </a:r>
            <a:r>
              <a:rPr lang="zh-CN" altLang="en-US" sz="2400" dirty="0">
                <a:latin typeface="Arial" panose="020B0604020202020204" pitchFamily="34" charset="0"/>
                <a:ea typeface="宋体" panose="02010600030101010101" pitchFamily="2" charset="-122"/>
                <a:cs typeface="Arial" panose="020B0604020202020204" pitchFamily="34" charset="0"/>
              </a:rPr>
              <a:t>定义为分数多项式问题 </a:t>
            </a:r>
            <a:r>
              <a:rPr lang="en-US" altLang="zh-CN" sz="2400" dirty="0">
                <a:latin typeface="Arial" panose="020B0604020202020204" pitchFamily="34" charset="0"/>
                <a:ea typeface="宋体" panose="02010600030101010101" pitchFamily="2" charset="-122"/>
                <a:cs typeface="Arial" panose="020B0604020202020204" pitchFamily="34" charset="0"/>
              </a:rPr>
              <a:t>(FPP)</a:t>
            </a:r>
            <a:r>
              <a:rPr lang="zh-CN" altLang="en-US" sz="2400" dirty="0" smtClean="0">
                <a:latin typeface="Arial" panose="020B0604020202020204" pitchFamily="34" charset="0"/>
                <a:ea typeface="宋体" panose="02010600030101010101" pitchFamily="2" charset="-122"/>
                <a:cs typeface="Arial" panose="020B0604020202020204" pitchFamily="34" charset="0"/>
              </a:rPr>
              <a:t>，</a:t>
            </a:r>
            <a:r>
              <a:rPr lang="en-US" altLang="zh-CN" sz="2400" dirty="0" smtClean="0">
                <a:latin typeface="Arial" panose="020B0604020202020204" pitchFamily="34" charset="0"/>
                <a:ea typeface="宋体" panose="02010600030101010101" pitchFamily="2" charset="-122"/>
                <a:cs typeface="Arial" panose="020B0604020202020204" pitchFamily="34" charset="0"/>
              </a:rPr>
              <a:t>SPPMS</a:t>
            </a:r>
            <a:r>
              <a:rPr lang="zh-CN" altLang="en-US" sz="2400" dirty="0" smtClean="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cs typeface="Arial" panose="020B0604020202020204" pitchFamily="34" charset="0"/>
              </a:rPr>
              <a:t>在具有复杂依赖关系和多个实例的微服务系统</a:t>
            </a:r>
            <a:r>
              <a:rPr lang="zh-CN" altLang="en-US" sz="2400" dirty="0" smtClean="0">
                <a:latin typeface="Arial" panose="020B0604020202020204" pitchFamily="34" charset="0"/>
                <a:ea typeface="宋体" panose="02010600030101010101" pitchFamily="2" charset="-122"/>
                <a:cs typeface="Arial" panose="020B0604020202020204" pitchFamily="34" charset="0"/>
              </a:rPr>
              <a:t>中存在的服务放置</a:t>
            </a:r>
            <a:r>
              <a:rPr lang="zh-CN" altLang="en-US" sz="2400" dirty="0">
                <a:latin typeface="Arial" panose="020B0604020202020204" pitchFamily="34" charset="0"/>
                <a:ea typeface="宋体" panose="02010600030101010101" pitchFamily="2" charset="-122"/>
                <a:cs typeface="Arial" panose="020B0604020202020204" pitchFamily="34" charset="0"/>
              </a:rPr>
              <a:t>问题</a:t>
            </a:r>
            <a:r>
              <a:rPr lang="zh-CN" altLang="en-US" sz="2400" dirty="0" smtClean="0">
                <a:latin typeface="Arial" panose="020B0604020202020204" pitchFamily="34" charset="0"/>
                <a:ea typeface="宋体" panose="02010600030101010101" pitchFamily="2" charset="-122"/>
                <a:cs typeface="Arial" panose="020B0604020202020204" pitchFamily="34" charset="0"/>
              </a:rPr>
              <a:t>。</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pPr marL="285750" indent="-285750">
              <a:lnSpc>
                <a:spcPct val="200000"/>
              </a:lnSpc>
              <a:buFont typeface="Arial" panose="020B0604020202020204" pitchFamily="34" charset="0"/>
              <a:buChar char="•"/>
            </a:pPr>
            <a:r>
              <a:rPr lang="zh-CN" altLang="en-US" sz="2400" dirty="0" smtClean="0">
                <a:latin typeface="Arial" panose="020B0604020202020204" pitchFamily="34" charset="0"/>
                <a:ea typeface="宋体" panose="02010600030101010101" pitchFamily="2" charset="-122"/>
                <a:cs typeface="Arial" panose="020B0604020202020204" pitchFamily="34" charset="0"/>
              </a:rPr>
              <a:t>将</a:t>
            </a:r>
            <a:r>
              <a:rPr lang="en-US" altLang="zh-CN" sz="2400" dirty="0" smtClean="0">
                <a:latin typeface="Arial" panose="020B0604020202020204" pitchFamily="34" charset="0"/>
                <a:ea typeface="宋体" panose="02010600030101010101" pitchFamily="2" charset="-122"/>
                <a:cs typeface="Arial" panose="020B0604020202020204" pitchFamily="34" charset="0"/>
              </a:rPr>
              <a:t>FPP</a:t>
            </a:r>
            <a:r>
              <a:rPr lang="zh-CN" altLang="en-US" sz="2400" dirty="0" smtClean="0">
                <a:latin typeface="Arial" panose="020B0604020202020204" pitchFamily="34" charset="0"/>
                <a:ea typeface="宋体" panose="02010600030101010101" pitchFamily="2" charset="-122"/>
                <a:cs typeface="Arial" panose="020B0604020202020204" pitchFamily="34" charset="0"/>
              </a:rPr>
              <a:t>转换为</a:t>
            </a:r>
            <a:r>
              <a:rPr lang="en-US" altLang="zh-CN" sz="2400" dirty="0" smtClean="0">
                <a:latin typeface="Arial" panose="020B0604020202020204" pitchFamily="34" charset="0"/>
                <a:ea typeface="宋体" panose="02010600030101010101" pitchFamily="2" charset="-122"/>
                <a:cs typeface="Arial" panose="020B0604020202020204" pitchFamily="34" charset="0"/>
              </a:rPr>
              <a:t>QSRFP(</a:t>
            </a:r>
            <a:r>
              <a:rPr lang="zh-CN" altLang="en-US" sz="2400" dirty="0" smtClean="0">
                <a:latin typeface="Arial" panose="020B0604020202020204" pitchFamily="34" charset="0"/>
                <a:ea typeface="宋体" panose="02010600030101010101" pitchFamily="2" charset="-122"/>
                <a:cs typeface="Arial" panose="020B0604020202020204" pitchFamily="34" charset="0"/>
              </a:rPr>
              <a:t>二次比率和分数问题</a:t>
            </a:r>
            <a:r>
              <a:rPr lang="en-US" altLang="zh-CN" sz="2400" dirty="0" smtClean="0">
                <a:latin typeface="Arial" panose="020B0604020202020204" pitchFamily="34" charset="0"/>
                <a:ea typeface="宋体" panose="02010600030101010101" pitchFamily="2" charset="-122"/>
                <a:cs typeface="Arial" panose="020B0604020202020204" pitchFamily="34" charset="0"/>
              </a:rPr>
              <a:t>)</a:t>
            </a:r>
            <a:r>
              <a:rPr lang="zh-CN" altLang="en-US" sz="2400" dirty="0" smtClean="0">
                <a:latin typeface="Arial" panose="020B0604020202020204" pitchFamily="34" charset="0"/>
                <a:ea typeface="宋体" panose="02010600030101010101" pitchFamily="2" charset="-122"/>
                <a:cs typeface="Arial" panose="020B0604020202020204" pitchFamily="34" charset="0"/>
              </a:rPr>
              <a:t>，并利用贪心算法，降低计算复杂度</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918AFA8E-6AEB-45AD-BD8F-8243062FE633}" type="slidenum">
              <a:rPr lang="zh-CN" altLang="en-US" smtClean="0"/>
              <a:t>3</a:t>
            </a:fld>
            <a:endParaRPr lang="zh-CN" altLang="en-US"/>
          </a:p>
        </p:txBody>
      </p:sp>
    </p:spTree>
    <p:extLst>
      <p:ext uri="{BB962C8B-B14F-4D97-AF65-F5344CB8AC3E}">
        <p14:creationId xmlns:p14="http://schemas.microsoft.com/office/powerpoint/2010/main" val="3190919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2" y="196943"/>
            <a:ext cx="11376000"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EVALUATION</a:t>
            </a:r>
            <a:endParaRPr lang="en-US" sz="4800" b="1" dirty="0">
              <a:latin typeface="Arial"/>
              <a:cs typeface="Arial"/>
            </a:endParaRPr>
          </a:p>
        </p:txBody>
      </p:sp>
      <p:sp>
        <p:nvSpPr>
          <p:cNvPr id="10" name="object 2"/>
          <p:cNvSpPr txBox="1">
            <a:spLocks/>
          </p:cNvSpPr>
          <p:nvPr/>
        </p:nvSpPr>
        <p:spPr>
          <a:xfrm>
            <a:off x="398612" y="1262631"/>
            <a:ext cx="11376000" cy="346505"/>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400" dirty="0" smtClean="0">
                <a:latin typeface="Arial" panose="020B0604020202020204" pitchFamily="34" charset="0"/>
                <a:ea typeface="宋体" panose="02010600030101010101" pitchFamily="2" charset="-122"/>
                <a:cs typeface="Arial" panose="020B0604020202020204" pitchFamily="34" charset="0"/>
              </a:rPr>
              <a:t>Impact </a:t>
            </a:r>
            <a:r>
              <a:rPr lang="en-US" altLang="zh-CN" sz="2400" dirty="0">
                <a:latin typeface="Arial" panose="020B0604020202020204" pitchFamily="34" charset="0"/>
                <a:ea typeface="宋体" panose="02010600030101010101" pitchFamily="2" charset="-122"/>
                <a:cs typeface="Arial" panose="020B0604020202020204" pitchFamily="34" charset="0"/>
              </a:rPr>
              <a:t>of Minimum Deployment on Performance</a:t>
            </a:r>
          </a:p>
        </p:txBody>
      </p:sp>
      <p:pic>
        <p:nvPicPr>
          <p:cNvPr id="2" name="图片 1"/>
          <p:cNvPicPr>
            <a:picLocks noChangeAspect="1"/>
          </p:cNvPicPr>
          <p:nvPr/>
        </p:nvPicPr>
        <p:blipFill>
          <a:blip r:embed="rId3"/>
          <a:stretch>
            <a:fillRect/>
          </a:stretch>
        </p:blipFill>
        <p:spPr>
          <a:xfrm>
            <a:off x="2395106" y="1922054"/>
            <a:ext cx="7390732" cy="4452945"/>
          </a:xfrm>
          <a:prstGeom prst="rect">
            <a:avLst/>
          </a:prstGeom>
        </p:spPr>
      </p:pic>
      <p:sp>
        <p:nvSpPr>
          <p:cNvPr id="4" name="灯片编号占位符 3"/>
          <p:cNvSpPr>
            <a:spLocks noGrp="1"/>
          </p:cNvSpPr>
          <p:nvPr>
            <p:ph type="sldNum" sz="quarter" idx="12"/>
          </p:nvPr>
        </p:nvSpPr>
        <p:spPr/>
        <p:txBody>
          <a:bodyPr/>
          <a:lstStyle/>
          <a:p>
            <a:fld id="{918AFA8E-6AEB-45AD-BD8F-8243062FE633}" type="slidenum">
              <a:rPr lang="zh-CN" altLang="en-US" smtClean="0"/>
              <a:t>30</a:t>
            </a:fld>
            <a:endParaRPr lang="zh-CN" altLang="en-US"/>
          </a:p>
        </p:txBody>
      </p:sp>
    </p:spTree>
    <p:extLst>
      <p:ext uri="{BB962C8B-B14F-4D97-AF65-F5344CB8AC3E}">
        <p14:creationId xmlns:p14="http://schemas.microsoft.com/office/powerpoint/2010/main" val="3686224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2" y="196943"/>
            <a:ext cx="11376000"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CONCLUSION</a:t>
            </a:r>
            <a:endParaRPr lang="en-US" sz="4800" b="1" dirty="0">
              <a:latin typeface="Arial"/>
              <a:cs typeface="Arial"/>
            </a:endParaRPr>
          </a:p>
        </p:txBody>
      </p:sp>
      <p:sp>
        <p:nvSpPr>
          <p:cNvPr id="3" name="灯片编号占位符 2"/>
          <p:cNvSpPr>
            <a:spLocks noGrp="1"/>
          </p:cNvSpPr>
          <p:nvPr>
            <p:ph type="sldNum" sz="quarter" idx="12"/>
          </p:nvPr>
        </p:nvSpPr>
        <p:spPr/>
        <p:txBody>
          <a:bodyPr/>
          <a:lstStyle/>
          <a:p>
            <a:fld id="{918AFA8E-6AEB-45AD-BD8F-8243062FE633}" type="slidenum">
              <a:rPr lang="zh-CN" altLang="en-US" smtClean="0"/>
              <a:t>31</a:t>
            </a:fld>
            <a:endParaRPr lang="zh-CN" altLang="en-US"/>
          </a:p>
        </p:txBody>
      </p:sp>
      <p:sp>
        <p:nvSpPr>
          <p:cNvPr id="6" name="文本框 5"/>
          <p:cNvSpPr txBox="1"/>
          <p:nvPr/>
        </p:nvSpPr>
        <p:spPr>
          <a:xfrm>
            <a:off x="398612" y="1251908"/>
            <a:ext cx="11376000" cy="2190408"/>
          </a:xfrm>
          <a:prstGeom prst="rect">
            <a:avLst/>
          </a:prstGeom>
          <a:noFill/>
        </p:spPr>
        <p:txBody>
          <a:bodyPr wrap="square" rtlCol="0">
            <a:spAutoFit/>
          </a:bodyPr>
          <a:lstStyle/>
          <a:p>
            <a:pPr>
              <a:lnSpc>
                <a:spcPct val="200000"/>
              </a:lnSpc>
            </a:pPr>
            <a:r>
              <a:rPr lang="zh-CN" altLang="en-US" sz="2400" b="1" dirty="0" smtClean="0">
                <a:solidFill>
                  <a:srgbClr val="000000"/>
                </a:solidFill>
                <a:latin typeface="Arial" panose="020B0604020202020204" pitchFamily="34" charset="0"/>
                <a:ea typeface="宋体" panose="02010600030101010101" pitchFamily="2" charset="-122"/>
                <a:cs typeface="Arial" panose="020B0604020202020204" pitchFamily="34" charset="0"/>
              </a:rPr>
              <a:t>解决了</a:t>
            </a:r>
            <a:r>
              <a:rPr lang="en-US" altLang="zh-CN" sz="2400" b="1" dirty="0" smtClean="0">
                <a:solidFill>
                  <a:srgbClr val="000000"/>
                </a:solidFill>
                <a:latin typeface="Arial" panose="020B0604020202020204" pitchFamily="34" charset="0"/>
                <a:ea typeface="宋体" panose="02010600030101010101" pitchFamily="2" charset="-122"/>
                <a:cs typeface="Arial" panose="020B0604020202020204" pitchFamily="34" charset="0"/>
              </a:rPr>
              <a:t>SPPMS</a:t>
            </a:r>
            <a:r>
              <a:rPr lang="zh-CN" altLang="en-US" sz="2400" b="1" dirty="0" smtClean="0">
                <a:solidFill>
                  <a:srgbClr val="000000"/>
                </a:solidFill>
                <a:latin typeface="Arial" panose="020B0604020202020204" pitchFamily="34" charset="0"/>
                <a:ea typeface="宋体" panose="02010600030101010101" pitchFamily="2" charset="-122"/>
                <a:cs typeface="Arial" panose="020B0604020202020204" pitchFamily="34" charset="0"/>
              </a:rPr>
              <a:t>问题</a:t>
            </a:r>
            <a:endParaRPr lang="en-US" altLang="zh-CN" sz="2400" b="1" dirty="0" smtClean="0">
              <a:solidFill>
                <a:srgbClr val="000000"/>
              </a:solidFill>
              <a:latin typeface="Arial" panose="020B0604020202020204" pitchFamily="34" charset="0"/>
              <a:ea typeface="宋体" panose="02010600030101010101" pitchFamily="2" charset="-122"/>
              <a:cs typeface="Arial" panose="020B0604020202020204" pitchFamily="34" charset="0"/>
            </a:endParaRPr>
          </a:p>
          <a:p>
            <a:pPr>
              <a:lnSpc>
                <a:spcPct val="200000"/>
              </a:lnSpc>
            </a:pPr>
            <a:r>
              <a:rPr lang="zh-CN" altLang="en-US" sz="2400" b="1" dirty="0" smtClean="0">
                <a:solidFill>
                  <a:srgbClr val="000000"/>
                </a:solidFill>
                <a:latin typeface="Arial" panose="020B0604020202020204" pitchFamily="34" charset="0"/>
                <a:ea typeface="宋体" panose="02010600030101010101" pitchFamily="2" charset="-122"/>
                <a:cs typeface="Arial" panose="020B0604020202020204" pitchFamily="34" charset="0"/>
              </a:rPr>
              <a:t>将</a:t>
            </a:r>
            <a:r>
              <a:rPr lang="en-US" altLang="zh-CN" sz="2400" b="1" dirty="0" smtClean="0">
                <a:solidFill>
                  <a:srgbClr val="000000"/>
                </a:solidFill>
                <a:latin typeface="Arial" panose="020B0604020202020204" pitchFamily="34" charset="0"/>
                <a:ea typeface="宋体" panose="02010600030101010101" pitchFamily="2" charset="-122"/>
                <a:cs typeface="Arial" panose="020B0604020202020204" pitchFamily="34" charset="0"/>
              </a:rPr>
              <a:t>FPP</a:t>
            </a:r>
            <a:r>
              <a:rPr lang="zh-CN" altLang="en-US" sz="2400" b="1" dirty="0" smtClean="0">
                <a:solidFill>
                  <a:srgbClr val="000000"/>
                </a:solidFill>
                <a:latin typeface="Arial" panose="020B0604020202020204" pitchFamily="34" charset="0"/>
                <a:ea typeface="宋体" panose="02010600030101010101" pitchFamily="2" charset="-122"/>
                <a:cs typeface="Arial" panose="020B0604020202020204" pitchFamily="34" charset="0"/>
              </a:rPr>
              <a:t>转换为</a:t>
            </a:r>
            <a:r>
              <a:rPr lang="en-US" altLang="zh-CN" sz="2400" b="1" dirty="0" smtClean="0">
                <a:solidFill>
                  <a:srgbClr val="000000"/>
                </a:solidFill>
                <a:latin typeface="Arial" panose="020B0604020202020204" pitchFamily="34" charset="0"/>
                <a:ea typeface="宋体" panose="02010600030101010101" pitchFamily="2" charset="-122"/>
                <a:cs typeface="Arial" panose="020B0604020202020204" pitchFamily="34" charset="0"/>
              </a:rPr>
              <a:t>QSRFP</a:t>
            </a:r>
          </a:p>
          <a:p>
            <a:pPr>
              <a:lnSpc>
                <a:spcPct val="200000"/>
              </a:lnSpc>
            </a:pPr>
            <a:r>
              <a:rPr lang="zh-CN" altLang="en-US" sz="2400" b="1" dirty="0">
                <a:solidFill>
                  <a:srgbClr val="000000"/>
                </a:solidFill>
                <a:latin typeface="Arial" panose="020B0604020202020204" pitchFamily="34" charset="0"/>
                <a:ea typeface="宋体" panose="02010600030101010101" pitchFamily="2" charset="-122"/>
                <a:cs typeface="Arial" panose="020B0604020202020204" pitchFamily="34" charset="0"/>
              </a:rPr>
              <a:t>将</a:t>
            </a:r>
            <a:r>
              <a:rPr lang="zh-CN" altLang="en-US" sz="2400" b="1" dirty="0" smtClean="0">
                <a:solidFill>
                  <a:srgbClr val="000000"/>
                </a:solidFill>
                <a:latin typeface="Arial" panose="020B0604020202020204" pitchFamily="34" charset="0"/>
                <a:ea typeface="宋体" panose="02010600030101010101" pitchFamily="2" charset="-122"/>
                <a:cs typeface="Arial" panose="020B0604020202020204" pitchFamily="34" charset="0"/>
              </a:rPr>
              <a:t>贪心算法应用到</a:t>
            </a:r>
            <a:r>
              <a:rPr lang="en-US" altLang="zh-CN" sz="2400" b="1" dirty="0" smtClean="0">
                <a:solidFill>
                  <a:srgbClr val="000000"/>
                </a:solidFill>
                <a:latin typeface="Arial" panose="020B0604020202020204" pitchFamily="34" charset="0"/>
                <a:ea typeface="宋体" panose="02010600030101010101" pitchFamily="2" charset="-122"/>
                <a:cs typeface="Arial" panose="020B0604020202020204" pitchFamily="34" charset="0"/>
              </a:rPr>
              <a:t>QSRFP</a:t>
            </a:r>
          </a:p>
        </p:txBody>
      </p:sp>
      <p:sp>
        <p:nvSpPr>
          <p:cNvPr id="7" name="文本框 6"/>
          <p:cNvSpPr txBox="1"/>
          <p:nvPr/>
        </p:nvSpPr>
        <p:spPr>
          <a:xfrm>
            <a:off x="398612" y="3863747"/>
            <a:ext cx="11376000" cy="2308324"/>
          </a:xfrm>
          <a:prstGeom prst="rect">
            <a:avLst/>
          </a:prstGeom>
          <a:noFill/>
        </p:spPr>
        <p:txBody>
          <a:bodyPr wrap="square" rtlCol="0">
            <a:spAutoFit/>
          </a:bodyPr>
          <a:lstStyle/>
          <a:p>
            <a:pPr>
              <a:lnSpc>
                <a:spcPct val="200000"/>
              </a:lnSpc>
            </a:pPr>
            <a:r>
              <a:rPr lang="zh-CN" altLang="en-US" sz="2400" dirty="0" smtClean="0">
                <a:solidFill>
                  <a:srgbClr val="000000"/>
                </a:solidFill>
                <a:latin typeface="Arial" panose="020B0604020202020204" pitchFamily="34" charset="0"/>
                <a:ea typeface="宋体" panose="02010600030101010101" pitchFamily="2" charset="-122"/>
                <a:cs typeface="Arial" panose="020B0604020202020204" pitchFamily="34" charset="0"/>
              </a:rPr>
              <a:t>优化：</a:t>
            </a:r>
            <a:endParaRPr lang="en-US" altLang="zh-CN" sz="2400" dirty="0" smtClean="0">
              <a:solidFill>
                <a:srgbClr val="000000"/>
              </a:solidFill>
              <a:latin typeface="Arial" panose="020B0604020202020204" pitchFamily="34" charset="0"/>
              <a:ea typeface="宋体" panose="02010600030101010101" pitchFamily="2" charset="-122"/>
              <a:cs typeface="Arial" panose="020B0604020202020204" pitchFamily="34" charset="0"/>
            </a:endParaRPr>
          </a:p>
          <a:p>
            <a:pPr marL="342900" indent="-342900">
              <a:lnSpc>
                <a:spcPct val="200000"/>
              </a:lnSpc>
              <a:buFont typeface="Arial" panose="020B0604020202020204" pitchFamily="34" charset="0"/>
              <a:buChar char="•"/>
            </a:pPr>
            <a:r>
              <a:rPr lang="zh-CN" altLang="en-US" sz="2400" dirty="0" smtClean="0">
                <a:solidFill>
                  <a:srgbClr val="000000"/>
                </a:solidFill>
                <a:latin typeface="Arial" panose="020B0604020202020204" pitchFamily="34" charset="0"/>
                <a:ea typeface="宋体" panose="02010600030101010101" pitchFamily="2" charset="-122"/>
                <a:cs typeface="Arial" panose="020B0604020202020204" pitchFamily="34" charset="0"/>
              </a:rPr>
              <a:t>提高算法</a:t>
            </a:r>
            <a:r>
              <a:rPr lang="zh-CN" altLang="en-US" sz="2400" smtClean="0">
                <a:solidFill>
                  <a:srgbClr val="000000"/>
                </a:solidFill>
                <a:latin typeface="Arial" panose="020B0604020202020204" pitchFamily="34" charset="0"/>
                <a:ea typeface="宋体" panose="02010600030101010101" pitchFamily="2" charset="-122"/>
                <a:cs typeface="Arial" panose="020B0604020202020204" pitchFamily="34" charset="0"/>
              </a:rPr>
              <a:t>计算速度</a:t>
            </a:r>
            <a:endParaRPr lang="en-US" altLang="zh-CN" sz="2400" dirty="0" smtClean="0">
              <a:solidFill>
                <a:srgbClr val="000000"/>
              </a:solidFill>
              <a:latin typeface="Arial" panose="020B0604020202020204" pitchFamily="34" charset="0"/>
              <a:ea typeface="宋体" panose="02010600030101010101" pitchFamily="2" charset="-122"/>
              <a:cs typeface="Arial" panose="020B0604020202020204" pitchFamily="34" charset="0"/>
            </a:endParaRPr>
          </a:p>
          <a:p>
            <a:pPr marL="342900" indent="-342900">
              <a:lnSpc>
                <a:spcPct val="200000"/>
              </a:lnSpc>
              <a:buFont typeface="Arial" panose="020B0604020202020204" pitchFamily="34" charset="0"/>
              <a:buChar char="•"/>
            </a:pPr>
            <a:r>
              <a:rPr lang="zh-CN" altLang="en-US" sz="2400" dirty="0">
                <a:solidFill>
                  <a:srgbClr val="000000"/>
                </a:solidFill>
                <a:latin typeface="Arial" panose="020B0604020202020204" pitchFamily="34" charset="0"/>
                <a:ea typeface="宋体" panose="02010600030101010101" pitchFamily="2" charset="-122"/>
                <a:cs typeface="Arial" panose="020B0604020202020204" pitchFamily="34" charset="0"/>
              </a:rPr>
              <a:t>更</a:t>
            </a:r>
            <a:r>
              <a:rPr lang="zh-CN" altLang="en-US" sz="2400" dirty="0" smtClean="0">
                <a:solidFill>
                  <a:srgbClr val="000000"/>
                </a:solidFill>
                <a:latin typeface="Arial" panose="020B0604020202020204" pitchFamily="34" charset="0"/>
                <a:ea typeface="宋体" panose="02010600030101010101" pitchFamily="2" charset="-122"/>
                <a:cs typeface="Arial" panose="020B0604020202020204" pitchFamily="34" charset="0"/>
              </a:rPr>
              <a:t>大规模集群</a:t>
            </a:r>
            <a:endParaRPr lang="en-US" altLang="zh-CN" sz="2400" dirty="0" smtClean="0">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41576594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81521" y="2553553"/>
            <a:ext cx="10080000" cy="1200329"/>
          </a:xfrm>
          <a:prstGeom prst="rect">
            <a:avLst/>
          </a:prstGeom>
          <a:noFill/>
        </p:spPr>
        <p:txBody>
          <a:bodyPr wrap="square" rtlCol="0">
            <a:spAutoFit/>
          </a:bodyPr>
          <a:lstStyle/>
          <a:p>
            <a:pPr algn="ctr"/>
            <a:r>
              <a:rPr lang="en-US" altLang="zh-CN" sz="7200" b="1" dirty="0">
                <a:latin typeface="Arial" panose="020B0604020202020204" pitchFamily="34" charset="0"/>
                <a:ea typeface="微软雅黑" panose="020B0503020204020204" pitchFamily="34" charset="-122"/>
                <a:cs typeface="Arial" panose="020B0604020202020204" pitchFamily="34" charset="0"/>
              </a:rPr>
              <a:t>Thank </a:t>
            </a:r>
            <a:r>
              <a:rPr lang="en-US" altLang="zh-CN" sz="7200" b="1" dirty="0" smtClean="0">
                <a:latin typeface="Arial" panose="020B0604020202020204" pitchFamily="34" charset="0"/>
                <a:ea typeface="微软雅黑" panose="020B0503020204020204" pitchFamily="34" charset="-122"/>
                <a:cs typeface="Arial" panose="020B0604020202020204" pitchFamily="34" charset="0"/>
              </a:rPr>
              <a:t>you </a:t>
            </a:r>
            <a:r>
              <a:rPr lang="zh-CN" altLang="en-US" sz="7200" b="1"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7200" b="1" dirty="0">
              <a:latin typeface="Arial" panose="020B0604020202020204" pitchFamily="34" charset="0"/>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918AFA8E-6AEB-45AD-BD8F-8243062FE633}" type="slidenum">
              <a:rPr lang="zh-CN" altLang="en-US" smtClean="0"/>
              <a:t>32</a:t>
            </a:fld>
            <a:endParaRPr lang="zh-CN" altLang="en-US"/>
          </a:p>
        </p:txBody>
      </p:sp>
    </p:spTree>
    <p:extLst>
      <p:ext uri="{BB962C8B-B14F-4D97-AF65-F5344CB8AC3E}">
        <p14:creationId xmlns:p14="http://schemas.microsoft.com/office/powerpoint/2010/main" val="3465353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a:spLocks/>
          </p:cNvSpPr>
          <p:nvPr/>
        </p:nvSpPr>
        <p:spPr>
          <a:xfrm>
            <a:off x="482590" y="311221"/>
            <a:ext cx="3739515"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sz="4800" b="1" spc="-175" dirty="0" smtClean="0">
                <a:latin typeface="Arial"/>
                <a:cs typeface="Arial"/>
              </a:rPr>
              <a:t>Introduction</a:t>
            </a:r>
            <a:endParaRPr lang="en-US" sz="4800" dirty="0">
              <a:latin typeface="Arial"/>
              <a:cs typeface="Arial"/>
            </a:endParaRPr>
          </a:p>
        </p:txBody>
      </p:sp>
      <p:pic>
        <p:nvPicPr>
          <p:cNvPr id="2" name="图片 1"/>
          <p:cNvPicPr>
            <a:picLocks noChangeAspect="1"/>
          </p:cNvPicPr>
          <p:nvPr/>
        </p:nvPicPr>
        <p:blipFill>
          <a:blip r:embed="rId2"/>
          <a:stretch>
            <a:fillRect/>
          </a:stretch>
        </p:blipFill>
        <p:spPr>
          <a:xfrm>
            <a:off x="5663282" y="1485879"/>
            <a:ext cx="5624047" cy="4054191"/>
          </a:xfrm>
          <a:prstGeom prst="rect">
            <a:avLst/>
          </a:prstGeom>
        </p:spPr>
      </p:pic>
      <p:sp>
        <p:nvSpPr>
          <p:cNvPr id="5" name="文本框 4"/>
          <p:cNvSpPr txBox="1"/>
          <p:nvPr/>
        </p:nvSpPr>
        <p:spPr>
          <a:xfrm>
            <a:off x="398615" y="1989480"/>
            <a:ext cx="5264667" cy="304698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400" dirty="0" smtClean="0">
                <a:latin typeface="Arial" panose="020B0604020202020204" pitchFamily="34" charset="0"/>
                <a:ea typeface="宋体" panose="02010600030101010101" pitchFamily="2" charset="-122"/>
                <a:cs typeface="Arial" panose="020B0604020202020204" pitchFamily="34" charset="0"/>
              </a:rPr>
              <a:t>不同应用包含相同服务</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pPr marL="285750" indent="-285750">
              <a:lnSpc>
                <a:spcPct val="200000"/>
              </a:lnSpc>
              <a:buFont typeface="Arial" panose="020B0604020202020204" pitchFamily="34" charset="0"/>
              <a:buChar char="•"/>
            </a:pPr>
            <a:r>
              <a:rPr lang="zh-CN" altLang="en-US" sz="2400" dirty="0" smtClean="0">
                <a:latin typeface="Arial" panose="020B0604020202020204" pitchFamily="34" charset="0"/>
                <a:ea typeface="宋体" panose="02010600030101010101" pitchFamily="2" charset="-122"/>
                <a:cs typeface="Arial" panose="020B0604020202020204" pitchFamily="34" charset="0"/>
              </a:rPr>
              <a:t>同一服务存在多个实例</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pPr marL="285750" indent="-285750">
              <a:lnSpc>
                <a:spcPct val="200000"/>
              </a:lnSpc>
              <a:buFont typeface="Arial" panose="020B0604020202020204" pitchFamily="34" charset="0"/>
              <a:buChar char="•"/>
            </a:pPr>
            <a:r>
              <a:rPr lang="zh-CN" altLang="en-US" sz="2400" dirty="0" smtClean="0">
                <a:latin typeface="Arial" panose="020B0604020202020204" pitchFamily="34" charset="0"/>
                <a:ea typeface="宋体" panose="02010600030101010101" pitchFamily="2" charset="-122"/>
                <a:cs typeface="Arial" panose="020B0604020202020204" pitchFamily="34" charset="0"/>
              </a:rPr>
              <a:t>用户请求带来服务调用</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pPr marL="285750" indent="-285750">
              <a:lnSpc>
                <a:spcPct val="200000"/>
              </a:lnSpc>
              <a:buFont typeface="Arial" panose="020B0604020202020204" pitchFamily="34" charset="0"/>
              <a:buChar char="•"/>
            </a:pPr>
            <a:r>
              <a:rPr lang="en-US" altLang="zh-CN" sz="2400" dirty="0" smtClean="0">
                <a:latin typeface="Arial" panose="020B0604020202020204" pitchFamily="34" charset="0"/>
                <a:ea typeface="宋体" panose="02010600030101010101" pitchFamily="2" charset="-122"/>
                <a:cs typeface="Arial" panose="020B0604020202020204" pitchFamily="34" charset="0"/>
              </a:rPr>
              <a:t>······</a:t>
            </a:r>
          </a:p>
        </p:txBody>
      </p:sp>
      <p:sp>
        <p:nvSpPr>
          <p:cNvPr id="3" name="灯片编号占位符 2"/>
          <p:cNvSpPr>
            <a:spLocks noGrp="1"/>
          </p:cNvSpPr>
          <p:nvPr>
            <p:ph type="sldNum" sz="quarter" idx="12"/>
          </p:nvPr>
        </p:nvSpPr>
        <p:spPr/>
        <p:txBody>
          <a:bodyPr/>
          <a:lstStyle/>
          <a:p>
            <a:fld id="{918AFA8E-6AEB-45AD-BD8F-8243062FE633}" type="slidenum">
              <a:rPr lang="zh-CN" altLang="en-US" smtClean="0"/>
              <a:t>4</a:t>
            </a:fld>
            <a:endParaRPr lang="zh-CN" altLang="en-US"/>
          </a:p>
        </p:txBody>
      </p:sp>
    </p:spTree>
    <p:extLst>
      <p:ext uri="{BB962C8B-B14F-4D97-AF65-F5344CB8AC3E}">
        <p14:creationId xmlns:p14="http://schemas.microsoft.com/office/powerpoint/2010/main" val="2291128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426321" y="21013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PROBLEM FORMULATION </a:t>
            </a:r>
            <a:endParaRPr lang="en-US" sz="4800" b="1" dirty="0">
              <a:latin typeface="Arial"/>
              <a:cs typeface="Arial"/>
            </a:endParaRPr>
          </a:p>
        </p:txBody>
      </p:sp>
      <p:sp>
        <p:nvSpPr>
          <p:cNvPr id="10" name="文本框 9"/>
          <p:cNvSpPr txBox="1"/>
          <p:nvPr/>
        </p:nvSpPr>
        <p:spPr>
          <a:xfrm>
            <a:off x="426321" y="1343528"/>
            <a:ext cx="11257678" cy="830997"/>
          </a:xfrm>
          <a:prstGeom prst="rect">
            <a:avLst/>
          </a:prstGeom>
          <a:noFill/>
        </p:spPr>
        <p:txBody>
          <a:bodyPr wrap="square" rtlCol="0">
            <a:spAutoFit/>
          </a:bodyPr>
          <a:lstStyle/>
          <a:p>
            <a:r>
              <a:rPr lang="zh-CN" altLang="en-US" sz="2400" dirty="0" smtClean="0">
                <a:latin typeface="Arial" panose="020B0604020202020204" pitchFamily="34" charset="0"/>
                <a:ea typeface="宋体" panose="02010600030101010101" pitchFamily="2" charset="-122"/>
                <a:cs typeface="Arial" panose="020B0604020202020204" pitchFamily="34" charset="0"/>
              </a:rPr>
              <a:t>制定微</a:t>
            </a:r>
            <a:r>
              <a:rPr lang="zh-CN" altLang="en-US" sz="2400" dirty="0">
                <a:latin typeface="Arial" panose="020B0604020202020204" pitchFamily="34" charset="0"/>
                <a:ea typeface="宋体" panose="02010600030101010101" pitchFamily="2" charset="-122"/>
                <a:cs typeface="Arial" panose="020B0604020202020204" pitchFamily="34" charset="0"/>
              </a:rPr>
              <a:t>服务系统中的服务置放问题</a:t>
            </a:r>
            <a:r>
              <a:rPr lang="en-US" altLang="zh-CN" sz="2400" dirty="0">
                <a:latin typeface="Arial" panose="020B0604020202020204" pitchFamily="34" charset="0"/>
                <a:ea typeface="宋体" panose="02010600030101010101" pitchFamily="2" charset="-122"/>
                <a:cs typeface="Arial" panose="020B0604020202020204" pitchFamily="34" charset="0"/>
              </a:rPr>
              <a:t>(SPPMS)</a:t>
            </a:r>
            <a:r>
              <a:rPr lang="zh-CN" altLang="en-US" sz="2400" dirty="0">
                <a:latin typeface="Arial" panose="020B0604020202020204" pitchFamily="34" charset="0"/>
                <a:ea typeface="宋体" panose="02010600030101010101" pitchFamily="2" charset="-122"/>
                <a:cs typeface="Arial" panose="020B0604020202020204" pitchFamily="34" charset="0"/>
              </a:rPr>
              <a:t>，使用平均响应时间作为优化目标。</a:t>
            </a:r>
          </a:p>
          <a:p>
            <a:r>
              <a:rPr lang="zh-CN" altLang="en-US" sz="2400" dirty="0" smtClean="0">
                <a:latin typeface="Arial" panose="020B0604020202020204" pitchFamily="34" charset="0"/>
                <a:ea typeface="宋体" panose="02010600030101010101" pitchFamily="2" charset="-122"/>
                <a:cs typeface="Arial" panose="020B0604020202020204" pitchFamily="34" charset="0"/>
              </a:rPr>
              <a:t>考虑服务</a:t>
            </a:r>
            <a:r>
              <a:rPr lang="zh-CN" altLang="en-US" sz="2400" dirty="0">
                <a:latin typeface="Arial" panose="020B0604020202020204" pitchFamily="34" charset="0"/>
                <a:ea typeface="宋体" panose="02010600030101010101" pitchFamily="2" charset="-122"/>
                <a:cs typeface="Arial" panose="020B0604020202020204" pitchFamily="34" charset="0"/>
              </a:rPr>
              <a:t>之间的依赖关系和单个服务的多个实例部署</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cs typeface="Arial" panose="020B0604020202020204" pitchFamily="34" charset="0"/>
              </a:rPr>
              <a:t>负载均衡</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cs typeface="Arial" panose="020B0604020202020204" pitchFamily="34" charset="0"/>
              </a:rPr>
              <a:t>的相关影响因素。</a:t>
            </a:r>
          </a:p>
        </p:txBody>
      </p:sp>
      <mc:AlternateContent xmlns:mc="http://schemas.openxmlformats.org/markup-compatibility/2006" xmlns:a14="http://schemas.microsoft.com/office/drawing/2010/main">
        <mc:Choice Requires="a14">
          <p:sp>
            <p:nvSpPr>
              <p:cNvPr id="12" name="文本框 11"/>
              <p:cNvSpPr txBox="1"/>
              <p:nvPr/>
            </p:nvSpPr>
            <p:spPr>
              <a:xfrm>
                <a:off x="444793" y="2454062"/>
                <a:ext cx="4755277" cy="4050917"/>
              </a:xfrm>
              <a:prstGeom prst="rect">
                <a:avLst/>
              </a:prstGeom>
              <a:noFill/>
            </p:spPr>
            <p:txBody>
              <a:bodyPr wrap="square" rtlCol="0">
                <a:spAutoFit/>
              </a:bodyPr>
              <a:lstStyle/>
              <a:p>
                <a:r>
                  <a:rPr lang="en-US" altLang="zh-CN" sz="2400" b="1" dirty="0" smtClean="0">
                    <a:latin typeface="Arial" panose="020B0604020202020204" pitchFamily="34" charset="0"/>
                    <a:ea typeface="宋体" panose="02010600030101010101" pitchFamily="2" charset="-122"/>
                    <a:cs typeface="Arial" panose="020B0604020202020204" pitchFamily="34" charset="0"/>
                  </a:rPr>
                  <a:t>DEF 1</a:t>
                </a:r>
                <a:r>
                  <a:rPr lang="zh-CN" altLang="en-US"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smtClean="0">
                    <a:latin typeface="Arial" panose="020B0604020202020204" pitchFamily="34" charset="0"/>
                    <a:ea typeface="宋体" panose="02010600030101010101" pitchFamily="2" charset="-122"/>
                    <a:cs typeface="Arial" panose="020B0604020202020204" pitchFamily="34" charset="0"/>
                  </a:rPr>
                  <a:t>服务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i="1">
                            <a:latin typeface="Cambria Math" panose="02040503050406030204" pitchFamily="18" charset="0"/>
                            <a:ea typeface="Cambria Math" panose="02040503050406030204" pitchFamily="18" charset="0"/>
                          </a:rPr>
                        </m:ctrlPr>
                      </m:dPr>
                      <m:e>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ℱ</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𝑠</m:t>
                            </m:r>
                          </m:sup>
                        </m:sSubSup>
                      </m:e>
                    </m:d>
                    <m:r>
                      <a:rPr lang="en-US" altLang="zh-CN" sz="2400" i="1">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𝜖</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𝑆</m:t>
                    </m:r>
                  </m:oMath>
                </a14:m>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a:lnSpc>
                    <a:spcPct val="150000"/>
                  </a:lnSpc>
                </a:pP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ℱ</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d>
                      <m:dPr>
                        <m:begChr m:val="{"/>
                        <m:endChr m:val="}"/>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sub>
                        </m:sSub>
                      </m:e>
                    </m:d>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smtClean="0">
                    <a:latin typeface="Arial" panose="020B0604020202020204" pitchFamily="34" charset="0"/>
                    <a:ea typeface="宋体" panose="02010600030101010101" pitchFamily="2" charset="-122"/>
                    <a:cs typeface="Arial" panose="020B0604020202020204" pitchFamily="34" charset="0"/>
                  </a:rPr>
                  <a:t>函数集合</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pPr>
                  <a:lnSpc>
                    <a:spcPct val="150000"/>
                  </a:lnSpc>
                </a:pP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400" dirty="0">
                    <a:effectLst/>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400" dirty="0">
                    <a:effectLst/>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单位时间</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内处理请求数</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14:m>
                  <m:oMath xmlns:m="http://schemas.openxmlformats.org/officeDocument/2006/math">
                    <m:sSubSup>
                      <m:sSubSupPr>
                        <m:ctrlPr>
                          <a:rPr lang="zh-CN" altLang="zh-CN" sz="2400" i="1">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𝑠</m:t>
                        </m:r>
                      </m:sup>
                    </m:sSub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i="1">
                            <a:effectLst/>
                            <a:latin typeface="Cambria Math" panose="02040503050406030204" pitchFamily="18" charset="0"/>
                            <a:ea typeface="Cambria Math" panose="02040503050406030204" pitchFamily="18" charset="0"/>
                          </a:rPr>
                        </m:ctrlPr>
                      </m:dPr>
                      <m:e>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sup>
                        </m:sSubSup>
                      </m:e>
                    </m:d>
                  </m:oMath>
                </a14:m>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：资源集合</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000" i="1">
                            <a:latin typeface="Cambria Math" panose="02040503050406030204" pitchFamily="18" charset="0"/>
                            <a:ea typeface="Cambria Math" panose="02040503050406030204" pitchFamily="18" charset="0"/>
                          </a:rPr>
                        </m:ctrlPr>
                      </m:dPr>
                      <m:e>
                        <m:sSubSup>
                          <m:sSubSupPr>
                            <m:ctrlPr>
                              <a:rPr lang="zh-CN"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𝑑𝑎𝑡𝑎</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𝑖𝑛</m:t>
                            </m:r>
                          </m:sup>
                        </m:sSubSup>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𝑑𝑎𝑡𝑎</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𝑜𝑢𝑡</m:t>
                            </m:r>
                          </m:sup>
                        </m:sSubSup>
                      </m:e>
                    </m:d>
                    <m:r>
                      <a:rPr lang="zh-CN" altLang="en-US" sz="2000" i="1">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𝑑𝑎𝑡𝑎</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𝑖𝑛</m:t>
                        </m:r>
                      </m:sup>
                    </m:sSubSup>
                    <m:r>
                      <a:rPr lang="en-US" altLang="zh-CN" sz="2000">
                        <a:latin typeface="Cambria Math" panose="02040503050406030204" pitchFamily="18" charset="0"/>
                        <a:ea typeface="宋体" panose="02010600030101010101" pitchFamily="2" charset="-122"/>
                        <a:cs typeface="Times New Roman" panose="02020603050405020304" pitchFamily="18" charset="0"/>
                      </a:rPr>
                      <m:t> </m:t>
                    </m:r>
                    <m:r>
                      <a:rPr lang="zh-CN" altLang="en-US" sz="2000" i="1">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𝑑𝑎𝑡𝑎</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𝑜𝑢𝑡</m:t>
                        </m:r>
                      </m:sup>
                    </m:sSubSup>
                  </m:oMath>
                </a14:m>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表示</a:t>
                </a:r>
                <a14:m>
                  <m:oMath xmlns:m="http://schemas.openxmlformats.org/officeDocument/2006/math">
                    <m:r>
                      <a:rPr lang="zh-CN" altLang="zh-CN" sz="2000">
                        <a:latin typeface="Cambria Math" panose="02040503050406030204" pitchFamily="18" charset="0"/>
                        <a:ea typeface="宋体" panose="02010600030101010101" pitchFamily="2" charset="-122"/>
                        <a:cs typeface="Times New Roman" panose="02020603050405020304" pitchFamily="18" charset="0"/>
                      </a:rPr>
                      <m:t>函数</m:t>
                    </m:r>
                    <m:r>
                      <a:rPr lang="zh-CN" altLang="zh-CN" sz="2000">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的输入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输出数据</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量</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大小</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444793" y="2454062"/>
                <a:ext cx="4755277" cy="4050917"/>
              </a:xfrm>
              <a:prstGeom prst="rect">
                <a:avLst/>
              </a:prstGeom>
              <a:blipFill>
                <a:blip r:embed="rId3"/>
                <a:stretch>
                  <a:fillRect l="-2051" t="-1807" b="-15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193705" y="2350956"/>
                <a:ext cx="4755277" cy="4257127"/>
              </a:xfrm>
              <a:prstGeom prst="rect">
                <a:avLst/>
              </a:prstGeom>
              <a:noFill/>
            </p:spPr>
            <p:txBody>
              <a:bodyPr wrap="square" rtlCol="0">
                <a:spAutoFit/>
              </a:bodyPr>
              <a:lstStyle/>
              <a:p>
                <a:r>
                  <a:rPr lang="en-US" altLang="zh-CN" sz="2400" b="1" dirty="0" smtClean="0">
                    <a:latin typeface="Arial" panose="020B0604020202020204" pitchFamily="34" charset="0"/>
                    <a:ea typeface="宋体" panose="02010600030101010101" pitchFamily="2" charset="-122"/>
                    <a:cs typeface="Arial" panose="020B0604020202020204" pitchFamily="34" charset="0"/>
                  </a:rPr>
                  <a:t>DEF 2</a:t>
                </a:r>
                <a:r>
                  <a:rPr lang="zh-CN" altLang="en-US" sz="2400" dirty="0" smtClean="0">
                    <a:latin typeface="Arial" panose="020B0604020202020204" pitchFamily="34" charset="0"/>
                    <a:ea typeface="宋体" panose="02010600030101010101" pitchFamily="2" charset="-122"/>
                    <a:cs typeface="Arial" panose="020B0604020202020204" pitchFamily="34" charset="0"/>
                  </a:rPr>
                  <a:t>：依赖</a:t>
                </a:r>
                <a14:m>
                  <m:oMath xmlns:m="http://schemas.openxmlformats.org/officeDocument/2006/math">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𝐷𝐺</m:t>
                    </m:r>
                    <m:r>
                      <a:rPr lang="en-US" altLang="zh-CN" sz="2400" i="1">
                        <a:latin typeface="Cambria Math" panose="02040503050406030204" pitchFamily="18" charset="0"/>
                        <a:ea typeface="宋体" panose="02010600030101010101" pitchFamily="2" charset="-122"/>
                        <a:cs typeface="Times New Roman" panose="02020603050405020304" pitchFamily="18" charset="0"/>
                      </a:rPr>
                      <m:t>= </m:t>
                    </m:r>
                    <m:d>
                      <m:dPr>
                        <m:begChr m:val="〈"/>
                        <m:endChr m:val="〉"/>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𝐹</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𝐸</m:t>
                        </m:r>
                      </m:e>
                    </m:d>
                  </m:oMath>
                </a14:m>
                <a:r>
                  <a:rPr lang="en-US" altLang="zh-CN" sz="2400" dirty="0" smtClean="0">
                    <a:latin typeface="Arial" panose="020B0604020202020204" pitchFamily="34" charset="0"/>
                    <a:ea typeface="宋体" panose="02010600030101010101" pitchFamily="2" charset="-122"/>
                    <a:cs typeface="Arial" panose="020B0604020202020204" pitchFamily="34" charset="0"/>
                  </a:rPr>
                  <a:t> </a:t>
                </a:r>
                <a:r>
                  <a:rPr lang="zh-CN" altLang="en-US" sz="2400" dirty="0" smtClean="0">
                    <a:latin typeface="Arial" panose="020B0604020202020204" pitchFamily="34" charset="0"/>
                    <a:ea typeface="宋体" panose="02010600030101010101" pitchFamily="2" charset="-122"/>
                    <a:cs typeface="Arial" panose="020B0604020202020204" pitchFamily="34" charset="0"/>
                  </a:rPr>
                  <a:t>有向图</a:t>
                </a:r>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a:lnSpc>
                    <a:spcPct val="150000"/>
                  </a:lnSpc>
                </a:pP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𝐹</m:t>
                    </m:r>
                  </m:oMath>
                </a14:m>
                <a:r>
                  <a:rPr lang="en-US"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由</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所有服务提供的函数</a:t>
                </a:r>
                <a:r>
                  <a:rPr lang="zh-CN"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集合</a:t>
                </a:r>
                <a:endParaRPr lang="en-US" altLang="zh-CN" sz="24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14:m>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𝐸</m:t>
                    </m:r>
                  </m:oMath>
                </a14:m>
                <a:r>
                  <a:rPr lang="en-US" altLang="zh-CN" sz="2400" dirty="0" smtClean="0">
                    <a:effectLst/>
                    <a:latin typeface="Times New Roman" panose="02020603050405020304" pitchFamily="18" charset="0"/>
                    <a:ea typeface="宋体" panose="02010600030101010101" pitchFamily="2" charset="-122"/>
                  </a:rPr>
                  <a:t>: </a:t>
                </a:r>
                <a:r>
                  <a:rPr lang="zh-CN"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功能</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函数之间的</a:t>
                </a:r>
                <a:r>
                  <a:rPr lang="zh-CN"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边</a:t>
                </a:r>
                <a:endParaRPr lang="en-US" altLang="zh-CN" sz="2400" dirty="0" smtClean="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smtClean="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smtClean="0">
                    <a:ea typeface="宋体" panose="02010600030101010101" pitchFamily="2" charset="-122"/>
                    <a:cs typeface="Times New Roman" panose="02020603050405020304" pitchFamily="18" charset="0"/>
                  </a:rPr>
                  <a:t>边权重：</a:t>
                </a:r>
                <a14:m>
                  <m:oMath xmlns:m="http://schemas.openxmlformats.org/officeDocument/2006/math">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ACFC</m:t>
                    </m:r>
                    <m:d>
                      <m:dPr>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sub>
                        </m:sSub>
                      </m:e>
                    </m:d>
                  </m:oMath>
                </a14:m>
                <a:r>
                  <a:rPr lang="zh-CN" altLang="en-US" sz="2400" dirty="0" smtClean="0">
                    <a:latin typeface="Arial" panose="020B0604020202020204" pitchFamily="34" charset="0"/>
                    <a:ea typeface="宋体" panose="02010600030101010101" pitchFamily="2" charset="-122"/>
                    <a:cs typeface="Arial" panose="020B0604020202020204" pitchFamily="34"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当</a:t>
                </a:r>
                <a:r>
                  <a:rPr lang="en-US" altLang="zh-CN" sz="2400" dirty="0">
                    <a:effectLst/>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dirty="0">
                    <a:effectLst/>
                    <a:latin typeface="Times New Roman" panose="02020603050405020304" pitchFamily="18" charset="0"/>
                    <a:ea typeface="宋体" panose="02010600030101010101" pitchFamily="2" charset="-122"/>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被调用一次的时候，函数</a:t>
                </a:r>
                <a:r>
                  <a:rPr lang="zh-CN" altLang="zh-CN" sz="2400" dirty="0">
                    <a:effectLst/>
                    <a:ea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dirty="0">
                    <a:effectLst/>
                    <a:latin typeface="Times New Roman" panose="02020603050405020304" pitchFamily="18" charset="0"/>
                    <a:ea typeface="宋体" panose="02010600030101010101" pitchFamily="2" charset="-122"/>
                  </a:rPr>
                  <a:t> </a:t>
                </a:r>
                <a:r>
                  <a:rPr lang="zh-CN"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调用函数</a:t>
                </a:r>
                <a:r>
                  <a:rPr lang="zh-CN" altLang="zh-CN" sz="2400" dirty="0" smtClean="0">
                    <a:effectLst/>
                    <a:ea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en-US" altLang="zh-CN" sz="2400" dirty="0">
                    <a:effectLst/>
                    <a:latin typeface="Times New Roman" panose="02020603050405020304" pitchFamily="18" charset="0"/>
                    <a:ea typeface="宋体" panose="02010600030101010101" pitchFamily="2" charset="-122"/>
                  </a:rPr>
                  <a:t> </a:t>
                </a:r>
                <a:r>
                  <a:rPr lang="zh-CN" altLang="en-US" sz="2400" dirty="0" smtClean="0">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次</a:t>
                </a:r>
                <a:r>
                  <a:rPr lang="zh-CN" altLang="en-US" sz="2400" dirty="0" smtClean="0">
                    <a:effectLst/>
                    <a:latin typeface="Times New Roman" panose="02020603050405020304" pitchFamily="18" charset="0"/>
                    <a:ea typeface="宋体" panose="02010600030101010101" pitchFamily="2" charset="-122"/>
                    <a:cs typeface="Times New Roman" panose="02020603050405020304" pitchFamily="18" charset="0"/>
                  </a:rPr>
                  <a:t>数</a:t>
                </a:r>
                <a:endParaRPr lang="en-US" altLang="zh-CN" sz="2400" dirty="0" smtClean="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smtClean="0">
                    <a:latin typeface="Arial" panose="020B0604020202020204" pitchFamily="34" charset="0"/>
                    <a:ea typeface="宋体" panose="02010600030101010101" pitchFamily="2" charset="-122"/>
                    <a:cs typeface="Arial" panose="020B0604020202020204" pitchFamily="34" charset="0"/>
                  </a:rPr>
                  <a:t>NOTE</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不考虑循环依赖</a:t>
                </a:r>
                <a:endParaRPr lang="en-US" altLang="zh-CN" sz="2000" b="1"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6193705" y="2350956"/>
                <a:ext cx="4755277" cy="4257127"/>
              </a:xfrm>
              <a:prstGeom prst="rect">
                <a:avLst/>
              </a:prstGeom>
              <a:blipFill>
                <a:blip r:embed="rId4"/>
                <a:stretch>
                  <a:fillRect l="-1923" t="-1576" r="-897" b="-287"/>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18AFA8E-6AEB-45AD-BD8F-8243062FE633}" type="slidenum">
              <a:rPr lang="zh-CN" altLang="en-US" smtClean="0"/>
              <a:t>5</a:t>
            </a:fld>
            <a:endParaRPr lang="zh-CN" altLang="en-US"/>
          </a:p>
        </p:txBody>
      </p:sp>
    </p:spTree>
    <p:extLst>
      <p:ext uri="{BB962C8B-B14F-4D97-AF65-F5344CB8AC3E}">
        <p14:creationId xmlns:p14="http://schemas.microsoft.com/office/powerpoint/2010/main" val="1209602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PROBLEM FORMULATION </a:t>
            </a:r>
            <a:endParaRPr lang="en-US" sz="4800" b="1" dirty="0">
              <a:latin typeface="Arial"/>
              <a:cs typeface="Arial"/>
            </a:endParaRPr>
          </a:p>
        </p:txBody>
      </p:sp>
      <mc:AlternateContent xmlns:mc="http://schemas.openxmlformats.org/markup-compatibility/2006" xmlns:a14="http://schemas.microsoft.com/office/drawing/2010/main">
        <mc:Choice Requires="a14">
          <p:sp>
            <p:nvSpPr>
              <p:cNvPr id="12" name="文本框 11"/>
              <p:cNvSpPr txBox="1"/>
              <p:nvPr/>
            </p:nvSpPr>
            <p:spPr>
              <a:xfrm>
                <a:off x="398613" y="1833094"/>
                <a:ext cx="5220000" cy="3600000"/>
              </a:xfrm>
              <a:prstGeom prst="rect">
                <a:avLst/>
              </a:prstGeom>
              <a:noFill/>
            </p:spPr>
            <p:txBody>
              <a:bodyPr wrap="square" rtlCol="0">
                <a:spAutoFit/>
              </a:bodyPr>
              <a:lstStyle/>
              <a:p>
                <a:r>
                  <a:rPr lang="en-US" altLang="zh-CN" sz="2400" b="1" dirty="0" smtClean="0">
                    <a:latin typeface="Arial" panose="020B0604020202020204" pitchFamily="34" charset="0"/>
                    <a:ea typeface="宋体" panose="02010600030101010101" pitchFamily="2" charset="-122"/>
                    <a:cs typeface="Arial" panose="020B0604020202020204" pitchFamily="34" charset="0"/>
                  </a:rPr>
                  <a:t>DEF 3</a:t>
                </a:r>
                <a:r>
                  <a:rPr lang="zh-CN" altLang="en-US" sz="2400" dirty="0" smtClean="0">
                    <a:latin typeface="Arial" panose="020B0604020202020204" pitchFamily="34" charset="0"/>
                    <a:ea typeface="宋体" panose="02010600030101010101" pitchFamily="2" charset="-122"/>
                    <a:cs typeface="Arial" panose="020B0604020202020204" pitchFamily="34" charset="0"/>
                  </a:rPr>
                  <a:t>：函数链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 </m:t>
                    </m:r>
                    <m:d>
                      <m:dPr>
                        <m:begChr m:val="〈"/>
                        <m:endChr m:val="〉"/>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sub>
                        </m:sSub>
                      </m:e>
                    </m:d>
                  </m:oMath>
                </a14:m>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endParaRPr lang="en-US" altLang="zh-CN" sz="2400" dirty="0">
                  <a:latin typeface="Arial" panose="020B0604020202020204" pitchFamily="34" charset="0"/>
                  <a:ea typeface="宋体" panose="02010600030101010101" pitchFamily="2" charset="-122"/>
                  <a:cs typeface="Arial" panose="020B0604020202020204" pitchFamily="34" charset="0"/>
                </a:endParaRPr>
              </a:p>
              <a:p>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系统</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收到对函数</a:t>
                </a:r>
                <a:r>
                  <a:rPr lang="zh-CN" altLang="zh-CN" sz="2400" dirty="0">
                    <a:effectLst/>
                    <a:ea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dirty="0">
                    <a:effectLst/>
                    <a:latin typeface="Times New Roman" panose="02020603050405020304" pitchFamily="18" charset="0"/>
                    <a:ea typeface="宋体" panose="02010600030101010101" pitchFamily="2" charset="-122"/>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的请求后，函数之间的函数</a:t>
                </a:r>
                <a:r>
                  <a:rPr lang="zh-CN"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调用</a:t>
                </a:r>
                <a:r>
                  <a:rPr lang="zh-CN" altLang="en-US" sz="2400" dirty="0" smtClean="0">
                    <a:effectLst/>
                    <a:latin typeface="Times New Roman" panose="02020603050405020304" pitchFamily="18" charset="0"/>
                    <a:ea typeface="宋体" panose="02010600030101010101" pitchFamily="2" charset="-122"/>
                    <a:cs typeface="Times New Roman" panose="02020603050405020304" pitchFamily="18" charset="0"/>
                  </a:rPr>
                  <a:t>顺序</a:t>
                </a:r>
                <a:endParaRPr lang="en-US" altLang="zh-CN" sz="2400" dirty="0" smtClean="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smtClean="0">
                  <a:effectLst/>
                  <a:latin typeface="Arial" panose="020B0604020202020204" pitchFamily="34" charset="0"/>
                  <a:ea typeface="宋体" panose="02010600030101010101" pitchFamily="2" charset="-122"/>
                  <a:cs typeface="Arial" panose="020B0604020202020204" pitchFamily="34" charset="0"/>
                </a:endParaRPr>
              </a:p>
              <a:p>
                <a14:m>
                  <m:oMath xmlns:m="http://schemas.openxmlformats.org/officeDocument/2006/math">
                    <m:sSubSup>
                      <m:sSubSupPr>
                        <m:ctrlPr>
                          <a:rPr lang="zh-CN" altLang="zh-CN" sz="2400" i="1">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up>
                    </m:sSub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dirty="0">
                    <a:effectLst/>
                    <a:latin typeface="Times New Roman" panose="02020603050405020304" pitchFamily="18" charset="0"/>
                    <a:ea typeface="宋体" panose="02010600030101010101" pitchFamily="2" charset="-122"/>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zh-CN" altLang="zh-CN" sz="2400" dirty="0">
                    <a:effectLst/>
                    <a:ea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dirty="0">
                    <a:effectLst/>
                    <a:latin typeface="Times New Roman" panose="02020603050405020304" pitchFamily="18" charset="0"/>
                    <a:ea typeface="宋体" panose="02010600030101010101" pitchFamily="2" charset="-122"/>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中的第</a:t>
                </a:r>
                <a:r>
                  <a:rPr lang="en-US" altLang="zh-CN" sz="2400" dirty="0">
                    <a:effectLst/>
                    <a:latin typeface="Times New Roman" panose="02020603050405020304" pitchFamily="18" charset="0"/>
                    <a:ea typeface="宋体" panose="02010600030101010101" pitchFamily="2" charset="-122"/>
                  </a:rPr>
                  <a:t>m</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个</a:t>
                </a:r>
                <a:r>
                  <a:rPr lang="zh-CN"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函数</a:t>
                </a:r>
                <a:endParaRPr lang="en-US" altLang="zh-CN" sz="2400" dirty="0" smtClean="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Arial" panose="020B0604020202020204" pitchFamily="34" charset="0"/>
                  <a:ea typeface="宋体" panose="02010600030101010101" pitchFamily="2" charset="-122"/>
                  <a:cs typeface="Arial" panose="020B0604020202020204" pitchFamily="34" charset="0"/>
                </a:endParaRPr>
              </a:p>
              <a:p>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400" dirty="0">
                    <a:latin typeface="Times New Roman" panose="02020603050405020304" pitchFamily="18" charset="0"/>
                    <a:ea typeface="宋体" panose="02010600030101010101" pitchFamily="2" charset="-122"/>
                  </a:rPr>
                  <a:t>SPPMS</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中，非线性的函数调用</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路径</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dirty="0" smtClean="0">
                    <a:latin typeface="Times New Roman" panose="02020603050405020304" pitchFamily="18" charset="0"/>
                    <a:ea typeface="宋体" panose="02010600030101010101" pitchFamily="2" charset="-122"/>
                    <a:cs typeface="Times New Roman" panose="02020603050405020304" pitchFamily="18" charset="0"/>
                  </a:rPr>
                  <a:t>DG</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子图</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可以</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被转换为一个函数链</a:t>
                </a:r>
                <a:endParaRPr lang="en-US" altLang="zh-CN" sz="2400" dirty="0" smtClean="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398613" y="1833094"/>
                <a:ext cx="5220000" cy="3600000"/>
              </a:xfrm>
              <a:prstGeom prst="rect">
                <a:avLst/>
              </a:prstGeom>
              <a:blipFill>
                <a:blip r:embed="rId3"/>
                <a:stretch>
                  <a:fillRect l="-1750" t="-1864" b="-101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868650" y="1522171"/>
            <a:ext cx="5639289" cy="4221846"/>
          </a:xfrm>
          <a:prstGeom prst="rect">
            <a:avLst/>
          </a:prstGeom>
        </p:spPr>
      </p:pic>
      <p:sp>
        <p:nvSpPr>
          <p:cNvPr id="3" name="灯片编号占位符 2"/>
          <p:cNvSpPr>
            <a:spLocks noGrp="1"/>
          </p:cNvSpPr>
          <p:nvPr>
            <p:ph type="sldNum" sz="quarter" idx="12"/>
          </p:nvPr>
        </p:nvSpPr>
        <p:spPr/>
        <p:txBody>
          <a:bodyPr/>
          <a:lstStyle/>
          <a:p>
            <a:fld id="{918AFA8E-6AEB-45AD-BD8F-8243062FE633}" type="slidenum">
              <a:rPr lang="zh-CN" altLang="en-US" smtClean="0"/>
              <a:t>6</a:t>
            </a:fld>
            <a:endParaRPr lang="zh-CN" altLang="en-US"/>
          </a:p>
        </p:txBody>
      </p:sp>
    </p:spTree>
    <p:extLst>
      <p:ext uri="{BB962C8B-B14F-4D97-AF65-F5344CB8AC3E}">
        <p14:creationId xmlns:p14="http://schemas.microsoft.com/office/powerpoint/2010/main" val="2366528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PROBLEM FORMULATION </a:t>
            </a:r>
            <a:endParaRPr lang="en-US" sz="4800" b="1" dirty="0">
              <a:latin typeface="Arial"/>
              <a:cs typeface="Arial"/>
            </a:endParaRPr>
          </a:p>
        </p:txBody>
      </p:sp>
      <mc:AlternateContent xmlns:mc="http://schemas.openxmlformats.org/markup-compatibility/2006" xmlns:a14="http://schemas.microsoft.com/office/drawing/2010/main">
        <mc:Choice Requires="a14">
          <p:sp>
            <p:nvSpPr>
              <p:cNvPr id="13" name="文本框 12"/>
              <p:cNvSpPr txBox="1"/>
              <p:nvPr/>
            </p:nvSpPr>
            <p:spPr>
              <a:xfrm>
                <a:off x="552736" y="1378798"/>
                <a:ext cx="11286584" cy="2651688"/>
              </a:xfrm>
              <a:prstGeom prst="rect">
                <a:avLst/>
              </a:prstGeom>
              <a:noFill/>
            </p:spPr>
            <p:txBody>
              <a:bodyPr wrap="square" rtlCol="0">
                <a:spAutoFit/>
              </a:bodyPr>
              <a:lstStyle/>
              <a:p>
                <a:r>
                  <a:rPr lang="en-US" altLang="zh-CN" sz="2400" b="1" dirty="0" smtClean="0">
                    <a:latin typeface="Arial" panose="020B0604020202020204" pitchFamily="34" charset="0"/>
                    <a:ea typeface="宋体" panose="02010600030101010101" pitchFamily="2" charset="-122"/>
                    <a:cs typeface="Arial" panose="020B0604020202020204" pitchFamily="34" charset="0"/>
                  </a:rPr>
                  <a:t>DEF 4</a:t>
                </a:r>
                <a:r>
                  <a:rPr lang="zh-CN" altLang="en-US" sz="2400" dirty="0" smtClean="0">
                    <a:latin typeface="Arial" panose="020B0604020202020204" pitchFamily="34" charset="0"/>
                    <a:ea typeface="宋体" panose="02010600030101010101" pitchFamily="2" charset="-122"/>
                    <a:cs typeface="Arial" panose="020B0604020202020204" pitchFamily="34"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服务器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24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sup>
                    </m:sSub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i="1">
                            <a:effectLst/>
                            <a:latin typeface="Cambria Math" panose="02040503050406030204" pitchFamily="18" charset="0"/>
                            <a:ea typeface="Cambria Math" panose="02040503050406030204" pitchFamily="18" charset="0"/>
                          </a:rPr>
                        </m:ctrlPr>
                      </m:dPr>
                      <m:e>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up>
                        </m:sSubSup>
                      </m:e>
                    </m:d>
                  </m:oMath>
                </a14:m>
                <a:r>
                  <a:rPr lang="en-US" altLang="zh-CN" sz="2400" dirty="0" smtClean="0">
                    <a:latin typeface="Arial" panose="020B0604020202020204" pitchFamily="34" charset="0"/>
                    <a:ea typeface="宋体" panose="02010600030101010101" pitchFamily="2" charset="-122"/>
                    <a:cs typeface="Arial" panose="020B0604020202020204" pitchFamily="34"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描述服务器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的所属资源</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endParaRPr lang="en-US" altLang="zh-CN" sz="2400" dirty="0" smtClean="0">
                  <a:effectLst/>
                  <a:latin typeface="Arial" panose="020B0604020202020204" pitchFamily="34" charset="0"/>
                  <a:ea typeface="宋体" panose="02010600030101010101" pitchFamily="2" charset="-122"/>
                  <a:cs typeface="Arial" panose="020B0604020202020204" pitchFamily="34" charset="0"/>
                </a:endParaRPr>
              </a:p>
              <a:p>
                <a:pPr>
                  <a:lnSpc>
                    <a:spcPct val="150000"/>
                  </a:lnSpc>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服务器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effectLst/>
                    <a:latin typeface="Times New Roman" panose="02020603050405020304" pitchFamily="18" charset="0"/>
                    <a:ea typeface="宋体" panose="02010600030101010101" pitchFamily="2" charset="-122"/>
                    <a:cs typeface="Times New Roman" panose="02020603050405020304" pitchFamily="18" charset="0"/>
                  </a:rPr>
                  <a:t>和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effectLst/>
                    <a:latin typeface="Times New Roman" panose="02020603050405020304" pitchFamily="18" charset="0"/>
                    <a:ea typeface="宋体" panose="02010600030101010101" pitchFamily="2" charset="-122"/>
                    <a:cs typeface="Times New Roman" panose="02020603050405020304" pitchFamily="18" charset="0"/>
                  </a:rPr>
                  <a:t>之间的：</a:t>
                </a:r>
                <a:endParaRPr lang="en-US" altLang="zh-CN" sz="2400" dirty="0" smtClean="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时延</a:t>
                </a:r>
                <a:r>
                  <a:rPr lang="zh-CN" altLang="en-US" sz="2400" dirty="0" smtClean="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effectLst/>
                    <a:latin typeface="Times New Roman" panose="02020603050405020304" pitchFamily="18" charset="0"/>
                    <a:ea typeface="宋体" panose="02010600030101010101" pitchFamily="2" charset="-122"/>
                    <a:cs typeface="Times New Roman" panose="02020603050405020304" pitchFamily="18" charset="0"/>
                  </a:rPr>
                  <a:t>带宽：</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smtClean="0">
                    <a:effectLst/>
                    <a:latin typeface="Times New Roman" panose="02020603050405020304" pitchFamily="18" charset="0"/>
                    <a:ea typeface="宋体" panose="02010600030101010101" pitchFamily="2" charset="-122"/>
                  </a:rPr>
                  <a:t> </a:t>
                </a:r>
              </a:p>
              <a:p>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 </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均</a:t>
                </a:r>
                <a:r>
                  <a:rPr lang="zh-CN" altLang="en-US" sz="2000" dirty="0" smtClean="0">
                    <a:latin typeface="Times New Roman" panose="02020603050405020304" pitchFamily="18" charset="0"/>
                    <a:ea typeface="宋体" panose="02010600030101010101" pitchFamily="2" charset="-122"/>
                  </a:rPr>
                  <a:t>为上一时间窗口历史数据的均值</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552736" y="1378798"/>
                <a:ext cx="11286584" cy="2651688"/>
              </a:xfrm>
              <a:prstGeom prst="rect">
                <a:avLst/>
              </a:prstGeom>
              <a:blipFill>
                <a:blip r:embed="rId3"/>
                <a:stretch>
                  <a:fillRect l="-864" t="-13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552736" y="4664843"/>
                <a:ext cx="11286584" cy="1285352"/>
              </a:xfrm>
              <a:prstGeom prst="rect">
                <a:avLst/>
              </a:prstGeom>
              <a:noFill/>
            </p:spPr>
            <p:txBody>
              <a:bodyPr wrap="square" rtlCol="0">
                <a:spAutoFit/>
              </a:bodyPr>
              <a:lstStyle/>
              <a:p>
                <a:r>
                  <a:rPr lang="en-US" altLang="zh-CN" sz="2400" b="1" dirty="0" smtClean="0">
                    <a:latin typeface="Arial" panose="020B0604020202020204" pitchFamily="34" charset="0"/>
                    <a:ea typeface="宋体" panose="02010600030101010101" pitchFamily="2" charset="-122"/>
                    <a:cs typeface="Arial" panose="020B0604020202020204" pitchFamily="34" charset="0"/>
                  </a:rPr>
                  <a:t>DEF 5</a:t>
                </a:r>
                <a:r>
                  <a:rPr lang="zh-CN" altLang="en-US" sz="2400" dirty="0" smtClean="0">
                    <a:latin typeface="Arial" panose="020B0604020202020204" pitchFamily="34" charset="0"/>
                    <a:ea typeface="宋体" panose="02010600030101010101" pitchFamily="2" charset="-122"/>
                    <a:cs typeface="Arial" panose="020B0604020202020204" pitchFamily="34" charset="0"/>
                  </a:rPr>
                  <a:t>：部署模式 </a:t>
                </a:r>
                <a14:m>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ℕ</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e>
                        </m:d>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e>
                    </m:d>
                    <m:r>
                      <a:rPr lang="en-US" altLang="zh-CN" sz="2400" b="0" i="0" smtClean="0">
                        <a:effectLst/>
                        <a:latin typeface="Cambria Math" panose="02040503050406030204" pitchFamily="18" charset="0"/>
                        <a:ea typeface="宋体" panose="02010600030101010101" pitchFamily="2" charset="-122"/>
                        <a:cs typeface="Times New Roman" panose="02020603050405020304" pitchFamily="18" charset="0"/>
                      </a:rPr>
                      <m:t> </m:t>
                    </m:r>
                  </m:oMath>
                </a14:m>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endParaRPr lang="en-US" altLang="zh-CN" sz="2400" dirty="0" smtClean="0">
                  <a:latin typeface="Arial" panose="020B0604020202020204" pitchFamily="34" charset="0"/>
                  <a:ea typeface="宋体" panose="02010600030101010101" pitchFamily="2" charset="-122"/>
                  <a:cs typeface="Arial" panose="020B0604020202020204" pitchFamily="34" charset="0"/>
                </a:endParaRPr>
              </a:p>
              <a:p>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dirty="0">
                    <a:effectLst/>
                    <a:latin typeface="Times New Roman" panose="02020603050405020304" pitchFamily="18" charset="0"/>
                    <a:ea typeface="宋体" panose="02010600030101010101" pitchFamily="2" charset="-122"/>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表示在服务器</a:t>
                </a:r>
                <a:r>
                  <a:rPr lang="zh-CN" altLang="zh-CN" sz="2400" dirty="0">
                    <a:effectLst/>
                    <a:ea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400" dirty="0">
                    <a:effectLst/>
                    <a:latin typeface="Times New Roman" panose="02020603050405020304" pitchFamily="18" charset="0"/>
                    <a:ea typeface="宋体" panose="02010600030101010101" pitchFamily="2" charset="-122"/>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上部署的服务</a:t>
                </a:r>
                <a:r>
                  <a:rPr lang="zh-CN" altLang="zh-CN" sz="2400" dirty="0">
                    <a:effectLst/>
                    <a:ea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dirty="0">
                    <a:effectLst/>
                    <a:latin typeface="Times New Roman" panose="02020603050405020304" pitchFamily="18" charset="0"/>
                    <a:ea typeface="宋体" panose="02010600030101010101" pitchFamily="2" charset="-122"/>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的实例个数</a:t>
                </a:r>
                <a:endParaRPr lang="en-US" altLang="zh-CN" sz="2400" dirty="0">
                  <a:latin typeface="Arial" panose="020B0604020202020204" pitchFamily="34" charset="0"/>
                  <a:ea typeface="宋体" panose="02010600030101010101" pitchFamily="2" charset="-122"/>
                  <a:cs typeface="Arial" panose="020B0604020202020204" pitchFamily="3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552736" y="4664843"/>
                <a:ext cx="11286584" cy="1285352"/>
              </a:xfrm>
              <a:prstGeom prst="rect">
                <a:avLst/>
              </a:prstGeom>
              <a:blipFill>
                <a:blip r:embed="rId4"/>
                <a:stretch>
                  <a:fillRect l="-864" t="-3791" b="-616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18AFA8E-6AEB-45AD-BD8F-8243062FE633}" type="slidenum">
              <a:rPr lang="zh-CN" altLang="en-US" smtClean="0"/>
              <a:t>7</a:t>
            </a:fld>
            <a:endParaRPr lang="zh-CN" altLang="en-US"/>
          </a:p>
        </p:txBody>
      </p:sp>
    </p:spTree>
    <p:extLst>
      <p:ext uri="{BB962C8B-B14F-4D97-AF65-F5344CB8AC3E}">
        <p14:creationId xmlns:p14="http://schemas.microsoft.com/office/powerpoint/2010/main" val="2796032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PROBLEM DEFINITION </a:t>
            </a:r>
            <a:endParaRPr lang="en-US" sz="4800" b="1" dirty="0">
              <a:latin typeface="Arial"/>
              <a:cs typeface="Arial"/>
            </a:endParaRPr>
          </a:p>
        </p:txBody>
      </p:sp>
      <p:sp>
        <p:nvSpPr>
          <p:cNvPr id="12" name="文本框 11"/>
          <p:cNvSpPr txBox="1"/>
          <p:nvPr/>
        </p:nvSpPr>
        <p:spPr>
          <a:xfrm>
            <a:off x="398613" y="1217274"/>
            <a:ext cx="3878112"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Average Response Time</a:t>
            </a:r>
          </a:p>
        </p:txBody>
      </p:sp>
      <mc:AlternateContent xmlns:mc="http://schemas.openxmlformats.org/markup-compatibility/2006" xmlns:a14="http://schemas.microsoft.com/office/drawing/2010/main">
        <mc:Choice Requires="a14">
          <p:sp>
            <p:nvSpPr>
              <p:cNvPr id="7" name="文本框 6"/>
              <p:cNvSpPr txBox="1"/>
              <p:nvPr/>
            </p:nvSpPr>
            <p:spPr>
              <a:xfrm>
                <a:off x="398611" y="2725106"/>
                <a:ext cx="6020848" cy="611578"/>
              </a:xfrm>
              <a:prstGeom prst="rect">
                <a:avLst/>
              </a:prstGeom>
              <a:noFill/>
            </p:spPr>
            <p:txBody>
              <a:bodyPr wrap="square" rtlCol="0">
                <a:spAutoFit/>
              </a:bodyPr>
              <a:lstStyle/>
              <a:p>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zh-CN" sz="2000" dirty="0" smtClean="0">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𝑘</m:t>
                        </m:r>
                      </m:sub>
                    </m:sSub>
                  </m:oMath>
                </a14:m>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上</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处理</a:t>
                </a:r>
                <a:r>
                  <a:rPr lang="en-US" altLang="zh-CN" sz="2000" dirty="0" smtClean="0">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的概率</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2000" i="1">
                        <a:latin typeface="Cambria Math" panose="02040503050406030204" pitchFamily="18" charset="0"/>
                      </a:rPr>
                      <m:t>𝑃𝑟𝑜𝑏</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𝑘</m:t>
                            </m:r>
                          </m:sub>
                        </m:sSub>
                      </m:e>
                    </m:d>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num>
                      <m:den>
                        <m:nary>
                          <m:naryPr>
                            <m:chr m:val="∑"/>
                            <m:limLoc m:val="subSup"/>
                            <m:ctrlPr>
                              <a:rPr lang="zh-CN" altLang="zh-CN" sz="2000" i="1">
                                <a:latin typeface="Cambria Math" panose="02040503050406030204" pitchFamily="18" charset="0"/>
                              </a:rPr>
                            </m:ctrlPr>
                          </m:naryPr>
                          <m:sub>
                            <m:r>
                              <a:rPr lang="en-US" altLang="zh-CN" sz="2000" i="1">
                                <a:latin typeface="Cambria Math" panose="02040503050406030204" pitchFamily="18" charset="0"/>
                              </a:rPr>
                              <m:t>𝑚</m:t>
                            </m:r>
                            <m:r>
                              <a:rPr lang="en-US" altLang="zh-CN" sz="2000" i="1">
                                <a:latin typeface="Cambria Math" panose="02040503050406030204" pitchFamily="18" charset="0"/>
                              </a:rPr>
                              <m:t>=1</m:t>
                            </m:r>
                          </m:sub>
                          <m:sup>
                            <m:r>
                              <a:rPr lang="en-US" altLang="zh-CN" sz="2000" i="1">
                                <a:latin typeface="Cambria Math" panose="02040503050406030204" pitchFamily="18" charset="0"/>
                              </a:rPr>
                              <m:t>|</m:t>
                            </m:r>
                            <m:r>
                              <a:rPr lang="en-US" altLang="zh-CN" sz="2000" i="1">
                                <a:latin typeface="Cambria Math" panose="02040503050406030204" pitchFamily="18" charset="0"/>
                              </a:rPr>
                              <m:t>𝑁</m:t>
                            </m:r>
                            <m:r>
                              <a:rPr lang="en-US" altLang="zh-CN" sz="2000" i="1">
                                <a:latin typeface="Cambria Math" panose="02040503050406030204" pitchFamily="18" charset="0"/>
                              </a:rPr>
                              <m:t>|</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𝑚</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e>
                        </m:nary>
                      </m:den>
                    </m:f>
                  </m:oMath>
                </a14:m>
                <a:endParaRPr lang="zh-CN" altLang="zh-CN"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98611" y="2725106"/>
                <a:ext cx="6020848" cy="611578"/>
              </a:xfrm>
              <a:prstGeom prst="rect">
                <a:avLst/>
              </a:prstGeom>
              <a:blipFill>
                <a:blip r:embed="rId3"/>
                <a:stretch>
                  <a:fillRect l="-1012" t="-16000" b="-8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98611" y="3481548"/>
                <a:ext cx="7131191" cy="529504"/>
              </a:xfrm>
              <a:prstGeom prst="rect">
                <a:avLst/>
              </a:prstGeom>
              <a:noFill/>
            </p:spPr>
            <p:txBody>
              <a:bodyPr wrap="square" rtlCol="0">
                <a:spAutoFit/>
              </a:bodyPr>
              <a:lstStyle/>
              <a:p>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从</a:t>
                </a:r>
                <a:r>
                  <a:rPr lang="zh-CN" altLang="zh-CN" sz="2000" dirty="0" smtClean="0">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000" dirty="0">
                    <a:latin typeface="Times New Roman" panose="02020603050405020304" pitchFamily="18" charset="0"/>
                    <a:ea typeface="宋体" panose="02010600030101010101" pitchFamily="2" charset="-122"/>
                  </a:rPr>
                  <a:t> </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中</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选择</a:t>
                </a:r>
                <a14:m>
                  <m:oMath xmlns:m="http://schemas.openxmlformats.org/officeDocument/2006/math">
                    <m:r>
                      <a:rPr lang="en-US" altLang="zh-CN" sz="2000" b="0" i="0" smtClean="0">
                        <a:latin typeface="Cambria Math" panose="02040503050406030204" pitchFamily="18" charset="0"/>
                        <a:ea typeface="Cambria Math" panose="02040503050406030204" pitchFamily="18" charset="0"/>
                      </a:rPr>
                      <m:t> </m:t>
                    </m:r>
                    <m:sSub>
                      <m:sSubPr>
                        <m:ctrlPr>
                          <a:rPr lang="zh-CN"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h</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概率</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2000" i="1">
                        <a:latin typeface="Cambria Math" panose="02040503050406030204" pitchFamily="18" charset="0"/>
                      </a:rPr>
                      <m:t>𝑃𝑟𝑜𝑏</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e>
                    </m:d>
                    <m:r>
                      <a:rPr lang="en-US" altLang="zh-CN" sz="2000">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r>
                          <a:rPr lang="en-US" altLang="zh-CN" sz="2000" i="1">
                            <a:latin typeface="Cambria Math" panose="02040503050406030204" pitchFamily="18" charset="0"/>
                          </a:rPr>
                          <m:t>|</m:t>
                        </m:r>
                      </m:sup>
                      <m:e>
                        <m:r>
                          <a:rPr lang="en-US" altLang="zh-CN" sz="2000" i="1">
                            <a:latin typeface="Cambria Math" panose="02040503050406030204" pitchFamily="18" charset="0"/>
                          </a:rPr>
                          <m:t>𝑃𝑟𝑜𝑏</m:t>
                        </m:r>
                        <m:d>
                          <m:dPr>
                            <m:ctrlPr>
                              <a:rPr lang="zh-CN" altLang="zh-CN" sz="2000" i="1">
                                <a:latin typeface="Cambria Math" panose="02040503050406030204" pitchFamily="18" charset="0"/>
                              </a:rPr>
                            </m:ctrlPr>
                          </m:dPr>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𝐿</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𝑘</m:t>
                                </m:r>
                              </m:sup>
                            </m:sSubSup>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h</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𝑘</m:t>
                                </m:r>
                              </m:sup>
                            </m:sSubSup>
                          </m:e>
                        </m:d>
                      </m:e>
                    </m:nary>
                  </m:oMath>
                </a14:m>
                <a:endParaRPr lang="zh-CN" altLang="zh-CN"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98611" y="3481548"/>
                <a:ext cx="7131191" cy="529504"/>
              </a:xfrm>
              <a:prstGeom prst="rect">
                <a:avLst/>
              </a:prstGeom>
              <a:blipFill>
                <a:blip r:embed="rId4"/>
                <a:stretch>
                  <a:fillRect l="-855" b="-126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98611" y="1829909"/>
                <a:ext cx="6020849" cy="750334"/>
              </a:xfrm>
              <a:prstGeom prst="rect">
                <a:avLst/>
              </a:prstGeom>
              <a:noFill/>
            </p:spPr>
            <p:txBody>
              <a:bodyPr wrap="square" rtlCol="0">
                <a:spAutoFit/>
              </a:bodyPr>
              <a:lstStyle/>
              <a:p>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𝑘</m:t>
                        </m:r>
                      </m:sub>
                    </m:sSub>
                  </m:oMath>
                </a14:m>
                <a:r>
                  <a:rPr lang="en-US" altLang="zh-CN" sz="2000" dirty="0">
                    <a:latin typeface="Times New Roman" panose="02020603050405020304" pitchFamily="18" charset="0"/>
                    <a:ea typeface="宋体" panose="02010600030101010101" pitchFamily="2" charset="-122"/>
                  </a:rPr>
                  <a:t> </a:t>
                </a:r>
                <a:r>
                  <a:rPr lang="zh-CN" altLang="en-US" sz="2000" dirty="0" smtClean="0">
                    <a:latin typeface="Times New Roman" panose="02020603050405020304" pitchFamily="18" charset="0"/>
                    <a:ea typeface="宋体" panose="02010600030101010101" pitchFamily="2" charset="-122"/>
                  </a:rPr>
                  <a:t>上</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用户</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收到</a:t>
                </a:r>
                <a:r>
                  <a:rPr lang="zh-CN" altLang="zh-CN" sz="2000" dirty="0">
                    <a:ea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000" dirty="0">
                    <a:latin typeface="Times New Roman" panose="02020603050405020304" pitchFamily="18" charset="0"/>
                    <a:ea typeface="宋体" panose="02010600030101010101" pitchFamily="2" charset="-122"/>
                  </a:rPr>
                  <a:t> </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的概率</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2000" i="1">
                        <a:latin typeface="Cambria Math" panose="02040503050406030204" pitchFamily="18" charset="0"/>
                      </a:rPr>
                      <m:t>𝑃𝑟𝑜𝑏</m:t>
                    </m:r>
                    <m:d>
                      <m:dPr>
                        <m:ctrlPr>
                          <a:rPr lang="zh-CN" altLang="zh-CN" sz="2000" i="1">
                            <a:latin typeface="Cambria Math" panose="02040503050406030204" pitchFamily="18" charset="0"/>
                          </a:rPr>
                        </m:ctrlPr>
                      </m:dPr>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𝑘</m:t>
                            </m:r>
                          </m:sup>
                        </m:sSubSup>
                      </m:e>
                    </m:d>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𝑘</m:t>
                            </m:r>
                          </m:sup>
                        </m:sSubSup>
                      </m:num>
                      <m:den>
                        <m:nary>
                          <m:naryPr>
                            <m:chr m:val="∑"/>
                            <m:limLoc m:val="subSup"/>
                            <m:ctrlPr>
                              <a:rPr lang="zh-CN" altLang="zh-CN" sz="2000" i="1">
                                <a:latin typeface="Cambria Math" panose="02040503050406030204" pitchFamily="18" charset="0"/>
                              </a:rPr>
                            </m:ctrlPr>
                          </m:naryPr>
                          <m:sub>
                            <m:r>
                              <a:rPr lang="en-US" altLang="zh-CN" sz="2000" i="1">
                                <a:latin typeface="Cambria Math" panose="02040503050406030204" pitchFamily="18" charset="0"/>
                              </a:rPr>
                              <m:t>𝑚</m:t>
                            </m:r>
                            <m:r>
                              <a:rPr lang="en-US" altLang="zh-CN" sz="2000" i="1">
                                <a:latin typeface="Cambria Math" panose="02040503050406030204" pitchFamily="18" charset="0"/>
                              </a:rPr>
                              <m:t>=1</m:t>
                            </m:r>
                          </m:sub>
                          <m:sup>
                            <m:r>
                              <a:rPr lang="en-US" altLang="zh-CN" sz="2000" i="1">
                                <a:latin typeface="Cambria Math" panose="02040503050406030204" pitchFamily="18" charset="0"/>
                              </a:rPr>
                              <m:t>|</m:t>
                            </m:r>
                            <m:r>
                              <a:rPr lang="en-US" altLang="zh-CN" sz="2000" i="1">
                                <a:latin typeface="Cambria Math" panose="02040503050406030204" pitchFamily="18" charset="0"/>
                              </a:rPr>
                              <m:t>𝑁</m:t>
                            </m:r>
                            <m:r>
                              <a:rPr lang="en-US" altLang="zh-CN" sz="2000" i="1">
                                <a:latin typeface="Cambria Math" panose="02040503050406030204" pitchFamily="18" charset="0"/>
                              </a:rPr>
                              <m:t>|</m:t>
                            </m:r>
                          </m:sup>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𝑚</m:t>
                                </m:r>
                              </m:sup>
                            </m:sSubSup>
                          </m:e>
                        </m:nary>
                      </m:den>
                    </m:f>
                  </m:oMath>
                </a14:m>
                <a:endParaRPr lang="zh-CN" altLang="zh-CN"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398611" y="1829909"/>
                <a:ext cx="6020849" cy="75033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98611" y="4431319"/>
                <a:ext cx="11096703" cy="1525674"/>
              </a:xfrm>
              <a:prstGeom prst="rect">
                <a:avLst/>
              </a:prstGeom>
              <a:noFill/>
            </p:spPr>
            <p:txBody>
              <a:bodyPr wrap="square" rtlCol="0">
                <a:spAutoFit/>
              </a:bodyPr>
              <a:lstStyle/>
              <a:p>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来自用户近端服务器</a:t>
                </a:r>
                <a:r>
                  <a:rPr lang="zh-CN" altLang="zh-CN" sz="2400" dirty="0">
                    <a:effectLst/>
                    <a:ea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sub>
                    </m:sSub>
                  </m:oMath>
                </a14:m>
                <a:r>
                  <a:rPr lang="en-US" altLang="zh-CN" sz="2400" dirty="0">
                    <a:effectLst/>
                    <a:latin typeface="Times New Roman" panose="02020603050405020304" pitchFamily="18" charset="0"/>
                    <a:ea typeface="宋体" panose="02010600030101010101" pitchFamily="2" charset="-122"/>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2400" dirty="0">
                    <a:effectLst/>
                    <a:ea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dirty="0">
                    <a:effectLst/>
                    <a:latin typeface="Times New Roman" panose="02020603050405020304" pitchFamily="18" charset="0"/>
                    <a:ea typeface="宋体" panose="02010600030101010101" pitchFamily="2" charset="-122"/>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请求的响应时间表示为</a:t>
                </a:r>
                <a:r>
                  <a:rPr lang="zh-CN" altLang="zh-CN" sz="2400" dirty="0">
                    <a:effectLst/>
                    <a:ea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𝑡</m:t>
                        </m:r>
                      </m:e>
                      <m:sub>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2400" dirty="0" smtClean="0">
                  <a:effectLst/>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𝑡</m:t>
                          </m:r>
                        </m:e>
                        <m: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i="1">
                              <a:latin typeface="Cambria Math" panose="02040503050406030204" pitchFamily="18" charset="0"/>
                            </a:rPr>
                            <m:t>𝑘</m:t>
                          </m:r>
                        </m:sub>
                      </m:sSub>
                      <m:r>
                        <a:rPr lang="en-US" altLang="zh-CN" sz="2000">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𝑚</m:t>
                          </m:r>
                          <m:r>
                            <a:rPr lang="en-US" altLang="zh-CN" sz="2000" i="1">
                              <a:latin typeface="Cambria Math" panose="02040503050406030204" pitchFamily="18" charset="0"/>
                            </a:rPr>
                            <m:t>=2</m:t>
                          </m:r>
                        </m:sub>
                        <m:sup>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r>
                            <a:rPr lang="en-US" altLang="zh-CN" sz="2000" i="1">
                              <a:latin typeface="Cambria Math" panose="02040503050406030204" pitchFamily="18" charset="0"/>
                            </a:rPr>
                            <m:t>|</m:t>
                          </m:r>
                        </m:sup>
                        <m:e>
                          <m:d>
                            <m:dPr>
                              <m:ctrlPr>
                                <a:rPr lang="zh-CN" altLang="zh-CN" sz="2000" i="1" smtClean="0">
                                  <a:latin typeface="Cambria Math" panose="02040503050406030204" pitchFamily="18" charset="0"/>
                                </a:rPr>
                              </m:ctrlPr>
                            </m:dPr>
                            <m:e>
                              <m:f>
                                <m:fPr>
                                  <m:ctrlPr>
                                    <a:rPr lang="zh-CN" altLang="zh-CN" sz="2000" i="1">
                                      <a:latin typeface="Cambria Math" panose="02040503050406030204" pitchFamily="18" charset="0"/>
                                    </a:rPr>
                                  </m:ctrlPr>
                                </m:fPr>
                                <m:num>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𝑑𝑎𝑡𝑎</m:t>
                                      </m:r>
                                    </m:e>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𝑤</m:t>
                                      </m:r>
                                    </m:sub>
                                    <m:sup>
                                      <m:r>
                                        <a:rPr lang="en-US" altLang="zh-CN" sz="2000" i="1">
                                          <a:latin typeface="Cambria Math" panose="02040503050406030204" pitchFamily="18" charset="0"/>
                                        </a:rPr>
                                        <m:t>𝑖𝑛</m:t>
                                      </m:r>
                                    </m:sup>
                                  </m:sSubSup>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𝑑𝑎𝑡𝑎</m:t>
                                      </m:r>
                                    </m:e>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𝑤</m:t>
                                      </m:r>
                                    </m:sub>
                                    <m:sup>
                                      <m:r>
                                        <a:rPr lang="en-US" altLang="zh-CN" sz="2000" i="1">
                                          <a:latin typeface="Cambria Math" panose="02040503050406030204" pitchFamily="18" charset="0"/>
                                        </a:rPr>
                                        <m:t>𝑜𝑢𝑡</m:t>
                                      </m:r>
                                    </m:sup>
                                  </m:sSubSup>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h</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𝑚</m:t>
                                          </m:r>
                                          <m:r>
                                            <a:rPr lang="en-US" altLang="zh-CN" sz="2000" i="1">
                                              <a:latin typeface="Cambria Math" panose="02040503050406030204" pitchFamily="18" charset="0"/>
                                            </a:rPr>
                                            <m:t>−1</m:t>
                                          </m:r>
                                        </m:sup>
                                      </m:sSubSup>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h</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𝑚</m:t>
                                          </m:r>
                                        </m:sup>
                                      </m:sSubSup>
                                    </m:sub>
                                  </m:sSub>
                                </m:den>
                              </m:f>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𝑑</m:t>
                                  </m:r>
                                </m:e>
                                <m:sub>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h</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𝑚</m:t>
                                      </m:r>
                                      <m:r>
                                        <a:rPr lang="en-US" altLang="zh-CN" sz="2000" i="1">
                                          <a:latin typeface="Cambria Math" panose="02040503050406030204" pitchFamily="18" charset="0"/>
                                        </a:rPr>
                                        <m:t>−1</m:t>
                                      </m:r>
                                    </m:sup>
                                  </m:sSubSup>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h</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𝑚</m:t>
                                      </m:r>
                                    </m:sup>
                                  </m:sSubSup>
                                </m:sub>
                              </m:sSub>
                            </m:e>
                          </m:d>
                          <m:r>
                            <a:rPr lang="en-US" altLang="zh-CN" sz="2000" i="1" smtClean="0">
                              <a:latin typeface="Cambria Math" panose="02040503050406030204" pitchFamily="18" charset="0"/>
                            </a:rPr>
                            <m:t>+</m:t>
                          </m:r>
                          <m:d>
                            <m:dPr>
                              <m:ctrlPr>
                                <a:rPr lang="zh-CN" altLang="zh-CN" sz="2000" i="1">
                                  <a:latin typeface="Cambria Math" panose="02040503050406030204" pitchFamily="18" charset="0"/>
                                </a:rPr>
                              </m:ctrlPr>
                            </m:dPr>
                            <m:e>
                              <m:f>
                                <m:fPr>
                                  <m:ctrlPr>
                                    <a:rPr lang="zh-CN" altLang="zh-CN" sz="2000" i="1">
                                      <a:latin typeface="Cambria Math" panose="02040503050406030204" pitchFamily="18" charset="0"/>
                                    </a:rPr>
                                  </m:ctrlPr>
                                </m:fPr>
                                <m:num>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𝑑𝑎𝑡𝑎</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𝑖𝑛</m:t>
                                      </m:r>
                                    </m:sup>
                                  </m:sSubSup>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𝑑𝑎𝑡𝑎</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𝑜𝑢𝑡</m:t>
                                      </m:r>
                                    </m:sup>
                                  </m:sSubSup>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𝑘</m:t>
                                      </m:r>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h</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1</m:t>
                                          </m:r>
                                        </m:sup>
                                      </m:sSubSup>
                                    </m:sub>
                                  </m:sSub>
                                </m:den>
                              </m:f>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𝑘</m:t>
                                  </m:r>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h</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1</m:t>
                                      </m:r>
                                    </m:sup>
                                  </m:sSubSup>
                                </m:sub>
                              </m:sSub>
                            </m:e>
                          </m:d>
                        </m:e>
                      </m:nary>
                    </m:oMath>
                  </m:oMathPara>
                </a14:m>
                <a:endParaRPr lang="zh-CN" altLang="zh-CN"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98611" y="4431319"/>
                <a:ext cx="11096703" cy="1525674"/>
              </a:xfrm>
              <a:prstGeom prst="rect">
                <a:avLst/>
              </a:prstGeom>
              <a:blipFill>
                <a:blip r:embed="rId6"/>
                <a:stretch>
                  <a:fillRect l="-824" t="-4400"/>
                </a:stretch>
              </a:blipFill>
            </p:spPr>
            <p:txBody>
              <a:bodyPr/>
              <a:lstStyle/>
              <a:p>
                <a:r>
                  <a:rPr lang="zh-CN" altLang="en-US">
                    <a:noFill/>
                  </a:rPr>
                  <a:t> </a:t>
                </a:r>
              </a:p>
            </p:txBody>
          </p:sp>
        </mc:Fallback>
      </mc:AlternateContent>
      <p:sp>
        <p:nvSpPr>
          <p:cNvPr id="2" name="矩形 1"/>
          <p:cNvSpPr/>
          <p:nvPr/>
        </p:nvSpPr>
        <p:spPr>
          <a:xfrm>
            <a:off x="0" y="6192594"/>
            <a:ext cx="12192000" cy="369332"/>
          </a:xfrm>
          <a:prstGeom prst="rect">
            <a:avLst/>
          </a:prstGeom>
        </p:spPr>
        <p:txBody>
          <a:bodyPr wrap="square">
            <a:spAutoFit/>
          </a:bodyPr>
          <a:lstStyle/>
          <a:p>
            <a:pPr algn="ctr"/>
            <a:r>
              <a:rPr lang="zh-CN" altLang="zh-CN" dirty="0">
                <a:latin typeface="Times New Roman" panose="02020603050405020304" pitchFamily="18" charset="0"/>
                <a:ea typeface="宋体" panose="02010600030101010101" pitchFamily="2" charset="-122"/>
                <a:cs typeface="Times New Roman" panose="02020603050405020304" pitchFamily="18" charset="0"/>
              </a:rPr>
              <a:t>第一部分是请求接收服务器和第一个被选择的响应服务器路径之间的响应时间，第二部分是处理函数链的响应时间</a:t>
            </a:r>
            <a:endParaRPr lang="zh-CN" altLang="en-US" dirty="0"/>
          </a:p>
        </p:txBody>
      </p:sp>
      <p:pic>
        <p:nvPicPr>
          <p:cNvPr id="4" name="图片 3"/>
          <p:cNvPicPr>
            <a:picLocks noChangeAspect="1"/>
          </p:cNvPicPr>
          <p:nvPr/>
        </p:nvPicPr>
        <p:blipFill>
          <a:blip r:embed="rId7"/>
          <a:stretch>
            <a:fillRect/>
          </a:stretch>
        </p:blipFill>
        <p:spPr>
          <a:xfrm>
            <a:off x="398611" y="106382"/>
            <a:ext cx="8569542" cy="4324938"/>
          </a:xfrm>
          <a:prstGeom prst="rect">
            <a:avLst/>
          </a:prstGeom>
        </p:spPr>
      </p:pic>
      <p:sp>
        <p:nvSpPr>
          <p:cNvPr id="3" name="灯片编号占位符 2"/>
          <p:cNvSpPr>
            <a:spLocks noGrp="1"/>
          </p:cNvSpPr>
          <p:nvPr>
            <p:ph type="sldNum" sz="quarter" idx="12"/>
          </p:nvPr>
        </p:nvSpPr>
        <p:spPr/>
        <p:txBody>
          <a:bodyPr/>
          <a:lstStyle/>
          <a:p>
            <a:fld id="{918AFA8E-6AEB-45AD-BD8F-8243062FE633}" type="slidenum">
              <a:rPr lang="zh-CN" altLang="en-US" smtClean="0"/>
              <a:t>8</a:t>
            </a:fld>
            <a:endParaRPr lang="zh-CN" altLang="en-US"/>
          </a:p>
        </p:txBody>
      </p:sp>
    </p:spTree>
    <p:extLst>
      <p:ext uri="{BB962C8B-B14F-4D97-AF65-F5344CB8AC3E}">
        <p14:creationId xmlns:p14="http://schemas.microsoft.com/office/powerpoint/2010/main" val="404291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object 2"/>
          <p:cNvSpPr txBox="1">
            <a:spLocks/>
          </p:cNvSpPr>
          <p:nvPr/>
        </p:nvSpPr>
        <p:spPr>
          <a:xfrm>
            <a:off x="398613" y="196943"/>
            <a:ext cx="7988003" cy="752770"/>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10"/>
              </a:spcBef>
            </a:pPr>
            <a:r>
              <a:rPr lang="en-US" altLang="zh-CN" sz="4800" b="1" dirty="0" smtClean="0">
                <a:latin typeface="Arial"/>
                <a:cs typeface="Arial"/>
              </a:rPr>
              <a:t>PROBLEM DEFINITION </a:t>
            </a:r>
            <a:endParaRPr lang="en-US" sz="4800" b="1" dirty="0">
              <a:latin typeface="Arial"/>
              <a:cs typeface="Arial"/>
            </a:endParaRPr>
          </a:p>
        </p:txBody>
      </p:sp>
      <p:sp>
        <p:nvSpPr>
          <p:cNvPr id="12" name="文本框 11"/>
          <p:cNvSpPr txBox="1"/>
          <p:nvPr/>
        </p:nvSpPr>
        <p:spPr>
          <a:xfrm>
            <a:off x="398613" y="1217274"/>
            <a:ext cx="4373412" cy="461665"/>
          </a:xfrm>
          <a:prstGeom prst="rect">
            <a:avLst/>
          </a:prstGeom>
          <a:noFill/>
        </p:spPr>
        <p:txBody>
          <a:bodyPr wrap="square" rtlCol="0">
            <a:spAutoFit/>
          </a:bodyPr>
          <a:lstStyle/>
          <a:p>
            <a:r>
              <a:rPr lang="en-US" altLang="zh-CN" sz="2400" dirty="0" smtClean="0">
                <a:effectLst/>
                <a:latin typeface="Arial" panose="020B0604020202020204" pitchFamily="34" charset="0"/>
                <a:ea typeface="宋体" panose="02010600030101010101" pitchFamily="2" charset="-122"/>
                <a:cs typeface="Arial" panose="020B0604020202020204" pitchFamily="34" charset="0"/>
              </a:rPr>
              <a:t>Average Response Time</a:t>
            </a:r>
          </a:p>
        </p:txBody>
      </p:sp>
      <mc:AlternateContent xmlns:mc="http://schemas.openxmlformats.org/markup-compatibility/2006" xmlns:a14="http://schemas.microsoft.com/office/drawing/2010/main">
        <mc:Choice Requires="a14">
          <p:sp>
            <p:nvSpPr>
              <p:cNvPr id="14" name="文本框 13"/>
              <p:cNvSpPr txBox="1"/>
              <p:nvPr/>
            </p:nvSpPr>
            <p:spPr>
              <a:xfrm>
                <a:off x="398613" y="2145319"/>
                <a:ext cx="11096703" cy="1629805"/>
              </a:xfrm>
              <a:prstGeom prst="rect">
                <a:avLst/>
              </a:prstGeom>
              <a:noFill/>
            </p:spPr>
            <p:txBody>
              <a:bodyPr wrap="square" rtlCol="0">
                <a:spAutoFit/>
              </a:bodyPr>
              <a:lstStyle/>
              <a:p>
                <a:pPr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在整个系统中，函数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的平均响应时间为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2400" i="1">
                              <a:effectLst/>
                              <a:latin typeface="Cambria Math" panose="02040503050406030204" pitchFamily="18" charset="0"/>
                              <a:ea typeface="Cambria Math" panose="020405030504060302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up>
                        <m:e>
                          <m:nary>
                            <m:naryPr>
                              <m:chr m:val="∑"/>
                              <m:limLoc m:val="undOvr"/>
                              <m:supHide m:val="on"/>
                              <m:ctrlPr>
                                <a:rPr lang="zh-CN" altLang="zh-CN" sz="2400" i="1">
                                  <a:effectLst/>
                                  <a:latin typeface="Cambria Math" panose="02040503050406030204" pitchFamily="18" charset="0"/>
                                  <a:ea typeface="Cambria Math" panose="02040503050406030204" pitchFamily="18" charset="0"/>
                                </a:rPr>
                              </m:ctrlPr>
                            </m:naryPr>
                            <m:sub>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𝜖</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sub>
                            <m:sup/>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𝑃𝑟𝑜𝑏</m:t>
                              </m:r>
                              <m:d>
                                <m:dPr>
                                  <m:ctrlPr>
                                    <a:rPr lang="zh-CN" altLang="zh-CN" sz="2400" i="1">
                                      <a:effectLst/>
                                      <a:latin typeface="Cambria Math" panose="02040503050406030204" pitchFamily="18" charset="0"/>
                                      <a:ea typeface="Cambria Math" panose="02040503050406030204" pitchFamily="18" charset="0"/>
                                    </a:rPr>
                                  </m:ctrlPr>
                                </m:dPr>
                                <m:e>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sup>
                                  </m:sSubSup>
                                </m:e>
                              </m:d>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e>
                          </m:nary>
                        </m:e>
                      </m:nary>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𝑃𝑟𝑜𝑏</m:t>
                      </m:r>
                      <m:d>
                        <m:dPr>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𝑡</m:t>
                          </m:r>
                        </m:e>
                        <m:sub>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𝑘</m:t>
                          </m:r>
                        </m:sub>
                      </m:sSub>
                    </m:oMath>
                  </m:oMathPara>
                </a14:m>
                <a:endParaRPr lang="zh-CN" altLang="zh-CN" sz="24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98613" y="2145319"/>
                <a:ext cx="11096703" cy="1629805"/>
              </a:xfrm>
              <a:prstGeom prst="rect">
                <a:avLst/>
              </a:prstGeom>
              <a:blipFill>
                <a:blip r:embed="rId3"/>
                <a:stretch>
                  <a:fillRect l="-824" t="-41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398613" y="4241504"/>
                <a:ext cx="11096703" cy="1562223"/>
              </a:xfrm>
              <a:prstGeom prst="rect">
                <a:avLst/>
              </a:prstGeom>
              <a:noFill/>
            </p:spPr>
            <p:txBody>
              <a:bodyPr wrap="square" rtlCol="0">
                <a:spAutoFit/>
              </a:bodyPr>
              <a:lstStyle/>
              <a:p>
                <a:pPr algn="just">
                  <a:spcAft>
                    <a:spcPts val="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相应的，当给定部署模式</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时，系统的平均响应时间为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𝑇</m:t>
                    </m:r>
                  </m:oMath>
                </a14:m>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𝑇</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𝑋</m:t>
                          </m:r>
                        </m:e>
                      </m:d>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sz="2400" i="1">
                              <a:effectLst/>
                              <a:latin typeface="Cambria Math" panose="02040503050406030204" pitchFamily="18" charset="0"/>
                              <a:ea typeface="Cambria Math" panose="02040503050406030204" pitchFamily="18" charset="0"/>
                            </a:rPr>
                          </m:ctrlPr>
                        </m:naryPr>
                        <m:sub>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𝐹</m:t>
                          </m:r>
                        </m:sub>
                        <m:sup/>
                        <m:e>
                          <m:f>
                            <m:fPr>
                              <m:ctrlPr>
                                <a:rPr lang="zh-CN" altLang="zh-CN" sz="2400" i="1">
                                  <a:effectLst/>
                                  <a:latin typeface="Cambria Math" panose="02040503050406030204" pitchFamily="18" charset="0"/>
                                  <a:ea typeface="Cambria Math" panose="02040503050406030204" pitchFamily="18" charset="0"/>
                                </a:rPr>
                              </m:ctrlPr>
                            </m:fPr>
                            <m:num>
                              <m:nary>
                                <m:naryPr>
                                  <m:chr m:val="∑"/>
                                  <m:limLoc m:val="subSup"/>
                                  <m:ctrlPr>
                                    <a:rPr lang="zh-CN" altLang="zh-CN" sz="2400" i="1">
                                      <a:effectLst/>
                                      <a:latin typeface="Cambria Math" panose="02040503050406030204" pitchFamily="18" charset="0"/>
                                      <a:ea typeface="Cambria Math" panose="020405030504060302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up>
                                <m:e>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up>
                                  </m:sSubSup>
                                </m:e>
                              </m:nary>
                            </m:num>
                            <m:den>
                              <m:nary>
                                <m:naryPr>
                                  <m:chr m:val="∑"/>
                                  <m:limLoc m:val="undOvr"/>
                                  <m:supHide m:val="on"/>
                                  <m:ctrlPr>
                                    <a:rPr lang="zh-CN" altLang="zh-CN" sz="2400" i="1">
                                      <a:effectLst/>
                                      <a:latin typeface="Cambria Math" panose="02040503050406030204" pitchFamily="18" charset="0"/>
                                      <a:ea typeface="Cambria Math" panose="02040503050406030204" pitchFamily="18" charset="0"/>
                                    </a:rPr>
                                  </m:ctrlPr>
                                </m:naryPr>
                                <m:sub>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𝑣</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𝐹</m:t>
                                  </m:r>
                                </m:sub>
                                <m:sup/>
                                <m:e>
                                  <m:nary>
                                    <m:naryPr>
                                      <m:chr m:val="∑"/>
                                      <m:limLoc m:val="subSup"/>
                                      <m:ctrlPr>
                                        <a:rPr lang="zh-CN" altLang="zh-CN" sz="2400" i="1">
                                          <a:effectLst/>
                                          <a:latin typeface="Cambria Math" panose="02040503050406030204" pitchFamily="18" charset="0"/>
                                          <a:ea typeface="Cambria Math" panose="020405030504060302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up>
                                    <m:e>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𝑣</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up>
                                      </m:sSubSup>
                                    </m:e>
                                  </m:nary>
                                </m:e>
                              </m:nary>
                            </m:den>
                          </m:f>
                        </m:e>
                      </m:nary>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oMath>
                  </m:oMathPara>
                </a14:m>
                <a:endParaRPr lang="zh-CN" altLang="zh-CN" sz="24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98613" y="4241504"/>
                <a:ext cx="11096703" cy="1562223"/>
              </a:xfrm>
              <a:prstGeom prst="rect">
                <a:avLst/>
              </a:prstGeom>
              <a:blipFill>
                <a:blip r:embed="rId4"/>
                <a:stretch>
                  <a:fillRect l="-824" t="-4297"/>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18AFA8E-6AEB-45AD-BD8F-8243062FE633}" type="slidenum">
              <a:rPr lang="zh-CN" altLang="en-US" smtClean="0"/>
              <a:t>9</a:t>
            </a:fld>
            <a:endParaRPr lang="zh-CN" altLang="en-US"/>
          </a:p>
        </p:txBody>
      </p:sp>
    </p:spTree>
    <p:extLst>
      <p:ext uri="{BB962C8B-B14F-4D97-AF65-F5344CB8AC3E}">
        <p14:creationId xmlns:p14="http://schemas.microsoft.com/office/powerpoint/2010/main" val="122572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5633</TotalTime>
  <Words>961</Words>
  <Application>Microsoft Office PowerPoint</Application>
  <PresentationFormat>宽屏</PresentationFormat>
  <Paragraphs>245</Paragraphs>
  <Slides>32</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MS Gothic</vt:lpstr>
      <vt:lpstr>等线</vt:lpstr>
      <vt:lpstr>等线 Light</vt:lpstr>
      <vt:lpstr>宋体</vt:lpstr>
      <vt:lpstr>微软雅黑</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Windows 用户</cp:lastModifiedBy>
  <cp:revision>1526</cp:revision>
  <dcterms:created xsi:type="dcterms:W3CDTF">2022-03-26T14:27:11Z</dcterms:created>
  <dcterms:modified xsi:type="dcterms:W3CDTF">2022-06-18T12:49:35Z</dcterms:modified>
</cp:coreProperties>
</file>