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2"/>
  </p:notesMasterIdLst>
  <p:sldIdLst>
    <p:sldId id="256" r:id="rId4"/>
    <p:sldId id="328" r:id="rId5"/>
    <p:sldId id="327" r:id="rId6"/>
    <p:sldId id="334" r:id="rId7"/>
    <p:sldId id="336" r:id="rId8"/>
    <p:sldId id="345" r:id="rId9"/>
    <p:sldId id="337" r:id="rId10"/>
    <p:sldId id="346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5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0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0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0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0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terature Review of…"/>
          <p:cNvSpPr txBox="1"/>
          <p:nvPr/>
        </p:nvSpPr>
        <p:spPr>
          <a:xfrm>
            <a:off x="184771" y="2379154"/>
            <a:ext cx="8192770" cy="2099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900" dirty="0">
                <a:latin typeface="Heiti SC Medium" pitchFamily="2" charset="-128"/>
                <a:ea typeface="Heiti SC Medium" pitchFamily="2" charset="-128"/>
              </a:rPr>
              <a:t>vPIPE: A Virtualized Acceleration System for</a:t>
            </a:r>
            <a:endParaRPr lang="en-US" altLang="zh-CN" sz="2900" dirty="0">
              <a:latin typeface="Heiti SC Medium" pitchFamily="2" charset="-128"/>
              <a:ea typeface="Heiti SC Medium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zh-CN" sz="2900" dirty="0">
                <a:latin typeface="Heiti SC Medium" pitchFamily="2" charset="-128"/>
                <a:ea typeface="Heiti SC Medium" pitchFamily="2" charset="-128"/>
              </a:rPr>
              <a:t>Achieving Efficient and Scalable Pipeline</a:t>
            </a:r>
            <a:endParaRPr lang="en-US" altLang="zh-CN" sz="2900" dirty="0">
              <a:latin typeface="Heiti SC Medium" pitchFamily="2" charset="-128"/>
              <a:ea typeface="Heiti SC Medium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zh-CN" sz="2900" dirty="0">
                <a:latin typeface="Heiti SC Medium" pitchFamily="2" charset="-128"/>
                <a:ea typeface="Heiti SC Medium" pitchFamily="2" charset="-128"/>
              </a:rPr>
              <a:t>Parallel DNN Training </a:t>
            </a:r>
            <a:endParaRPr lang="en-US" altLang="zh-CN" sz="2900" baseline="30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0" name="汤景韬 - March, 5th, 2020"/>
          <p:cNvSpPr txBox="1"/>
          <p:nvPr/>
        </p:nvSpPr>
        <p:spPr>
          <a:xfrm>
            <a:off x="5410882" y="4932417"/>
            <a:ext cx="3488055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dirty="0"/>
              <a:t>Du Xiao </a:t>
            </a:r>
            <a:r>
              <a:rPr dirty="0"/>
              <a:t>- </a:t>
            </a:r>
            <a:r>
              <a:rPr lang="en-US" dirty="0"/>
              <a:t>November</a:t>
            </a:r>
            <a:r>
              <a:rPr dirty="0"/>
              <a:t>, </a:t>
            </a:r>
            <a:r>
              <a:rPr lang="en-US" dirty="0"/>
              <a:t>5</a:t>
            </a:r>
            <a:r>
              <a:rPr dirty="0"/>
              <a:t>th, 202</a:t>
            </a:r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93738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>
                <a:sym typeface="+mn-ea"/>
              </a:rPr>
              <a:t>Motivation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569595" y="1725930"/>
            <a:ext cx="646938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" pitchFamily="2" charset="0"/>
              </a:rPr>
              <a:t>First, as the system injects multiple input batches, it should carefully manage all stages’ training memory to avoid exceeding the physical memory capacity on any GPU.</a:t>
            </a:r>
            <a:endParaRPr lang="zh-CN" altLang="en-US" sz="2000" i="1" dirty="0">
              <a:latin typeface="Times" pitchFamily="2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595" y="3337560"/>
            <a:ext cx="6469380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i="1" dirty="0">
                <a:latin typeface="Times" pitchFamily="2" charset="0"/>
              </a:rPr>
              <a:t>Second, to maximize the efficiency, the system should enforce a “balanced” partition such that all stages achieve roughly the same high throughput.  </a:t>
            </a:r>
            <a:endParaRPr lang="en-US" altLang="zh-CN" sz="2000" i="1" dirty="0">
              <a:latin typeface="Times" pitchFamily="2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372237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dirty="0"/>
              <a:t>Vpipe’s  Architecture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481330" y="1455420"/>
            <a:ext cx="757491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i="1" dirty="0">
                <a:latin typeface="Times" pitchFamily="2" charset="0"/>
              </a:rPr>
              <a:t>Virtualized Tensor Manager,Training monitor , Layer manager, Global planner</a:t>
            </a:r>
            <a:endParaRPr lang="en-US" altLang="zh-CN" sz="2000" i="1" dirty="0">
              <a:latin typeface="Times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670" y="2332355"/>
            <a:ext cx="6781165" cy="3432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10807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b="1" dirty="0"/>
              <a:t>Model</a:t>
            </a:r>
            <a:endParaRPr 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1884045"/>
            <a:ext cx="4027805" cy="1018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78225"/>
            <a:ext cx="6318250" cy="565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05" y="4437380"/>
            <a:ext cx="6574790" cy="760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290" y="3693160"/>
            <a:ext cx="1263015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emory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770" y="4454525"/>
            <a:ext cx="113538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Time: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563753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b="1" dirty="0"/>
              <a:t>swap, recompute and partition </a:t>
            </a:r>
            <a:endParaRPr 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95935" y="1445260"/>
            <a:ext cx="759587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Problem1: </a:t>
            </a:r>
            <a:r>
              <a:rPr lang="en-US" altLang="zh-CN">
                <a:sym typeface="Arial" panose="020B0604020202020204"/>
              </a:rPr>
              <a:t>stage partition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is constant, and each stage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locally finds a 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swap and recompute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plan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(stage partition)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depending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 its GPU resource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Goal1: reduce the memory footprint with the lowest overhead.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ym typeface="Arial" panose="020B0604020202020204"/>
              </a:rPr>
              <a:t>solution 1: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VPIPE oversees the runtime statistics of each forward pass and its backward pass to precisely predict the arrival time of each backward pass execution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solution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2: sets priorities to different asynchronous streams that pass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through PCIe.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Problem2: </a:t>
            </a:r>
            <a:r>
              <a:rPr lang="zh-CN" altLang="en-US">
                <a:sym typeface="Arial" panose="020B0604020202020204"/>
              </a:rPr>
              <a:t>memory management policy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is constant, and stages should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be 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repartitioned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 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solution:  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multi-level graph partition sche</a:t>
            </a:r>
            <a:r>
              <a:rPr kumimoji="0" lang="zh-CN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mes base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 Kernighan-Lin (KL) algorithm (</a:t>
            </a:r>
            <a:r>
              <a:rPr lang="en-US" altLang="zh-CN">
                <a:ea typeface="宋体" panose="02010600030101010101" pitchFamily="2" charset="-122"/>
                <a:sym typeface="Arial" panose="020B0604020202020204"/>
              </a:rPr>
              <a:t>complex DNN is usually constructed as a coarsened graph of repeated subgraphs, detect intra edges inside subgraphs and nested edges among subgraphs, leverage the time series distance collected at runtime execution.)</a:t>
            </a:r>
            <a:endParaRPr kumimoji="0" lang="en-US" altLang="zh-CN" sz="1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826987" y="355741"/>
            <a:ext cx="368363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sz="2700" b="1" dirty="0"/>
              <a:t>Live Layer Migration</a:t>
            </a:r>
            <a:endParaRPr sz="1800" b="1" dirty="0"/>
          </a:p>
        </p:txBody>
      </p:sp>
      <p:sp>
        <p:nvSpPr>
          <p:cNvPr id="12" name="矩形 11"/>
          <p:cNvSpPr/>
          <p:nvPr/>
        </p:nvSpPr>
        <p:spPr>
          <a:xfrm>
            <a:off x="481330" y="1455420"/>
            <a:ext cx="760031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1" dirty="0">
                <a:latin typeface="Times" pitchFamily="2" charset="0"/>
              </a:rPr>
              <a:t>Existing pipeline parallel system:  </a:t>
            </a:r>
            <a:r>
              <a:rPr lang="en-US" altLang="zh-CN" sz="2000" dirty="0">
                <a:latin typeface="Times" pitchFamily="2" charset="0"/>
              </a:rPr>
              <a:t>stop the runtime, modify the layer partition configuration, and reboot the whole training process.</a:t>
            </a:r>
            <a:endParaRPr lang="en-US" altLang="zh-CN" sz="2000" dirty="0">
              <a:latin typeface="Times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330" y="2830195"/>
            <a:ext cx="715899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VPIPE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kumimoji="0" lang="en-US" altLang="zh-CN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the </a:t>
            </a:r>
            <a:r>
              <a:rPr lang="zh-CN" altLang="en-US" i="1">
                <a:sym typeface="Arial" panose="020B0604020202020204"/>
              </a:rPr>
              <a:t>subtle interleaving</a:t>
            </a:r>
            <a:r>
              <a:rPr lang="en-US" altLang="zh-CN" i="1">
                <a:sym typeface="Arial" panose="020B0604020202020204"/>
              </a:rPr>
              <a:t> </a:t>
            </a:r>
            <a:r>
              <a:rPr kumimoji="0" lang="zh-CN" alt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</a:t>
            </a:r>
            <a:r>
              <a:rPr kumimoji="0" lang="en-US" altLang="zh-CN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window between the activation generation (in a forward pass) and its final usage (in the corresponding backward pass) a subtle interleaving</a:t>
            </a:r>
            <a:r>
              <a:rPr kumimoji="0" lang="en-US" altLang="zh-CN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kumimoji="0" lang="en-US" altLang="zh-CN" sz="18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89547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b="1" dirty="0"/>
              <a:t>E</a:t>
            </a:r>
            <a:r>
              <a:rPr lang="en-US" b="1" dirty="0"/>
              <a:t>valuation</a:t>
            </a:r>
            <a:endParaRPr 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81284" y="1455291"/>
            <a:ext cx="4811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latin typeface="Times" pitchFamily="2" charset="0"/>
              </a:rPr>
              <a:t>baseline:  Pipedream (Asp) and GPipe (Bsp)</a:t>
            </a:r>
            <a:endParaRPr lang="en-US" altLang="zh-CN" sz="2000" b="1" i="1" dirty="0">
              <a:latin typeface="Times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240" y="2286000"/>
            <a:ext cx="58413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Metrics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VPIPE’s efficiency on static DNN training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scalability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VPIPE’s efficiency on dynamic DNN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training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effective of VPIPE’s runtime algorithms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1598930"/>
            <a:ext cx="2549525" cy="2487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3688080" cy="171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790" y="4343400"/>
            <a:ext cx="1639570" cy="2141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435" y="4509770"/>
            <a:ext cx="2776855" cy="17621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4599" y="1857246"/>
            <a:ext cx="772033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There might exist special DNNs where the execution time of all layers is extremely short, while a layer holds a non-negligible amount of data to transfer.</a:t>
            </a:r>
            <a:endParaRPr lang="en-US" altLang="zh-CN" sz="2000" dirty="0">
              <a:latin typeface="Times" pitchFamily="2" charset="0"/>
            </a:endParaRPr>
          </a:p>
        </p:txBody>
      </p:sp>
      <p:sp>
        <p:nvSpPr>
          <p:cNvPr id="3" name="Literature Review of…"/>
          <p:cNvSpPr txBox="1"/>
          <p:nvPr/>
        </p:nvSpPr>
        <p:spPr>
          <a:xfrm>
            <a:off x="1695542" y="263031"/>
            <a:ext cx="191071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b="1" dirty="0"/>
              <a:t>limitations</a:t>
            </a:r>
            <a:endParaRPr b="1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6285,&quot;width&quot;:13410}"/>
</p:tagLst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全屏显示(4:3)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Arial</vt:lpstr>
      <vt:lpstr>Helvetica Neue</vt:lpstr>
      <vt:lpstr>Heiti SC Medium</vt:lpstr>
      <vt:lpstr>Heiti SC Light</vt:lpstr>
      <vt:lpstr>Rockwell Bold</vt:lpstr>
      <vt:lpstr>Segoe Print</vt:lpstr>
      <vt:lpstr>Times</vt:lpstr>
      <vt:lpstr>Cambria Math</vt:lpstr>
      <vt:lpstr>Tahoma</vt:lpstr>
      <vt:lpstr>微软雅黑</vt:lpstr>
      <vt:lpstr>Arial Unicode MS</vt:lpstr>
      <vt:lpstr>Times New Roman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戟</cp:lastModifiedBy>
  <cp:revision>1607</cp:revision>
  <dcterms:created xsi:type="dcterms:W3CDTF">2021-11-05T10:28:17Z</dcterms:created>
  <dcterms:modified xsi:type="dcterms:W3CDTF">2021-11-06T07:20:01Z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81220C29996B455E863F7B1BBCF3CB43</vt:lpwstr>
  </property>
  <property fmtid="{D5CDD505-2E9C-101B-9397-08002B2CF9AE}" pid="3" name="KSOProductBuildVer">
    <vt:lpwstr>2052-11.1.0.11045</vt:lpwstr>
  </property>
</Properties>
</file>