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278" r:id="rId2"/>
    <p:sldId id="279" r:id="rId3"/>
    <p:sldId id="280" r:id="rId4"/>
    <p:sldId id="285" r:id="rId5"/>
    <p:sldId id="282" r:id="rId6"/>
    <p:sldId id="293" r:id="rId7"/>
    <p:sldId id="281" r:id="rId8"/>
    <p:sldId id="290" r:id="rId9"/>
    <p:sldId id="296" r:id="rId10"/>
    <p:sldId id="297" r:id="rId11"/>
    <p:sldId id="307" r:id="rId12"/>
    <p:sldId id="308" r:id="rId13"/>
    <p:sldId id="309" r:id="rId14"/>
    <p:sldId id="310" r:id="rId15"/>
    <p:sldId id="303" r:id="rId16"/>
    <p:sldId id="300" r:id="rId17"/>
    <p:sldId id="302" r:id="rId18"/>
    <p:sldId id="301" r:id="rId19"/>
    <p:sldId id="304" r:id="rId20"/>
    <p:sldId id="292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ชนนิกานต์" initials="ช" lastIdx="1" clrIdx="0">
    <p:extLst>
      <p:ext uri="{19B8F6BF-5375-455C-9EA6-DF929625EA0E}">
        <p15:presenceInfo xmlns:p15="http://schemas.microsoft.com/office/powerpoint/2012/main" userId="6fc59d196ae7ea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5CDCE"/>
    <a:srgbClr val="574FC1"/>
    <a:srgbClr val="FDFBF6"/>
    <a:srgbClr val="F75353"/>
    <a:srgbClr val="7885E2"/>
    <a:srgbClr val="61DD9C"/>
    <a:srgbClr val="F0F078"/>
    <a:srgbClr val="DF8C8C"/>
    <a:srgbClr val="AA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758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1:22:11.565"/>
    </inkml:context>
    <inkml:brush xml:id="br0">
      <inkml:brushProperty name="width" value="0.05" units="cm"/>
      <inkml:brushProperty name="height" value="0.05" units="cm"/>
      <inkml:brushProperty name="color" value="#FF00A2"/>
    </inkml:brush>
  </inkml:definitions>
  <inkml:trace contextRef="#ctx0" brushRef="#br0">17 0 24575,'4'5'0,"-1"0"0,1 1 0,-1-1 0,0 1 0,-1-1 0,1 1 0,2 10 0,2 5 0,1-3 0,-1-1 0,0 0 0,-1 0 0,-1 1 0,5 24 0,-3 9 0,11 131 0,-15-124 0,2 119 0,-5 521 0,-3-631 0,-11 68 0,9-92 0,1 14 0,3 78 0,2-61 0,-1-44 0,-5 156 0,1 52 0,5-143 0,-1 414 0,-1-492 0,0 0 0,-6 22 0,4-21 0,-2 33 0,3-30 0,-6 34 0,1-7 0,6-44-68,-1-1 0,1 1-1,0-1 1,-1 1 0,0 0 0,0-1-1,0 0 1,0 0 0,0 0 0,0 0-1,-1 0 1,1-1 0,-1 1 0,0 0-1,0-1 1,0 0 0,0 0-1,0 0 1,-7 3 0,4-4-6758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1:23:06.863"/>
    </inkml:context>
    <inkml:brush xml:id="br0">
      <inkml:brushProperty name="width" value="0.05" units="cm"/>
      <inkml:brushProperty name="height" value="0.05" units="cm"/>
      <inkml:brushProperty name="color" value="#FF00A2"/>
    </inkml:brush>
  </inkml:definitions>
  <inkml:trace contextRef="#ctx0" brushRef="#br0">17 0 24575,'4'5'0,"-1"0"0,1 1 0,-1-1 0,0 1 0,-1-1 0,1 1 0,2 10 0,2 5 0,1-3 0,-1-1 0,0 0 0,-1 0 0,-1 1 0,5 24 0,-3 9 0,11 131 0,-15-124 0,2 119 0,-5 521 0,-3-631 0,-11 68 0,9-92 0,1 14 0,3 78 0,2-61 0,-1-44 0,-5 156 0,1 52 0,5-143 0,-1 414 0,-1-492 0,0 0 0,-6 22 0,4-21 0,-2 33 0,3-30 0,-6 34 0,1-7 0,6-44-68,-1-1 0,1 1-1,0-1 1,-1 1 0,0 0 0,0-1-1,0 0 1,0 0 0,0 0 0,0 0-1,-1 0 1,1-1 0,-1 1 0,0 0-1,0-1 1,0 0 0,0 0-1,0 0 1,-7 3 0,4-4-6758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1:23:18.310"/>
    </inkml:context>
    <inkml:brush xml:id="br0">
      <inkml:brushProperty name="width" value="0.05" units="cm"/>
      <inkml:brushProperty name="height" value="0.05" units="cm"/>
      <inkml:brushProperty name="color" value="#FF00A2"/>
    </inkml:brush>
  </inkml:definitions>
  <inkml:trace contextRef="#ctx0" brushRef="#br0">17 0 24575,'4'5'0,"-1"0"0,1 1 0,-1-1 0,0 1 0,-1-1 0,1 1 0,2 10 0,2 5 0,1-3 0,-1-1 0,0 0 0,-1 0 0,-1 1 0,5 24 0,-3 9 0,11 131 0,-15-124 0,2 119 0,-5 521 0,-3-631 0,-11 68 0,9-92 0,1 14 0,3 78 0,2-61 0,-1-44 0,-5 156 0,1 52 0,5-143 0,-1 414 0,-1-492 0,0 0 0,-6 22 0,4-21 0,-2 33 0,3-30 0,-6 34 0,1-7 0,6-44-68,-1-1 0,1 1-1,0-1 1,-1 1 0,0 0 0,0-1-1,0 0 1,0 0 0,0 0 0,0 0-1,-1 0 1,1-1 0,-1 1 0,0 0-1,0-1 1,0 0 0,0 0-1,0 0 1,-7 3 0,4-4-6758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20:25:37.758"/>
    </inkml:context>
    <inkml:brush xml:id="br0">
      <inkml:brushProperty name="width" value="0.05" units="cm"/>
      <inkml:brushProperty name="height" value="0.05" units="cm"/>
      <inkml:brushProperty name="color" value="#FF00A2"/>
    </inkml:brush>
  </inkml:definitions>
  <inkml:trace contextRef="#ctx0" brushRef="#br0">34 0 24575,'7'10'0,"0"-1"0,0 2 0,-1-1 0,0 1 0,-1 0 0,0 0 0,5 20 0,5 8 0,0-4 0,0-3 0,-1 1 0,-2 0 0,-2 1 0,9 46 0,-5 18 0,23 250 0,-32-238 0,6 229 0,-11 996 0,-6-1206 0,-22 129 0,17-175 0,3 25 0,7 150 0,3-116 0,-2-84 0,-10 298 0,1 99 0,12-274 0,-3 793 0,-2-941 0,-1 0 0,-10 40 0,7-38 0,-5 63 0,8-59 0,-13 67 0,1-14 0,13-85-68,-1 0 0,1 0-1,-1-1 1,0 1 0,-1 0 0,0-1-1,0 0 1,0 0 0,0 0 0,-1 0-1,0-1 1,0 0 0,-1 0 0,0 0-1,0-1 1,0 0 0,0 0-1,0 0 1,-14 5 0,8-6-6758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20:25:46.900"/>
    </inkml:context>
    <inkml:brush xml:id="br0">
      <inkml:brushProperty name="width" value="0.05" units="cm"/>
      <inkml:brushProperty name="height" value="0.05" units="cm"/>
      <inkml:brushProperty name="color" value="#FF00A2"/>
    </inkml:brush>
  </inkml:definitions>
  <inkml:trace contextRef="#ctx0" brushRef="#br0">32 0 24575,'7'9'0,"0"1"0,0-1 0,-1 2 0,-1-1 0,0 0 0,0 1 0,5 19 0,4 8 0,0-5 0,1-2 0,-2 0 0,-2 1 0,0 1 0,7 44 0,-5 17 0,23 240 0,-31-228 0,5 219 0,-10 958 0,-6-1159 0,-21 124 0,17-168 0,2 24 0,7 144 0,3-112 0,-1-81 0,-11 288 0,1 94 0,11-263 0,-2 762 0,-1-905 0,-2 1 0,-9 38 0,5-37 0,-3 62 0,7-58 0,-12 65 0,0-14 0,13-81-68,0 0 0,-1-1-1,1 1 1,-1-1 0,-1 1 0,1-1-1,-1 0 1,0-1 0,-1 1 0,1-1-1,-1 0 1,0 0 0,0 0 0,-1 0-1,0-1 1,1 0 0,-1 0-1,-1-1 1,-12 6 0,8-7-6758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20:27:01.485"/>
    </inkml:context>
    <inkml:brush xml:id="br0">
      <inkml:brushProperty name="width" value="0.05" units="cm"/>
      <inkml:brushProperty name="height" value="0.05" units="cm"/>
      <inkml:brushProperty name="color" value="#FF00A2"/>
    </inkml:brush>
  </inkml:definitions>
  <inkml:trace contextRef="#ctx0" brushRef="#br0">139 232 24575,'1'1'0,"10"31"0,0 1 0,7 44 0,-5 17 0,23 240 0,-31-228 0,5 219 0,-10 958 0,-6-1159 0,-21 124 0,17-168 0,2 24 0,7 144 0,3-112 0,-1-81 0,-11 288 0,1 94 0,11-263 0,-2 762 0,-1-905 0,-2 1 0,-9 38 0,5-37 0,-3 62 0,7-58 0,-12 65 0,0-14 0,13-81-68,0 0 0,-1-1-1,1 1 1,-1-1 0,-1 1 0,1-1-1,-1 0 1,0-1 0,-1 1 0,1-1-1,-1 0 1,0 0 0,0 0 0,-1 0-1,0-1 1,1 0 0,-1 0-1,-1-1 1,-12 6 0,8-7-6758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nikan6530300066/AoS_Chonnikan_6530300066.git" TargetMode="External"/><Relationship Id="rId2" Type="http://schemas.openxmlformats.org/officeDocument/2006/relationships/hyperlink" Target="https://youtu.be/uWTYwdBdhko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7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customXml" Target="../ink/ink5.xml"/><Relationship Id="rId4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5263" y="1371244"/>
            <a:ext cx="5385816" cy="1225296"/>
          </a:xfrm>
        </p:spPr>
        <p:txBody>
          <a:bodyPr/>
          <a:lstStyle/>
          <a:p>
            <a:r>
              <a:rPr lang="en-US" cap="none" dirty="0"/>
              <a:t>[</a:t>
            </a:r>
            <a:r>
              <a:rPr lang="en-US" cap="none" dirty="0" err="1"/>
              <a:t>AoS</a:t>
            </a:r>
            <a:r>
              <a:rPr lang="en-US" cap="none" dirty="0"/>
              <a:t>]</a:t>
            </a:r>
            <a:br>
              <a:rPr lang="en-US" cap="none" dirty="0"/>
            </a:br>
            <a:r>
              <a:rPr lang="en-US" cap="none" dirty="0"/>
              <a:t>Area Of Shape</a:t>
            </a:r>
            <a:br>
              <a:rPr lang="en-US" cap="none" dirty="0"/>
            </a:br>
            <a:r>
              <a:rPr lang="en-US" cap="none" dirty="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4098" y="3693894"/>
            <a:ext cx="4548145" cy="926772"/>
          </a:xfrm>
        </p:spPr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6530300066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นางสาวชนนิกานต์ 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คิน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ขุนทด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03603112-65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หลักการโปรแกรมเบื้องต้น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II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F69135-C2BB-6660-F21B-5BAB083D9494}"/>
              </a:ext>
            </a:extLst>
          </p:cNvPr>
          <p:cNvSpPr txBox="1">
            <a:spLocks/>
          </p:cNvSpPr>
          <p:nvPr/>
        </p:nvSpPr>
        <p:spPr>
          <a:xfrm>
            <a:off x="4179166" y="5457890"/>
            <a:ext cx="4158010" cy="8312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อาจารย์กุลวดี สมบูรณ์วิวัฒน์</a:t>
            </a:r>
          </a:p>
          <a:p>
            <a:r>
              <a:rPr lang="th-TH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ปีการศึกษา </a:t>
            </a:r>
            <a:r>
              <a:rPr lang="en-US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2565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3745D-26B6-D816-C8A3-D09CC01C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941" y="343637"/>
            <a:ext cx="2341687" cy="2341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2F3B5E-17D2-25AA-DE27-04633BBA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397" y="3571193"/>
            <a:ext cx="3174603" cy="3174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57FD75-5690-AA1C-09D5-428D67C20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16" y="3904862"/>
            <a:ext cx="2738686" cy="2738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1D66E6-C12B-3301-AB61-C1DE74F02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8" y="-72820"/>
            <a:ext cx="3174603" cy="317460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95CF5AA3-4127-8C0D-0541-230F220179BB}"/>
              </a:ext>
            </a:extLst>
          </p:cNvPr>
          <p:cNvSpPr txBox="1">
            <a:spLocks/>
          </p:cNvSpPr>
          <p:nvPr/>
        </p:nvSpPr>
        <p:spPr>
          <a:xfrm>
            <a:off x="2577420" y="-37583"/>
            <a:ext cx="7199452" cy="8312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202C8F"/>
                </a:solidFill>
              </a:rPr>
              <a:t>……….…………….</a:t>
            </a:r>
            <a:endParaRPr lang="en-US" sz="48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0A2B3108-68F6-0C58-77A7-973C9E1630D1}"/>
              </a:ext>
            </a:extLst>
          </p:cNvPr>
          <p:cNvSpPr/>
          <p:nvPr/>
        </p:nvSpPr>
        <p:spPr>
          <a:xfrm rot="16200000">
            <a:off x="-2010771" y="4560312"/>
            <a:ext cx="4363896" cy="4307526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2238F1-56F6-3396-C229-1C91EE6726CB}"/>
              </a:ext>
            </a:extLst>
          </p:cNvPr>
          <p:cNvSpPr/>
          <p:nvPr/>
        </p:nvSpPr>
        <p:spPr>
          <a:xfrm rot="16200000">
            <a:off x="-1116075" y="5387393"/>
            <a:ext cx="2386017" cy="2349432"/>
          </a:xfrm>
          <a:prstGeom prst="ellipse">
            <a:avLst/>
          </a:prstGeom>
          <a:ln w="635000"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8D5E111A-188E-D085-1D3E-06892FB84ED5}"/>
              </a:ext>
            </a:extLst>
          </p:cNvPr>
          <p:cNvSpPr/>
          <p:nvPr/>
        </p:nvSpPr>
        <p:spPr>
          <a:xfrm>
            <a:off x="9856645" y="-2199089"/>
            <a:ext cx="4363896" cy="4307526"/>
          </a:xfrm>
          <a:prstGeom prst="donu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CB7EA1-B0AE-3226-C3E5-DAA82653FFE9}"/>
              </a:ext>
            </a:extLst>
          </p:cNvPr>
          <p:cNvSpPr txBox="1">
            <a:spLocks/>
          </p:cNvSpPr>
          <p:nvPr/>
        </p:nvSpPr>
        <p:spPr>
          <a:xfrm>
            <a:off x="4361231" y="34891"/>
            <a:ext cx="3507760" cy="96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CM^2 &gt;&gt; IN^2</a:t>
            </a:r>
            <a:endParaRPr lang="en-US" sz="32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15049B-7288-653A-F2A4-98EA532DDCD7}"/>
              </a:ext>
            </a:extLst>
          </p:cNvPr>
          <p:cNvSpPr/>
          <p:nvPr/>
        </p:nvSpPr>
        <p:spPr>
          <a:xfrm>
            <a:off x="10998991" y="-1040697"/>
            <a:ext cx="2386017" cy="2349432"/>
          </a:xfrm>
          <a:prstGeom prst="ellipse">
            <a:avLst/>
          </a:prstGeom>
          <a:ln w="635000"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BB377D-E0EE-936F-88B2-C61CD422C6E5}"/>
              </a:ext>
            </a:extLst>
          </p:cNvPr>
          <p:cNvSpPr txBox="1">
            <a:spLocks/>
          </p:cNvSpPr>
          <p:nvPr/>
        </p:nvSpPr>
        <p:spPr>
          <a:xfrm>
            <a:off x="642933" y="-102466"/>
            <a:ext cx="3507760" cy="9638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Cm^2 &gt;&gt; M^2</a:t>
            </a:r>
            <a:endParaRPr lang="en-US" sz="32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736C72-CEBE-BF26-53E9-5DA367CAFC88}"/>
              </a:ext>
            </a:extLst>
          </p:cNvPr>
          <p:cNvSpPr txBox="1">
            <a:spLocks/>
          </p:cNvSpPr>
          <p:nvPr/>
        </p:nvSpPr>
        <p:spPr>
          <a:xfrm>
            <a:off x="8109141" y="50733"/>
            <a:ext cx="3507760" cy="96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IN^2 &gt;&gt; CM^2</a:t>
            </a:r>
            <a:endParaRPr lang="en-US" sz="32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E20E4-5AB8-9C50-3D92-53E07515C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r="23311" b="6702"/>
          <a:stretch/>
        </p:blipFill>
        <p:spPr>
          <a:xfrm>
            <a:off x="918957" y="3751972"/>
            <a:ext cx="2950075" cy="2792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172AB8-5CB6-BFF3-BFF4-055C3DF5F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" t="2932" b="17961"/>
          <a:stretch/>
        </p:blipFill>
        <p:spPr>
          <a:xfrm>
            <a:off x="918958" y="680522"/>
            <a:ext cx="2950076" cy="3281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668162-EA3B-FD1B-3A90-4217E5C54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1"/>
          <a:stretch/>
        </p:blipFill>
        <p:spPr>
          <a:xfrm>
            <a:off x="4635655" y="680522"/>
            <a:ext cx="2950075" cy="4026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D95D5-3AAD-458D-068C-A08D29F40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5" t="5409" r="15797" b="13299"/>
          <a:stretch/>
        </p:blipFill>
        <p:spPr>
          <a:xfrm>
            <a:off x="4635655" y="3993534"/>
            <a:ext cx="2950076" cy="25505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92C8EB-82A0-BD15-1C1B-49D742B365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89"/>
          <a:stretch/>
        </p:blipFill>
        <p:spPr>
          <a:xfrm>
            <a:off x="8361188" y="680522"/>
            <a:ext cx="2950075" cy="39599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F26269-31B6-76E4-9941-F80C954C1A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53" t="7502" r="17611" b="2686"/>
          <a:stretch/>
        </p:blipFill>
        <p:spPr>
          <a:xfrm>
            <a:off x="8361189" y="3996147"/>
            <a:ext cx="2950075" cy="25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29F5552-1F12-2581-6461-583D6E87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25" y="272204"/>
            <a:ext cx="7876540" cy="1197833"/>
          </a:xfrm>
        </p:spPr>
        <p:txBody>
          <a:bodyPr>
            <a:noAutofit/>
          </a:bodyPr>
          <a:lstStyle/>
          <a:p>
            <a:pPr algn="ctr"/>
            <a:r>
              <a:rPr lang="th-TH" sz="8000" u="sng" dirty="0">
                <a:latin typeface="FreesiaUPC" panose="020B0604020202020204" pitchFamily="34" charset="-34"/>
                <a:cs typeface="FreesiaUPC" panose="020B0604020202020204" pitchFamily="34" charset="-34"/>
              </a:rPr>
              <a:t>วิธีการติดตั้ง</a:t>
            </a:r>
            <a:endParaRPr lang="en-US" sz="80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FB8FE-7F47-6942-3917-44DC9C0EE8E5}"/>
              </a:ext>
            </a:extLst>
          </p:cNvPr>
          <p:cNvSpPr txBox="1"/>
          <p:nvPr/>
        </p:nvSpPr>
        <p:spPr>
          <a:xfrm>
            <a:off x="4472140" y="1353856"/>
            <a:ext cx="2983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4400" b="1" dirty="0" err="1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เปิ</a:t>
            </a:r>
            <a:r>
              <a:rPr lang="th-TH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ดลิงก์ </a:t>
            </a:r>
            <a:r>
              <a:rPr lang="en-US" sz="4400" b="1" dirty="0" err="1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en-US" sz="4400" b="1" dirty="0">
              <a:solidFill>
                <a:schemeClr val="accent6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EDA18-2366-A6C4-75E9-77676953D7AC}"/>
              </a:ext>
            </a:extLst>
          </p:cNvPr>
          <p:cNvSpPr/>
          <p:nvPr/>
        </p:nvSpPr>
        <p:spPr>
          <a:xfrm>
            <a:off x="-1" y="3962400"/>
            <a:ext cx="12192001" cy="2895600"/>
          </a:xfrm>
          <a:prstGeom prst="rect">
            <a:avLst/>
          </a:prstGeom>
          <a:solidFill>
            <a:srgbClr val="202C8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2D143-04F4-1C0C-131A-64D66175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64" y="2051619"/>
            <a:ext cx="8809483" cy="415326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0B8D8C6-1156-C6E0-4403-6F3D7F1D076E}"/>
              </a:ext>
            </a:extLst>
          </p:cNvPr>
          <p:cNvSpPr txBox="1">
            <a:spLocks/>
          </p:cNvSpPr>
          <p:nvPr/>
        </p:nvSpPr>
        <p:spPr>
          <a:xfrm>
            <a:off x="-381001" y="6247862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</p:spTree>
    <p:extLst>
      <p:ext uri="{BB962C8B-B14F-4D97-AF65-F5344CB8AC3E}">
        <p14:creationId xmlns:p14="http://schemas.microsoft.com/office/powerpoint/2010/main" val="83786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86EDA18-2366-A6C4-75E9-77676953D7AC}"/>
              </a:ext>
            </a:extLst>
          </p:cNvPr>
          <p:cNvSpPr/>
          <p:nvPr/>
        </p:nvSpPr>
        <p:spPr>
          <a:xfrm>
            <a:off x="-1" y="3962400"/>
            <a:ext cx="12192001" cy="2895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5BB17-2583-06D3-2327-B77B61CAE2DC}"/>
              </a:ext>
            </a:extLst>
          </p:cNvPr>
          <p:cNvSpPr txBox="1"/>
          <p:nvPr/>
        </p:nvSpPr>
        <p:spPr>
          <a:xfrm>
            <a:off x="3001241" y="417007"/>
            <a:ext cx="6189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5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คลิก </a:t>
            </a:r>
            <a:r>
              <a:rPr lang="en-US" sz="5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Code &gt;&gt; Download ZIP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CC511-7483-4DEC-A4CC-00630DD3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81" y="1340337"/>
            <a:ext cx="5294837" cy="48720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17351A-B4F8-B7AC-39BC-2E53DCE7AE57}"/>
              </a:ext>
            </a:extLst>
          </p:cNvPr>
          <p:cNvSpPr txBox="1">
            <a:spLocks/>
          </p:cNvSpPr>
          <p:nvPr/>
        </p:nvSpPr>
        <p:spPr>
          <a:xfrm>
            <a:off x="-381001" y="6247862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F434D-0823-479B-DA86-E0BB76B894B8}"/>
              </a:ext>
            </a:extLst>
          </p:cNvPr>
          <p:cNvSpPr/>
          <p:nvPr/>
        </p:nvSpPr>
        <p:spPr>
          <a:xfrm>
            <a:off x="3801035" y="5262282"/>
            <a:ext cx="4715436" cy="6318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86EDA18-2366-A6C4-75E9-77676953D7AC}"/>
              </a:ext>
            </a:extLst>
          </p:cNvPr>
          <p:cNvSpPr/>
          <p:nvPr/>
        </p:nvSpPr>
        <p:spPr>
          <a:xfrm>
            <a:off x="-1" y="3962400"/>
            <a:ext cx="12192001" cy="2895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0F7BA-02EA-2899-58B4-43872F147FD2}"/>
              </a:ext>
            </a:extLst>
          </p:cNvPr>
          <p:cNvSpPr txBox="1"/>
          <p:nvPr/>
        </p:nvSpPr>
        <p:spPr>
          <a:xfrm>
            <a:off x="2151868" y="2662703"/>
            <a:ext cx="37818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 </a:t>
            </a:r>
            <a:r>
              <a:rPr lang="th-TH" sz="66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แตกไฟล์ </a:t>
            </a:r>
            <a:r>
              <a:rPr lang="en-US" sz="66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ZIP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3D83B7-D126-A7AE-3D7D-69DF9F1E922C}"/>
              </a:ext>
            </a:extLst>
          </p:cNvPr>
          <p:cNvSpPr txBox="1">
            <a:spLocks/>
          </p:cNvSpPr>
          <p:nvPr/>
        </p:nvSpPr>
        <p:spPr>
          <a:xfrm>
            <a:off x="-381001" y="6247862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9CCEC-D26D-9DCE-F6FC-4B954713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9" y="211091"/>
            <a:ext cx="3687639" cy="60772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1F5A60-0632-F738-5AFF-AF74F8F67FBA}"/>
              </a:ext>
            </a:extLst>
          </p:cNvPr>
          <p:cNvSpPr/>
          <p:nvPr/>
        </p:nvSpPr>
        <p:spPr>
          <a:xfrm>
            <a:off x="7041399" y="1835972"/>
            <a:ext cx="3638710" cy="441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86EDA18-2366-A6C4-75E9-77676953D7AC}"/>
              </a:ext>
            </a:extLst>
          </p:cNvPr>
          <p:cNvSpPr/>
          <p:nvPr/>
        </p:nvSpPr>
        <p:spPr>
          <a:xfrm>
            <a:off x="-1" y="3962400"/>
            <a:ext cx="12192001" cy="2895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2A5A-7EA3-8704-3F74-C898FF054298}"/>
              </a:ext>
            </a:extLst>
          </p:cNvPr>
          <p:cNvSpPr txBox="1">
            <a:spLocks/>
          </p:cNvSpPr>
          <p:nvPr/>
        </p:nvSpPr>
        <p:spPr>
          <a:xfrm>
            <a:off x="-381001" y="6247862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D914C-70CB-0DE1-D564-1EB04695804F}"/>
              </a:ext>
            </a:extLst>
          </p:cNvPr>
          <p:cNvSpPr txBox="1"/>
          <p:nvPr/>
        </p:nvSpPr>
        <p:spPr>
          <a:xfrm>
            <a:off x="2952442" y="340996"/>
            <a:ext cx="88104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 </a:t>
            </a:r>
            <a:r>
              <a:rPr lang="th-TH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คลิกโฟลเดอร์ </a:t>
            </a:r>
            <a:r>
              <a:rPr lang="en-US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AoS_Chonnikan_6530300066-main</a:t>
            </a:r>
            <a:r>
              <a:rPr lang="th-TH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&gt;&gt;</a:t>
            </a:r>
            <a:endParaRPr lang="th-TH" sz="4400" b="1" dirty="0">
              <a:solidFill>
                <a:schemeClr val="accent6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4400" b="1" dirty="0" err="1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src</a:t>
            </a:r>
            <a:r>
              <a:rPr lang="en-US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&gt;&gt;</a:t>
            </a:r>
            <a:r>
              <a:rPr lang="th-TH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ไฟล์ </a:t>
            </a:r>
            <a:r>
              <a:rPr lang="en-US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AoS.jar </a:t>
            </a:r>
            <a:r>
              <a:rPr lang="th-TH" sz="4400" b="1" dirty="0">
                <a:solidFill>
                  <a:schemeClr val="accent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เพื่อทำการเปิดโปรแกรม</a:t>
            </a:r>
            <a:endParaRPr lang="en-US" sz="4400" b="1" dirty="0">
              <a:solidFill>
                <a:schemeClr val="accent6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F8B5A-BC91-5F27-68A8-E9EF4D5D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75" y="1684745"/>
            <a:ext cx="7372648" cy="45553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67D317-9BC2-A20D-8F94-F5E62884A08D}"/>
              </a:ext>
            </a:extLst>
          </p:cNvPr>
          <p:cNvSpPr/>
          <p:nvPr/>
        </p:nvSpPr>
        <p:spPr>
          <a:xfrm>
            <a:off x="2409675" y="2824001"/>
            <a:ext cx="7372648" cy="4032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0" y="2705029"/>
            <a:ext cx="6766560" cy="963825"/>
          </a:xfrm>
        </p:spPr>
        <p:txBody>
          <a:bodyPr/>
          <a:lstStyle/>
          <a:p>
            <a:r>
              <a:rPr lang="th-TH" sz="96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วิธีการใช้งาน</a:t>
            </a:r>
            <a:endParaRPr lang="en-US" sz="96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83628F-5DCE-9A74-533D-128EEAB9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83" y="-79091"/>
            <a:ext cx="2644172" cy="26441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E0853E-E2F5-2FFD-D1F7-D41FE3F4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55" y="60857"/>
            <a:ext cx="2281091" cy="2281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6F8E59-CDEA-83D7-6F5A-C81043A2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046" y="-95558"/>
            <a:ext cx="2644172" cy="2644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677EFE-2F09-9BA7-0280-0A427CA8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846" y="4325854"/>
            <a:ext cx="2644172" cy="2644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FF5966-4DBE-5E98-6D7A-AD80074B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18" y="4465802"/>
            <a:ext cx="2281091" cy="22810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41B75A-1108-1385-24D8-F252FE009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309" y="4309387"/>
            <a:ext cx="2644172" cy="26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BB009-588E-4D7C-964E-360E522BC8D7}"/>
              </a:ext>
            </a:extLst>
          </p:cNvPr>
          <p:cNvSpPr/>
          <p:nvPr/>
        </p:nvSpPr>
        <p:spPr>
          <a:xfrm>
            <a:off x="-1" y="3962400"/>
            <a:ext cx="12192001" cy="2895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66619-9FEA-65E9-BB0F-E143B07548F2}"/>
              </a:ext>
            </a:extLst>
          </p:cNvPr>
          <p:cNvSpPr txBox="1"/>
          <p:nvPr/>
        </p:nvSpPr>
        <p:spPr>
          <a:xfrm>
            <a:off x="1252657" y="2703678"/>
            <a:ext cx="5202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h-TH" sz="7200" b="1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เปิดโปรแกรม </a:t>
            </a:r>
            <a:r>
              <a:rPr lang="en-US" sz="7200" b="1" dirty="0" err="1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AoS</a:t>
            </a:r>
            <a:endParaRPr lang="en-US" sz="7200" b="1" dirty="0">
              <a:solidFill>
                <a:schemeClr val="accent6"/>
              </a:solidFill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1313D9-26B6-C0B3-E5A6-8090FD24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1" y="404289"/>
            <a:ext cx="4227754" cy="6146180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CBB722B7-31FD-4555-46DA-5AD3CE2697F2}"/>
              </a:ext>
            </a:extLst>
          </p:cNvPr>
          <p:cNvSpPr/>
          <p:nvPr/>
        </p:nvSpPr>
        <p:spPr>
          <a:xfrm>
            <a:off x="3774601" y="404289"/>
            <a:ext cx="1777430" cy="1753594"/>
          </a:xfrm>
          <a:prstGeom prst="mathMultiply">
            <a:avLst/>
          </a:prstGeom>
          <a:solidFill>
            <a:srgbClr val="F0F078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49920A13-D145-61E9-70BD-77C29EE5997E}"/>
              </a:ext>
            </a:extLst>
          </p:cNvPr>
          <p:cNvSpPr/>
          <p:nvPr/>
        </p:nvSpPr>
        <p:spPr>
          <a:xfrm>
            <a:off x="190041" y="492855"/>
            <a:ext cx="1777430" cy="1576463"/>
          </a:xfrm>
          <a:prstGeom prst="mathPlus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47B59A35-FE56-2C7A-790B-4257D1F66304}"/>
              </a:ext>
            </a:extLst>
          </p:cNvPr>
          <p:cNvSpPr/>
          <p:nvPr/>
        </p:nvSpPr>
        <p:spPr>
          <a:xfrm>
            <a:off x="2076260" y="645076"/>
            <a:ext cx="1777430" cy="1272022"/>
          </a:xfrm>
          <a:prstGeom prst="mathMinus">
            <a:avLst/>
          </a:prstGeom>
          <a:solidFill>
            <a:srgbClr val="7885E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vision Sign 22">
            <a:extLst>
              <a:ext uri="{FF2B5EF4-FFF2-40B4-BE49-F238E27FC236}">
                <a16:creationId xmlns:a16="http://schemas.microsoft.com/office/drawing/2014/main" id="{7F42995E-7CC2-4A3B-773E-8D04B7C8803D}"/>
              </a:ext>
            </a:extLst>
          </p:cNvPr>
          <p:cNvSpPr/>
          <p:nvPr/>
        </p:nvSpPr>
        <p:spPr>
          <a:xfrm>
            <a:off x="5552031" y="578579"/>
            <a:ext cx="1777430" cy="1576463"/>
          </a:xfrm>
          <a:prstGeom prst="mathDivide">
            <a:avLst/>
          </a:prstGeom>
          <a:solidFill>
            <a:srgbClr val="61DD9C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2EB259B3-431E-82E0-F989-525849DB10C2}"/>
              </a:ext>
            </a:extLst>
          </p:cNvPr>
          <p:cNvSpPr/>
          <p:nvPr/>
        </p:nvSpPr>
        <p:spPr>
          <a:xfrm>
            <a:off x="3774601" y="4702958"/>
            <a:ext cx="1777430" cy="1753594"/>
          </a:xfrm>
          <a:prstGeom prst="mathMultiply">
            <a:avLst/>
          </a:prstGeom>
          <a:solidFill>
            <a:srgbClr val="F0F078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ADFDBCD8-57CA-83A1-8BEF-CABF0AC013E2}"/>
              </a:ext>
            </a:extLst>
          </p:cNvPr>
          <p:cNvSpPr/>
          <p:nvPr/>
        </p:nvSpPr>
        <p:spPr>
          <a:xfrm>
            <a:off x="190041" y="4791524"/>
            <a:ext cx="1777430" cy="1576463"/>
          </a:xfrm>
          <a:prstGeom prst="mathPlus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CB6627BC-B127-922D-1D11-7E53898AEDE7}"/>
              </a:ext>
            </a:extLst>
          </p:cNvPr>
          <p:cNvSpPr/>
          <p:nvPr/>
        </p:nvSpPr>
        <p:spPr>
          <a:xfrm>
            <a:off x="2076260" y="4943745"/>
            <a:ext cx="1777430" cy="1272022"/>
          </a:xfrm>
          <a:prstGeom prst="mathMinus">
            <a:avLst/>
          </a:prstGeom>
          <a:solidFill>
            <a:srgbClr val="7885E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vision Sign 26">
            <a:extLst>
              <a:ext uri="{FF2B5EF4-FFF2-40B4-BE49-F238E27FC236}">
                <a16:creationId xmlns:a16="http://schemas.microsoft.com/office/drawing/2014/main" id="{AF060D48-825F-971C-DCDF-87E27C77258B}"/>
              </a:ext>
            </a:extLst>
          </p:cNvPr>
          <p:cNvSpPr/>
          <p:nvPr/>
        </p:nvSpPr>
        <p:spPr>
          <a:xfrm>
            <a:off x="5552031" y="4877248"/>
            <a:ext cx="1777430" cy="1576463"/>
          </a:xfrm>
          <a:prstGeom prst="mathDivide">
            <a:avLst/>
          </a:prstGeom>
          <a:solidFill>
            <a:srgbClr val="61DD9C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BB009-588E-4D7C-964E-360E522BC8D7}"/>
              </a:ext>
            </a:extLst>
          </p:cNvPr>
          <p:cNvSpPr/>
          <p:nvPr/>
        </p:nvSpPr>
        <p:spPr>
          <a:xfrm>
            <a:off x="-1" y="3962400"/>
            <a:ext cx="12192001" cy="2895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0E9925-7B50-472A-49A1-DD73B91CE0DF}"/>
              </a:ext>
            </a:extLst>
          </p:cNvPr>
          <p:cNvSpPr txBox="1">
            <a:spLocks/>
          </p:cNvSpPr>
          <p:nvPr/>
        </p:nvSpPr>
        <p:spPr>
          <a:xfrm>
            <a:off x="-381001" y="75031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2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10F9F9-5840-A69E-D0FB-AABB945B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08" y="2013371"/>
            <a:ext cx="8383982" cy="370342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82D56E-BFF9-56F5-F714-2FF3AA06606E}"/>
              </a:ext>
            </a:extLst>
          </p:cNvPr>
          <p:cNvSpPr txBox="1">
            <a:spLocks/>
          </p:cNvSpPr>
          <p:nvPr/>
        </p:nvSpPr>
        <p:spPr>
          <a:xfrm>
            <a:off x="2165877" y="1247773"/>
            <a:ext cx="8165044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2. </a:t>
            </a:r>
            <a:r>
              <a:rPr lang="th-TH" sz="6000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ใส่ค่าที่ต้องการคำนวณลงในช่องว่าง</a:t>
            </a:r>
            <a:endParaRPr lang="en-US" sz="6000" dirty="0">
              <a:solidFill>
                <a:schemeClr val="accent6"/>
              </a:solidFill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95B22B-3D60-A049-F4B8-1AF464A5AB73}"/>
              </a:ext>
            </a:extLst>
          </p:cNvPr>
          <p:cNvSpPr txBox="1">
            <a:spLocks/>
          </p:cNvSpPr>
          <p:nvPr/>
        </p:nvSpPr>
        <p:spPr>
          <a:xfrm>
            <a:off x="-381001" y="6247862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</p:spTree>
    <p:extLst>
      <p:ext uri="{BB962C8B-B14F-4D97-AF65-F5344CB8AC3E}">
        <p14:creationId xmlns:p14="http://schemas.microsoft.com/office/powerpoint/2010/main" val="356204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67B2915-5503-7AA8-1B5D-6342454A1D66}"/>
              </a:ext>
            </a:extLst>
          </p:cNvPr>
          <p:cNvSpPr/>
          <p:nvPr/>
        </p:nvSpPr>
        <p:spPr>
          <a:xfrm>
            <a:off x="-1" y="3439792"/>
            <a:ext cx="12192001" cy="3418208"/>
          </a:xfrm>
          <a:prstGeom prst="rect">
            <a:avLst/>
          </a:prstGeom>
          <a:solidFill>
            <a:srgbClr val="202C8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10F9F9-5840-A69E-D0FB-AABB945B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94" y="2282720"/>
            <a:ext cx="7982905" cy="3526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69477-8880-EFE1-329D-5AA71F0D2EAC}"/>
              </a:ext>
            </a:extLst>
          </p:cNvPr>
          <p:cNvSpPr txBox="1">
            <a:spLocks/>
          </p:cNvSpPr>
          <p:nvPr/>
        </p:nvSpPr>
        <p:spPr>
          <a:xfrm>
            <a:off x="2180994" y="1262064"/>
            <a:ext cx="8165044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3. </a:t>
            </a:r>
            <a:r>
              <a:rPr lang="th-TH" sz="6600" dirty="0"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คลิก</a:t>
            </a:r>
            <a:r>
              <a:rPr lang="th-TH" sz="6600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ปุ่ม </a:t>
            </a:r>
            <a:r>
              <a:rPr lang="en-US" sz="6600" dirty="0"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“ = ”</a:t>
            </a:r>
            <a:r>
              <a:rPr lang="en-US" sz="6600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</a:p>
        </p:txBody>
      </p:sp>
      <p:pic>
        <p:nvPicPr>
          <p:cNvPr id="5" name="Graphic 4" descr="Cursor">
            <a:extLst>
              <a:ext uri="{FF2B5EF4-FFF2-40B4-BE49-F238E27FC236}">
                <a16:creationId xmlns:a16="http://schemas.microsoft.com/office/drawing/2014/main" id="{D4ADC2F9-23A8-6DED-F8F8-CAA7E1179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4676" y="4518715"/>
            <a:ext cx="1966330" cy="196633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07F619D-AF6F-1766-D016-0AAA1818704E}"/>
              </a:ext>
            </a:extLst>
          </p:cNvPr>
          <p:cNvSpPr txBox="1">
            <a:spLocks/>
          </p:cNvSpPr>
          <p:nvPr/>
        </p:nvSpPr>
        <p:spPr>
          <a:xfrm>
            <a:off x="-381001" y="75031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rgbClr val="202C8F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1BBE52F-32C9-7077-21F4-D112BC54DAD6}"/>
              </a:ext>
            </a:extLst>
          </p:cNvPr>
          <p:cNvSpPr txBox="1">
            <a:spLocks/>
          </p:cNvSpPr>
          <p:nvPr/>
        </p:nvSpPr>
        <p:spPr>
          <a:xfrm>
            <a:off x="-381001" y="6247862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</p:spTree>
    <p:extLst>
      <p:ext uri="{BB962C8B-B14F-4D97-AF65-F5344CB8AC3E}">
        <p14:creationId xmlns:p14="http://schemas.microsoft.com/office/powerpoint/2010/main" val="176514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67B2915-5503-7AA8-1B5D-6342454A1D66}"/>
              </a:ext>
            </a:extLst>
          </p:cNvPr>
          <p:cNvSpPr/>
          <p:nvPr/>
        </p:nvSpPr>
        <p:spPr>
          <a:xfrm>
            <a:off x="-1" y="3439792"/>
            <a:ext cx="12192001" cy="34182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71FD41-00E9-1480-0C4F-CEBCA73ADA55}"/>
              </a:ext>
            </a:extLst>
          </p:cNvPr>
          <p:cNvSpPr txBox="1">
            <a:spLocks/>
          </p:cNvSpPr>
          <p:nvPr/>
        </p:nvSpPr>
        <p:spPr>
          <a:xfrm>
            <a:off x="1643966" y="844640"/>
            <a:ext cx="9114221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ผลลัพธ</a:t>
            </a:r>
            <a:r>
              <a:rPr lang="th-TH" sz="4800" dirty="0"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์จะออกมาดังรูป จากนั้น</a:t>
            </a:r>
            <a:r>
              <a:rPr lang="th-TH" sz="4800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คลิกปุ่มกากบาท</a:t>
            </a:r>
          </a:p>
          <a:p>
            <a:r>
              <a:rPr lang="th-TH" sz="4800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เพื่อทำการปิดการใช้งานโปรแกรม</a:t>
            </a:r>
            <a:r>
              <a:rPr lang="en-US" sz="4800" dirty="0">
                <a:solidFill>
                  <a:schemeClr val="accent6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2AC26-BF8A-4989-B5E4-3D0A225B9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/>
          <a:stretch/>
        </p:blipFill>
        <p:spPr>
          <a:xfrm>
            <a:off x="2223634" y="2249385"/>
            <a:ext cx="7954887" cy="35575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555F73-9F2E-928C-2B9A-229FD399D9F8}"/>
              </a:ext>
            </a:extLst>
          </p:cNvPr>
          <p:cNvSpPr/>
          <p:nvPr/>
        </p:nvSpPr>
        <p:spPr>
          <a:xfrm>
            <a:off x="5324776" y="5148896"/>
            <a:ext cx="2466673" cy="3538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BC11B3-DC15-A48E-00C2-3CA453526E92}"/>
              </a:ext>
            </a:extLst>
          </p:cNvPr>
          <p:cNvSpPr txBox="1">
            <a:spLocks/>
          </p:cNvSpPr>
          <p:nvPr/>
        </p:nvSpPr>
        <p:spPr>
          <a:xfrm>
            <a:off x="-381001" y="75031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5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F90968-D6A7-9608-40E9-61FACBA5B7AF}"/>
              </a:ext>
            </a:extLst>
          </p:cNvPr>
          <p:cNvSpPr txBox="1">
            <a:spLocks/>
          </p:cNvSpPr>
          <p:nvPr/>
        </p:nvSpPr>
        <p:spPr>
          <a:xfrm>
            <a:off x="-381001" y="6247862"/>
            <a:ext cx="12954000" cy="963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………………..……</a:t>
            </a:r>
          </a:p>
        </p:txBody>
      </p:sp>
    </p:spTree>
    <p:extLst>
      <p:ext uri="{BB962C8B-B14F-4D97-AF65-F5344CB8AC3E}">
        <p14:creationId xmlns:p14="http://schemas.microsoft.com/office/powerpoint/2010/main" val="31231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8" y="428747"/>
            <a:ext cx="7617490" cy="768096"/>
          </a:xfrm>
        </p:spPr>
        <p:txBody>
          <a:bodyPr/>
          <a:lstStyle/>
          <a:p>
            <a:r>
              <a:rPr lang="en-US" sz="28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Intro</a:t>
            </a:r>
            <a:br>
              <a:rPr lang="th-TH" sz="48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</a:br>
            <a:r>
              <a:rPr lang="th-TH" sz="66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ทำไมถึงสร้างโปรแกรมนี้</a:t>
            </a:r>
            <a:r>
              <a:rPr lang="en-US" sz="66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?</a:t>
            </a:r>
            <a:endParaRPr lang="en-US" sz="4800" b="1" u="sng" dirty="0">
              <a:solidFill>
                <a:schemeClr val="accent6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88" y="1793473"/>
            <a:ext cx="6822321" cy="3926004"/>
          </a:xfrm>
        </p:spPr>
        <p:txBody>
          <a:bodyPr/>
          <a:lstStyle/>
          <a:p>
            <a:r>
              <a:rPr lang="en-US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	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การคำนวณพื้นที่เรขาคณิตถือเป็นการคำนวณที่ใช้บ่อยและพบเห็นได้ง่ายในชีวิตประจำวัน</a:t>
            </a:r>
            <a:endParaRPr lang="en-US" sz="18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ถึงแม้ว่าการคำนวณพื้นที่รูปเรขาคณิตจะมีสูตรการคำนวณที่ไม่ยาก แต่ส่วนใหญ่การคิดคำนวณเกี่ยวกับพื้นที่มักจะมีตัวเลขและมีค่าที่มีทศนิยมหลายตำแหน่ง</a:t>
            </a:r>
            <a:r>
              <a:rPr lang="en-U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ดังนั้นการคิดคำนวณด้วยตนเองอาจเกิดความผิดพลาดและความคาดเคลื่อนของค่าที่คำนวณออกมาสูง และความถูกต้องแม่นยำของข้อมูลก็ถือเป็นสิ่งสำคัญของการทำงานเป็นอย่างมาก ผู้จัดทำได้เล็งเห็นถึงปัญหาเหล่านี้ จึงได้จัดทำโปรแกรม </a:t>
            </a:r>
            <a:r>
              <a:rPr lang="en-U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AoS</a:t>
            </a:r>
            <a:r>
              <a:rPr lang="en-U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หรือ โปรแกรม </a:t>
            </a:r>
            <a:r>
              <a:rPr lang="en-U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Area Of Shape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ขึ้น โดยเป็นโปรแกรมสำหรับคำนวณพื้นที่รูปเรขาคณิต ผู้จัดทำได้เขียนโปรแกรมด้วยภาษา </a:t>
            </a:r>
            <a:r>
              <a:rPr lang="en-U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javascript</a:t>
            </a:r>
            <a:r>
              <a:rPr lang="en-U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โดยใช้โปรแกรม </a:t>
            </a:r>
            <a:r>
              <a:rPr lang="en-U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Atom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ในการเขียน</a:t>
            </a:r>
            <a:r>
              <a:rPr lang="en-U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ภายในโปรแกรมจะประกอบไปด้วย</a:t>
            </a:r>
          </a:p>
          <a:p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การหาพื้นที่รูปสี่เหลี่ยม รูปสามเหลี่ยม และรูปวงกลม และยังมีการเพิ่มการคำนวณเปลี่ยนหน่วย จากตารางเซนติเมตรเป็นตารางเมตร ตารางเซนติเมตรเป็นตารางนิ้ว และเปลี่ยนจากตารางนิ้วเป็นตารางเซนติเมตรอีกด้วย เพื่อเพิ่มประสิทธิภาพในการคำนวณ ช่วยประหยัดเวลา และเพื่อให้ผู้ใช้งานใช้งานได้อย่างสะดวกรวดเร็ว</a:t>
            </a:r>
            <a:endParaRPr lang="en-US" sz="18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4E81B-DEDB-843E-DA9D-B2093C82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59" y="1937795"/>
            <a:ext cx="3286079" cy="3286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D27E86-EA94-AAC2-5507-BF4199CCE35A}"/>
              </a:ext>
            </a:extLst>
          </p:cNvPr>
          <p:cNvSpPr txBox="1"/>
          <p:nvPr/>
        </p:nvSpPr>
        <p:spPr>
          <a:xfrm rot="806510">
            <a:off x="8527052" y="337777"/>
            <a:ext cx="3582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300" dirty="0" err="1">
                <a:ln w="38100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w Cen MT Condensed Extra Bold" panose="020B0803020202020204" pitchFamily="34" charset="0"/>
              </a:rPr>
              <a:t>AoS</a:t>
            </a:r>
            <a:r>
              <a:rPr lang="en-US" sz="8000" b="1" spc="300" dirty="0">
                <a:ln w="38100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w Cen MT Condensed Extra Bold" panose="020B0803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9" y="416320"/>
            <a:ext cx="7785711" cy="768096"/>
          </a:xfrm>
        </p:spPr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Source code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9BA89-530A-82E5-4FBB-5EFDB735F895}"/>
              </a:ext>
            </a:extLst>
          </p:cNvPr>
          <p:cNvSpPr txBox="1"/>
          <p:nvPr/>
        </p:nvSpPr>
        <p:spPr>
          <a:xfrm>
            <a:off x="230829" y="2747683"/>
            <a:ext cx="86321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cs typeface="Aharoni" panose="02010803020104030203" pitchFamily="2" charset="-79"/>
              </a:rPr>
              <a:t>YOUTUBE : </a:t>
            </a:r>
          </a:p>
          <a:p>
            <a:r>
              <a:rPr lang="en-US" sz="2000" b="1" dirty="0">
                <a:solidFill>
                  <a:schemeClr val="accent6"/>
                </a:solidFill>
                <a:cs typeface="Aharoni" panose="02010803020104030203" pitchFamily="2" charset="-79"/>
                <a:hlinkClick r:id="rId2"/>
              </a:rPr>
              <a:t>https://youtu.be/uWTYwdBdhko</a:t>
            </a:r>
            <a:endParaRPr lang="en-US" sz="2000" b="1" dirty="0">
              <a:solidFill>
                <a:schemeClr val="accent6"/>
              </a:solidFill>
              <a:cs typeface="Aharoni" panose="02010803020104030203" pitchFamily="2" charset="-79"/>
            </a:endParaRPr>
          </a:p>
          <a:p>
            <a:endParaRPr lang="en-US" sz="2000" b="1" dirty="0">
              <a:solidFill>
                <a:schemeClr val="accent6"/>
              </a:solidFill>
              <a:cs typeface="Aharoni" panose="02010803020104030203" pitchFamily="2" charset="-79"/>
            </a:endParaRPr>
          </a:p>
          <a:p>
            <a:r>
              <a:rPr lang="en-US" sz="2000" b="1" dirty="0">
                <a:solidFill>
                  <a:schemeClr val="accent6"/>
                </a:solidFill>
                <a:cs typeface="Aharoni" panose="02010803020104030203" pitchFamily="2" charset="-79"/>
              </a:rPr>
              <a:t>SOURCE CODE : </a:t>
            </a:r>
          </a:p>
          <a:p>
            <a:r>
              <a:rPr lang="en-US" sz="2000" b="1" dirty="0">
                <a:solidFill>
                  <a:schemeClr val="accent6"/>
                </a:solidFill>
                <a:cs typeface="Aharoni" panose="02010803020104030203" pitchFamily="2" charset="-79"/>
                <a:hlinkClick r:id="rId3"/>
              </a:rPr>
              <a:t>https://github.com/chonnikan6530300066/AoS_Chonnikan_6530300066.git</a:t>
            </a:r>
            <a:endParaRPr lang="en-US" sz="2000" b="1" dirty="0">
              <a:solidFill>
                <a:schemeClr val="accent6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66" y="171379"/>
            <a:ext cx="6766560" cy="963825"/>
          </a:xfrm>
        </p:spPr>
        <p:txBody>
          <a:bodyPr/>
          <a:lstStyle/>
          <a:p>
            <a:r>
              <a:rPr lang="th-TH" sz="66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แนวคิดการออกแบบ</a:t>
            </a:r>
            <a:endParaRPr lang="en-US" sz="66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277" y="1115748"/>
            <a:ext cx="6216196" cy="721719"/>
          </a:xfrm>
        </p:spPr>
        <p:txBody>
          <a:bodyPr/>
          <a:lstStyle/>
          <a:p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แนวคิดการออกแบบส่วนติดต่อกับผู้ใช้งาน มีการออกแบบ </a:t>
            </a:r>
            <a:r>
              <a:rPr lang="en-U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User Interface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ที่มีรูปแบบเข้าใจง่าย สบายตา และสะดวกต่อการใช้งาน โดยมีแบบร่าง ดังนี้</a:t>
            </a:r>
            <a:endParaRPr lang="en-US" sz="18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endParaRPr lang="en-US" sz="18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1B16E-2736-AB8F-97C9-DE036390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24" y="1868443"/>
            <a:ext cx="3471411" cy="4362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E4377-8F1E-C683-5111-0D444478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73" y="1665529"/>
            <a:ext cx="3072822" cy="45651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CD1519-AAC9-7027-3473-95ACC5AF7584}"/>
              </a:ext>
            </a:extLst>
          </p:cNvPr>
          <p:cNvSpPr txBox="1">
            <a:spLocks/>
          </p:cNvSpPr>
          <p:nvPr/>
        </p:nvSpPr>
        <p:spPr>
          <a:xfrm>
            <a:off x="5462029" y="6292597"/>
            <a:ext cx="975002" cy="372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แบบร่างที่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B409FF-AAF4-28D4-2D9A-AE93AD4139F4}"/>
              </a:ext>
            </a:extLst>
          </p:cNvPr>
          <p:cNvSpPr txBox="1">
            <a:spLocks/>
          </p:cNvSpPr>
          <p:nvPr/>
        </p:nvSpPr>
        <p:spPr>
          <a:xfrm>
            <a:off x="9349583" y="6292597"/>
            <a:ext cx="975002" cy="372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แบบร่างที่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2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1BD18243-AABE-85BE-E8C9-F603EDC78C25}"/>
              </a:ext>
            </a:extLst>
          </p:cNvPr>
          <p:cNvSpPr/>
          <p:nvPr/>
        </p:nvSpPr>
        <p:spPr>
          <a:xfrm rot="5400000">
            <a:off x="3408219" y="59925"/>
            <a:ext cx="1533237" cy="1468581"/>
          </a:xfrm>
          <a:prstGeom prst="rtTriangle">
            <a:avLst/>
          </a:prstGeom>
          <a:solidFill>
            <a:srgbClr val="F75353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64E1034F-ADF9-9A2A-D4EB-0D44E916AE43}"/>
              </a:ext>
            </a:extLst>
          </p:cNvPr>
          <p:cNvSpPr/>
          <p:nvPr/>
        </p:nvSpPr>
        <p:spPr>
          <a:xfrm rot="16200000">
            <a:off x="10691091" y="5357091"/>
            <a:ext cx="1533237" cy="1468581"/>
          </a:xfrm>
          <a:prstGeom prst="rtTriangle">
            <a:avLst/>
          </a:prstGeom>
          <a:solidFill>
            <a:srgbClr val="F75353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4A7F53-C1FB-DB48-A5F4-11CE941E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2" y="1995055"/>
            <a:ext cx="3009610" cy="300961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4C5E006-6C0C-FC4E-8220-6D949ADF6233}"/>
              </a:ext>
            </a:extLst>
          </p:cNvPr>
          <p:cNvSpPr/>
          <p:nvPr/>
        </p:nvSpPr>
        <p:spPr>
          <a:xfrm>
            <a:off x="7041478" y="2434689"/>
            <a:ext cx="105272" cy="68609"/>
          </a:xfrm>
          <a:prstGeom prst="lef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20D90E-E251-A5FC-0231-1547833F87C6}"/>
                  </a:ext>
                </a:extLst>
              </p14:cNvPr>
              <p14:cNvContentPartPr/>
              <p14:nvPr/>
            </p14:nvContentPartPr>
            <p14:xfrm>
              <a:off x="7204362" y="2468994"/>
              <a:ext cx="45719" cy="117641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20D90E-E251-A5FC-0231-1547833F87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5362" y="2459995"/>
                <a:ext cx="63359" cy="119405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Arrow: Left 12">
            <a:extLst>
              <a:ext uri="{FF2B5EF4-FFF2-40B4-BE49-F238E27FC236}">
                <a16:creationId xmlns:a16="http://schemas.microsoft.com/office/drawing/2014/main" id="{A475CFDB-00F2-AC7F-0A25-059738FB0C32}"/>
              </a:ext>
            </a:extLst>
          </p:cNvPr>
          <p:cNvSpPr/>
          <p:nvPr/>
        </p:nvSpPr>
        <p:spPr>
          <a:xfrm>
            <a:off x="5660149" y="4411223"/>
            <a:ext cx="105272" cy="68609"/>
          </a:xfrm>
          <a:prstGeom prst="lef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08924B-A150-0C26-6900-8CD282617A0D}"/>
                  </a:ext>
                </a:extLst>
              </p14:cNvPr>
              <p14:cNvContentPartPr/>
              <p14:nvPr/>
            </p14:nvContentPartPr>
            <p14:xfrm>
              <a:off x="5823033" y="4445528"/>
              <a:ext cx="45719" cy="117641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08924B-A150-0C26-6900-8CD282617A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4033" y="4436529"/>
                <a:ext cx="63359" cy="1194053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Arrow: Left 14">
            <a:extLst>
              <a:ext uri="{FF2B5EF4-FFF2-40B4-BE49-F238E27FC236}">
                <a16:creationId xmlns:a16="http://schemas.microsoft.com/office/drawing/2014/main" id="{6E57DA12-357E-2949-7834-944CA467D5A0}"/>
              </a:ext>
            </a:extLst>
          </p:cNvPr>
          <p:cNvSpPr/>
          <p:nvPr/>
        </p:nvSpPr>
        <p:spPr>
          <a:xfrm>
            <a:off x="7048862" y="4411223"/>
            <a:ext cx="105272" cy="68609"/>
          </a:xfrm>
          <a:prstGeom prst="lef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6645027-59A6-9F31-AE51-E7E477DFE831}"/>
                  </a:ext>
                </a:extLst>
              </p14:cNvPr>
              <p14:cNvContentPartPr/>
              <p14:nvPr/>
            </p14:nvContentPartPr>
            <p14:xfrm>
              <a:off x="7188886" y="4445527"/>
              <a:ext cx="45719" cy="117641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6645027-59A6-9F31-AE51-E7E477DFE8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9886" y="4436528"/>
                <a:ext cx="63359" cy="11940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9C8CFFFE-EF0A-F4E1-792F-9AFA1A692E86}"/>
              </a:ext>
            </a:extLst>
          </p:cNvPr>
          <p:cNvSpPr/>
          <p:nvPr/>
        </p:nvSpPr>
        <p:spPr>
          <a:xfrm>
            <a:off x="3493078" y="5929924"/>
            <a:ext cx="937549" cy="816245"/>
          </a:xfrm>
          <a:prstGeom prst="mathMultiply">
            <a:avLst/>
          </a:prstGeom>
          <a:solidFill>
            <a:srgbClr val="F0F078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305CFD5-F513-0F8F-1FFF-928E96A31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7" t="3563" r="49250" b="47291"/>
          <a:stretch/>
        </p:blipFill>
        <p:spPr>
          <a:xfrm>
            <a:off x="403412" y="1775010"/>
            <a:ext cx="3020871" cy="40430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3163EDE-DFE9-7C06-3A45-7E14DEE17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68" t="7315" r="9446" b="47477"/>
          <a:stretch/>
        </p:blipFill>
        <p:spPr>
          <a:xfrm>
            <a:off x="3551567" y="2079812"/>
            <a:ext cx="2651014" cy="373828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19AD9C8-8F8E-C1F9-7FCE-B0B206BDF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1" t="52728" r="49475" b="2471"/>
          <a:stretch/>
        </p:blipFill>
        <p:spPr>
          <a:xfrm>
            <a:off x="6329865" y="2108437"/>
            <a:ext cx="2651015" cy="36810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C7F3ED9-AC7E-6983-EDE4-9E585B301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6" t="52524" r="9963" b="2470"/>
          <a:stretch/>
        </p:blipFill>
        <p:spPr>
          <a:xfrm>
            <a:off x="9108164" y="2079812"/>
            <a:ext cx="2591675" cy="3709654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984E5B14-C5BE-A526-E452-4818CF19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0" y="978045"/>
            <a:ext cx="6766560" cy="963825"/>
          </a:xfrm>
        </p:spPr>
        <p:txBody>
          <a:bodyPr/>
          <a:lstStyle/>
          <a:p>
            <a:r>
              <a:rPr lang="th-TH" sz="66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แบบร่างที่ </a:t>
            </a:r>
            <a:r>
              <a:rPr lang="en-US" sz="66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1</a:t>
            </a:r>
            <a:endParaRPr lang="en-US" sz="66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3C0358CA-EF7A-E1FF-9689-3DF73D9CDBF3}"/>
              </a:ext>
            </a:extLst>
          </p:cNvPr>
          <p:cNvSpPr/>
          <p:nvPr/>
        </p:nvSpPr>
        <p:spPr>
          <a:xfrm>
            <a:off x="718144" y="5971149"/>
            <a:ext cx="937549" cy="733796"/>
          </a:xfrm>
          <a:prstGeom prst="mathPlus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6888AA7F-00EE-1CBC-91BC-E91E703A1AFE}"/>
              </a:ext>
            </a:extLst>
          </p:cNvPr>
          <p:cNvSpPr/>
          <p:nvPr/>
        </p:nvSpPr>
        <p:spPr>
          <a:xfrm>
            <a:off x="2105611" y="6042003"/>
            <a:ext cx="937549" cy="592088"/>
          </a:xfrm>
          <a:prstGeom prst="mathMinus">
            <a:avLst/>
          </a:prstGeom>
          <a:solidFill>
            <a:srgbClr val="7885E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vision Sign 53">
            <a:extLst>
              <a:ext uri="{FF2B5EF4-FFF2-40B4-BE49-F238E27FC236}">
                <a16:creationId xmlns:a16="http://schemas.microsoft.com/office/drawing/2014/main" id="{27441FC4-F72B-4683-ED15-8784EBF2FCE9}"/>
              </a:ext>
            </a:extLst>
          </p:cNvPr>
          <p:cNvSpPr/>
          <p:nvPr/>
        </p:nvSpPr>
        <p:spPr>
          <a:xfrm>
            <a:off x="4880545" y="5975423"/>
            <a:ext cx="937549" cy="733796"/>
          </a:xfrm>
          <a:prstGeom prst="mathDivide">
            <a:avLst/>
          </a:prstGeom>
          <a:solidFill>
            <a:srgbClr val="61DD9C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C589F1F7-605D-5B2F-773C-C7FF68BEC9CB}"/>
              </a:ext>
            </a:extLst>
          </p:cNvPr>
          <p:cNvSpPr/>
          <p:nvPr/>
        </p:nvSpPr>
        <p:spPr>
          <a:xfrm>
            <a:off x="9042946" y="5929924"/>
            <a:ext cx="937549" cy="816245"/>
          </a:xfrm>
          <a:prstGeom prst="mathMultiply">
            <a:avLst/>
          </a:prstGeom>
          <a:solidFill>
            <a:srgbClr val="F0F078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Sign 59">
            <a:extLst>
              <a:ext uri="{FF2B5EF4-FFF2-40B4-BE49-F238E27FC236}">
                <a16:creationId xmlns:a16="http://schemas.microsoft.com/office/drawing/2014/main" id="{415C9698-DDB3-EF0D-FD79-A81E33B61E84}"/>
              </a:ext>
            </a:extLst>
          </p:cNvPr>
          <p:cNvSpPr/>
          <p:nvPr/>
        </p:nvSpPr>
        <p:spPr>
          <a:xfrm>
            <a:off x="6268012" y="5971149"/>
            <a:ext cx="937549" cy="733796"/>
          </a:xfrm>
          <a:prstGeom prst="mathPlus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inus Sign 60">
            <a:extLst>
              <a:ext uri="{FF2B5EF4-FFF2-40B4-BE49-F238E27FC236}">
                <a16:creationId xmlns:a16="http://schemas.microsoft.com/office/drawing/2014/main" id="{A2E2F65C-EC90-F8CF-8118-6946931240FA}"/>
              </a:ext>
            </a:extLst>
          </p:cNvPr>
          <p:cNvSpPr/>
          <p:nvPr/>
        </p:nvSpPr>
        <p:spPr>
          <a:xfrm>
            <a:off x="7655479" y="6042003"/>
            <a:ext cx="937549" cy="592088"/>
          </a:xfrm>
          <a:prstGeom prst="mathMinus">
            <a:avLst/>
          </a:prstGeom>
          <a:solidFill>
            <a:srgbClr val="7885E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ivision Sign 61">
            <a:extLst>
              <a:ext uri="{FF2B5EF4-FFF2-40B4-BE49-F238E27FC236}">
                <a16:creationId xmlns:a16="http://schemas.microsoft.com/office/drawing/2014/main" id="{A90BFAB1-DD65-3D59-EDDF-6B417095A873}"/>
              </a:ext>
            </a:extLst>
          </p:cNvPr>
          <p:cNvSpPr/>
          <p:nvPr/>
        </p:nvSpPr>
        <p:spPr>
          <a:xfrm>
            <a:off x="10430413" y="5975423"/>
            <a:ext cx="937549" cy="733796"/>
          </a:xfrm>
          <a:prstGeom prst="mathDivide">
            <a:avLst/>
          </a:prstGeom>
          <a:solidFill>
            <a:srgbClr val="61DD9C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28B2EE76-C0D4-398E-E2D2-6D5072F56B7B}"/>
              </a:ext>
            </a:extLst>
          </p:cNvPr>
          <p:cNvSpPr/>
          <p:nvPr/>
        </p:nvSpPr>
        <p:spPr>
          <a:xfrm>
            <a:off x="3493078" y="206838"/>
            <a:ext cx="937549" cy="816245"/>
          </a:xfrm>
          <a:prstGeom prst="mathMultiply">
            <a:avLst/>
          </a:prstGeom>
          <a:solidFill>
            <a:srgbClr val="F0F078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Sign 63">
            <a:extLst>
              <a:ext uri="{FF2B5EF4-FFF2-40B4-BE49-F238E27FC236}">
                <a16:creationId xmlns:a16="http://schemas.microsoft.com/office/drawing/2014/main" id="{FE59E544-3A62-B5B4-9D84-509D19EA0034}"/>
              </a:ext>
            </a:extLst>
          </p:cNvPr>
          <p:cNvSpPr/>
          <p:nvPr/>
        </p:nvSpPr>
        <p:spPr>
          <a:xfrm>
            <a:off x="718144" y="206838"/>
            <a:ext cx="937549" cy="733796"/>
          </a:xfrm>
          <a:prstGeom prst="mathPlus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Sign 64">
            <a:extLst>
              <a:ext uri="{FF2B5EF4-FFF2-40B4-BE49-F238E27FC236}">
                <a16:creationId xmlns:a16="http://schemas.microsoft.com/office/drawing/2014/main" id="{1A282A20-D35E-2BA5-3A46-D82EBAE5CB9B}"/>
              </a:ext>
            </a:extLst>
          </p:cNvPr>
          <p:cNvSpPr/>
          <p:nvPr/>
        </p:nvSpPr>
        <p:spPr>
          <a:xfrm>
            <a:off x="2105611" y="318917"/>
            <a:ext cx="937549" cy="592088"/>
          </a:xfrm>
          <a:prstGeom prst="mathMinus">
            <a:avLst/>
          </a:prstGeom>
          <a:solidFill>
            <a:srgbClr val="7885E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vision Sign 65">
            <a:extLst>
              <a:ext uri="{FF2B5EF4-FFF2-40B4-BE49-F238E27FC236}">
                <a16:creationId xmlns:a16="http://schemas.microsoft.com/office/drawing/2014/main" id="{646186E4-EA6F-7049-C3EE-66A21CD3EA9E}"/>
              </a:ext>
            </a:extLst>
          </p:cNvPr>
          <p:cNvSpPr/>
          <p:nvPr/>
        </p:nvSpPr>
        <p:spPr>
          <a:xfrm>
            <a:off x="4880545" y="252337"/>
            <a:ext cx="937549" cy="733796"/>
          </a:xfrm>
          <a:prstGeom prst="mathDivide">
            <a:avLst/>
          </a:prstGeom>
          <a:solidFill>
            <a:srgbClr val="61DD9C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7CAEB543-2504-8D15-1BB2-6C05947DEE44}"/>
              </a:ext>
            </a:extLst>
          </p:cNvPr>
          <p:cNvSpPr/>
          <p:nvPr/>
        </p:nvSpPr>
        <p:spPr>
          <a:xfrm>
            <a:off x="9042946" y="206838"/>
            <a:ext cx="937549" cy="816245"/>
          </a:xfrm>
          <a:prstGeom prst="mathMultiply">
            <a:avLst/>
          </a:prstGeom>
          <a:solidFill>
            <a:srgbClr val="F0F078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lus Sign 67">
            <a:extLst>
              <a:ext uri="{FF2B5EF4-FFF2-40B4-BE49-F238E27FC236}">
                <a16:creationId xmlns:a16="http://schemas.microsoft.com/office/drawing/2014/main" id="{F410E49D-1EAA-A6C3-16A2-AFA08B1EED23}"/>
              </a:ext>
            </a:extLst>
          </p:cNvPr>
          <p:cNvSpPr/>
          <p:nvPr/>
        </p:nvSpPr>
        <p:spPr>
          <a:xfrm>
            <a:off x="6268012" y="248063"/>
            <a:ext cx="937549" cy="733796"/>
          </a:xfrm>
          <a:prstGeom prst="mathPlus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inus Sign 68">
            <a:extLst>
              <a:ext uri="{FF2B5EF4-FFF2-40B4-BE49-F238E27FC236}">
                <a16:creationId xmlns:a16="http://schemas.microsoft.com/office/drawing/2014/main" id="{BA235BA5-C6C8-A721-D619-869C82CC7211}"/>
              </a:ext>
            </a:extLst>
          </p:cNvPr>
          <p:cNvSpPr/>
          <p:nvPr/>
        </p:nvSpPr>
        <p:spPr>
          <a:xfrm>
            <a:off x="7655479" y="318917"/>
            <a:ext cx="937549" cy="592088"/>
          </a:xfrm>
          <a:prstGeom prst="mathMinus">
            <a:avLst/>
          </a:prstGeom>
          <a:solidFill>
            <a:srgbClr val="7885E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vision Sign 69">
            <a:extLst>
              <a:ext uri="{FF2B5EF4-FFF2-40B4-BE49-F238E27FC236}">
                <a16:creationId xmlns:a16="http://schemas.microsoft.com/office/drawing/2014/main" id="{B69B0031-1E6E-0F25-4850-CED54AE51358}"/>
              </a:ext>
            </a:extLst>
          </p:cNvPr>
          <p:cNvSpPr/>
          <p:nvPr/>
        </p:nvSpPr>
        <p:spPr>
          <a:xfrm>
            <a:off x="10430413" y="252337"/>
            <a:ext cx="937549" cy="733796"/>
          </a:xfrm>
          <a:prstGeom prst="mathDivide">
            <a:avLst/>
          </a:prstGeom>
          <a:solidFill>
            <a:srgbClr val="61DD9C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Left 70">
            <a:extLst>
              <a:ext uri="{FF2B5EF4-FFF2-40B4-BE49-F238E27FC236}">
                <a16:creationId xmlns:a16="http://schemas.microsoft.com/office/drawing/2014/main" id="{4EF2FA6C-7AAF-5C20-C68D-4B15D05A4469}"/>
              </a:ext>
            </a:extLst>
          </p:cNvPr>
          <p:cNvSpPr/>
          <p:nvPr/>
        </p:nvSpPr>
        <p:spPr>
          <a:xfrm>
            <a:off x="5629835" y="2581835"/>
            <a:ext cx="277906" cy="131242"/>
          </a:xfrm>
          <a:prstGeom prst="lef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Left 71">
            <a:extLst>
              <a:ext uri="{FF2B5EF4-FFF2-40B4-BE49-F238E27FC236}">
                <a16:creationId xmlns:a16="http://schemas.microsoft.com/office/drawing/2014/main" id="{5BA001E8-5DA6-74A0-73A6-930410A4AF37}"/>
              </a:ext>
            </a:extLst>
          </p:cNvPr>
          <p:cNvSpPr/>
          <p:nvPr/>
        </p:nvSpPr>
        <p:spPr>
          <a:xfrm>
            <a:off x="8454075" y="2581835"/>
            <a:ext cx="277906" cy="131242"/>
          </a:xfrm>
          <a:prstGeom prst="lef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2BF920D3-952F-F841-BCE8-C20B032C7BA8}"/>
              </a:ext>
            </a:extLst>
          </p:cNvPr>
          <p:cNvSpPr/>
          <p:nvPr/>
        </p:nvSpPr>
        <p:spPr>
          <a:xfrm>
            <a:off x="11165003" y="2581835"/>
            <a:ext cx="277906" cy="131242"/>
          </a:xfrm>
          <a:prstGeom prst="lef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306A478-307A-4680-0EE4-8BDD86FC4A96}"/>
                  </a:ext>
                </a:extLst>
              </p14:cNvPr>
              <p14:cNvContentPartPr/>
              <p14:nvPr/>
            </p14:nvContentPartPr>
            <p14:xfrm>
              <a:off x="5931672" y="2627352"/>
              <a:ext cx="91440" cy="2250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306A478-307A-4680-0EE4-8BDD86FC4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3032" y="2618352"/>
                <a:ext cx="109080" cy="22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2621648-259E-AF09-B290-6AD5114577CF}"/>
                  </a:ext>
                </a:extLst>
              </p14:cNvPr>
              <p14:cNvContentPartPr/>
              <p14:nvPr/>
            </p14:nvContentPartPr>
            <p14:xfrm>
              <a:off x="8688054" y="2713077"/>
              <a:ext cx="87853" cy="2162083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2621648-259E-AF09-B290-6AD5114577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9413" y="2704076"/>
                <a:ext cx="105496" cy="2179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B837769-BCE7-28E6-6A26-BCF6B84513BF}"/>
                  </a:ext>
                </a:extLst>
              </p14:cNvPr>
              <p14:cNvContentPartPr/>
              <p14:nvPr/>
            </p14:nvContentPartPr>
            <p14:xfrm>
              <a:off x="11442909" y="2665355"/>
              <a:ext cx="87853" cy="2078563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B837769-BCE7-28E6-6A26-BCF6B84513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34268" y="2656354"/>
                <a:ext cx="105496" cy="20962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EC62B56-3016-9BA9-90FC-EDA5CBE0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04" y="2947087"/>
            <a:ext cx="3528249" cy="963825"/>
          </a:xfrm>
        </p:spPr>
        <p:txBody>
          <a:bodyPr/>
          <a:lstStyle/>
          <a:p>
            <a:r>
              <a:rPr lang="th-TH" sz="66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แบบร่างที่ </a:t>
            </a:r>
            <a:r>
              <a:rPr lang="en-US" sz="66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2</a:t>
            </a:r>
            <a:endParaRPr lang="en-US" sz="66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C6A36F-6D2B-1389-FB8A-2D075634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2334" r="3138" b="2469"/>
          <a:stretch/>
        </p:blipFill>
        <p:spPr>
          <a:xfrm>
            <a:off x="7027792" y="175718"/>
            <a:ext cx="4169126" cy="65119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D00C98-3CEE-41C8-AF71-528E3D923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01" y="107576"/>
            <a:ext cx="2241176" cy="22411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D46E5D-E2D0-9E37-1EB0-320232B91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84" y="4388672"/>
            <a:ext cx="2241176" cy="2241176"/>
          </a:xfrm>
          <a:prstGeom prst="rect">
            <a:avLst/>
          </a:prstGeom>
        </p:spPr>
      </p:pic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0A4CD63-3EDC-A466-3175-6FB0FBAD93AC}"/>
              </a:ext>
            </a:extLst>
          </p:cNvPr>
          <p:cNvSpPr/>
          <p:nvPr/>
        </p:nvSpPr>
        <p:spPr>
          <a:xfrm>
            <a:off x="2618929" y="1439707"/>
            <a:ext cx="937549" cy="816245"/>
          </a:xfrm>
          <a:prstGeom prst="mathMultiply">
            <a:avLst/>
          </a:prstGeom>
          <a:solidFill>
            <a:srgbClr val="F0F078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63781F7-90F1-77D3-2046-281161C22ED4}"/>
              </a:ext>
            </a:extLst>
          </p:cNvPr>
          <p:cNvSpPr/>
          <p:nvPr/>
        </p:nvSpPr>
        <p:spPr>
          <a:xfrm>
            <a:off x="2618929" y="107576"/>
            <a:ext cx="937549" cy="733796"/>
          </a:xfrm>
          <a:prstGeom prst="mathPlus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5AF45A7E-1A49-5DA8-5034-2FF16303C1B3}"/>
              </a:ext>
            </a:extLst>
          </p:cNvPr>
          <p:cNvSpPr/>
          <p:nvPr/>
        </p:nvSpPr>
        <p:spPr>
          <a:xfrm>
            <a:off x="5765406" y="4813630"/>
            <a:ext cx="937549" cy="592088"/>
          </a:xfrm>
          <a:prstGeom prst="mathMinus">
            <a:avLst/>
          </a:prstGeom>
          <a:solidFill>
            <a:srgbClr val="7885E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vision Sign 20">
            <a:extLst>
              <a:ext uri="{FF2B5EF4-FFF2-40B4-BE49-F238E27FC236}">
                <a16:creationId xmlns:a16="http://schemas.microsoft.com/office/drawing/2014/main" id="{FD563208-1EFE-1667-6721-C2623DC44335}"/>
              </a:ext>
            </a:extLst>
          </p:cNvPr>
          <p:cNvSpPr/>
          <p:nvPr/>
        </p:nvSpPr>
        <p:spPr>
          <a:xfrm>
            <a:off x="5806106" y="5896052"/>
            <a:ext cx="937549" cy="733796"/>
          </a:xfrm>
          <a:prstGeom prst="mathDivide">
            <a:avLst/>
          </a:prstGeom>
          <a:solidFill>
            <a:srgbClr val="61DD9C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E4F37-6243-E92E-2D66-90DD78D6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83283" y="236403"/>
            <a:ext cx="4376086" cy="63851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7DAE3D3-72EF-FE46-3D55-5C885A36A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633" y="2050590"/>
            <a:ext cx="5385816" cy="1225296"/>
          </a:xfrm>
        </p:spPr>
        <p:txBody>
          <a:bodyPr/>
          <a:lstStyle/>
          <a:p>
            <a:pPr algn="r"/>
            <a:r>
              <a:rPr lang="en-US" sz="7200" cap="none" spc="600" dirty="0" err="1"/>
              <a:t>AoS</a:t>
            </a:r>
            <a:br>
              <a:rPr lang="en-US" sz="7200" cap="none" spc="600" dirty="0"/>
            </a:br>
            <a:r>
              <a:rPr lang="en-US" sz="7200" cap="none" spc="600" dirty="0"/>
              <a:t>Program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05D114-596F-85D0-EE40-9E72D81D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121" y="3694102"/>
            <a:ext cx="2386328" cy="23863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89748-EA59-2D30-BFF2-EB50F0554488}"/>
              </a:ext>
            </a:extLst>
          </p:cNvPr>
          <p:cNvSpPr/>
          <p:nvPr/>
        </p:nvSpPr>
        <p:spPr>
          <a:xfrm>
            <a:off x="0" y="0"/>
            <a:ext cx="842682" cy="6858000"/>
          </a:xfrm>
          <a:prstGeom prst="rect">
            <a:avLst/>
          </a:prstGeom>
          <a:solidFill>
            <a:srgbClr val="202C8F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A8366E-951C-A780-916A-CF8CDA2288FA}"/>
              </a:ext>
            </a:extLst>
          </p:cNvPr>
          <p:cNvSpPr txBox="1"/>
          <p:nvPr/>
        </p:nvSpPr>
        <p:spPr>
          <a:xfrm>
            <a:off x="2190750" y="5977296"/>
            <a:ext cx="7810500" cy="646331"/>
          </a:xfrm>
          <a:prstGeom prst="rect">
            <a:avLst/>
          </a:prstGeom>
          <a:solidFill>
            <a:srgbClr val="202C8F"/>
          </a:solidFill>
          <a:ln w="19050">
            <a:solidFill>
              <a:srgbClr val="574FC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dirty="0">
                <a:solidFill>
                  <a:srgbClr val="FDFAF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FDFAF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US" sz="1200" dirty="0" err="1">
                <a:solidFill>
                  <a:srgbClr val="FDFAF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200" dirty="0">
                <a:solidFill>
                  <a:srgbClr val="FDFAF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):Void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dirty="0">
                <a:solidFill>
                  <a:srgbClr val="FDFAF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FDFAF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actionPerformed</a:t>
            </a:r>
            <a:r>
              <a:rPr lang="en-US" sz="1200" dirty="0">
                <a:solidFill>
                  <a:srgbClr val="FDFAF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():Void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F2F57-A703-4949-2D45-29382E37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216" y="163005"/>
            <a:ext cx="4971567" cy="963825"/>
          </a:xfrm>
        </p:spPr>
        <p:txBody>
          <a:bodyPr/>
          <a:lstStyle/>
          <a:p>
            <a:r>
              <a:rPr lang="en-US" sz="54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Class diagram</a:t>
            </a:r>
            <a:endParaRPr lang="en-US" sz="54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C362D-81DD-6614-D81B-D7F02E5934B8}"/>
              </a:ext>
            </a:extLst>
          </p:cNvPr>
          <p:cNvSpPr txBox="1"/>
          <p:nvPr/>
        </p:nvSpPr>
        <p:spPr>
          <a:xfrm>
            <a:off x="2190750" y="1637645"/>
            <a:ext cx="7810500" cy="4339650"/>
          </a:xfrm>
          <a:prstGeom prst="rect">
            <a:avLst/>
          </a:prstGeom>
          <a:solidFill>
            <a:srgbClr val="F5CDCE"/>
          </a:solidFill>
          <a:ln w="19050">
            <a:solidFill>
              <a:srgbClr val="574F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numCol="3" rtlCol="0">
            <a:spAutoFit/>
          </a:bodyPr>
          <a:lstStyle/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w:Double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l:Double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areaR:Double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b:Double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h:Double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areaT:Double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r:Double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areaC:Double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cm:Double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M2:Double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cm2:Double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In2:Double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in:Double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Cm:Double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font:Font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frame: 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JFrame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picPanel:JPanel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Panel:JPanel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tPanel:JPanel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Panel1:JPanel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Panel2:JPanel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Panel3:JPanel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lPicR:JLabel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lPicT:JLabel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lPicC:JLabel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labelR:JLabel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labelR1:JLabel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labelR2:JLabel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resultR:JLabel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labelT:JLabel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labelT1:JLabel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labelT2:JLabel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resultT:JLabel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labelB1:JLabel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labelC:JLabel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labelC1:JLabel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resultC:JLabel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labelB2:JLabel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labelU:JLabel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labelU1:JLabel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labelU2:JLabel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resultM2:JLabel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labelU3:JLabel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labelU4:JLabel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resultIn2:JLabel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labelU5:JLabel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labelU6:JLabel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resultCm2:JLabel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width:TextField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length:TextField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base:TextField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height:TextField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radius:TextField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cm1:TextField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Cm2:TextField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in1:TextField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buttonR:JButton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buttonT:JButton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buttonC:JButton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buttonM2:JButton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buttonIn2:JButton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buttonCm2:JButton</a:t>
            </a: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imageIcon:ImageIcon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picR:ImageIcon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picT:ImageIcon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h-TH" sz="12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200" dirty="0" err="1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picC:ImageIcon</a:t>
            </a:r>
            <a:endParaRPr lang="en-US" sz="1200" dirty="0">
              <a:solidFill>
                <a:srgbClr val="202C8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490F6-ED7E-9C6B-71BB-63D520E0FF42}"/>
              </a:ext>
            </a:extLst>
          </p:cNvPr>
          <p:cNvSpPr txBox="1"/>
          <p:nvPr/>
        </p:nvSpPr>
        <p:spPr>
          <a:xfrm>
            <a:off x="2190750" y="1114425"/>
            <a:ext cx="7810500" cy="523220"/>
          </a:xfrm>
          <a:prstGeom prst="rect">
            <a:avLst/>
          </a:prstGeom>
          <a:solidFill>
            <a:srgbClr val="202C8F"/>
          </a:solidFill>
          <a:ln w="19050">
            <a:solidFill>
              <a:srgbClr val="574F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AoSTestGUI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FD7FF1-81B7-BE35-3710-E6EE14BA8126}"/>
              </a:ext>
            </a:extLst>
          </p:cNvPr>
          <p:cNvCxnSpPr>
            <a:cxnSpLocks/>
          </p:cNvCxnSpPr>
          <p:nvPr/>
        </p:nvCxnSpPr>
        <p:spPr>
          <a:xfrm>
            <a:off x="4714875" y="1695450"/>
            <a:ext cx="0" cy="425327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DA80F-2F5C-85B9-11E8-07978748A1B4}"/>
              </a:ext>
            </a:extLst>
          </p:cNvPr>
          <p:cNvCxnSpPr>
            <a:cxnSpLocks/>
          </p:cNvCxnSpPr>
          <p:nvPr/>
        </p:nvCxnSpPr>
        <p:spPr>
          <a:xfrm>
            <a:off x="7267575" y="1695450"/>
            <a:ext cx="0" cy="425327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152E823-9B25-A4E6-C7C9-E928EA73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395" y="1912918"/>
            <a:ext cx="2588841" cy="25888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83DBE-B802-FB77-36C9-FE078ECE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" y="4427253"/>
            <a:ext cx="2300148" cy="23001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D75464-ADEF-608F-3A87-6F9431E65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434" y="-103085"/>
            <a:ext cx="2435020" cy="24350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F789C9-00E0-166D-32D1-988F9550E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325" y="2098385"/>
            <a:ext cx="2435020" cy="24350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27EC18-AEDE-2561-74EC-9C7AEEEB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75" y="4034786"/>
            <a:ext cx="2588841" cy="2588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9B88CC-2C28-FDBD-AEB1-360E9A84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286" y="104775"/>
            <a:ext cx="2300148" cy="23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67E6368-13B8-46C3-B280-119B682A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0" y="2214341"/>
            <a:ext cx="8427720" cy="963825"/>
          </a:xfrm>
        </p:spPr>
        <p:txBody>
          <a:bodyPr/>
          <a:lstStyle/>
          <a:p>
            <a:pPr algn="ctr"/>
            <a:r>
              <a:rPr lang="en-US" sz="138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Flow chart</a:t>
            </a:r>
            <a:endParaRPr lang="en-US" sz="138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0A2B3108-68F6-0C58-77A7-973C9E1630D1}"/>
              </a:ext>
            </a:extLst>
          </p:cNvPr>
          <p:cNvSpPr/>
          <p:nvPr/>
        </p:nvSpPr>
        <p:spPr>
          <a:xfrm>
            <a:off x="9779979" y="4528484"/>
            <a:ext cx="4363896" cy="4307526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2238F1-56F6-3396-C229-1C91EE6726CB}"/>
              </a:ext>
            </a:extLst>
          </p:cNvPr>
          <p:cNvSpPr/>
          <p:nvPr/>
        </p:nvSpPr>
        <p:spPr>
          <a:xfrm>
            <a:off x="10674675" y="5355565"/>
            <a:ext cx="2386017" cy="2349432"/>
          </a:xfrm>
          <a:prstGeom prst="ellipse">
            <a:avLst/>
          </a:prstGeom>
          <a:ln w="635000"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8D5E111A-188E-D085-1D3E-06892FB84ED5}"/>
              </a:ext>
            </a:extLst>
          </p:cNvPr>
          <p:cNvSpPr/>
          <p:nvPr/>
        </p:nvSpPr>
        <p:spPr>
          <a:xfrm>
            <a:off x="-2104432" y="-2244425"/>
            <a:ext cx="4363896" cy="4307526"/>
          </a:xfrm>
          <a:prstGeom prst="donu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CB7EA1-B0AE-3226-C3E5-DAA82653FFE9}"/>
              </a:ext>
            </a:extLst>
          </p:cNvPr>
          <p:cNvSpPr txBox="1">
            <a:spLocks/>
          </p:cNvSpPr>
          <p:nvPr/>
        </p:nvSpPr>
        <p:spPr>
          <a:xfrm>
            <a:off x="4361231" y="34891"/>
            <a:ext cx="3507760" cy="96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triangle</a:t>
            </a:r>
            <a:endParaRPr lang="en-US" sz="32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736C72-CEBE-BF26-53E9-5DA367CAFC88}"/>
              </a:ext>
            </a:extLst>
          </p:cNvPr>
          <p:cNvSpPr txBox="1">
            <a:spLocks/>
          </p:cNvSpPr>
          <p:nvPr/>
        </p:nvSpPr>
        <p:spPr>
          <a:xfrm>
            <a:off x="8109141" y="50733"/>
            <a:ext cx="3507760" cy="96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circle</a:t>
            </a:r>
            <a:endParaRPr lang="en-US" sz="32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A9DEA-2EF0-804F-C502-6981069AD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t="1936"/>
          <a:stretch/>
        </p:blipFill>
        <p:spPr>
          <a:xfrm>
            <a:off x="947858" y="3532430"/>
            <a:ext cx="2698421" cy="3236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DDE6D5-31EA-39FE-24A7-83D1C6BE4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2" t="2544" r="5329"/>
          <a:stretch/>
        </p:blipFill>
        <p:spPr>
          <a:xfrm>
            <a:off x="4765901" y="593726"/>
            <a:ext cx="2698421" cy="2938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6C0928-4863-0FAE-2022-16E01EB0B8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06" t="2489" r="22386"/>
          <a:stretch/>
        </p:blipFill>
        <p:spPr>
          <a:xfrm>
            <a:off x="4765901" y="3505200"/>
            <a:ext cx="2698421" cy="32816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82B63C-DB2C-75C4-691C-E180560169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87" t="2516" r="5069"/>
          <a:stretch/>
        </p:blipFill>
        <p:spPr>
          <a:xfrm>
            <a:off x="8513811" y="592414"/>
            <a:ext cx="2698421" cy="29762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76DC0E-C7B5-7858-2639-DD2746BEAF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69" t="14641" r="18113" b="1416"/>
          <a:stretch/>
        </p:blipFill>
        <p:spPr>
          <a:xfrm>
            <a:off x="8513811" y="3561005"/>
            <a:ext cx="2698421" cy="231567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815049B-7288-653A-F2A4-98EA532DDCD7}"/>
              </a:ext>
            </a:extLst>
          </p:cNvPr>
          <p:cNvSpPr/>
          <p:nvPr/>
        </p:nvSpPr>
        <p:spPr>
          <a:xfrm>
            <a:off x="-962086" y="-1086033"/>
            <a:ext cx="2386017" cy="2349432"/>
          </a:xfrm>
          <a:prstGeom prst="ellipse">
            <a:avLst/>
          </a:prstGeom>
          <a:ln w="635000"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0052C-1EAE-8686-7DA7-AF27769F0C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43" r="8054"/>
          <a:stretch/>
        </p:blipFill>
        <p:spPr>
          <a:xfrm>
            <a:off x="947859" y="592414"/>
            <a:ext cx="2698421" cy="29400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BB377D-E0EE-936F-88B2-C61CD422C6E5}"/>
              </a:ext>
            </a:extLst>
          </p:cNvPr>
          <p:cNvSpPr txBox="1">
            <a:spLocks/>
          </p:cNvSpPr>
          <p:nvPr/>
        </p:nvSpPr>
        <p:spPr>
          <a:xfrm>
            <a:off x="642933" y="-102466"/>
            <a:ext cx="3507760" cy="9638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FreesiaUPC" panose="020B0604020202020204" pitchFamily="34" charset="-34"/>
                <a:ea typeface="Arial Regular" pitchFamily="34" charset="-122"/>
                <a:cs typeface="FreesiaUPC" panose="020B0604020202020204" pitchFamily="34" charset="-34"/>
              </a:rPr>
              <a:t>rectangle</a:t>
            </a:r>
            <a:endParaRPr lang="en-US" sz="3200" u="sng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541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714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Angsana New</vt:lpstr>
      <vt:lpstr>Arial</vt:lpstr>
      <vt:lpstr>Arial Black</vt:lpstr>
      <vt:lpstr>Calibri</vt:lpstr>
      <vt:lpstr>FreesiaUPC</vt:lpstr>
      <vt:lpstr>Sabon Next LT</vt:lpstr>
      <vt:lpstr>Tw Cen MT Condensed Extra Bold</vt:lpstr>
      <vt:lpstr>Office Theme</vt:lpstr>
      <vt:lpstr>[AoS] Area Of Shape Program</vt:lpstr>
      <vt:lpstr>Intro ทำไมถึงสร้างโปรแกรมนี้?</vt:lpstr>
      <vt:lpstr>แนวคิดการออกแบบ</vt:lpstr>
      <vt:lpstr>แบบร่างที่ 1</vt:lpstr>
      <vt:lpstr>แบบร่างที่ 2</vt:lpstr>
      <vt:lpstr>AoS Program</vt:lpstr>
      <vt:lpstr>Class diagram</vt:lpstr>
      <vt:lpstr>Flow chart</vt:lpstr>
      <vt:lpstr>PowerPoint Presentation</vt:lpstr>
      <vt:lpstr>PowerPoint Presentation</vt:lpstr>
      <vt:lpstr>วิธีการติดตั้ง</vt:lpstr>
      <vt:lpstr>PowerPoint Presentation</vt:lpstr>
      <vt:lpstr>PowerPoint Presentation</vt:lpstr>
      <vt:lpstr>PowerPoint Presentation</vt:lpstr>
      <vt:lpstr>วิธีการใช้งาน</vt:lpstr>
      <vt:lpstr>PowerPoint Presentation</vt:lpstr>
      <vt:lpstr>PowerPoint Presentation</vt:lpstr>
      <vt:lpstr>PowerPoint Presentation</vt:lpstr>
      <vt:lpstr>PowerPoint Presentation</vt:lpstr>
      <vt:lpstr>Youtube &amp; Source code (github)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[AoS] Area Of Shapes Program</dc:title>
  <dc:subject/>
  <dc:creator>ชนนิกานต์</dc:creator>
  <cp:lastModifiedBy>ชนนิกานต์</cp:lastModifiedBy>
  <cp:revision>8</cp:revision>
  <dcterms:created xsi:type="dcterms:W3CDTF">2023-04-03T08:14:43Z</dcterms:created>
  <dcterms:modified xsi:type="dcterms:W3CDTF">2023-04-04T15:56:49Z</dcterms:modified>
</cp:coreProperties>
</file>