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90" r:id="rId31"/>
    <p:sldId id="286" r:id="rId32"/>
    <p:sldId id="287" r:id="rId33"/>
    <p:sldId id="292" r:id="rId34"/>
    <p:sldId id="29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F51C476-9F15-4EBA-A1E2-DCF29439AEBA}">
          <p14:sldIdLst>
            <p14:sldId id="256"/>
            <p14:sldId id="257"/>
            <p14:sldId id="258"/>
          </p14:sldIdLst>
        </p14:section>
        <p14:section name="Sets" id="{9795AC82-8C84-4642-9068-92545D9A3DA1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Associative Arrays" id="{8640690A-E31C-4BF9-BF01-3660835C37D8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Conclusion" id="{C682AED7-6651-4A61-B33D-BBE64D6EF9A7}">
          <p14:sldIdLst>
            <p14:sldId id="284"/>
            <p14:sldId id="290"/>
            <p14:sldId id="286"/>
            <p14:sldId id="287"/>
            <p14:sldId id="292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4249" autoAdjust="0"/>
  </p:normalViewPr>
  <p:slideViewPr>
    <p:cSldViewPr showGuides="1">
      <p:cViewPr varScale="1">
        <p:scale>
          <a:sx n="68" d="100"/>
          <a:sy n="68" d="100"/>
        </p:scale>
        <p:origin x="768" y="6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55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21-Jan-20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6606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7868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2/Sets-And-Maps-Lab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62/Sets-And-Maps-Lab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2/Sets-And-Maps-Lab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2/Sets-And-Maps-Lab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2/Sets-And-Maps-Lab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2/Sets-And-Maps-Lab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2.png"/><Relationship Id="rId26" Type="http://schemas.openxmlformats.org/officeDocument/2006/relationships/image" Target="../media/image36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29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1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5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28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25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0.png"/><Relationship Id="rId22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40.gif"/><Relationship Id="rId4" Type="http://schemas.openxmlformats.org/officeDocument/2006/relationships/image" Target="../media/image37.jpeg"/><Relationship Id="rId9" Type="http://schemas.openxmlformats.org/officeDocument/2006/relationships/hyperlink" Target="https://www.lukanet.com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/>
              <a:t>Java Collections API – Sets</a:t>
            </a:r>
            <a:r>
              <a:rPr lang="bg-BG" sz="3600" dirty="0"/>
              <a:t> </a:t>
            </a:r>
            <a:r>
              <a:rPr lang="en-US" sz="3600" dirty="0"/>
              <a:t>and Maps</a:t>
            </a:r>
          </a:p>
          <a:p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  <a:r>
              <a:rPr lang="bg-BG" dirty="0"/>
              <a:t> </a:t>
            </a:r>
            <a:r>
              <a:rPr lang="en-US" dirty="0"/>
              <a:t>and Maps</a:t>
            </a:r>
            <a:endParaRPr lang="bg-BG" dirty="0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34130FCD-B4FF-4F70-8C16-F2746FEC6EA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807162" y="6308224"/>
            <a:ext cx="1764139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D47AB09F-E335-4598-9383-A46FE3A26A7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0" y="6001034"/>
            <a:ext cx="2427300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76232E5-887F-4A22-8364-13A6B92409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2" y="2458442"/>
            <a:ext cx="4097532" cy="2409349"/>
          </a:xfrm>
          <a:prstGeom prst="rect">
            <a:avLst/>
          </a:prstGeom>
        </p:spPr>
      </p:pic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0E55F693-A1F6-4FC4-9CBB-47A49FA7468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1147" y="4867791"/>
            <a:ext cx="2951518" cy="52481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ED91B4FE-416C-4D04-B5E2-F45612399B3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1147" y="5361046"/>
            <a:ext cx="2951518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</p:spTree>
    <p:extLst>
      <p:ext uri="{BB962C8B-B14F-4D97-AF65-F5344CB8AC3E}">
        <p14:creationId xmlns:p14="http://schemas.microsoft.com/office/powerpoint/2010/main" val="301755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390FA9-B305-4FE5-AB62-A9035BBA1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LinkedHashSet&lt;E&gt; – Add()</a:t>
            </a:r>
            <a:endParaRPr lang="bg-BG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B167F252-4737-4338-8738-C21419B4304E}"/>
              </a:ext>
            </a:extLst>
          </p:cNvPr>
          <p:cNvSpPr txBox="1">
            <a:spLocks/>
          </p:cNvSpPr>
          <p:nvPr/>
        </p:nvSpPr>
        <p:spPr>
          <a:xfrm>
            <a:off x="761998" y="2398375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Ivan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EE61AF-559B-48B0-B493-216014E11B29}"/>
              </a:ext>
            </a:extLst>
          </p:cNvPr>
          <p:cNvSpPr txBox="1"/>
          <p:nvPr/>
        </p:nvSpPr>
        <p:spPr>
          <a:xfrm>
            <a:off x="7722894" y="1578114"/>
            <a:ext cx="3147015" cy="63168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lvl="1"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LinkedHashSet&lt;String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443D5F9-5785-48F5-867A-B9B0FC804216}"/>
              </a:ext>
            </a:extLst>
          </p:cNvPr>
          <p:cNvSpPr txBox="1">
            <a:spLocks/>
          </p:cNvSpPr>
          <p:nvPr/>
        </p:nvSpPr>
        <p:spPr>
          <a:xfrm>
            <a:off x="7924802" y="22098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BAAAAEE-F094-4838-97A3-1F8D59A6343A}"/>
              </a:ext>
            </a:extLst>
          </p:cNvPr>
          <p:cNvSpPr txBox="1">
            <a:spLocks/>
          </p:cNvSpPr>
          <p:nvPr/>
        </p:nvSpPr>
        <p:spPr>
          <a:xfrm>
            <a:off x="7924802" y="26670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0C4B2F4-99F1-4887-ABCF-0D439E805FF9}"/>
              </a:ext>
            </a:extLst>
          </p:cNvPr>
          <p:cNvSpPr txBox="1">
            <a:spLocks/>
          </p:cNvSpPr>
          <p:nvPr/>
        </p:nvSpPr>
        <p:spPr>
          <a:xfrm>
            <a:off x="7924802" y="3124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05637F30-6FE8-4A12-888E-6F351E23739D}"/>
              </a:ext>
            </a:extLst>
          </p:cNvPr>
          <p:cNvSpPr txBox="1">
            <a:spLocks/>
          </p:cNvSpPr>
          <p:nvPr/>
        </p:nvSpPr>
        <p:spPr>
          <a:xfrm>
            <a:off x="7924802" y="35814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6B239398-FD8C-4183-A9A5-87B61C2C01D1}"/>
              </a:ext>
            </a:extLst>
          </p:cNvPr>
          <p:cNvSpPr txBox="1">
            <a:spLocks/>
          </p:cNvSpPr>
          <p:nvPr/>
        </p:nvSpPr>
        <p:spPr>
          <a:xfrm>
            <a:off x="7924802" y="40386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2CB2C1B-A866-4A58-B0E3-F7191449421E}"/>
              </a:ext>
            </a:extLst>
          </p:cNvPr>
          <p:cNvSpPr txBox="1">
            <a:spLocks/>
          </p:cNvSpPr>
          <p:nvPr/>
        </p:nvSpPr>
        <p:spPr>
          <a:xfrm>
            <a:off x="7924802" y="44958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573E4BE8-259C-4C0B-88CD-D1F5EAAC2F10}"/>
              </a:ext>
            </a:extLst>
          </p:cNvPr>
          <p:cNvSpPr txBox="1">
            <a:spLocks/>
          </p:cNvSpPr>
          <p:nvPr/>
        </p:nvSpPr>
        <p:spPr>
          <a:xfrm>
            <a:off x="7924802" y="49530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ED4D9269-9189-449F-B14C-C7F28D4F06AA}"/>
              </a:ext>
            </a:extLst>
          </p:cNvPr>
          <p:cNvSpPr txBox="1">
            <a:spLocks/>
          </p:cNvSpPr>
          <p:nvPr/>
        </p:nvSpPr>
        <p:spPr>
          <a:xfrm>
            <a:off x="7924802" y="5410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7FB5CE6D-FBA0-4AA1-A5FB-4F9DD6DA073F}"/>
              </a:ext>
            </a:extLst>
          </p:cNvPr>
          <p:cNvSpPr txBox="1">
            <a:spLocks/>
          </p:cNvSpPr>
          <p:nvPr/>
        </p:nvSpPr>
        <p:spPr>
          <a:xfrm>
            <a:off x="7924802" y="58674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878DE8EF-115F-4576-A621-4C934371D67E}"/>
              </a:ext>
            </a:extLst>
          </p:cNvPr>
          <p:cNvSpPr txBox="1">
            <a:spLocks/>
          </p:cNvSpPr>
          <p:nvPr/>
        </p:nvSpPr>
        <p:spPr>
          <a:xfrm>
            <a:off x="762000" y="4520407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Georgi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AC5690-CA5C-40AC-B5F7-5031E5D865CF}"/>
              </a:ext>
            </a:extLst>
          </p:cNvPr>
          <p:cNvSpPr txBox="1"/>
          <p:nvPr/>
        </p:nvSpPr>
        <p:spPr>
          <a:xfrm>
            <a:off x="4367212" y="2995912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Add()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AFED788F-9499-4A13-B40E-A7F207E2C47A}"/>
              </a:ext>
            </a:extLst>
          </p:cNvPr>
          <p:cNvSpPr txBox="1">
            <a:spLocks/>
          </p:cNvSpPr>
          <p:nvPr/>
        </p:nvSpPr>
        <p:spPr>
          <a:xfrm>
            <a:off x="761998" y="3462316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C652A620-9AC7-4633-AEEF-B4047B1D008D}"/>
              </a:ext>
            </a:extLst>
          </p:cNvPr>
          <p:cNvSpPr txBox="1">
            <a:spLocks/>
          </p:cNvSpPr>
          <p:nvPr/>
        </p:nvSpPr>
        <p:spPr>
          <a:xfrm>
            <a:off x="3962402" y="2995912"/>
            <a:ext cx="3352799" cy="6822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F252918C-4D82-4629-A491-9BE747E55EE3}"/>
              </a:ext>
            </a:extLst>
          </p:cNvPr>
          <p:cNvSpPr txBox="1">
            <a:spLocks/>
          </p:cNvSpPr>
          <p:nvPr/>
        </p:nvSpPr>
        <p:spPr>
          <a:xfrm>
            <a:off x="7924800" y="1578114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11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2.59259E-6 L 0.29382 -0.1314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-0.13148 L 0.58765 -0.3372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3.33333E-6 L 0.29382 0.1777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17547 L 0.58765 0.0398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6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4.07407E-6 L 0.29382 0.02268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01713 L 0.58765 -0.04954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16" grpId="0" animBg="1"/>
      <p:bldP spid="16" grpId="1" animBg="1"/>
      <p:bldP spid="16" grpId="2" animBg="1"/>
      <p:bldP spid="19" grpId="0" animBg="1"/>
      <p:bldP spid="19" grpId="1" animBg="1"/>
      <p:bldP spid="19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773855C3-B418-4AF5-AEBC-20F89B3DCEE5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Write a program that: </a:t>
            </a:r>
          </a:p>
          <a:p>
            <a:pPr lvl="1"/>
            <a:r>
              <a:rPr lang="en-US" dirty="0"/>
              <a:t>Adds car number for every car that enters the parking lot</a:t>
            </a:r>
          </a:p>
          <a:p>
            <a:pPr lvl="1"/>
            <a:r>
              <a:rPr lang="en-US" dirty="0"/>
              <a:t>Removes car number when the car goes out</a:t>
            </a:r>
          </a:p>
          <a:p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6856117-814F-43ED-B04B-3633AA7336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pPr lvl="0"/>
            <a:r>
              <a:rPr lang="en-US" dirty="0"/>
              <a:t>Problem: Parking Lot</a:t>
            </a:r>
            <a:endParaRPr lang="bg-BG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FDA9800-246D-4337-B74B-31E45A6E638C}"/>
              </a:ext>
            </a:extLst>
          </p:cNvPr>
          <p:cNvGrpSpPr/>
          <p:nvPr/>
        </p:nvGrpSpPr>
        <p:grpSpPr>
          <a:xfrm>
            <a:off x="1371600" y="3276600"/>
            <a:ext cx="8686800" cy="3020122"/>
            <a:chOff x="1370012" y="3244157"/>
            <a:chExt cx="8686800" cy="3020122"/>
          </a:xfrm>
        </p:grpSpPr>
        <p:sp>
          <p:nvSpPr>
            <p:cNvPr id="10" name="Rounded Rectangle 5">
              <a:extLst>
                <a:ext uri="{FF2B5EF4-FFF2-40B4-BE49-F238E27FC236}">
                  <a16:creationId xmlns:a16="http://schemas.microsoft.com/office/drawing/2014/main" id="{E37CCBD1-D9CE-41E6-8B24-8F8066F6E829}"/>
                </a:ext>
              </a:extLst>
            </p:cNvPr>
            <p:cNvSpPr/>
            <p:nvPr/>
          </p:nvSpPr>
          <p:spPr>
            <a:xfrm>
              <a:off x="1370012" y="3796634"/>
              <a:ext cx="2743201" cy="914400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>
                  <a:alpha val="50000"/>
                </a:schemeClr>
              </a:solidFill>
              <a:prstDash val="solid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 Box 18">
              <a:extLst>
                <a:ext uri="{FF2B5EF4-FFF2-40B4-BE49-F238E27FC236}">
                  <a16:creationId xmlns:a16="http://schemas.microsoft.com/office/drawing/2014/main" id="{0618F4F9-5369-4C08-87D8-C8A863A29E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3588" y="3925937"/>
              <a:ext cx="2416047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3600" b="1" spc="2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CA2844AA</a:t>
              </a:r>
              <a:endParaRPr lang="bg-BG" sz="2800" b="1" spc="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3">
              <a:extLst>
                <a:ext uri="{FF2B5EF4-FFF2-40B4-BE49-F238E27FC236}">
                  <a16:creationId xmlns:a16="http://schemas.microsoft.com/office/drawing/2014/main" id="{C275859E-4601-4175-91AE-CDFB0CC5550D}"/>
                </a:ext>
              </a:extLst>
            </p:cNvPr>
            <p:cNvSpPr/>
            <p:nvPr/>
          </p:nvSpPr>
          <p:spPr>
            <a:xfrm>
              <a:off x="4646612" y="4013366"/>
              <a:ext cx="2057400" cy="4846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 dirty="0"/>
            </a:p>
          </p:txBody>
        </p:sp>
        <p:sp>
          <p:nvSpPr>
            <p:cNvPr id="13" name="Rounded Rectangle 10">
              <a:extLst>
                <a:ext uri="{FF2B5EF4-FFF2-40B4-BE49-F238E27FC236}">
                  <a16:creationId xmlns:a16="http://schemas.microsoft.com/office/drawing/2014/main" id="{B6AFD85D-9B78-4A5E-A713-3A938E484476}"/>
                </a:ext>
              </a:extLst>
            </p:cNvPr>
            <p:cNvSpPr/>
            <p:nvPr/>
          </p:nvSpPr>
          <p:spPr>
            <a:xfrm>
              <a:off x="1370012" y="5349878"/>
              <a:ext cx="2743201" cy="914400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>
                  <a:alpha val="50000"/>
                </a:schemeClr>
              </a:solidFill>
              <a:prstDash val="solid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 Box 18">
              <a:extLst>
                <a:ext uri="{FF2B5EF4-FFF2-40B4-BE49-F238E27FC236}">
                  <a16:creationId xmlns:a16="http://schemas.microsoft.com/office/drawing/2014/main" id="{6BED1BE7-182F-4212-9EB6-42BA373536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3588" y="5483912"/>
              <a:ext cx="2416047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3600" b="1" spc="2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CA2844AA</a:t>
              </a:r>
              <a:endParaRPr lang="bg-BG" sz="2800" b="1" spc="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eft Arrow 4">
              <a:extLst>
                <a:ext uri="{FF2B5EF4-FFF2-40B4-BE49-F238E27FC236}">
                  <a16:creationId xmlns:a16="http://schemas.microsoft.com/office/drawing/2014/main" id="{E83B36A4-F465-42B4-8DAC-681720692DDF}"/>
                </a:ext>
              </a:extLst>
            </p:cNvPr>
            <p:cNvSpPr/>
            <p:nvPr/>
          </p:nvSpPr>
          <p:spPr>
            <a:xfrm>
              <a:off x="4646612" y="5564762"/>
              <a:ext cx="2057400" cy="484632"/>
            </a:xfrm>
            <a:prstGeom prst="lef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 dirty="0"/>
            </a:p>
          </p:txBody>
        </p:sp>
        <p:sp>
          <p:nvSpPr>
            <p:cNvPr id="16" name="Rounded Rectangle 14">
              <a:extLst>
                <a:ext uri="{FF2B5EF4-FFF2-40B4-BE49-F238E27FC236}">
                  <a16:creationId xmlns:a16="http://schemas.microsoft.com/office/drawing/2014/main" id="{99815EBD-3400-4B61-A93E-190C14C9E557}"/>
                </a:ext>
              </a:extLst>
            </p:cNvPr>
            <p:cNvSpPr/>
            <p:nvPr/>
          </p:nvSpPr>
          <p:spPr>
            <a:xfrm>
              <a:off x="7220583" y="3774097"/>
              <a:ext cx="2836229" cy="2490182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>
                  <a:alpha val="50000"/>
                </a:schemeClr>
              </a:solidFill>
              <a:prstDash val="solid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 Box 18">
              <a:extLst>
                <a:ext uri="{FF2B5EF4-FFF2-40B4-BE49-F238E27FC236}">
                  <a16:creationId xmlns:a16="http://schemas.microsoft.com/office/drawing/2014/main" id="{4B1696F9-7BB0-49F8-BDA9-7547436BF5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3497" y="3244157"/>
              <a:ext cx="2335897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spc="200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Parking</a:t>
              </a:r>
              <a:r>
                <a:rPr lang="en-US" sz="2400" b="1" spc="200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400" b="1" spc="200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Lot</a:t>
              </a:r>
              <a:endParaRPr lang="bg-BG" sz="2400" b="1" spc="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F3EC1C72-8E78-44C8-93D9-5F563CFEDA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3423" y="4870374"/>
              <a:ext cx="2416046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3600" b="1" spc="2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CA8686RA</a:t>
              </a:r>
              <a:endParaRPr lang="bg-BG" sz="2800" b="1" spc="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98E66FD0-B22C-4C0E-9337-AE1CB8F187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3423" y="4335116"/>
              <a:ext cx="2416046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3600" b="1" spc="2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CA2384HT</a:t>
              </a:r>
              <a:endParaRPr lang="bg-BG" sz="2800" b="1" spc="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 Box 18">
              <a:extLst>
                <a:ext uri="{FF2B5EF4-FFF2-40B4-BE49-F238E27FC236}">
                  <a16:creationId xmlns:a16="http://schemas.microsoft.com/office/drawing/2014/main" id="{C3E9FD9C-32D6-4687-A386-A3491DFD48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3425" y="3774096"/>
              <a:ext cx="2416046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3600" b="1" spc="2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CA4466GA</a:t>
              </a:r>
              <a:endParaRPr lang="bg-BG" sz="2800" b="1" spc="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 Box 18">
              <a:extLst>
                <a:ext uri="{FF2B5EF4-FFF2-40B4-BE49-F238E27FC236}">
                  <a16:creationId xmlns:a16="http://schemas.microsoft.com/office/drawing/2014/main" id="{23A3B4CA-E080-4A8C-B45A-212BCAC6B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3423" y="5431394"/>
              <a:ext cx="2416046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3600" b="1" spc="2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CA9999AT</a:t>
              </a:r>
              <a:endParaRPr lang="bg-BG" sz="2800" b="1" spc="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Text Box 18">
              <a:extLst>
                <a:ext uri="{FF2B5EF4-FFF2-40B4-BE49-F238E27FC236}">
                  <a16:creationId xmlns:a16="http://schemas.microsoft.com/office/drawing/2014/main" id="{EC276E5D-1859-4F2B-B6B0-22DB33EFF2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212" y="3320357"/>
              <a:ext cx="771366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spc="200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Car</a:t>
              </a:r>
              <a:endParaRPr lang="bg-BG" sz="2400" b="1" spc="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83B0E5E-C72C-497B-925D-E859FD13F860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https://judge.softuni.bg/Contests/1462/Sets-And-Maps-Lab</a:t>
            </a:r>
            <a:endParaRPr lang="en-US" dirty="0"/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715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778B29F5-2808-44E2-8A9B-98F84A6876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Parking Lot</a:t>
            </a:r>
            <a:endParaRPr lang="bg-BG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945650D-CC3B-4FCF-8B41-B66711273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639" y="1467354"/>
            <a:ext cx="11314722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LinkedHashSet&lt;String&gt;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parkingLot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=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LinkedHashSet&lt;&gt;()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r>
              <a:rPr lang="en-US" sz="2800" b="1" noProof="1">
                <a:latin typeface="Consolas" pitchFamily="49" charset="0"/>
              </a:rPr>
              <a:t>while(true)</a:t>
            </a:r>
          </a:p>
          <a:p>
            <a:r>
              <a:rPr lang="en-US" sz="2800" b="1" noProof="1">
                <a:latin typeface="Consolas" pitchFamily="49" charset="0"/>
              </a:rPr>
              <a:t>  String input = sc.nextLine();</a:t>
            </a:r>
          </a:p>
          <a:p>
            <a:r>
              <a:rPr lang="en-US" sz="2800" b="1" noProof="1">
                <a:latin typeface="Consolas" pitchFamily="49" charset="0"/>
              </a:rPr>
              <a:t>  if (input.equals("END"))</a:t>
            </a:r>
          </a:p>
          <a:p>
            <a:r>
              <a:rPr lang="en-US" sz="2800" b="1" noProof="1">
                <a:latin typeface="Consolas" pitchFamily="49" charset="0"/>
              </a:rPr>
              <a:t>    break;</a:t>
            </a:r>
          </a:p>
          <a:p>
            <a:r>
              <a:rPr lang="en-US" sz="2800" b="1" noProof="1">
                <a:latin typeface="Consolas" pitchFamily="49" charset="0"/>
              </a:rPr>
              <a:t>  else</a:t>
            </a:r>
          </a:p>
          <a:p>
            <a:r>
              <a:rPr lang="en-US" sz="2800" b="1" noProof="1">
                <a:latin typeface="Consolas" pitchFamily="49" charset="0"/>
              </a:rPr>
              <a:t>    String[] reminder = input.split(", ");</a:t>
            </a:r>
          </a:p>
          <a:p>
            <a:r>
              <a:rPr lang="en-US" sz="2800" b="1" noProof="1">
                <a:latin typeface="Consolas" pitchFamily="49" charset="0"/>
              </a:rPr>
              <a:t>    if (reminder[0].equals("IN"))</a:t>
            </a:r>
          </a:p>
          <a:p>
            <a:r>
              <a:rPr lang="en-US" sz="2800" b="1" noProof="1">
                <a:latin typeface="Consolas" pitchFamily="49" charset="0"/>
              </a:rPr>
              <a:t>      parkingLot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.add</a:t>
            </a:r>
            <a:r>
              <a:rPr lang="en-US" sz="2800" b="1" noProof="1">
                <a:latin typeface="Consolas" pitchFamily="49" charset="0"/>
              </a:rPr>
              <a:t>(reminder[1]);</a:t>
            </a:r>
          </a:p>
          <a:p>
            <a:r>
              <a:rPr lang="en-US" sz="2800" b="1" noProof="1">
                <a:latin typeface="Consolas" pitchFamily="49" charset="0"/>
              </a:rPr>
              <a:t>    else </a:t>
            </a:r>
          </a:p>
          <a:p>
            <a:r>
              <a:rPr lang="en-US" sz="2800" b="1" noProof="1">
                <a:latin typeface="Consolas" pitchFamily="49" charset="0"/>
              </a:rPr>
              <a:t>      parkingLot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.remove</a:t>
            </a:r>
            <a:r>
              <a:rPr lang="en-US" sz="2800" b="1" noProof="1">
                <a:latin typeface="Consolas" pitchFamily="49" charset="0"/>
              </a:rPr>
              <a:t>(reminder[1]);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687E07-9468-4019-89B4-AF9DFB860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000" y="4761159"/>
            <a:ext cx="3161510" cy="15382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81FAD6-FF4B-44D5-AA96-E35BF7B04E6D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https://judge.softuni.bg/Contests/1462/Sets-And-Maps-Lab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263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914CF3-F527-4D06-9482-7BF842955DDA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Guests are two types: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Regular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VIPs</a:t>
            </a:r>
            <a:r>
              <a:rPr lang="en-US" dirty="0"/>
              <a:t> – their tickets start with digit</a:t>
            </a:r>
          </a:p>
          <a:p>
            <a:r>
              <a:rPr lang="en-US" dirty="0"/>
              <a:t>Until </a:t>
            </a:r>
            <a:r>
              <a:rPr lang="en-US" b="1" dirty="0">
                <a:solidFill>
                  <a:schemeClr val="bg1"/>
                </a:solidFill>
              </a:rPr>
              <a:t>PARTY</a:t>
            </a:r>
            <a:r>
              <a:rPr lang="en-US" dirty="0"/>
              <a:t> command, you will receive </a:t>
            </a:r>
            <a:br>
              <a:rPr lang="en-US" dirty="0"/>
            </a:br>
            <a:r>
              <a:rPr lang="en-US" dirty="0"/>
              <a:t>guest invitations </a:t>
            </a:r>
          </a:p>
          <a:p>
            <a:r>
              <a:rPr lang="en-US" dirty="0"/>
              <a:t>Until 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 command, you will receive a second </a:t>
            </a:r>
            <a:br>
              <a:rPr lang="en-US" dirty="0"/>
            </a:br>
            <a:r>
              <a:rPr lang="en-US" dirty="0"/>
              <a:t>list with guests that actually c</a:t>
            </a:r>
            <a:r>
              <a:rPr lang="bg-BG" dirty="0"/>
              <a:t>а</a:t>
            </a:r>
            <a:r>
              <a:rPr lang="en-US" dirty="0"/>
              <a:t>me to the party</a:t>
            </a:r>
          </a:p>
          <a:p>
            <a:r>
              <a:rPr lang="en-US" dirty="0"/>
              <a:t>Find how many guests didn't c</a:t>
            </a:r>
            <a:r>
              <a:rPr lang="bg-BG" dirty="0"/>
              <a:t>о</a:t>
            </a:r>
            <a:r>
              <a:rPr lang="en-US" dirty="0"/>
              <a:t>me to the party </a:t>
            </a:r>
          </a:p>
          <a:p>
            <a:r>
              <a:rPr lang="en-US" dirty="0"/>
              <a:t>Print all guests that didn't c</a:t>
            </a:r>
            <a:r>
              <a:rPr lang="bg-BG" dirty="0"/>
              <a:t>о</a:t>
            </a:r>
            <a:r>
              <a:rPr lang="en-US" dirty="0"/>
              <a:t>me (VIPs first)</a:t>
            </a:r>
          </a:p>
          <a:p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2C45964-592D-4FA9-8804-4DC0B8A274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pPr lvl="0"/>
            <a:r>
              <a:rPr lang="en-US" dirty="0"/>
              <a:t>Problem: </a:t>
            </a:r>
            <a:r>
              <a:rPr lang="en-US" dirty="0" err="1"/>
              <a:t>SoftUni</a:t>
            </a:r>
            <a:r>
              <a:rPr lang="en-US" dirty="0"/>
              <a:t> Party </a:t>
            </a:r>
            <a:endParaRPr lang="bg-BG" dirty="0"/>
          </a:p>
        </p:txBody>
      </p:sp>
      <p:sp>
        <p:nvSpPr>
          <p:cNvPr id="7" name="Rounded Rectangle 14">
            <a:extLst>
              <a:ext uri="{FF2B5EF4-FFF2-40B4-BE49-F238E27FC236}">
                <a16:creationId xmlns:a16="http://schemas.microsoft.com/office/drawing/2014/main" id="{12E1D8F2-DB83-47B9-A222-5C8D15AB97D4}"/>
              </a:ext>
            </a:extLst>
          </p:cNvPr>
          <p:cNvSpPr/>
          <p:nvPr/>
        </p:nvSpPr>
        <p:spPr>
          <a:xfrm>
            <a:off x="8917031" y="2101381"/>
            <a:ext cx="2850564" cy="233894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alpha val="50000"/>
              </a:schemeClr>
            </a:solidFill>
            <a:prstDash val="solid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algn="ctr">
              <a:buClr>
                <a:srgbClr val="F2B254"/>
              </a:buClr>
              <a:buSzPct val="100000"/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7IK9Yo0h</a:t>
            </a:r>
          </a:p>
          <a:p>
            <a:pPr algn="ctr">
              <a:buClr>
                <a:srgbClr val="F2B254"/>
              </a:buClr>
              <a:buSzPct val="100000"/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9NoBUajQ</a:t>
            </a:r>
          </a:p>
          <a:p>
            <a:pPr algn="ctr">
              <a:buClr>
                <a:srgbClr val="F2B254"/>
              </a:buClr>
              <a:buSzPct val="100000"/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Ce8vwPmE</a:t>
            </a:r>
          </a:p>
          <a:p>
            <a:pPr algn="ctr">
              <a:buClr>
                <a:srgbClr val="F2B254"/>
              </a:buClr>
              <a:buSzPct val="100000"/>
            </a:pPr>
            <a:r>
              <a:rPr lang="en-US" sz="32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SVQXQCbc</a:t>
            </a:r>
            <a:endParaRPr lang="en-US" sz="32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Box 18">
            <a:extLst>
              <a:ext uri="{FF2B5EF4-FFF2-40B4-BE49-F238E27FC236}">
                <a16:creationId xmlns:a16="http://schemas.microsoft.com/office/drawing/2014/main" id="{8E2A32C9-7C1E-4FF7-B6EE-B0B04E701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5787" y="1087642"/>
            <a:ext cx="2953053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3200" b="1" spc="200" dirty="0">
                <a:latin typeface="Consolas" pitchFamily="49" charset="0"/>
                <a:cs typeface="Consolas" pitchFamily="49" charset="0"/>
              </a:rPr>
              <a:t>Reservation</a:t>
            </a:r>
            <a:br>
              <a:rPr lang="en-US" sz="3200" b="1" spc="200" dirty="0">
                <a:latin typeface="Consolas" pitchFamily="49" charset="0"/>
                <a:cs typeface="Consolas" pitchFamily="49" charset="0"/>
              </a:rPr>
            </a:br>
            <a:r>
              <a:rPr lang="en-US" sz="3200" b="1" spc="200" dirty="0">
                <a:latin typeface="Consolas" pitchFamily="49" charset="0"/>
                <a:cs typeface="Consolas" pitchFamily="49" charset="0"/>
              </a:rPr>
              <a:t>List</a:t>
            </a:r>
            <a:endParaRPr lang="bg-BG" b="1" spc="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886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4BC3AE46-99E5-42AB-893E-E7FFE1171F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098717" cy="1021828"/>
          </a:xfrm>
        </p:spPr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SoftUni</a:t>
            </a:r>
            <a:r>
              <a:rPr lang="en-US" dirty="0"/>
              <a:t> Party </a:t>
            </a:r>
            <a:endParaRPr lang="bg-BG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593F9B9-1B92-4051-AE4F-A6942AE08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551" y="1288639"/>
            <a:ext cx="9402897" cy="526297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anchor="ctr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Set&lt;String&gt;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vip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TreeSet&lt;&gt;()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Set&lt;String&gt;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regular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TreeSet&lt;&gt;()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guestId = scanner.nextLine();</a:t>
            </a:r>
          </a:p>
          <a:p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while (!guestId.equals("PARTY")) {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(Character.isDigit(guestId.charAt(0)))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vip.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guestId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else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regular.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guestId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guestId = scanner.nextLine();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Remove the guests who came to the party</a:t>
            </a:r>
          </a:p>
          <a:p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Print results</a:t>
            </a: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id="{55CB6C7C-6B03-4979-9023-4AF9ED942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2825" y="3684232"/>
            <a:ext cx="2057400" cy="990600"/>
          </a:xfrm>
          <a:prstGeom prst="wedgeRoundRectCallout">
            <a:avLst>
              <a:gd name="adj1" fmla="val -60766"/>
              <a:gd name="adj2" fmla="val -505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or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false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814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2D0909-3078-4D7D-9540-F443AE88DD0D}"/>
              </a:ext>
            </a:extLst>
          </p:cNvPr>
          <p:cNvSpPr txBox="1">
            <a:spLocks/>
          </p:cNvSpPr>
          <p:nvPr/>
        </p:nvSpPr>
        <p:spPr>
          <a:xfrm>
            <a:off x="192001" y="1211446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Create a game that is played by two players:</a:t>
            </a:r>
          </a:p>
          <a:p>
            <a:pPr lvl="1"/>
            <a:r>
              <a:rPr lang="en-US" sz="3000" dirty="0"/>
              <a:t>Each one </a:t>
            </a:r>
            <a:r>
              <a:rPr lang="en-US" sz="3000" b="1" dirty="0">
                <a:solidFill>
                  <a:schemeClr val="bg1"/>
                </a:solidFill>
              </a:rPr>
              <a:t>has 20 unique numbers </a:t>
            </a:r>
            <a:r>
              <a:rPr lang="en-US" sz="3000" dirty="0"/>
              <a:t>(read from console, separated </a:t>
            </a:r>
            <a:br>
              <a:rPr lang="en-US" sz="3000" dirty="0"/>
            </a:br>
            <a:r>
              <a:rPr lang="en-US" sz="3000" dirty="0"/>
              <a:t>with space)</a:t>
            </a:r>
          </a:p>
          <a:p>
            <a:pPr lvl="1"/>
            <a:r>
              <a:rPr lang="en-US" sz="3000" dirty="0"/>
              <a:t>Every round each player </a:t>
            </a:r>
            <a:r>
              <a:rPr lang="en-US" sz="3000" b="1" dirty="0">
                <a:solidFill>
                  <a:schemeClr val="bg1"/>
                </a:solidFill>
              </a:rPr>
              <a:t>bets his first number</a:t>
            </a:r>
            <a:r>
              <a:rPr lang="en-US" sz="3000" dirty="0"/>
              <a:t> from deck</a:t>
            </a:r>
          </a:p>
          <a:p>
            <a:pPr lvl="1"/>
            <a:r>
              <a:rPr lang="en-US" sz="3000" dirty="0"/>
              <a:t>Player with bigger number wins and places both numbers </a:t>
            </a:r>
            <a:r>
              <a:rPr lang="en-US" sz="3000" b="1" dirty="0">
                <a:solidFill>
                  <a:schemeClr val="bg1"/>
                </a:solidFill>
              </a:rPr>
              <a:t>at the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bottom</a:t>
            </a:r>
            <a:r>
              <a:rPr lang="en-US" sz="3000" dirty="0"/>
              <a:t> of his deck</a:t>
            </a:r>
          </a:p>
          <a:p>
            <a:pPr lvl="1"/>
            <a:r>
              <a:rPr lang="en-US" sz="3000" dirty="0"/>
              <a:t>A game ends after </a:t>
            </a:r>
            <a:r>
              <a:rPr lang="en-US" sz="3000" b="1" dirty="0">
                <a:solidFill>
                  <a:schemeClr val="bg1"/>
                </a:solidFill>
              </a:rPr>
              <a:t>50 rounds </a:t>
            </a:r>
            <a:r>
              <a:rPr lang="en-US" sz="3000" dirty="0"/>
              <a:t>or when a player has </a:t>
            </a:r>
            <a:r>
              <a:rPr lang="en-US" sz="3000" b="1" dirty="0">
                <a:solidFill>
                  <a:schemeClr val="bg1"/>
                </a:solidFill>
              </a:rPr>
              <a:t>0 numbers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A7EACDC-3016-4B6C-9771-5AA0A59297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pPr lvl="0"/>
            <a:r>
              <a:rPr lang="en-US" dirty="0"/>
              <a:t>Problem: "Voina" – Number Game</a:t>
            </a:r>
            <a:endParaRPr lang="bg-B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51D7DA-D6FE-4F69-9611-6B7494665095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https://judge.softuni.bg/Contests/1462/Sets-And-Maps-Lab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130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C1ABF8-F9C0-48C0-8D07-870028808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804" y="1252781"/>
            <a:ext cx="10614391" cy="529375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anchor="ctr">
            <a:spAutoFit/>
          </a:bodyPr>
          <a:lstStyle/>
          <a:p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LinkedHashSet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&lt;Integer&gt; firstPlayer = getPlayerNumbers();</a:t>
            </a:r>
          </a:p>
          <a:p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LinkedHashSet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&lt;Integer&gt; secondPlayer = getPlayerNumbers();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(int i = 0; i &lt; 50; i++) {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int firstNumber = firstPlayer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.iterator().next();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firstPlayer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.remove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(firstNumber); 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get top number for second player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(firstNumber &gt; secondNumber) {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firstPlayer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.add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(firstNumber);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firstPlayer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.add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(secondNumber);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 else if (secondNumber &gt; firstNumber) 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finish logic about second player win or draw </a:t>
            </a: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print result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21B0115-8766-43D4-A711-7EB7CAF29B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098717" cy="1021828"/>
          </a:xfrm>
        </p:spPr>
        <p:txBody>
          <a:bodyPr/>
          <a:lstStyle/>
          <a:p>
            <a:r>
              <a:rPr lang="en-US" dirty="0"/>
              <a:t>Solution: "Voina" – Number Game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907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Associative Arrays</a:t>
            </a:r>
          </a:p>
        </p:txBody>
      </p:sp>
      <p:pic>
        <p:nvPicPr>
          <p:cNvPr id="1026" name="Picture 2" descr="Ð ÐµÐ·ÑÐ»ÑÐ°Ñ Ñ Ð¸Ð·Ð¾Ð±ÑÐ°Ð¶ÐµÐ½Ð¸Ðµ Ð·Ð° key value png">
            <a:extLst>
              <a:ext uri="{FF2B5EF4-FFF2-40B4-BE49-F238E27FC236}">
                <a16:creationId xmlns:a16="http://schemas.microsoft.com/office/drawing/2014/main" id="{E85B3C9D-2E8F-4A99-B5D8-265AAE709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460" y="1676401"/>
            <a:ext cx="2739341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HashMap&lt;Key, Value&gt;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7C8893-73BC-4D06-9329-CABB9DD166F5}"/>
              </a:ext>
            </a:extLst>
          </p:cNvPr>
          <p:cNvSpPr txBox="1">
            <a:spLocks/>
          </p:cNvSpPr>
          <p:nvPr/>
        </p:nvSpPr>
        <p:spPr>
          <a:xfrm>
            <a:off x="192001" y="106680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Associative arrays </a:t>
            </a:r>
            <a:r>
              <a:rPr lang="en-US" dirty="0"/>
              <a:t>are arrays indexed by keys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Not  by the numbers 0, 1, 2, …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Hold a set of pairs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&lt;key,</a:t>
            </a:r>
            <a:r>
              <a:rPr lang="en-US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value&gt;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45B99EBE-4C43-4850-9B64-52AC39491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Associative Arrays (Maps)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26BE53-DF9D-40AF-B94E-7B7AE70D509A}"/>
              </a:ext>
            </a:extLst>
          </p:cNvPr>
          <p:cNvSpPr/>
          <p:nvPr/>
        </p:nvSpPr>
        <p:spPr>
          <a:xfrm>
            <a:off x="190403" y="3143376"/>
            <a:ext cx="2885855" cy="6194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Traditional </a:t>
            </a:r>
            <a:r>
              <a:rPr lang="en-US" sz="3400" dirty="0">
                <a:solidFill>
                  <a:prstClr val="white"/>
                </a:solidFill>
              </a:rPr>
              <a:t>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F8C585-CD77-4989-8C8E-FC1880D5856F}"/>
              </a:ext>
            </a:extLst>
          </p:cNvPr>
          <p:cNvSpPr/>
          <p:nvPr/>
        </p:nvSpPr>
        <p:spPr>
          <a:xfrm>
            <a:off x="6324601" y="3143375"/>
            <a:ext cx="3581400" cy="641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47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Associative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array</a:t>
            </a:r>
          </a:p>
        </p:txBody>
      </p:sp>
      <p:sp>
        <p:nvSpPr>
          <p:cNvPr id="9" name="Rounded Rectangle 7">
            <a:extLst>
              <a:ext uri="{FF2B5EF4-FFF2-40B4-BE49-F238E27FC236}">
                <a16:creationId xmlns:a16="http://schemas.microsoft.com/office/drawing/2014/main" id="{459D5C1C-082E-4345-9D4D-E93DA78B7AC9}"/>
              </a:ext>
            </a:extLst>
          </p:cNvPr>
          <p:cNvSpPr/>
          <p:nvPr/>
        </p:nvSpPr>
        <p:spPr>
          <a:xfrm>
            <a:off x="381000" y="3931801"/>
            <a:ext cx="5410200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Box 18">
            <a:extLst>
              <a:ext uri="{FF2B5EF4-FFF2-40B4-BE49-F238E27FC236}">
                <a16:creationId xmlns:a16="http://schemas.microsoft.com/office/drawing/2014/main" id="{7BFE8AA4-09BA-499E-BD10-0FB24EDC8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6477" y="4603959"/>
            <a:ext cx="353654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700" b="1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7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latin typeface="Consolas" pitchFamily="49" charset="0"/>
                <a:cs typeface="Consolas" pitchFamily="49" charset="0"/>
              </a:rPr>
              <a:t>  1 </a:t>
            </a:r>
            <a:r>
              <a:rPr lang="en-US" sz="27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latin typeface="Consolas" pitchFamily="49" charset="0"/>
                <a:cs typeface="Consolas" pitchFamily="49" charset="0"/>
              </a:rPr>
              <a:t> 2 </a:t>
            </a:r>
            <a:r>
              <a:rPr lang="en-US" sz="27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latin typeface="Consolas" pitchFamily="49" charset="0"/>
                <a:cs typeface="Consolas" pitchFamily="49" charset="0"/>
              </a:rPr>
              <a:t> 3 </a:t>
            </a:r>
            <a:r>
              <a:rPr lang="en-US" sz="27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latin typeface="Consolas" pitchFamily="49" charset="0"/>
                <a:cs typeface="Consolas" pitchFamily="49" charset="0"/>
              </a:rPr>
              <a:t> 4</a:t>
            </a:r>
          </a:p>
        </p:txBody>
      </p:sp>
      <p:graphicFrame>
        <p:nvGraphicFramePr>
          <p:cNvPr id="11" name="Group 134">
            <a:extLst>
              <a:ext uri="{FF2B5EF4-FFF2-40B4-BE49-F238E27FC236}">
                <a16:creationId xmlns:a16="http://schemas.microsoft.com/office/drawing/2014/main" id="{2282903B-305E-4871-8F22-415CBAF418B7}"/>
              </a:ext>
            </a:extLst>
          </p:cNvPr>
          <p:cNvGraphicFramePr>
            <a:graphicFrameLocks/>
          </p:cNvGraphicFramePr>
          <p:nvPr/>
        </p:nvGraphicFramePr>
        <p:xfrm>
          <a:off x="1605888" y="5166241"/>
          <a:ext cx="3858870" cy="638447"/>
        </p:xfrm>
        <a:graphic>
          <a:graphicData uri="http://schemas.openxmlformats.org/drawingml/2006/table">
            <a:tbl>
              <a:tblPr/>
              <a:tblGrid>
                <a:gridCol w="771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84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408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Rounded Rectangle 10">
            <a:extLst>
              <a:ext uri="{FF2B5EF4-FFF2-40B4-BE49-F238E27FC236}">
                <a16:creationId xmlns:a16="http://schemas.microsoft.com/office/drawing/2014/main" id="{7378ED18-6D62-4EBE-B45F-1D48E5AC5118}"/>
              </a:ext>
            </a:extLst>
          </p:cNvPr>
          <p:cNvSpPr/>
          <p:nvPr/>
        </p:nvSpPr>
        <p:spPr>
          <a:xfrm>
            <a:off x="6248400" y="3931801"/>
            <a:ext cx="5486400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3" name="Group 134">
            <a:extLst>
              <a:ext uri="{FF2B5EF4-FFF2-40B4-BE49-F238E27FC236}">
                <a16:creationId xmlns:a16="http://schemas.microsoft.com/office/drawing/2014/main" id="{DF325E04-39C2-4804-9640-C57CE80A8725}"/>
              </a:ext>
            </a:extLst>
          </p:cNvPr>
          <p:cNvGraphicFramePr>
            <a:graphicFrameLocks/>
          </p:cNvGraphicFramePr>
          <p:nvPr/>
        </p:nvGraphicFramePr>
        <p:xfrm>
          <a:off x="6574808" y="4600769"/>
          <a:ext cx="4856798" cy="1554480"/>
        </p:xfrm>
        <a:graphic>
          <a:graphicData uri="http://schemas.openxmlformats.org/drawingml/2006/table">
            <a:tbl>
              <a:tblPr/>
              <a:tblGrid>
                <a:gridCol w="2330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6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John Smith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+1-555-8976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Lisa Smith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+1-555-1234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Sam Doe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+1-555-5030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5A1EE0-2AAF-48D0-B6D9-9B5B736F6C39}"/>
              </a:ext>
            </a:extLst>
          </p:cNvPr>
          <p:cNvSpPr txBox="1"/>
          <p:nvPr/>
        </p:nvSpPr>
        <p:spPr>
          <a:xfrm>
            <a:off x="6583641" y="4035294"/>
            <a:ext cx="2312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key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34C720-97A6-4D37-B07C-DC1FB1E3F0EC}"/>
              </a:ext>
            </a:extLst>
          </p:cNvPr>
          <p:cNvSpPr txBox="1"/>
          <p:nvPr/>
        </p:nvSpPr>
        <p:spPr>
          <a:xfrm>
            <a:off x="8910583" y="4039789"/>
            <a:ext cx="2514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value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1BFDED-2731-43B7-8039-35ED387BC4F9}"/>
              </a:ext>
            </a:extLst>
          </p:cNvPr>
          <p:cNvSpPr txBox="1"/>
          <p:nvPr/>
        </p:nvSpPr>
        <p:spPr>
          <a:xfrm>
            <a:off x="511792" y="4607368"/>
            <a:ext cx="101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key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D159D5-C2FD-40ED-A928-2B1D1DAA6B50}"/>
              </a:ext>
            </a:extLst>
          </p:cNvPr>
          <p:cNvSpPr txBox="1"/>
          <p:nvPr/>
        </p:nvSpPr>
        <p:spPr>
          <a:xfrm>
            <a:off x="511793" y="5240523"/>
            <a:ext cx="1012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value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751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2" grpId="0" animBg="1"/>
      <p:bldP spid="14" grpId="0"/>
      <p:bldP spid="15" grpId="0"/>
      <p:bldP spid="16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0D70C7-0772-4EF5-B49B-0DA065AFE494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/>
              <a:t>Initialization</a:t>
            </a:r>
          </a:p>
          <a:p>
            <a:pPr lvl="1"/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sz="31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100" b="1" dirty="0">
                <a:latin typeface="Consolas" panose="020B0609020204030204" pitchFamily="49" charset="0"/>
              </a:rPr>
              <a:t>.size()</a:t>
            </a:r>
          </a:p>
          <a:p>
            <a:pPr>
              <a:lnSpc>
                <a:spcPct val="100000"/>
              </a:lnSpc>
            </a:pPr>
            <a:r>
              <a:rPr lang="en-US" sz="3100" b="1" dirty="0">
                <a:latin typeface="Consolas" panose="020B0609020204030204" pitchFamily="49" charset="0"/>
              </a:rPr>
              <a:t>.isEmpty()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400ACB18-FEA1-4026-A083-35348BBDB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b="1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37B1EE3-F62A-49C4-BDD7-2007C5B163DD}"/>
              </a:ext>
            </a:extLst>
          </p:cNvPr>
          <p:cNvSpPr txBox="1">
            <a:spLocks/>
          </p:cNvSpPr>
          <p:nvPr/>
        </p:nvSpPr>
        <p:spPr>
          <a:xfrm>
            <a:off x="762000" y="1799097"/>
            <a:ext cx="94488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rgbClr val="FFA72A"/>
                </a:solidFill>
                <a:effectLst/>
              </a:rPr>
              <a:t>Map&lt;</a:t>
            </a:r>
            <a:r>
              <a:rPr lang="en-US" sz="2400" dirty="0">
                <a:solidFill>
                  <a:schemeClr val="tx1"/>
                </a:solidFill>
                <a:effectLst/>
              </a:rPr>
              <a:t>String</a:t>
            </a:r>
            <a:r>
              <a:rPr lang="en-US" sz="2400" dirty="0">
                <a:solidFill>
                  <a:srgbClr val="FFA72A"/>
                </a:solidFill>
                <a:effectLst/>
              </a:rPr>
              <a:t>, </a:t>
            </a:r>
            <a:r>
              <a:rPr lang="en-US" sz="2400" dirty="0">
                <a:solidFill>
                  <a:schemeClr val="tx1"/>
                </a:solidFill>
                <a:effectLst/>
              </a:rPr>
              <a:t>Integer</a:t>
            </a:r>
            <a:r>
              <a:rPr lang="en-US" sz="2400" dirty="0">
                <a:solidFill>
                  <a:srgbClr val="FFA72A"/>
                </a:solidFill>
                <a:effectLst/>
              </a:rPr>
              <a:t>&gt;</a:t>
            </a:r>
            <a:r>
              <a:rPr lang="en-US" sz="2400" dirty="0">
                <a:solidFill>
                  <a:schemeClr val="tx1"/>
                </a:solidFill>
                <a:effectLst/>
              </a:rPr>
              <a:t> hash =</a:t>
            </a:r>
            <a:r>
              <a:rPr lang="en-US" sz="2400" dirty="0">
                <a:solidFill>
                  <a:srgbClr val="FFA72A"/>
                </a:solidFill>
                <a:effectLst/>
              </a:rPr>
              <a:t> new HashMap&lt;</a:t>
            </a:r>
            <a:r>
              <a:rPr lang="en-US" sz="2400" dirty="0">
                <a:solidFill>
                  <a:schemeClr val="tx1"/>
                </a:solidFill>
                <a:effectLst/>
              </a:rPr>
              <a:t>String</a:t>
            </a:r>
            <a:r>
              <a:rPr lang="en-US" sz="2400" dirty="0">
                <a:solidFill>
                  <a:srgbClr val="FFA72A"/>
                </a:solidFill>
                <a:effectLst/>
              </a:rPr>
              <a:t>&gt;()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677374F1-359B-4AF8-9A13-02104E930EC3}"/>
              </a:ext>
            </a:extLst>
          </p:cNvPr>
          <p:cNvSpPr txBox="1">
            <a:spLocks/>
          </p:cNvSpPr>
          <p:nvPr/>
        </p:nvSpPr>
        <p:spPr>
          <a:xfrm>
            <a:off x="762000" y="4904931"/>
            <a:ext cx="9448800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Map&lt;</a:t>
            </a:r>
            <a:r>
              <a:rPr lang="en-US" sz="2400" dirty="0">
                <a:solidFill>
                  <a:schemeClr val="tx1"/>
                </a:solidFill>
                <a:effectLst/>
              </a:rPr>
              <a:t>String, Integer</a:t>
            </a:r>
            <a:r>
              <a:rPr lang="en-US" sz="2400" dirty="0">
                <a:solidFill>
                  <a:schemeClr val="bg1"/>
                </a:solidFill>
                <a:effectLst/>
              </a:rPr>
              <a:t>&gt;</a:t>
            </a:r>
            <a:r>
              <a:rPr lang="en-US" sz="2400" dirty="0">
                <a:solidFill>
                  <a:schemeClr val="tx1"/>
                </a:solidFill>
                <a:effectLst/>
              </a:rPr>
              <a:t> hash =</a:t>
            </a:r>
            <a:r>
              <a:rPr lang="en-US" sz="2400" dirty="0">
                <a:solidFill>
                  <a:schemeClr val="bg1"/>
                </a:solidFill>
                <a:effectLst/>
              </a:rPr>
              <a:t> new HashMap&lt;&gt;()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System.out.println(hash.</a:t>
            </a:r>
            <a:r>
              <a:rPr lang="en-US" sz="2400" dirty="0">
                <a:solidFill>
                  <a:schemeClr val="bg1"/>
                </a:solidFill>
                <a:effectLst/>
              </a:rPr>
              <a:t>size()</a:t>
            </a:r>
            <a:r>
              <a:rPr lang="en-US" sz="2400" dirty="0">
                <a:solidFill>
                  <a:schemeClr val="tx1"/>
                </a:solidFill>
                <a:effectLst/>
              </a:rPr>
              <a:t>);  </a:t>
            </a:r>
            <a:r>
              <a:rPr lang="en-US" sz="2400" dirty="0">
                <a:effectLst/>
              </a:rPr>
              <a:t> 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0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System.out.println(hash.</a:t>
            </a:r>
            <a:r>
              <a:rPr lang="en-US" sz="2400" dirty="0">
                <a:solidFill>
                  <a:schemeClr val="bg1"/>
                </a:solidFill>
                <a:effectLst/>
              </a:rPr>
              <a:t>isEmpty()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  <a:r>
              <a:rPr lang="en-US" sz="2400" dirty="0">
                <a:solidFill>
                  <a:schemeClr val="bg1"/>
                </a:solidFill>
                <a:effectLst/>
              </a:rPr>
              <a:t>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True</a:t>
            </a:r>
          </a:p>
        </p:txBody>
      </p:sp>
      <p:sp>
        <p:nvSpPr>
          <p:cNvPr id="9" name="AutoShape 25">
            <a:extLst>
              <a:ext uri="{FF2B5EF4-FFF2-40B4-BE49-F238E27FC236}">
                <a16:creationId xmlns:a16="http://schemas.microsoft.com/office/drawing/2014/main" id="{773701CB-1CEC-4728-B7BD-7CD453F6F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358" y="2477013"/>
            <a:ext cx="2325688" cy="557499"/>
          </a:xfrm>
          <a:prstGeom prst="wedgeRoundRectCallout">
            <a:avLst>
              <a:gd name="adj1" fmla="val -36311"/>
              <a:gd name="adj2" fmla="val -784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</a:t>
            </a:r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values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25">
            <a:extLst>
              <a:ext uri="{FF2B5EF4-FFF2-40B4-BE49-F238E27FC236}">
                <a16:creationId xmlns:a16="http://schemas.microsoft.com/office/drawing/2014/main" id="{ECCA8C5A-7101-4BFC-9507-40E81540D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654" y="2477014"/>
            <a:ext cx="2023428" cy="557499"/>
          </a:xfrm>
          <a:prstGeom prst="wedgeRoundRectCallout">
            <a:avLst>
              <a:gd name="adj1" fmla="val 36069"/>
              <a:gd name="adj2" fmla="val -838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of keys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712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9" grpId="0" uiExpand="1" animBg="1"/>
      <p:bldP spid="10" grpId="0" uiExpan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</a:pPr>
            <a:r>
              <a:rPr lang="en-US" sz="3400" noProof="1"/>
              <a:t>Sets</a:t>
            </a:r>
          </a:p>
          <a:p>
            <a:pPr lvl="1">
              <a:lnSpc>
                <a:spcPct val="100000"/>
              </a:lnSpc>
            </a:pPr>
            <a:r>
              <a:rPr lang="en-US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  <a:endParaRPr lang="en-US" sz="3200" b="1" noProof="1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TreeSet&lt;E&gt; </a:t>
            </a:r>
          </a:p>
          <a:p>
            <a:pPr lvl="1">
              <a:lnSpc>
                <a:spcPct val="100000"/>
              </a:lnSpc>
            </a:pPr>
            <a:r>
              <a:rPr lang="en-US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LinkedHashSet&lt;E&gt;</a:t>
            </a:r>
          </a:p>
          <a:p>
            <a:pPr marL="514350" indent="-514350">
              <a:lnSpc>
                <a:spcPct val="100000"/>
              </a:lnSpc>
            </a:pPr>
            <a:r>
              <a:rPr lang="en-US" sz="3400" noProof="1"/>
              <a:t>Maps</a:t>
            </a:r>
          </a:p>
          <a:p>
            <a:pPr lvl="1">
              <a:lnSpc>
                <a:spcPct val="100000"/>
              </a:lnSpc>
            </a:pPr>
            <a:r>
              <a:rPr lang="en-US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HashMap&lt;K, V&gt; </a:t>
            </a:r>
          </a:p>
          <a:p>
            <a:pPr lvl="1">
              <a:lnSpc>
                <a:spcPct val="100000"/>
              </a:lnSpc>
            </a:pPr>
            <a:r>
              <a:rPr lang="en-US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TreeMap&lt;K, V&gt; </a:t>
            </a:r>
          </a:p>
          <a:p>
            <a:pPr lvl="1">
              <a:lnSpc>
                <a:spcPct val="100000"/>
              </a:lnSpc>
            </a:pPr>
            <a:r>
              <a:rPr lang="en-US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LinkedHashMap&lt;K, V&gt;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0BCA774-B928-41BD-83FA-1787BAE39C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060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A4BF83-14A5-4D17-B1F1-6B10E5D76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</a:rPr>
              <a:t>HashMap&lt;K, V&gt; – Put()</a:t>
            </a:r>
            <a:endParaRPr lang="bg-BG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D7E74DC-8B01-4346-B349-774F91BF8286}"/>
              </a:ext>
            </a:extLst>
          </p:cNvPr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19C81B-3A83-473D-8652-5ED525E3DCE2}"/>
              </a:ext>
            </a:extLst>
          </p:cNvPr>
          <p:cNvSpPr txBox="1"/>
          <p:nvPr/>
        </p:nvSpPr>
        <p:spPr>
          <a:xfrm>
            <a:off x="7619998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HashMap&lt;String, String&gt;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DCB4003-4ECC-4827-9D39-2DAE01F8237E}"/>
              </a:ext>
            </a:extLst>
          </p:cNvPr>
          <p:cNvSpPr txBox="1">
            <a:spLocks/>
          </p:cNvSpPr>
          <p:nvPr/>
        </p:nvSpPr>
        <p:spPr>
          <a:xfrm>
            <a:off x="7619998" y="2160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50F90EC-C18D-4F68-91A2-649AAB048305}"/>
              </a:ext>
            </a:extLst>
          </p:cNvPr>
          <p:cNvSpPr txBox="1">
            <a:spLocks/>
          </p:cNvSpPr>
          <p:nvPr/>
        </p:nvSpPr>
        <p:spPr>
          <a:xfrm>
            <a:off x="9601199" y="2160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CF1D0426-2678-486B-AA45-ECE7EB2FF5F3}"/>
              </a:ext>
            </a:extLst>
          </p:cNvPr>
          <p:cNvSpPr txBox="1">
            <a:spLocks/>
          </p:cNvSpPr>
          <p:nvPr/>
        </p:nvSpPr>
        <p:spPr>
          <a:xfrm>
            <a:off x="7619999" y="2617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D3347D1-479C-4F2C-B04D-BB8754D78CD0}"/>
              </a:ext>
            </a:extLst>
          </p:cNvPr>
          <p:cNvSpPr txBox="1">
            <a:spLocks/>
          </p:cNvSpPr>
          <p:nvPr/>
        </p:nvSpPr>
        <p:spPr>
          <a:xfrm>
            <a:off x="9601198" y="2617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9815706C-6AF9-459A-8C38-F478E9456398}"/>
              </a:ext>
            </a:extLst>
          </p:cNvPr>
          <p:cNvSpPr txBox="1">
            <a:spLocks/>
          </p:cNvSpPr>
          <p:nvPr/>
        </p:nvSpPr>
        <p:spPr>
          <a:xfrm>
            <a:off x="7619999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87A73542-5896-4510-A664-88B62E891144}"/>
              </a:ext>
            </a:extLst>
          </p:cNvPr>
          <p:cNvSpPr txBox="1">
            <a:spLocks/>
          </p:cNvSpPr>
          <p:nvPr/>
        </p:nvSpPr>
        <p:spPr>
          <a:xfrm>
            <a:off x="9601200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506B818-B3FA-4265-B3FF-AD8887E470C9}"/>
              </a:ext>
            </a:extLst>
          </p:cNvPr>
          <p:cNvSpPr txBox="1">
            <a:spLocks/>
          </p:cNvSpPr>
          <p:nvPr/>
        </p:nvSpPr>
        <p:spPr>
          <a:xfrm>
            <a:off x="7619999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FF2E3D2C-0DF5-4599-B02C-BFAA07B6E0ED}"/>
              </a:ext>
            </a:extLst>
          </p:cNvPr>
          <p:cNvSpPr txBox="1">
            <a:spLocks/>
          </p:cNvSpPr>
          <p:nvPr/>
        </p:nvSpPr>
        <p:spPr>
          <a:xfrm>
            <a:off x="9601200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54566DD7-3CA6-4634-9FC0-4D7FFA781765}"/>
              </a:ext>
            </a:extLst>
          </p:cNvPr>
          <p:cNvSpPr txBox="1">
            <a:spLocks/>
          </p:cNvSpPr>
          <p:nvPr/>
        </p:nvSpPr>
        <p:spPr>
          <a:xfrm>
            <a:off x="7619999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1FCFE553-09D4-42F7-B0E6-AEA6CCC657E9}"/>
              </a:ext>
            </a:extLst>
          </p:cNvPr>
          <p:cNvSpPr txBox="1">
            <a:spLocks/>
          </p:cNvSpPr>
          <p:nvPr/>
        </p:nvSpPr>
        <p:spPr>
          <a:xfrm>
            <a:off x="9601200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4B0F76EA-6F01-4521-9C8E-4FF35DF5B02E}"/>
              </a:ext>
            </a:extLst>
          </p:cNvPr>
          <p:cNvSpPr txBox="1">
            <a:spLocks/>
          </p:cNvSpPr>
          <p:nvPr/>
        </p:nvSpPr>
        <p:spPr>
          <a:xfrm>
            <a:off x="7619999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F7AD662E-E2E7-448F-8E5D-77C3F8A9FEA2}"/>
              </a:ext>
            </a:extLst>
          </p:cNvPr>
          <p:cNvSpPr txBox="1">
            <a:spLocks/>
          </p:cNvSpPr>
          <p:nvPr/>
        </p:nvSpPr>
        <p:spPr>
          <a:xfrm>
            <a:off x="9601200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49D1D424-B638-4A1A-A72B-6B90C06D175A}"/>
              </a:ext>
            </a:extLst>
          </p:cNvPr>
          <p:cNvSpPr txBox="1">
            <a:spLocks/>
          </p:cNvSpPr>
          <p:nvPr/>
        </p:nvSpPr>
        <p:spPr>
          <a:xfrm>
            <a:off x="7619999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52A8956E-D57A-438A-959C-B58BA9C7ECFA}"/>
              </a:ext>
            </a:extLst>
          </p:cNvPr>
          <p:cNvSpPr txBox="1">
            <a:spLocks/>
          </p:cNvSpPr>
          <p:nvPr/>
        </p:nvSpPr>
        <p:spPr>
          <a:xfrm>
            <a:off x="9601200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E85E5D9-B6CD-4F42-9046-1948073F3670}"/>
              </a:ext>
            </a:extLst>
          </p:cNvPr>
          <p:cNvSpPr txBox="1">
            <a:spLocks/>
          </p:cNvSpPr>
          <p:nvPr/>
        </p:nvSpPr>
        <p:spPr>
          <a:xfrm>
            <a:off x="7619999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F46BB018-510C-40C7-874C-51E4D9159D46}"/>
              </a:ext>
            </a:extLst>
          </p:cNvPr>
          <p:cNvSpPr txBox="1">
            <a:spLocks/>
          </p:cNvSpPr>
          <p:nvPr/>
        </p:nvSpPr>
        <p:spPr>
          <a:xfrm>
            <a:off x="9601200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CA942656-A879-4C0F-ACCA-5A7CAD5597EA}"/>
              </a:ext>
            </a:extLst>
          </p:cNvPr>
          <p:cNvSpPr txBox="1">
            <a:spLocks/>
          </p:cNvSpPr>
          <p:nvPr/>
        </p:nvSpPr>
        <p:spPr>
          <a:xfrm>
            <a:off x="7619999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B7F4BF45-933D-4CD8-8423-ABAB1FE6DC49}"/>
              </a:ext>
            </a:extLst>
          </p:cNvPr>
          <p:cNvSpPr txBox="1">
            <a:spLocks/>
          </p:cNvSpPr>
          <p:nvPr/>
        </p:nvSpPr>
        <p:spPr>
          <a:xfrm>
            <a:off x="9601200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7C656B-853D-4F8D-B81A-807C710B098F}"/>
              </a:ext>
            </a:extLst>
          </p:cNvPr>
          <p:cNvSpPr txBox="1"/>
          <p:nvPr/>
        </p:nvSpPr>
        <p:spPr>
          <a:xfrm>
            <a:off x="7620000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5398AA-5AC1-47DE-8F33-4114575ABA71}"/>
              </a:ext>
            </a:extLst>
          </p:cNvPr>
          <p:cNvSpPr txBox="1"/>
          <p:nvPr/>
        </p:nvSpPr>
        <p:spPr>
          <a:xfrm>
            <a:off x="4419601" y="2986389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marL="0" lvl="1" algn="ctr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Put()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04DB48E9-E55C-4880-A7E8-8004A91D7904}"/>
              </a:ext>
            </a:extLst>
          </p:cNvPr>
          <p:cNvSpPr txBox="1">
            <a:spLocks/>
          </p:cNvSpPr>
          <p:nvPr/>
        </p:nvSpPr>
        <p:spPr>
          <a:xfrm>
            <a:off x="304653" y="2171234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5519998A-4B20-4579-8C18-DF765900E19D}"/>
              </a:ext>
            </a:extLst>
          </p:cNvPr>
          <p:cNvSpPr txBox="1">
            <a:spLocks/>
          </p:cNvSpPr>
          <p:nvPr/>
        </p:nvSpPr>
        <p:spPr>
          <a:xfrm>
            <a:off x="2298700" y="2171234"/>
            <a:ext cx="19685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6AB6F712-F39B-4017-AA3C-5AEB7A84F651}"/>
              </a:ext>
            </a:extLst>
          </p:cNvPr>
          <p:cNvSpPr txBox="1">
            <a:spLocks/>
          </p:cNvSpPr>
          <p:nvPr/>
        </p:nvSpPr>
        <p:spPr>
          <a:xfrm>
            <a:off x="318943" y="2183614"/>
            <a:ext cx="1966910" cy="47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DC44AFB4-E184-4758-BD31-C446432FC27E}"/>
              </a:ext>
            </a:extLst>
          </p:cNvPr>
          <p:cNvSpPr txBox="1">
            <a:spLocks/>
          </p:cNvSpPr>
          <p:nvPr/>
        </p:nvSpPr>
        <p:spPr>
          <a:xfrm>
            <a:off x="2271566" y="2182818"/>
            <a:ext cx="1981347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0881-456-987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0163B606-ACB2-4D05-998E-4A25530B72E0}"/>
              </a:ext>
            </a:extLst>
          </p:cNvPr>
          <p:cNvSpPr txBox="1">
            <a:spLocks/>
          </p:cNvSpPr>
          <p:nvPr/>
        </p:nvSpPr>
        <p:spPr>
          <a:xfrm>
            <a:off x="2286000" y="2192728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83663BCD-DAE5-460D-ADA0-468E138159C8}"/>
              </a:ext>
            </a:extLst>
          </p:cNvPr>
          <p:cNvSpPr txBox="1">
            <a:spLocks/>
          </p:cNvSpPr>
          <p:nvPr/>
        </p:nvSpPr>
        <p:spPr>
          <a:xfrm>
            <a:off x="290365" y="2182817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EFC222ED-5D27-4CB3-802A-F90D0B885FD9}"/>
              </a:ext>
            </a:extLst>
          </p:cNvPr>
          <p:cNvSpPr txBox="1">
            <a:spLocks/>
          </p:cNvSpPr>
          <p:nvPr/>
        </p:nvSpPr>
        <p:spPr>
          <a:xfrm>
            <a:off x="3962402" y="2987036"/>
            <a:ext cx="3352799" cy="6822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303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31961E-7 -1.48148E-6 L 0.21256 0.0062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8" y="30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0.00023 L 0.3678 0.2361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90" y="1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256 0.00625 L 0.60016 0.3312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0" y="1625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884 0.23241 L 0.60015 0.3312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9677E-6 2.22222E-6 L 0.36884 0.2324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42" y="1162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4173E-6 -1.85185E-6 L 0.21255 0.00625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8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78 0.23055 L 0.59911 0.0627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-8403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373 0.0044 L 0.60133 0.06273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0" y="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7.40741E-7 L 0.21256 0.00625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8" y="301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4603E-6 -1.85185E-6 L 0.36884 0.23241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42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151 0.00324 L 0.59911 0.19491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0" y="9583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988 0.23056 L 0.60119 0.19607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-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  <p:bldP spid="34" grpId="0" animBg="1"/>
      <p:bldP spid="34" grpId="1" animBg="1"/>
      <p:bldP spid="34" grpId="2" animBg="1"/>
      <p:bldP spid="35" grpId="0" animBg="1"/>
      <p:bldP spid="35" grpId="1" animBg="1"/>
      <p:bldP spid="35" grpId="2" animBg="1"/>
      <p:bldP spid="37" grpId="0" animBg="1"/>
      <p:bldP spid="37" grpId="1" animBg="1"/>
      <p:bldP spid="37" grpId="2" animBg="1"/>
      <p:bldP spid="38" grpId="0" animBg="1"/>
      <p:bldP spid="38" grpId="1" animBg="1"/>
      <p:bldP spid="38" grpId="2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87850B4A-0412-441C-AF52-E33A4EFFCDA7}"/>
              </a:ext>
            </a:extLst>
          </p:cNvPr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6D6DD376-CEA1-44DA-86C8-EE740EF0357F}"/>
              </a:ext>
            </a:extLst>
          </p:cNvPr>
          <p:cNvSpPr txBox="1">
            <a:spLocks/>
          </p:cNvSpPr>
          <p:nvPr/>
        </p:nvSpPr>
        <p:spPr>
          <a:xfrm>
            <a:off x="7620000" y="2148841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noProof="1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3464730-6685-4C54-91D6-31B8A5E39818}"/>
              </a:ext>
            </a:extLst>
          </p:cNvPr>
          <p:cNvSpPr txBox="1">
            <a:spLocks/>
          </p:cNvSpPr>
          <p:nvPr/>
        </p:nvSpPr>
        <p:spPr>
          <a:xfrm>
            <a:off x="9601200" y="2148841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noProof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FAD4A9F-A27A-4194-B47B-0D1D4DD2F122}"/>
              </a:ext>
            </a:extLst>
          </p:cNvPr>
          <p:cNvSpPr txBox="1">
            <a:spLocks/>
          </p:cNvSpPr>
          <p:nvPr/>
        </p:nvSpPr>
        <p:spPr>
          <a:xfrm>
            <a:off x="7619999" y="261288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736CF19-E671-489B-89B0-242FD4FC472B}"/>
              </a:ext>
            </a:extLst>
          </p:cNvPr>
          <p:cNvSpPr txBox="1">
            <a:spLocks/>
          </p:cNvSpPr>
          <p:nvPr/>
        </p:nvSpPr>
        <p:spPr>
          <a:xfrm>
            <a:off x="9601200" y="261288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315BEDAA-E247-44B5-A39D-95B8BB879319}"/>
              </a:ext>
            </a:extLst>
          </p:cNvPr>
          <p:cNvSpPr txBox="1">
            <a:spLocks/>
          </p:cNvSpPr>
          <p:nvPr/>
        </p:nvSpPr>
        <p:spPr>
          <a:xfrm>
            <a:off x="7619999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378682DE-E1DA-4C31-AE24-AAF71DFB8BFF}"/>
              </a:ext>
            </a:extLst>
          </p:cNvPr>
          <p:cNvSpPr txBox="1">
            <a:spLocks/>
          </p:cNvSpPr>
          <p:nvPr/>
        </p:nvSpPr>
        <p:spPr>
          <a:xfrm>
            <a:off x="9601200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E353E1D-78AA-42DD-97C6-85DD80C4DFFA}"/>
              </a:ext>
            </a:extLst>
          </p:cNvPr>
          <p:cNvSpPr txBox="1">
            <a:spLocks/>
          </p:cNvSpPr>
          <p:nvPr/>
        </p:nvSpPr>
        <p:spPr>
          <a:xfrm>
            <a:off x="7619999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>
                <a:solidFill>
                  <a:schemeClr val="tx1">
                    <a:lumMod val="75000"/>
                  </a:schemeClr>
                </a:solidFill>
              </a:rPr>
              <a:t>Pesho</a:t>
            </a:r>
            <a:endParaRPr lang="en-US" noProof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1732AD6-767D-43E1-BCEA-E638AB663702}"/>
              </a:ext>
            </a:extLst>
          </p:cNvPr>
          <p:cNvSpPr txBox="1">
            <a:spLocks/>
          </p:cNvSpPr>
          <p:nvPr/>
        </p:nvSpPr>
        <p:spPr>
          <a:xfrm>
            <a:off x="9596120" y="3542527"/>
            <a:ext cx="1981200" cy="441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1800" noProof="1">
                <a:solidFill>
                  <a:schemeClr val="tx1">
                    <a:lumMod val="75000"/>
                  </a:schemeClr>
                </a:solidFill>
              </a:rPr>
              <a:t>0881-123-987</a:t>
            </a:r>
          </a:p>
          <a:p>
            <a:pPr algn="ctr"/>
            <a:endParaRPr lang="en-US" b="1" noProof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3DD2E3A8-BF54-4BFF-B615-D67A15B38F00}"/>
              </a:ext>
            </a:extLst>
          </p:cNvPr>
          <p:cNvSpPr txBox="1">
            <a:spLocks/>
          </p:cNvSpPr>
          <p:nvPr/>
        </p:nvSpPr>
        <p:spPr>
          <a:xfrm>
            <a:off x="7619999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F8973F47-EBEE-4134-8A54-1BB77E2D9F65}"/>
              </a:ext>
            </a:extLst>
          </p:cNvPr>
          <p:cNvSpPr txBox="1">
            <a:spLocks/>
          </p:cNvSpPr>
          <p:nvPr/>
        </p:nvSpPr>
        <p:spPr>
          <a:xfrm>
            <a:off x="9601200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DBB83E36-4299-4A6A-A066-2E934F84034E}"/>
              </a:ext>
            </a:extLst>
          </p:cNvPr>
          <p:cNvSpPr txBox="1">
            <a:spLocks/>
          </p:cNvSpPr>
          <p:nvPr/>
        </p:nvSpPr>
        <p:spPr>
          <a:xfrm>
            <a:off x="7619999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620DBAFB-DD6E-4012-ACB3-DE7B0ED6ECCB}"/>
              </a:ext>
            </a:extLst>
          </p:cNvPr>
          <p:cNvSpPr txBox="1">
            <a:spLocks/>
          </p:cNvSpPr>
          <p:nvPr/>
        </p:nvSpPr>
        <p:spPr>
          <a:xfrm>
            <a:off x="9601200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73BA5726-9D74-40C5-873B-DA2F01B8E3BE}"/>
              </a:ext>
            </a:extLst>
          </p:cNvPr>
          <p:cNvSpPr txBox="1">
            <a:spLocks/>
          </p:cNvSpPr>
          <p:nvPr/>
        </p:nvSpPr>
        <p:spPr>
          <a:xfrm>
            <a:off x="7619999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12A959E8-36B2-425C-9FAA-ED105BE920B6}"/>
              </a:ext>
            </a:extLst>
          </p:cNvPr>
          <p:cNvSpPr txBox="1">
            <a:spLocks/>
          </p:cNvSpPr>
          <p:nvPr/>
        </p:nvSpPr>
        <p:spPr>
          <a:xfrm>
            <a:off x="9601200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141F8CF4-EABA-4825-B4CA-9D6E8F06BF63}"/>
              </a:ext>
            </a:extLst>
          </p:cNvPr>
          <p:cNvSpPr txBox="1">
            <a:spLocks/>
          </p:cNvSpPr>
          <p:nvPr/>
        </p:nvSpPr>
        <p:spPr>
          <a:xfrm>
            <a:off x="7619999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B834499-A0F2-4719-85C4-EA5E052EF532}"/>
              </a:ext>
            </a:extLst>
          </p:cNvPr>
          <p:cNvSpPr txBox="1">
            <a:spLocks/>
          </p:cNvSpPr>
          <p:nvPr/>
        </p:nvSpPr>
        <p:spPr>
          <a:xfrm>
            <a:off x="9601200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0AC98A-CE93-4FFA-B9D1-6A5FFC17C85E}"/>
              </a:ext>
            </a:extLst>
          </p:cNvPr>
          <p:cNvSpPr txBox="1"/>
          <p:nvPr/>
        </p:nvSpPr>
        <p:spPr>
          <a:xfrm>
            <a:off x="7620000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437C2C80-6A84-4668-9C65-1E815785B968}"/>
              </a:ext>
            </a:extLst>
          </p:cNvPr>
          <p:cNvSpPr txBox="1">
            <a:spLocks/>
          </p:cNvSpPr>
          <p:nvPr/>
        </p:nvSpPr>
        <p:spPr>
          <a:xfrm>
            <a:off x="3048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B5C37777-F0A7-4E27-A76E-4CA11B917651}"/>
              </a:ext>
            </a:extLst>
          </p:cNvPr>
          <p:cNvSpPr txBox="1">
            <a:spLocks/>
          </p:cNvSpPr>
          <p:nvPr/>
        </p:nvSpPr>
        <p:spPr>
          <a:xfrm>
            <a:off x="7619998" y="4446767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9948C7E0-347D-4A80-9BDB-C1E248ACB31B}"/>
              </a:ext>
            </a:extLst>
          </p:cNvPr>
          <p:cNvSpPr txBox="1">
            <a:spLocks/>
          </p:cNvSpPr>
          <p:nvPr/>
        </p:nvSpPr>
        <p:spPr>
          <a:xfrm>
            <a:off x="9601199" y="4446767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</a:t>
            </a:r>
            <a:r>
              <a:rPr lang="en-US" sz="1800" b="1" noProof="1"/>
              <a:t>359-899-55-592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50BADC-1273-4FB5-AAF6-D632BF0D18FB}"/>
              </a:ext>
            </a:extLst>
          </p:cNvPr>
          <p:cNvSpPr txBox="1"/>
          <p:nvPr/>
        </p:nvSpPr>
        <p:spPr>
          <a:xfrm>
            <a:off x="7619998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HashMap&lt;String, String&gt;</a:t>
            </a:r>
          </a:p>
        </p:txBody>
      </p:sp>
      <p:sp>
        <p:nvSpPr>
          <p:cNvPr id="32" name="Title 3">
            <a:extLst>
              <a:ext uri="{FF2B5EF4-FFF2-40B4-BE49-F238E27FC236}">
                <a16:creationId xmlns:a16="http://schemas.microsoft.com/office/drawing/2014/main" id="{BCC60909-D9AF-4AAA-9D32-E7FED504E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noProof="1">
                <a:latin typeface="Consolas" panose="020B0609020204030204" pitchFamily="49" charset="0"/>
              </a:rPr>
              <a:t>HashMap&lt;K, V&gt; – Remove()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86F1CC-F5E2-4921-8515-AA51AC02F25D}"/>
              </a:ext>
            </a:extLst>
          </p:cNvPr>
          <p:cNvSpPr txBox="1"/>
          <p:nvPr/>
        </p:nvSpPr>
        <p:spPr>
          <a:xfrm>
            <a:off x="4419601" y="2986389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marL="0" lvl="1" algn="ctr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D59895FF-DBD5-418C-92CB-3ACF6787B26E}"/>
              </a:ext>
            </a:extLst>
          </p:cNvPr>
          <p:cNvSpPr txBox="1">
            <a:spLocks/>
          </p:cNvSpPr>
          <p:nvPr/>
        </p:nvSpPr>
        <p:spPr>
          <a:xfrm>
            <a:off x="3962402" y="2987036"/>
            <a:ext cx="3352799" cy="6822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626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5634 0.2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17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5" grpId="2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DAE9B14B-A64D-40B5-8A3E-5A2F44F2C8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/>
              <a:t>Looping Through Maps – Example</a:t>
            </a:r>
            <a:endParaRPr lang="bg-BG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BFA6F14-BD46-48B4-AF8E-03E6B7197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151121"/>
            <a:ext cx="11277600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Map</a:t>
            </a:r>
            <a:r>
              <a:rPr lang="en-US" sz="2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Integer&gt; vehicles = new 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HashMap&lt;&gt;()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vehicles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.put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("BMW", 5);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vehicles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.put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("Mercedes", 3);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vehicles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.put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("Audi", 4);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vehicles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.put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("BMW", 10);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for(String key: vehicles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.keySet()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System.out.println(key + " - " + vehicles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.get(key)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0AEB83-449D-46D2-8012-2A9FFBF2B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5484" y="5258955"/>
            <a:ext cx="246698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Audi - 4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Mercedes - 3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BMW - 10</a:t>
            </a:r>
          </a:p>
        </p:txBody>
      </p:sp>
      <p:sp>
        <p:nvSpPr>
          <p:cNvPr id="8" name="Down Arrow 2">
            <a:extLst>
              <a:ext uri="{FF2B5EF4-FFF2-40B4-BE49-F238E27FC236}">
                <a16:creationId xmlns:a16="http://schemas.microsoft.com/office/drawing/2014/main" id="{DCE30EF7-F9A6-44F7-802A-D8AACA7F7827}"/>
              </a:ext>
            </a:extLst>
          </p:cNvPr>
          <p:cNvSpPr/>
          <p:nvPr/>
        </p:nvSpPr>
        <p:spPr>
          <a:xfrm>
            <a:off x="5416662" y="4268535"/>
            <a:ext cx="484632" cy="694081"/>
          </a:xfrm>
          <a:prstGeom prst="downArrow">
            <a:avLst>
              <a:gd name="adj1" fmla="val 50000"/>
              <a:gd name="adj2" fmla="val 6860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" name="AutoShape 25">
            <a:extLst>
              <a:ext uri="{FF2B5EF4-FFF2-40B4-BE49-F238E27FC236}">
                <a16:creationId xmlns:a16="http://schemas.microsoft.com/office/drawing/2014/main" id="{92F0EE4B-FDC4-4FC5-BB50-566095693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9813" y="4115783"/>
            <a:ext cx="2215454" cy="846833"/>
          </a:xfrm>
          <a:prstGeom prst="wedgeRoundRectCallout">
            <a:avLst>
              <a:gd name="adj1" fmla="val -59428"/>
              <a:gd name="adj2" fmla="val -561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value for </a:t>
            </a:r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25">
            <a:extLst>
              <a:ext uri="{FF2B5EF4-FFF2-40B4-BE49-F238E27FC236}">
                <a16:creationId xmlns:a16="http://schemas.microsoft.com/office/drawing/2014/main" id="{9C9C42DC-7E69-41D4-A79C-79397E4EE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3577" y="2628786"/>
            <a:ext cx="3248011" cy="435941"/>
          </a:xfrm>
          <a:prstGeom prst="wedgeRoundRectCallout">
            <a:avLst>
              <a:gd name="adj1" fmla="val -56675"/>
              <a:gd name="adj2" fmla="val 355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Override </a:t>
            </a:r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value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5">
            <a:extLst>
              <a:ext uri="{FF2B5EF4-FFF2-40B4-BE49-F238E27FC236}">
                <a16:creationId xmlns:a16="http://schemas.microsoft.com/office/drawing/2014/main" id="{189FF27E-4890-4068-964D-E004DE795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136289"/>
            <a:ext cx="3429000" cy="435940"/>
          </a:xfrm>
          <a:prstGeom prst="wedgeRoundRectCallout">
            <a:avLst>
              <a:gd name="adj1" fmla="val -55267"/>
              <a:gd name="adj2" fmla="val 124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set of </a:t>
            </a:r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keys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0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3296DD-77A3-43C0-B088-B3D40F9E4A17}"/>
              </a:ext>
            </a:extLst>
          </p:cNvPr>
          <p:cNvSpPr txBox="1">
            <a:spLocks/>
          </p:cNvSpPr>
          <p:nvPr/>
        </p:nvSpPr>
        <p:spPr>
          <a:xfrm>
            <a:off x="190403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Write a program that </a:t>
            </a:r>
            <a:r>
              <a:rPr lang="en-US" sz="3200" b="1" dirty="0">
                <a:solidFill>
                  <a:schemeClr val="bg1"/>
                </a:solidFill>
              </a:rPr>
              <a:t>counts</a:t>
            </a:r>
            <a:r>
              <a:rPr lang="en-US" sz="3200" dirty="0"/>
              <a:t> in a given array of </a:t>
            </a:r>
            <a:r>
              <a:rPr lang="en-US" sz="3200" b="1" dirty="0">
                <a:solidFill>
                  <a:schemeClr val="bg1"/>
                </a:solidFill>
              </a:rPr>
              <a:t>double</a:t>
            </a:r>
            <a:r>
              <a:rPr lang="en-US" sz="3200" dirty="0"/>
              <a:t> values the   number of occurrences of each value</a:t>
            </a:r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24614B6A-7020-43D1-A8C6-99DF9DE00EFF}"/>
              </a:ext>
            </a:extLst>
          </p:cNvPr>
          <p:cNvSpPr/>
          <p:nvPr/>
        </p:nvSpPr>
        <p:spPr>
          <a:xfrm>
            <a:off x="1143000" y="2393917"/>
            <a:ext cx="9057443" cy="1137515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28575">
            <a:solidFill>
              <a:schemeClr val="tx1"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</a:pPr>
            <a:endParaRPr lang="en-US" sz="2400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7" name="Group 134">
            <a:extLst>
              <a:ext uri="{FF2B5EF4-FFF2-40B4-BE49-F238E27FC236}">
                <a16:creationId xmlns:a16="http://schemas.microsoft.com/office/drawing/2014/main" id="{1C1E618F-08FD-466F-A40F-A3FA9CB66C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6971741"/>
              </p:ext>
            </p:extLst>
          </p:nvPr>
        </p:nvGraphicFramePr>
        <p:xfrm>
          <a:off x="1342412" y="2623460"/>
          <a:ext cx="8640000" cy="684000"/>
        </p:xfrm>
        <a:graphic>
          <a:graphicData uri="http://schemas.openxmlformats.org/drawingml/2006/table">
            <a:tbl>
              <a:tblPr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84000"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-2.5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-2.5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-5.5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-2.5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ounded Rectangle 9">
            <a:extLst>
              <a:ext uri="{FF2B5EF4-FFF2-40B4-BE49-F238E27FC236}">
                <a16:creationId xmlns:a16="http://schemas.microsoft.com/office/drawing/2014/main" id="{C42C8CFB-26DF-4C7D-93DC-60FC4DB25722}"/>
              </a:ext>
            </a:extLst>
          </p:cNvPr>
          <p:cNvSpPr/>
          <p:nvPr/>
        </p:nvSpPr>
        <p:spPr>
          <a:xfrm>
            <a:off x="7076243" y="3889471"/>
            <a:ext cx="3124200" cy="2639825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28575">
            <a:solidFill>
              <a:schemeClr val="tx1"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Bent-Up Arrow 3">
            <a:extLst>
              <a:ext uri="{FF2B5EF4-FFF2-40B4-BE49-F238E27FC236}">
                <a16:creationId xmlns:a16="http://schemas.microsoft.com/office/drawing/2014/main" id="{5F3EA5AE-6CBF-4FE6-BAFA-6C339A8E904B}"/>
              </a:ext>
            </a:extLst>
          </p:cNvPr>
          <p:cNvSpPr/>
          <p:nvPr/>
        </p:nvSpPr>
        <p:spPr>
          <a:xfrm rot="5400000">
            <a:off x="5633800" y="3823093"/>
            <a:ext cx="995063" cy="1127820"/>
          </a:xfrm>
          <a:prstGeom prst="bentUpArrow">
            <a:avLst>
              <a:gd name="adj1" fmla="val 25000"/>
              <a:gd name="adj2" fmla="val 25000"/>
              <a:gd name="adj3" fmla="val 4069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59913F2-A43F-428D-93A0-F46EDAE3EE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pPr lvl="0"/>
            <a:r>
              <a:rPr lang="en-US" dirty="0"/>
              <a:t>Problem: </a:t>
            </a:r>
            <a:r>
              <a:rPr lang="en-US"/>
              <a:t>Count Real Numbers</a:t>
            </a:r>
            <a:endParaRPr lang="bg-BG" dirty="0"/>
          </a:p>
        </p:txBody>
      </p:sp>
      <p:sp>
        <p:nvSpPr>
          <p:cNvPr id="2" name="TextBox 1"/>
          <p:cNvSpPr txBox="1"/>
          <p:nvPr/>
        </p:nvSpPr>
        <p:spPr>
          <a:xfrm>
            <a:off x="7304843" y="4115443"/>
            <a:ext cx="2654912" cy="21878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>
                <a:latin typeface="Consolas" panose="020B0609020204030204" pitchFamily="49" charset="0"/>
              </a:rPr>
              <a:t>-2.5 -&gt; 3</a:t>
            </a:r>
          </a:p>
          <a:p>
            <a:r>
              <a:rPr lang="en-US" sz="3200" b="1">
                <a:latin typeface="Consolas" panose="020B0609020204030204" pitchFamily="49" charset="0"/>
              </a:rPr>
              <a:t>4.0 -&gt; 2</a:t>
            </a:r>
          </a:p>
          <a:p>
            <a:r>
              <a:rPr lang="en-US" sz="3200" b="1">
                <a:latin typeface="Consolas" panose="020B0609020204030204" pitchFamily="49" charset="0"/>
              </a:rPr>
              <a:t>3.0 -&gt; 4</a:t>
            </a:r>
          </a:p>
          <a:p>
            <a:r>
              <a:rPr lang="en-US" sz="3200" b="1">
                <a:latin typeface="Consolas" panose="020B0609020204030204" pitchFamily="49" charset="0"/>
              </a:rPr>
              <a:t>-5.5 -&gt; 1</a:t>
            </a:r>
            <a:endParaRPr lang="en-US" sz="3200" b="1" dirty="0">
              <a:latin typeface="Consolas" panose="020B0609020204030204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59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BAC6757-91C6-47B3-8D14-4387636CB7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Count Real Numbers</a:t>
            </a:r>
            <a:endParaRPr lang="bg-BG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5B02E2B-F3B9-4F29-BA74-95E56CC08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889" y="1384913"/>
            <a:ext cx="11916222" cy="47859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LinkedHashMap</a:t>
            </a:r>
            <a:r>
              <a:rPr lang="en-US" sz="27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&lt;Double, Integer&gt; result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7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LinkedHashMap</a:t>
            </a:r>
            <a:r>
              <a:rPr lang="en-US" sz="27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&lt;&gt;();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(Double number : input) {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(!result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.containsKey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)) {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result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.put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(number, 1);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 else {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result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(number, result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.get(number)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+ 1);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(Double key : result.keySet()) {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+ " -&gt; " +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result.get(key)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CF0AF9-7217-49F4-A7EF-E1287E654B87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https://judge.softuni.bg/Contests/1462/Sets-And-Maps-Lab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955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F8E088-9168-4A76-8F86-BBE4798BF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TreeMap&lt;K, V&gt; – Put()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2E92D0-8C6F-4413-A1EB-7234DAA12217}"/>
              </a:ext>
            </a:extLst>
          </p:cNvPr>
          <p:cNvSpPr txBox="1"/>
          <p:nvPr/>
        </p:nvSpPr>
        <p:spPr>
          <a:xfrm>
            <a:off x="7619998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Tree Map&lt;String, String&gt;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A851C116-2E9D-49C7-8272-68567E0D74A0}"/>
              </a:ext>
            </a:extLst>
          </p:cNvPr>
          <p:cNvSpPr txBox="1">
            <a:spLocks/>
          </p:cNvSpPr>
          <p:nvPr/>
        </p:nvSpPr>
        <p:spPr>
          <a:xfrm>
            <a:off x="7619998" y="2160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B7735AD3-E8F4-47CA-AEBD-65B459B7AFC0}"/>
              </a:ext>
            </a:extLst>
          </p:cNvPr>
          <p:cNvSpPr txBox="1">
            <a:spLocks/>
          </p:cNvSpPr>
          <p:nvPr/>
        </p:nvSpPr>
        <p:spPr>
          <a:xfrm>
            <a:off x="9601199" y="2160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CC648AB-9DED-4101-BEB5-BC4A4CE396C0}"/>
              </a:ext>
            </a:extLst>
          </p:cNvPr>
          <p:cNvSpPr txBox="1">
            <a:spLocks/>
          </p:cNvSpPr>
          <p:nvPr/>
        </p:nvSpPr>
        <p:spPr>
          <a:xfrm>
            <a:off x="7619999" y="2617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B1753988-DABC-4210-9BAF-5345C949B166}"/>
              </a:ext>
            </a:extLst>
          </p:cNvPr>
          <p:cNvSpPr txBox="1">
            <a:spLocks/>
          </p:cNvSpPr>
          <p:nvPr/>
        </p:nvSpPr>
        <p:spPr>
          <a:xfrm>
            <a:off x="9601200" y="2617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3D206F3-2F4B-4D7D-804E-387D522B93BF}"/>
              </a:ext>
            </a:extLst>
          </p:cNvPr>
          <p:cNvSpPr txBox="1">
            <a:spLocks/>
          </p:cNvSpPr>
          <p:nvPr/>
        </p:nvSpPr>
        <p:spPr>
          <a:xfrm>
            <a:off x="7619999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87FDB2E3-EA2C-4CD3-8EE9-994D8EFCEA3A}"/>
              </a:ext>
            </a:extLst>
          </p:cNvPr>
          <p:cNvSpPr txBox="1">
            <a:spLocks/>
          </p:cNvSpPr>
          <p:nvPr/>
        </p:nvSpPr>
        <p:spPr>
          <a:xfrm>
            <a:off x="9601200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07BD7D66-7890-407A-81E7-631369DD5468}"/>
              </a:ext>
            </a:extLst>
          </p:cNvPr>
          <p:cNvSpPr txBox="1">
            <a:spLocks/>
          </p:cNvSpPr>
          <p:nvPr/>
        </p:nvSpPr>
        <p:spPr>
          <a:xfrm>
            <a:off x="7619999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5F3BF911-1F1E-4241-A6F2-672600F9DB6A}"/>
              </a:ext>
            </a:extLst>
          </p:cNvPr>
          <p:cNvSpPr txBox="1">
            <a:spLocks/>
          </p:cNvSpPr>
          <p:nvPr/>
        </p:nvSpPr>
        <p:spPr>
          <a:xfrm>
            <a:off x="9601200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CC71B451-E32B-4E74-890A-25B53EB11312}"/>
              </a:ext>
            </a:extLst>
          </p:cNvPr>
          <p:cNvSpPr txBox="1">
            <a:spLocks/>
          </p:cNvSpPr>
          <p:nvPr/>
        </p:nvSpPr>
        <p:spPr>
          <a:xfrm>
            <a:off x="7619999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BB0AA639-DA07-4B46-A3AB-CE5437F31CDF}"/>
              </a:ext>
            </a:extLst>
          </p:cNvPr>
          <p:cNvSpPr txBox="1">
            <a:spLocks/>
          </p:cNvSpPr>
          <p:nvPr/>
        </p:nvSpPr>
        <p:spPr>
          <a:xfrm>
            <a:off x="9601200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17B93890-BC53-462B-80F0-0BC9B89175E8}"/>
              </a:ext>
            </a:extLst>
          </p:cNvPr>
          <p:cNvSpPr txBox="1">
            <a:spLocks/>
          </p:cNvSpPr>
          <p:nvPr/>
        </p:nvSpPr>
        <p:spPr>
          <a:xfrm>
            <a:off x="7619999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DA1FB74C-9E46-459E-BC50-8E7DA3AED71E}"/>
              </a:ext>
            </a:extLst>
          </p:cNvPr>
          <p:cNvSpPr txBox="1">
            <a:spLocks/>
          </p:cNvSpPr>
          <p:nvPr/>
        </p:nvSpPr>
        <p:spPr>
          <a:xfrm>
            <a:off x="9601200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BF905AF-1754-445B-AAC7-2549929EF994}"/>
              </a:ext>
            </a:extLst>
          </p:cNvPr>
          <p:cNvSpPr txBox="1">
            <a:spLocks/>
          </p:cNvSpPr>
          <p:nvPr/>
        </p:nvSpPr>
        <p:spPr>
          <a:xfrm>
            <a:off x="7619999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709F5DB7-74BF-40D4-884A-B3CAF0DC4BCA}"/>
              </a:ext>
            </a:extLst>
          </p:cNvPr>
          <p:cNvSpPr txBox="1">
            <a:spLocks/>
          </p:cNvSpPr>
          <p:nvPr/>
        </p:nvSpPr>
        <p:spPr>
          <a:xfrm>
            <a:off x="9601200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62B18F97-B5DE-4F84-A675-B74ACD170AEE}"/>
              </a:ext>
            </a:extLst>
          </p:cNvPr>
          <p:cNvSpPr txBox="1">
            <a:spLocks/>
          </p:cNvSpPr>
          <p:nvPr/>
        </p:nvSpPr>
        <p:spPr>
          <a:xfrm>
            <a:off x="7619999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D9956340-A462-4614-83DE-8D56DD024455}"/>
              </a:ext>
            </a:extLst>
          </p:cNvPr>
          <p:cNvSpPr txBox="1">
            <a:spLocks/>
          </p:cNvSpPr>
          <p:nvPr/>
        </p:nvSpPr>
        <p:spPr>
          <a:xfrm>
            <a:off x="9601200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F812F2C7-A18E-4B2A-A8A8-2F658BDBBF5F}"/>
              </a:ext>
            </a:extLst>
          </p:cNvPr>
          <p:cNvSpPr txBox="1">
            <a:spLocks/>
          </p:cNvSpPr>
          <p:nvPr/>
        </p:nvSpPr>
        <p:spPr>
          <a:xfrm>
            <a:off x="7619999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C9E72463-4E4E-4401-9357-9A303A801F46}"/>
              </a:ext>
            </a:extLst>
          </p:cNvPr>
          <p:cNvSpPr txBox="1">
            <a:spLocks/>
          </p:cNvSpPr>
          <p:nvPr/>
        </p:nvSpPr>
        <p:spPr>
          <a:xfrm>
            <a:off x="9601200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4DE2A8-72A6-4D91-8505-0FB461A370A6}"/>
              </a:ext>
            </a:extLst>
          </p:cNvPr>
          <p:cNvSpPr txBox="1"/>
          <p:nvPr/>
        </p:nvSpPr>
        <p:spPr>
          <a:xfrm>
            <a:off x="7620000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6200F5AE-345F-4F9F-AF4B-9293E24EA91A}"/>
              </a:ext>
            </a:extLst>
          </p:cNvPr>
          <p:cNvSpPr txBox="1">
            <a:spLocks/>
          </p:cNvSpPr>
          <p:nvPr/>
        </p:nvSpPr>
        <p:spPr>
          <a:xfrm>
            <a:off x="304800" y="2164081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3FFE6E97-D480-49BA-82BA-B2ADFBEA4C36}"/>
              </a:ext>
            </a:extLst>
          </p:cNvPr>
          <p:cNvSpPr txBox="1">
            <a:spLocks/>
          </p:cNvSpPr>
          <p:nvPr/>
        </p:nvSpPr>
        <p:spPr>
          <a:xfrm>
            <a:off x="2286000" y="2164081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75C20035-1E11-49E0-9F6E-D7240E07F4F8}"/>
              </a:ext>
            </a:extLst>
          </p:cNvPr>
          <p:cNvSpPr txBox="1">
            <a:spLocks/>
          </p:cNvSpPr>
          <p:nvPr/>
        </p:nvSpPr>
        <p:spPr>
          <a:xfrm>
            <a:off x="7604013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144614BC-E79C-43CC-8C53-6D68DF927C14}"/>
              </a:ext>
            </a:extLst>
          </p:cNvPr>
          <p:cNvSpPr txBox="1">
            <a:spLocks/>
          </p:cNvSpPr>
          <p:nvPr/>
        </p:nvSpPr>
        <p:spPr>
          <a:xfrm>
            <a:off x="3048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D4507227-D3B3-47F6-AC90-0D55335647A9}"/>
              </a:ext>
            </a:extLst>
          </p:cNvPr>
          <p:cNvSpPr txBox="1">
            <a:spLocks/>
          </p:cNvSpPr>
          <p:nvPr/>
        </p:nvSpPr>
        <p:spPr>
          <a:xfrm>
            <a:off x="22860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E7F22A-27D9-463D-BB42-313F99EF3442}"/>
              </a:ext>
            </a:extLst>
          </p:cNvPr>
          <p:cNvSpPr txBox="1"/>
          <p:nvPr/>
        </p:nvSpPr>
        <p:spPr>
          <a:xfrm>
            <a:off x="4419601" y="2986389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TreeMap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Function</a:t>
            </a:r>
          </a:p>
          <a:p>
            <a:pPr marL="0" lvl="1" algn="ctr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Put()</a:t>
            </a:r>
          </a:p>
        </p:txBody>
      </p:sp>
      <p:sp>
        <p:nvSpPr>
          <p:cNvPr id="3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279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60015 -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4.44444E-6 L 0.60016 -0.0002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95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60015 -0.0020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60016 -0.0020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4.07407E-6 L 0.60015 -4.07407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4.07407E-6 L 0.60016 4.44444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32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5 -0.00024 L 0.60015 0.0664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6 -0.00024 L 0.60016 0.0664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26" grpId="1" animBg="1"/>
      <p:bldP spid="28" grpId="0" animBg="1"/>
      <p:bldP spid="28" grpId="1" animBg="1"/>
      <p:bldP spid="28" grpId="2" animBg="1"/>
      <p:bldP spid="30" grpId="0" animBg="1"/>
      <p:bldP spid="30" grpId="1" animBg="1"/>
      <p:bldP spid="30" grpId="2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F4FC13-AF59-4CD9-87E3-25B769BB9B4A}"/>
              </a:ext>
            </a:extLst>
          </p:cNvPr>
          <p:cNvSpPr txBox="1">
            <a:spLocks/>
          </p:cNvSpPr>
          <p:nvPr/>
        </p:nvSpPr>
        <p:spPr>
          <a:xfrm>
            <a:off x="190403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Write a program that:</a:t>
            </a:r>
          </a:p>
          <a:p>
            <a:pPr lvl="1"/>
            <a:r>
              <a:rPr lang="en-US" sz="3000" dirty="0"/>
              <a:t>Reads a list of students and their score for some courses</a:t>
            </a:r>
          </a:p>
          <a:p>
            <a:pPr lvl="1"/>
            <a:r>
              <a:rPr lang="en-US" sz="3000" dirty="0"/>
              <a:t>Prints on the console sorted list with average score for each student </a:t>
            </a:r>
          </a:p>
        </p:txBody>
      </p:sp>
      <p:sp>
        <p:nvSpPr>
          <p:cNvPr id="6" name="Rounded Rectangle 9">
            <a:extLst>
              <a:ext uri="{FF2B5EF4-FFF2-40B4-BE49-F238E27FC236}">
                <a16:creationId xmlns:a16="http://schemas.microsoft.com/office/drawing/2014/main" id="{1995C020-BA4C-444A-8592-EF071B589917}"/>
              </a:ext>
            </a:extLst>
          </p:cNvPr>
          <p:cNvSpPr/>
          <p:nvPr/>
        </p:nvSpPr>
        <p:spPr>
          <a:xfrm>
            <a:off x="477524" y="3347795"/>
            <a:ext cx="6025279" cy="260661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7" name="Group 134">
            <a:extLst>
              <a:ext uri="{FF2B5EF4-FFF2-40B4-BE49-F238E27FC236}">
                <a16:creationId xmlns:a16="http://schemas.microsoft.com/office/drawing/2014/main" id="{38443622-0F54-4B5B-9BFB-83398AB62FE1}"/>
              </a:ext>
            </a:extLst>
          </p:cNvPr>
          <p:cNvGraphicFramePr>
            <a:graphicFrameLocks/>
          </p:cNvGraphicFramePr>
          <p:nvPr/>
        </p:nvGraphicFramePr>
        <p:xfrm>
          <a:off x="676243" y="3574180"/>
          <a:ext cx="5627843" cy="2153840"/>
        </p:xfrm>
        <a:graphic>
          <a:graphicData uri="http://schemas.openxmlformats.org/drawingml/2006/table">
            <a:tbl>
              <a:tblPr/>
              <a:tblGrid>
                <a:gridCol w="1615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0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2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84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</a:t>
                      </a:r>
                      <a:endParaRPr lang="bg-BG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B4C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 Advanced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B4C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US" sz="2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OOP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B4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Gosho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3.75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Mara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4.25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Pesho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ounded Rectangle 12">
            <a:extLst>
              <a:ext uri="{FF2B5EF4-FFF2-40B4-BE49-F238E27FC236}">
                <a16:creationId xmlns:a16="http://schemas.microsoft.com/office/drawing/2014/main" id="{04AAD7D3-EFAD-4F46-9A63-B1F77D6D750F}"/>
              </a:ext>
            </a:extLst>
          </p:cNvPr>
          <p:cNvSpPr/>
          <p:nvPr/>
        </p:nvSpPr>
        <p:spPr>
          <a:xfrm>
            <a:off x="7451708" y="3347795"/>
            <a:ext cx="4123448" cy="260661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11">
            <a:extLst>
              <a:ext uri="{FF2B5EF4-FFF2-40B4-BE49-F238E27FC236}">
                <a16:creationId xmlns:a16="http://schemas.microsoft.com/office/drawing/2014/main" id="{759042D6-E3AA-44B3-A2DF-80E4E632C759}"/>
              </a:ext>
            </a:extLst>
          </p:cNvPr>
          <p:cNvSpPr/>
          <p:nvPr/>
        </p:nvSpPr>
        <p:spPr>
          <a:xfrm>
            <a:off x="6634475" y="4343400"/>
            <a:ext cx="685561" cy="4846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D9A210B5-5FF0-4C51-AA82-9049336F49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pPr lvl="0"/>
            <a:r>
              <a:rPr lang="en-US" dirty="0"/>
              <a:t>Problem: Academy Graduation</a:t>
            </a:r>
            <a:endParaRPr lang="bg-BG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C36152A-3932-4632-9244-2D628156E9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719551"/>
              </p:ext>
            </p:extLst>
          </p:nvPr>
        </p:nvGraphicFramePr>
        <p:xfrm>
          <a:off x="7657598" y="3567658"/>
          <a:ext cx="3698275" cy="2166884"/>
        </p:xfrm>
        <a:graphic>
          <a:graphicData uri="http://schemas.openxmlformats.org/drawingml/2006/table">
            <a:tbl>
              <a:tblPr/>
              <a:tblGrid>
                <a:gridCol w="156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1721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</a:t>
                      </a:r>
                      <a:endParaRPr lang="bg-BG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Average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721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Gosho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4,375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721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Mara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5,125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721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Pesho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5,25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A8FB7F6-39CD-460D-8545-BDFA0AF2829D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https://judge.softuni.bg/Contests/1462/Sets-And-Maps-Lab</a:t>
            </a:r>
            <a:endParaRPr lang="en-US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965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118EB510-69F5-4979-AB3D-8F126F3593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Academy Graduation</a:t>
            </a:r>
            <a:endParaRPr lang="bg-BG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B27439D-2C71-4A6C-B472-6D62CC0A6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60264"/>
            <a:ext cx="10972800" cy="489364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anchor="ctr">
            <a:spAutoFit/>
          </a:bodyPr>
          <a:lstStyle/>
          <a:p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TreeMap &lt;String,Double[]&gt;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graduationList = new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TreeMap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&lt;&gt;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(int i = 0; i &lt; numberOfStudents; i++) {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String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scanner.nextLine();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String[] scoresStrings = scanner.nextLine().split(" ");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Double[]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scores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new Double[scoresStrings.length];</a:t>
            </a:r>
          </a:p>
          <a:p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j = 0; j &lt; scoresStrings.length; j++) {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scores[j] = Double.parseDouble(scoresStrings[j]);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graduationList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.put(name, scores);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print 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CC85C7-9F0B-492B-8F61-C89D46CFFCF3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https://judge.softuni.bg/Contests/1462/Sets-And-Maps-Lab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487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B890831-7008-4999-9600-AF1523395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2400"/>
            <a:ext cx="10134600" cy="914400"/>
          </a:xfrm>
        </p:spPr>
        <p:txBody>
          <a:bodyPr>
            <a:normAutofit/>
          </a:bodyPr>
          <a:lstStyle/>
          <a:p>
            <a:r>
              <a:rPr lang="en-US" sz="3100" noProof="1"/>
              <a:t>HashMap&lt;K, V&gt;, TreeMap&lt;K, V&gt;, LinkedHashMap&lt;K, V&gt;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AC8CF4-B9C0-46EC-BE83-DAC61892445D}"/>
              </a:ext>
            </a:extLst>
          </p:cNvPr>
          <p:cNvSpPr txBox="1">
            <a:spLocks/>
          </p:cNvSpPr>
          <p:nvPr/>
        </p:nvSpPr>
        <p:spPr>
          <a:xfrm>
            <a:off x="380999" y="1219200"/>
            <a:ext cx="11266504" cy="5502279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ize()</a:t>
            </a:r>
            <a:r>
              <a:rPr lang="en-US" sz="3200" dirty="0"/>
              <a:t> - the number of key-value pairs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keySet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32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200" dirty="0"/>
              <a:t>- a set of unique keys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values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32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200" dirty="0"/>
              <a:t>- a collection of all values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Basic operations -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put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3200" dirty="0"/>
              <a:t>,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lear() 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Boolean </a:t>
            </a:r>
            <a:r>
              <a:rPr lang="en-US" sz="3200" noProof="1"/>
              <a:t>methods</a:t>
            </a:r>
            <a:r>
              <a:rPr lang="en-US" noProof="1"/>
              <a:t>:</a:t>
            </a:r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containsKey()</a:t>
            </a:r>
            <a:r>
              <a:rPr lang="en-US" sz="3200" noProof="1">
                <a:solidFill>
                  <a:schemeClr val="bg1"/>
                </a:solidFill>
              </a:rPr>
              <a:t> </a:t>
            </a:r>
            <a:r>
              <a:rPr lang="en-US" sz="3200" noProof="1"/>
              <a:t>- checks if a key is present in the Map</a:t>
            </a:r>
            <a:endParaRPr lang="en-US" sz="3200" noProof="1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containsValue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/>
              <a:t>-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/>
              <a:t>checks if a value is present in the Map</a:t>
            </a:r>
            <a:endParaRPr lang="en-US" noProof="1">
              <a:latin typeface="Calibri (Body)"/>
              <a:cs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528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ko-KR" altLang="en-US" sz="2398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ko-KR" altLang="en-US" sz="2398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ko-KR" altLang="en-US" sz="2398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37806" y="1724211"/>
            <a:ext cx="8065426" cy="519971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072">
              <a:lnSpc>
                <a:spcPct val="100000"/>
              </a:lnSpc>
              <a:buClr>
                <a:schemeClr val="bg2"/>
              </a:buClr>
            </a:pPr>
            <a:r>
              <a:rPr lang="en-US" sz="3599" b="1" dirty="0">
                <a:solidFill>
                  <a:schemeClr val="bg1"/>
                </a:solidFill>
              </a:rPr>
              <a:t>HashSet&lt;E&gt;, </a:t>
            </a:r>
            <a:r>
              <a:rPr lang="en-US" sz="3599" b="1" dirty="0" err="1">
                <a:solidFill>
                  <a:schemeClr val="bg1"/>
                </a:solidFill>
              </a:rPr>
              <a:t>TreeSet</a:t>
            </a:r>
            <a:r>
              <a:rPr lang="en-US" sz="3599" b="1" dirty="0">
                <a:solidFill>
                  <a:schemeClr val="bg1"/>
                </a:solidFill>
              </a:rPr>
              <a:t>&lt;E&gt; </a:t>
            </a:r>
            <a:r>
              <a:rPr lang="en-US" sz="3599" dirty="0">
                <a:solidFill>
                  <a:srgbClr val="FFFFFF"/>
                </a:solidFill>
              </a:rPr>
              <a:t>and </a:t>
            </a:r>
            <a:br>
              <a:rPr lang="en-US" sz="3599" dirty="0">
                <a:solidFill>
                  <a:srgbClr val="FFFFFF"/>
                </a:solidFill>
              </a:rPr>
            </a:br>
            <a:r>
              <a:rPr lang="en-US" sz="3599" b="1" dirty="0" err="1">
                <a:solidFill>
                  <a:schemeClr val="bg1"/>
                </a:solidFill>
              </a:rPr>
              <a:t>LinkedHashSet</a:t>
            </a:r>
            <a:r>
              <a:rPr lang="en-US" sz="3599" b="1" dirty="0">
                <a:solidFill>
                  <a:schemeClr val="bg1"/>
                </a:solidFill>
              </a:rPr>
              <a:t>&lt;E&gt;</a:t>
            </a:r>
            <a:r>
              <a:rPr lang="en-US" sz="3599" dirty="0">
                <a:solidFill>
                  <a:srgbClr val="FFFFFF"/>
                </a:solidFill>
              </a:rPr>
              <a:t> hold unique </a:t>
            </a:r>
            <a:br>
              <a:rPr lang="en-US" sz="3599" dirty="0">
                <a:solidFill>
                  <a:srgbClr val="FFFFFF"/>
                </a:solidFill>
              </a:rPr>
            </a:br>
            <a:r>
              <a:rPr lang="en-US" sz="3599" dirty="0">
                <a:solidFill>
                  <a:srgbClr val="FFFFFF"/>
                </a:solidFill>
              </a:rPr>
              <a:t>elements and are very fast</a:t>
            </a:r>
          </a:p>
          <a:p>
            <a:pPr marL="456778" indent="-456778" defTabSz="1218072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sz="3599" b="1" dirty="0">
                <a:solidFill>
                  <a:schemeClr val="bg1"/>
                </a:solidFill>
              </a:rPr>
              <a:t>HashMap&lt;K, V&gt;, </a:t>
            </a:r>
            <a:r>
              <a:rPr lang="en-US" sz="3599" b="1" dirty="0" err="1">
                <a:solidFill>
                  <a:schemeClr val="bg1"/>
                </a:solidFill>
              </a:rPr>
              <a:t>TreeMap</a:t>
            </a:r>
            <a:r>
              <a:rPr lang="en-US" sz="3599" b="1" dirty="0">
                <a:solidFill>
                  <a:schemeClr val="bg1"/>
                </a:solidFill>
              </a:rPr>
              <a:t>&lt;K, V&gt; </a:t>
            </a:r>
            <a:r>
              <a:rPr lang="en-US" sz="3599" dirty="0">
                <a:solidFill>
                  <a:srgbClr val="FFFFFF"/>
                </a:solidFill>
              </a:rPr>
              <a:t>and</a:t>
            </a:r>
            <a:br>
              <a:rPr lang="en-US" sz="3599" dirty="0">
                <a:solidFill>
                  <a:srgbClr val="FFFFFF"/>
                </a:solidFill>
              </a:rPr>
            </a:br>
            <a:r>
              <a:rPr lang="en-US" sz="3599" b="1" dirty="0" err="1">
                <a:solidFill>
                  <a:schemeClr val="bg1"/>
                </a:solidFill>
              </a:rPr>
              <a:t>LinkedHashMap</a:t>
            </a:r>
            <a:r>
              <a:rPr lang="en-US" sz="3599" b="1" dirty="0">
                <a:solidFill>
                  <a:schemeClr val="bg1"/>
                </a:solidFill>
              </a:rPr>
              <a:t>&lt;K, V&gt;</a:t>
            </a:r>
            <a:r>
              <a:rPr lang="en-US" sz="3599" dirty="0">
                <a:solidFill>
                  <a:srgbClr val="FFFFFF"/>
                </a:solidFill>
              </a:rPr>
              <a:t> are </a:t>
            </a:r>
            <a:br>
              <a:rPr lang="en-US" sz="3599" dirty="0">
                <a:solidFill>
                  <a:srgbClr val="FFFFFF"/>
                </a:solidFill>
              </a:rPr>
            </a:br>
            <a:r>
              <a:rPr lang="en-US" sz="3599" dirty="0">
                <a:solidFill>
                  <a:srgbClr val="FFFFFF"/>
                </a:solidFill>
              </a:rPr>
              <a:t>associative arrays where a value is</a:t>
            </a:r>
            <a:br>
              <a:rPr lang="en-US" sz="3599" dirty="0">
                <a:solidFill>
                  <a:srgbClr val="FFFFFF"/>
                </a:solidFill>
              </a:rPr>
            </a:br>
            <a:r>
              <a:rPr lang="en-US" sz="3599" dirty="0">
                <a:solidFill>
                  <a:srgbClr val="FFFFFF"/>
                </a:solidFill>
              </a:rPr>
              <a:t>accessed by its key</a:t>
            </a:r>
          </a:p>
          <a:p>
            <a:pPr marL="456778" indent="-456778" defTabSz="1218072">
              <a:lnSpc>
                <a:spcPct val="100000"/>
              </a:lnSpc>
              <a:spcBef>
                <a:spcPts val="1200"/>
              </a:spcBef>
            </a:pPr>
            <a:endParaRPr lang="en-US" sz="3599" dirty="0">
              <a:solidFill>
                <a:srgbClr val="FFFFFF"/>
              </a:solidFill>
              <a:latin typeface="Calibri"/>
            </a:endParaRPr>
          </a:p>
          <a:p>
            <a:pPr marL="456778" indent="-456778" defTabSz="1218072">
              <a:lnSpc>
                <a:spcPct val="100000"/>
              </a:lnSpc>
            </a:pPr>
            <a:endParaRPr lang="en-US" sz="3199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233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599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086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7F1B6C0-79BD-4DC9-9A85-7AF4C294D897}"/>
              </a:ext>
            </a:extLst>
          </p:cNvPr>
          <p:cNvSpPr txBox="1">
            <a:spLocks/>
          </p:cNvSpPr>
          <p:nvPr/>
        </p:nvSpPr>
        <p:spPr>
          <a:xfrm>
            <a:off x="1524000" y="5001080"/>
            <a:ext cx="8938472" cy="820600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5400"/>
              </a:lnSpc>
            </a:pPr>
            <a:r>
              <a:rPr lang="en-US" sz="6600" dirty="0"/>
              <a:t>Sets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9500DF-B43B-4CD1-B552-D89ED36CF667}"/>
              </a:ext>
            </a:extLst>
          </p:cNvPr>
          <p:cNvSpPr/>
          <p:nvPr/>
        </p:nvSpPr>
        <p:spPr>
          <a:xfrm>
            <a:off x="1066801" y="5821681"/>
            <a:ext cx="107917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noProof="1"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  <a:r>
              <a:rPr lang="en-US" sz="3600" b="1" noProof="1">
                <a:cs typeface="Consolas" panose="020B0609020204030204" pitchFamily="49" charset="0"/>
              </a:rPr>
              <a:t>, </a:t>
            </a:r>
            <a:r>
              <a:rPr lang="en-US" sz="3600" b="1" noProof="1">
                <a:latin typeface="Consolas" panose="020B0609020204030204" pitchFamily="49" charset="0"/>
                <a:cs typeface="Consolas" panose="020B0609020204030204" pitchFamily="49" charset="0"/>
              </a:rPr>
              <a:t>TreeSet&lt;E&gt; and LinkedHashSet&lt;E&gt;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603A2B-54A9-454A-AB9C-AC19E3A27287}"/>
              </a:ext>
            </a:extLst>
          </p:cNvPr>
          <p:cNvGrpSpPr/>
          <p:nvPr/>
        </p:nvGrpSpPr>
        <p:grpSpPr>
          <a:xfrm>
            <a:off x="4495800" y="1600200"/>
            <a:ext cx="3200400" cy="1905000"/>
            <a:chOff x="3351212" y="1981200"/>
            <a:chExt cx="5486400" cy="28956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6E33EAA-5FB4-4BE9-A9ED-8D6600D1CB8B}"/>
                </a:ext>
              </a:extLst>
            </p:cNvPr>
            <p:cNvSpPr/>
            <p:nvPr/>
          </p:nvSpPr>
          <p:spPr>
            <a:xfrm>
              <a:off x="3351212" y="1998800"/>
              <a:ext cx="3276600" cy="28780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>
              <a:solidFill>
                <a:schemeClr val="bg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bg-BG" sz="2800" dirty="0">
                  <a:solidFill>
                    <a:schemeClr val="bg2"/>
                  </a:solidFill>
                </a:rPr>
                <a:t>3</a:t>
              </a:r>
              <a:r>
                <a:rPr lang="bg-BG" sz="2800" dirty="0"/>
                <a:t> </a:t>
              </a:r>
              <a:endParaRPr lang="en-US" sz="2800" dirty="0"/>
            </a:p>
            <a:p>
              <a:pPr algn="r"/>
              <a:r>
                <a:rPr lang="bg-BG" sz="2800" dirty="0"/>
                <a:t>  </a:t>
              </a:r>
              <a:endParaRPr lang="en-US" sz="2800" dirty="0"/>
            </a:p>
            <a:p>
              <a:pPr algn="ctr"/>
              <a:r>
                <a:rPr lang="bg-BG" sz="2800" dirty="0">
                  <a:solidFill>
                    <a:schemeClr val="bg2"/>
                  </a:solidFill>
                </a:rPr>
                <a:t>7</a:t>
              </a:r>
              <a:endParaRPr lang="en-US" sz="2800" dirty="0">
                <a:solidFill>
                  <a:schemeClr val="bg2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532958D-2E9A-4DD3-9872-552382D826CB}"/>
                </a:ext>
              </a:extLst>
            </p:cNvPr>
            <p:cNvSpPr/>
            <p:nvPr/>
          </p:nvSpPr>
          <p:spPr>
            <a:xfrm>
              <a:off x="5561012" y="1981200"/>
              <a:ext cx="3276600" cy="28780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>
              <a:solidFill>
                <a:schemeClr val="bg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bg-BG" sz="2800" dirty="0">
                  <a:solidFill>
                    <a:schemeClr val="bg2"/>
                  </a:solidFill>
                </a:rPr>
                <a:t>-3 </a:t>
              </a:r>
              <a:endParaRPr lang="en-US" sz="2800" dirty="0">
                <a:solidFill>
                  <a:schemeClr val="bg2"/>
                </a:solidFill>
              </a:endParaRPr>
            </a:p>
            <a:p>
              <a:r>
                <a:rPr lang="bg-BG" sz="2800" dirty="0">
                  <a:solidFill>
                    <a:schemeClr val="bg2"/>
                  </a:solidFill>
                </a:rPr>
                <a:t>5</a:t>
              </a:r>
            </a:p>
            <a:p>
              <a:pPr algn="ctr"/>
              <a:r>
                <a:rPr lang="bg-BG" sz="2800" dirty="0">
                  <a:solidFill>
                    <a:schemeClr val="bg2"/>
                  </a:solidFill>
                </a:rPr>
                <a:t>46</a:t>
              </a:r>
              <a:endParaRPr lang="en-US" sz="2800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318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561124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A set keeps unique elements</a:t>
            </a: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Provides methods for </a:t>
            </a:r>
            <a:r>
              <a:rPr lang="en-US" b="1" dirty="0">
                <a:solidFill>
                  <a:schemeClr val="bg1"/>
                </a:solidFill>
              </a:rPr>
              <a:t>adding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removing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searching</a:t>
            </a:r>
            <a:r>
              <a:rPr lang="en-US" dirty="0"/>
              <a:t> elements</a:t>
            </a: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Offers very fast performance</a:t>
            </a: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Types:</a:t>
            </a:r>
          </a:p>
          <a:p>
            <a:pPr marL="1371029" lvl="2" indent="-457200">
              <a:lnSpc>
                <a:spcPct val="120000"/>
              </a:lnSpc>
              <a:buClr>
                <a:schemeClr val="tx1"/>
              </a:buClr>
              <a:buSzPct val="100000"/>
            </a:pPr>
            <a:r>
              <a:rPr lang="en-US" sz="33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</a:p>
          <a:p>
            <a:pPr marL="1980248" lvl="2" indent="-457200">
              <a:lnSpc>
                <a:spcPct val="120000"/>
              </a:lnSpc>
              <a:buClr>
                <a:schemeClr val="tx1"/>
              </a:buClr>
            </a:pPr>
            <a:r>
              <a:rPr lang="en-US" sz="3300" dirty="0"/>
              <a:t>The elements are randomly ordered</a:t>
            </a:r>
          </a:p>
          <a:p>
            <a:pPr marL="1371029" lvl="2" indent="-457200">
              <a:lnSpc>
                <a:spcPct val="120000"/>
              </a:lnSpc>
              <a:buClr>
                <a:schemeClr val="tx1"/>
              </a:buClr>
              <a:buSzPct val="100000"/>
            </a:pPr>
            <a:r>
              <a:rPr lang="en-US" sz="33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TreeSet&lt;E&gt;</a:t>
            </a:r>
          </a:p>
          <a:p>
            <a:pPr marL="1980248" lvl="2" indent="-457200">
              <a:lnSpc>
                <a:spcPct val="120000"/>
              </a:lnSpc>
              <a:buClr>
                <a:schemeClr val="tx1"/>
              </a:buClr>
            </a:pPr>
            <a:r>
              <a:rPr lang="en-US" sz="3300" dirty="0"/>
              <a:t>The elements are ordered incrementally</a:t>
            </a:r>
          </a:p>
          <a:p>
            <a:pPr marL="1371029" lvl="2" indent="-457200">
              <a:lnSpc>
                <a:spcPct val="120000"/>
              </a:lnSpc>
              <a:buClr>
                <a:schemeClr val="tx1"/>
              </a:buClr>
              <a:buSzPct val="100000"/>
            </a:pPr>
            <a:r>
              <a:rPr lang="en-US" sz="33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LinkedHashSet&lt;E&gt;</a:t>
            </a:r>
          </a:p>
          <a:p>
            <a:pPr marL="1980248" lvl="2" indent="-457200">
              <a:lnSpc>
                <a:spcPct val="120000"/>
              </a:lnSpc>
              <a:buClr>
                <a:schemeClr val="tx1"/>
              </a:buClr>
            </a:pPr>
            <a:r>
              <a:rPr lang="en-US" sz="3300" dirty="0"/>
              <a:t>The order of appearance is preserved</a:t>
            </a:r>
            <a:endParaRPr lang="en-US" sz="3300" noProof="1"/>
          </a:p>
          <a:p>
            <a:pPr>
              <a:lnSpc>
                <a:spcPct val="125000"/>
              </a:lnSpc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 in Java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148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5BF7E13-3793-4941-9A53-9E845447F5D5}"/>
              </a:ext>
            </a:extLst>
          </p:cNvPr>
          <p:cNvSpPr txBox="1">
            <a:spLocks/>
          </p:cNvSpPr>
          <p:nvPr/>
        </p:nvSpPr>
        <p:spPr>
          <a:xfrm>
            <a:off x="198303" y="137160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/>
              <a:t>Initialization: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dirty="0"/>
              <a:t>For easy reading you can use diamond inference syntax:</a:t>
            </a:r>
          </a:p>
          <a:p>
            <a:pPr marL="609219" lvl="1" indent="0">
              <a:buNone/>
            </a:pPr>
            <a:endParaRPr lang="en-US" sz="3398" dirty="0"/>
          </a:p>
          <a:p>
            <a:pPr>
              <a:lnSpc>
                <a:spcPct val="100000"/>
              </a:lnSpc>
            </a:pPr>
            <a:r>
              <a:rPr lang="en-US" sz="3100" b="1" dirty="0">
                <a:latin typeface="Consolas" panose="020B0609020204030204" pitchFamily="49" charset="0"/>
              </a:rPr>
              <a:t>.size()</a:t>
            </a:r>
          </a:p>
          <a:p>
            <a:pPr>
              <a:lnSpc>
                <a:spcPct val="100000"/>
              </a:lnSpc>
            </a:pPr>
            <a:r>
              <a:rPr lang="en-US" sz="3100" b="1" dirty="0">
                <a:latin typeface="Consolas" panose="020B0609020204030204" pitchFamily="49" charset="0"/>
              </a:rPr>
              <a:t>.isEmpty()</a:t>
            </a:r>
          </a:p>
          <a:p>
            <a:pPr>
              <a:lnSpc>
                <a:spcPct val="100000"/>
              </a:lnSpc>
            </a:pPr>
            <a:endParaRPr lang="en-US" sz="31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31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6CA2E8DD-8FB4-4CE6-846F-A968ADDF43D3}"/>
              </a:ext>
            </a:extLst>
          </p:cNvPr>
          <p:cNvSpPr txBox="1">
            <a:spLocks/>
          </p:cNvSpPr>
          <p:nvPr/>
        </p:nvSpPr>
        <p:spPr>
          <a:xfrm>
            <a:off x="762001" y="1981201"/>
            <a:ext cx="7924799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Set&lt;</a:t>
            </a:r>
            <a:r>
              <a:rPr lang="en-US" sz="2400" dirty="0">
                <a:solidFill>
                  <a:schemeClr val="bg1"/>
                </a:solidFill>
                <a:effectLst/>
              </a:rPr>
              <a:t>String</a:t>
            </a:r>
            <a:r>
              <a:rPr lang="en-US" sz="2400" dirty="0">
                <a:solidFill>
                  <a:schemeClr val="tx1"/>
                </a:solidFill>
                <a:effectLst/>
              </a:rPr>
              <a:t>&gt;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</a:rPr>
              <a:t>hash = new </a:t>
            </a:r>
            <a:r>
              <a:rPr lang="en-US" sz="2400" dirty="0">
                <a:solidFill>
                  <a:schemeClr val="tx1"/>
                </a:solidFill>
                <a:effectLst/>
              </a:rPr>
              <a:t>HashSet&lt;</a:t>
            </a:r>
            <a:r>
              <a:rPr lang="en-US" sz="2400" dirty="0">
                <a:solidFill>
                  <a:schemeClr val="bg1"/>
                </a:solidFill>
                <a:effectLst/>
              </a:rPr>
              <a:t>String</a:t>
            </a:r>
            <a:r>
              <a:rPr lang="en-US" sz="2400" dirty="0">
                <a:solidFill>
                  <a:schemeClr val="tx1"/>
                </a:solidFill>
                <a:effectLst/>
              </a:rPr>
              <a:t>&gt;</a:t>
            </a:r>
            <a:r>
              <a:rPr lang="en-US" sz="2400" dirty="0">
                <a:solidFill>
                  <a:schemeClr val="bg1"/>
                </a:solidFill>
                <a:effectLst/>
              </a:rPr>
              <a:t>();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AC36CDE-C718-47BB-9C37-CA397A0D184A}"/>
              </a:ext>
            </a:extLst>
          </p:cNvPr>
          <p:cNvSpPr txBox="1">
            <a:spLocks/>
          </p:cNvSpPr>
          <p:nvPr/>
        </p:nvSpPr>
        <p:spPr>
          <a:xfrm>
            <a:off x="762000" y="3352801"/>
            <a:ext cx="7924799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Set&lt;</a:t>
            </a:r>
            <a:r>
              <a:rPr lang="en-US" sz="2400" dirty="0">
                <a:solidFill>
                  <a:schemeClr val="bg1"/>
                </a:solidFill>
                <a:effectLst/>
              </a:rPr>
              <a:t>String</a:t>
            </a:r>
            <a:r>
              <a:rPr lang="en-US" sz="2400" dirty="0">
                <a:solidFill>
                  <a:schemeClr val="tx1"/>
                </a:solidFill>
                <a:effectLst/>
              </a:rPr>
              <a:t>&gt;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</a:rPr>
              <a:t>tree = new </a:t>
            </a:r>
            <a:r>
              <a:rPr lang="en-US" sz="2400" dirty="0">
                <a:solidFill>
                  <a:schemeClr val="tx1"/>
                </a:solidFill>
                <a:effectLst/>
              </a:rPr>
              <a:t>TreeSet&lt;&gt;</a:t>
            </a:r>
            <a:r>
              <a:rPr lang="en-US" sz="2400" dirty="0">
                <a:solidFill>
                  <a:schemeClr val="bg1"/>
                </a:solidFill>
                <a:effectLst/>
              </a:rPr>
              <a:t>();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35B09E5-F1DE-4AF1-8225-7B5AC0E610B3}"/>
              </a:ext>
            </a:extLst>
          </p:cNvPr>
          <p:cNvSpPr txBox="1">
            <a:spLocks/>
          </p:cNvSpPr>
          <p:nvPr/>
        </p:nvSpPr>
        <p:spPr>
          <a:xfrm>
            <a:off x="761999" y="5225513"/>
            <a:ext cx="7924799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Set&lt;</a:t>
            </a:r>
            <a:r>
              <a:rPr lang="en-US" sz="2400" dirty="0">
                <a:solidFill>
                  <a:schemeClr val="bg1"/>
                </a:solidFill>
                <a:effectLst/>
              </a:rPr>
              <a:t>String</a:t>
            </a:r>
            <a:r>
              <a:rPr lang="en-US" sz="2400" dirty="0">
                <a:solidFill>
                  <a:schemeClr val="tx1"/>
                </a:solidFill>
                <a:effectLst/>
              </a:rPr>
              <a:t>&gt;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</a:rPr>
              <a:t>hash = new </a:t>
            </a:r>
            <a:r>
              <a:rPr lang="en-US" sz="2400" dirty="0">
                <a:solidFill>
                  <a:schemeClr val="tx1"/>
                </a:solidFill>
                <a:effectLst/>
              </a:rPr>
              <a:t>HashSet</a:t>
            </a:r>
            <a:r>
              <a:rPr lang="en-US" sz="2400" dirty="0">
                <a:solidFill>
                  <a:schemeClr val="bg1"/>
                </a:solidFill>
                <a:effectLst/>
              </a:rPr>
              <a:t>&lt;&gt;();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System.out.println(hash</a:t>
            </a:r>
            <a:r>
              <a:rPr lang="en-US" sz="2400" dirty="0">
                <a:solidFill>
                  <a:schemeClr val="tx1"/>
                </a:solidFill>
                <a:effectLst/>
              </a:rPr>
              <a:t>.size()</a:t>
            </a:r>
            <a:r>
              <a:rPr lang="en-US" sz="2400" dirty="0">
                <a:solidFill>
                  <a:schemeClr val="bg1"/>
                </a:solidFill>
                <a:effectLst/>
              </a:rPr>
              <a:t>);</a:t>
            </a:r>
            <a:r>
              <a:rPr lang="en-US" sz="2400" dirty="0">
                <a:effectLst/>
              </a:rPr>
              <a:t>   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0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System.out.println(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hash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.isEmpty</a:t>
            </a:r>
            <a:r>
              <a:rPr lang="en-US" sz="2400" dirty="0">
                <a:solidFill>
                  <a:schemeClr val="tx1"/>
                </a:solidFill>
                <a:effectLst/>
              </a:rPr>
              <a:t>()</a:t>
            </a:r>
            <a:r>
              <a:rPr lang="en-US" sz="2400" dirty="0">
                <a:solidFill>
                  <a:schemeClr val="bg1"/>
                </a:solidFill>
                <a:effectLst/>
              </a:rPr>
              <a:t>);</a:t>
            </a:r>
            <a:r>
              <a:rPr lang="en-US" sz="2400" dirty="0">
                <a:solidFill>
                  <a:srgbClr val="F3BE60"/>
                </a:solidFill>
                <a:effectLst/>
              </a:rPr>
              <a:t>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True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34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8D6BFC-99DB-4B2E-887A-030F00621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HashSet&lt;E&gt; – Add()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C50EDB-845C-414F-832C-95EEDB82B48C}"/>
              </a:ext>
            </a:extLst>
          </p:cNvPr>
          <p:cNvSpPr txBox="1"/>
          <p:nvPr/>
        </p:nvSpPr>
        <p:spPr>
          <a:xfrm>
            <a:off x="7924802" y="1739274"/>
            <a:ext cx="2743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HashSet&lt;String&gt;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A4E33DBA-082C-42B7-94F1-50B85F210F17}"/>
              </a:ext>
            </a:extLst>
          </p:cNvPr>
          <p:cNvSpPr txBox="1">
            <a:spLocks/>
          </p:cNvSpPr>
          <p:nvPr/>
        </p:nvSpPr>
        <p:spPr>
          <a:xfrm>
            <a:off x="7924802" y="22098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028D96B-1B3C-47AE-AF5B-81FD79B42DB3}"/>
              </a:ext>
            </a:extLst>
          </p:cNvPr>
          <p:cNvSpPr txBox="1">
            <a:spLocks/>
          </p:cNvSpPr>
          <p:nvPr/>
        </p:nvSpPr>
        <p:spPr>
          <a:xfrm>
            <a:off x="7924802" y="26670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AD7F2C-31E7-418F-AD43-A8ACA647E28E}"/>
              </a:ext>
            </a:extLst>
          </p:cNvPr>
          <p:cNvSpPr txBox="1">
            <a:spLocks/>
          </p:cNvSpPr>
          <p:nvPr/>
        </p:nvSpPr>
        <p:spPr>
          <a:xfrm>
            <a:off x="7924802" y="3124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AB35F58A-9F48-4DB7-97E0-6B94A5E03A7E}"/>
              </a:ext>
            </a:extLst>
          </p:cNvPr>
          <p:cNvSpPr txBox="1">
            <a:spLocks/>
          </p:cNvSpPr>
          <p:nvPr/>
        </p:nvSpPr>
        <p:spPr>
          <a:xfrm>
            <a:off x="7924802" y="35814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EE42DCD-7FC0-49EB-8168-4823A15C2A10}"/>
              </a:ext>
            </a:extLst>
          </p:cNvPr>
          <p:cNvSpPr txBox="1">
            <a:spLocks/>
          </p:cNvSpPr>
          <p:nvPr/>
        </p:nvSpPr>
        <p:spPr>
          <a:xfrm>
            <a:off x="7924802" y="40386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68A09EED-A5FE-4390-8BFB-F9E6F302FDF3}"/>
              </a:ext>
            </a:extLst>
          </p:cNvPr>
          <p:cNvSpPr txBox="1">
            <a:spLocks/>
          </p:cNvSpPr>
          <p:nvPr/>
        </p:nvSpPr>
        <p:spPr>
          <a:xfrm>
            <a:off x="7924802" y="44958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70613A5-A67D-4F73-B20A-FFBE1BC23577}"/>
              </a:ext>
            </a:extLst>
          </p:cNvPr>
          <p:cNvSpPr txBox="1">
            <a:spLocks/>
          </p:cNvSpPr>
          <p:nvPr/>
        </p:nvSpPr>
        <p:spPr>
          <a:xfrm>
            <a:off x="7924802" y="49530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BF1B5C91-7D54-4B78-9EE1-D22B47DF3E0F}"/>
              </a:ext>
            </a:extLst>
          </p:cNvPr>
          <p:cNvSpPr txBox="1">
            <a:spLocks/>
          </p:cNvSpPr>
          <p:nvPr/>
        </p:nvSpPr>
        <p:spPr>
          <a:xfrm>
            <a:off x="7924802" y="5410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E96E6A37-957B-4D0F-AC3A-ECD7E5F31E58}"/>
              </a:ext>
            </a:extLst>
          </p:cNvPr>
          <p:cNvSpPr txBox="1">
            <a:spLocks/>
          </p:cNvSpPr>
          <p:nvPr/>
        </p:nvSpPr>
        <p:spPr>
          <a:xfrm>
            <a:off x="7924802" y="58674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B52B8C6C-51A1-4743-89B1-2964B337E33E}"/>
              </a:ext>
            </a:extLst>
          </p:cNvPr>
          <p:cNvSpPr txBox="1">
            <a:spLocks/>
          </p:cNvSpPr>
          <p:nvPr/>
        </p:nvSpPr>
        <p:spPr>
          <a:xfrm>
            <a:off x="3962402" y="2995912"/>
            <a:ext cx="3352799" cy="6822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06616031-2446-4ED8-88D4-7EF8604A2B61}"/>
              </a:ext>
            </a:extLst>
          </p:cNvPr>
          <p:cNvSpPr txBox="1">
            <a:spLocks/>
          </p:cNvSpPr>
          <p:nvPr/>
        </p:nvSpPr>
        <p:spPr>
          <a:xfrm>
            <a:off x="770570" y="2394704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Peter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152713F-1EA1-4080-9C81-3137FC02F0E3}"/>
              </a:ext>
            </a:extLst>
          </p:cNvPr>
          <p:cNvSpPr txBox="1">
            <a:spLocks/>
          </p:cNvSpPr>
          <p:nvPr/>
        </p:nvSpPr>
        <p:spPr>
          <a:xfrm>
            <a:off x="770572" y="4516736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George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8FBBD118-8E1A-4B06-B7BF-894EB3A89A2D}"/>
              </a:ext>
            </a:extLst>
          </p:cNvPr>
          <p:cNvSpPr txBox="1">
            <a:spLocks/>
          </p:cNvSpPr>
          <p:nvPr/>
        </p:nvSpPr>
        <p:spPr>
          <a:xfrm>
            <a:off x="770570" y="3458645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878A8D-B1A2-48E5-815A-BF6AA736FA0B}"/>
              </a:ext>
            </a:extLst>
          </p:cNvPr>
          <p:cNvSpPr txBox="1"/>
          <p:nvPr/>
        </p:nvSpPr>
        <p:spPr>
          <a:xfrm>
            <a:off x="4367212" y="2995913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Add()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4C3C0AD0-D85E-4C75-B65F-2BD3F5741F75}"/>
              </a:ext>
            </a:extLst>
          </p:cNvPr>
          <p:cNvSpPr txBox="1">
            <a:spLocks/>
          </p:cNvSpPr>
          <p:nvPr/>
        </p:nvSpPr>
        <p:spPr>
          <a:xfrm>
            <a:off x="7924801" y="1584321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1859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2.59259E-6 L 0.29382 -0.1370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17 -0.13657 L 0.587 0.1300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1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3.33333E-6 L 0.29382 0.1722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17384 L 0.587 0.1062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52" y="-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4.07407E-6 L 0.29382 0.0171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01713 L 0.58765 0.08379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783EE8-BC41-4359-9668-E0BA65834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HashSet&lt;E&gt; – Remove()</a:t>
            </a:r>
            <a:endParaRPr lang="bg-BG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EF1F56CA-D84C-4E01-BE7C-98BD70439AA1}"/>
              </a:ext>
            </a:extLst>
          </p:cNvPr>
          <p:cNvSpPr txBox="1">
            <a:spLocks/>
          </p:cNvSpPr>
          <p:nvPr/>
        </p:nvSpPr>
        <p:spPr>
          <a:xfrm>
            <a:off x="7924801" y="1584321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D1F4F122-FDF7-4140-8D29-347DC54F0664}"/>
              </a:ext>
            </a:extLst>
          </p:cNvPr>
          <p:cNvSpPr txBox="1">
            <a:spLocks/>
          </p:cNvSpPr>
          <p:nvPr/>
        </p:nvSpPr>
        <p:spPr>
          <a:xfrm>
            <a:off x="7924802" y="58674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B5BF194-EA69-4B70-A8AE-9A3D3922B929}"/>
              </a:ext>
            </a:extLst>
          </p:cNvPr>
          <p:cNvSpPr txBox="1">
            <a:spLocks/>
          </p:cNvSpPr>
          <p:nvPr/>
        </p:nvSpPr>
        <p:spPr>
          <a:xfrm>
            <a:off x="7924801" y="2209801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noProof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3519A8-4CEB-4515-B974-91064AB9D894}"/>
              </a:ext>
            </a:extLst>
          </p:cNvPr>
          <p:cNvSpPr txBox="1"/>
          <p:nvPr/>
        </p:nvSpPr>
        <p:spPr>
          <a:xfrm>
            <a:off x="7924802" y="1578114"/>
            <a:ext cx="2743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HashSet&lt;String&gt;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DDAC1AA-A6F4-468B-BBDA-C233E19D260D}"/>
              </a:ext>
            </a:extLst>
          </p:cNvPr>
          <p:cNvSpPr txBox="1">
            <a:spLocks/>
          </p:cNvSpPr>
          <p:nvPr/>
        </p:nvSpPr>
        <p:spPr>
          <a:xfrm>
            <a:off x="7924802" y="26670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EE28D5C-A642-4CF9-99B9-05301259DD77}"/>
              </a:ext>
            </a:extLst>
          </p:cNvPr>
          <p:cNvSpPr txBox="1">
            <a:spLocks/>
          </p:cNvSpPr>
          <p:nvPr/>
        </p:nvSpPr>
        <p:spPr>
          <a:xfrm>
            <a:off x="7924802" y="3124201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Peter</a:t>
            </a:r>
            <a:endParaRPr lang="en-US" b="1" noProof="1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EFE04334-65E3-4E06-B1F3-871B3D44B03B}"/>
              </a:ext>
            </a:extLst>
          </p:cNvPr>
          <p:cNvSpPr txBox="1">
            <a:spLocks/>
          </p:cNvSpPr>
          <p:nvPr/>
        </p:nvSpPr>
        <p:spPr>
          <a:xfrm>
            <a:off x="7924802" y="35814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B7C39F1-B8CC-4258-8DCE-A31A0CAF0901}"/>
              </a:ext>
            </a:extLst>
          </p:cNvPr>
          <p:cNvSpPr txBox="1">
            <a:spLocks/>
          </p:cNvSpPr>
          <p:nvPr/>
        </p:nvSpPr>
        <p:spPr>
          <a:xfrm>
            <a:off x="7924802" y="44958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C56143C3-7AE7-4783-95F2-AC81BAD3DF4E}"/>
              </a:ext>
            </a:extLst>
          </p:cNvPr>
          <p:cNvSpPr txBox="1">
            <a:spLocks/>
          </p:cNvSpPr>
          <p:nvPr/>
        </p:nvSpPr>
        <p:spPr>
          <a:xfrm>
            <a:off x="7924801" y="5418744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George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81EC8-64E4-40D0-BED6-243340C577F9}"/>
              </a:ext>
            </a:extLst>
          </p:cNvPr>
          <p:cNvSpPr txBox="1"/>
          <p:nvPr/>
        </p:nvSpPr>
        <p:spPr>
          <a:xfrm>
            <a:off x="4267201" y="2995912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12053ADD-1E88-47C8-9643-D4F52385C8E7}"/>
              </a:ext>
            </a:extLst>
          </p:cNvPr>
          <p:cNvSpPr txBox="1">
            <a:spLocks/>
          </p:cNvSpPr>
          <p:nvPr/>
        </p:nvSpPr>
        <p:spPr>
          <a:xfrm>
            <a:off x="7924801" y="4030326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C81B4D9-01EB-4F26-A5C1-79D2768410BC}"/>
              </a:ext>
            </a:extLst>
          </p:cNvPr>
          <p:cNvSpPr txBox="1">
            <a:spLocks/>
          </p:cNvSpPr>
          <p:nvPr/>
        </p:nvSpPr>
        <p:spPr>
          <a:xfrm>
            <a:off x="761998" y="3462316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EAEF9EEC-27EC-4DEF-9B09-519C135BFD21}"/>
              </a:ext>
            </a:extLst>
          </p:cNvPr>
          <p:cNvSpPr txBox="1">
            <a:spLocks/>
          </p:cNvSpPr>
          <p:nvPr/>
        </p:nvSpPr>
        <p:spPr>
          <a:xfrm>
            <a:off x="3962402" y="2995912"/>
            <a:ext cx="3352799" cy="6822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724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4.07407E-6 L 0.29382 0.0171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01713 L 0.58765 0.0837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7" grpId="1" animBg="1"/>
      <p:bldP spid="17" grpId="2" animBg="1"/>
      <p:bldP spid="17" grpId="3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24AE0D-D0D1-440B-B5CF-75C464D18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TreeSet&lt;E&gt; – Add()</a:t>
            </a:r>
            <a:endParaRPr lang="bg-BG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2C0ED493-3B4D-4165-944B-95664B28D9E0}"/>
              </a:ext>
            </a:extLst>
          </p:cNvPr>
          <p:cNvSpPr txBox="1">
            <a:spLocks/>
          </p:cNvSpPr>
          <p:nvPr/>
        </p:nvSpPr>
        <p:spPr>
          <a:xfrm>
            <a:off x="761998" y="2398375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DF0F02-9A2A-4572-9245-94B3DD528F9A}"/>
              </a:ext>
            </a:extLst>
          </p:cNvPr>
          <p:cNvSpPr txBox="1"/>
          <p:nvPr/>
        </p:nvSpPr>
        <p:spPr>
          <a:xfrm>
            <a:off x="7924802" y="1578114"/>
            <a:ext cx="2743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TreeSet&lt;String&gt;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3538BF2E-8AEE-4AA3-9C15-626EB15917B5}"/>
              </a:ext>
            </a:extLst>
          </p:cNvPr>
          <p:cNvSpPr txBox="1">
            <a:spLocks/>
          </p:cNvSpPr>
          <p:nvPr/>
        </p:nvSpPr>
        <p:spPr>
          <a:xfrm>
            <a:off x="7924802" y="22098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A3BDAD3-AAAA-41E8-A35A-2475E05FF03B}"/>
              </a:ext>
            </a:extLst>
          </p:cNvPr>
          <p:cNvSpPr txBox="1">
            <a:spLocks/>
          </p:cNvSpPr>
          <p:nvPr/>
        </p:nvSpPr>
        <p:spPr>
          <a:xfrm>
            <a:off x="7924802" y="26670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3305FC35-4042-41A2-A0AD-200EAB771FAC}"/>
              </a:ext>
            </a:extLst>
          </p:cNvPr>
          <p:cNvSpPr txBox="1">
            <a:spLocks/>
          </p:cNvSpPr>
          <p:nvPr/>
        </p:nvSpPr>
        <p:spPr>
          <a:xfrm>
            <a:off x="7924802" y="3124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3C891419-0058-4BFB-B7DC-A614EB764E8E}"/>
              </a:ext>
            </a:extLst>
          </p:cNvPr>
          <p:cNvSpPr txBox="1">
            <a:spLocks/>
          </p:cNvSpPr>
          <p:nvPr/>
        </p:nvSpPr>
        <p:spPr>
          <a:xfrm>
            <a:off x="7924802" y="35814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41A854E-D88E-47B2-BA1E-D3F6C8B7C1E7}"/>
              </a:ext>
            </a:extLst>
          </p:cNvPr>
          <p:cNvSpPr txBox="1">
            <a:spLocks/>
          </p:cNvSpPr>
          <p:nvPr/>
        </p:nvSpPr>
        <p:spPr>
          <a:xfrm>
            <a:off x="7924802" y="40386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4186CB6F-36DF-4260-8FFC-DD86CEFE968E}"/>
              </a:ext>
            </a:extLst>
          </p:cNvPr>
          <p:cNvSpPr txBox="1">
            <a:spLocks/>
          </p:cNvSpPr>
          <p:nvPr/>
        </p:nvSpPr>
        <p:spPr>
          <a:xfrm>
            <a:off x="7924802" y="44958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789F959E-F635-49A7-8AA5-5C32B3F04933}"/>
              </a:ext>
            </a:extLst>
          </p:cNvPr>
          <p:cNvSpPr txBox="1">
            <a:spLocks/>
          </p:cNvSpPr>
          <p:nvPr/>
        </p:nvSpPr>
        <p:spPr>
          <a:xfrm>
            <a:off x="7924802" y="49530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99A2881E-306A-466D-9F54-B0FB17945B5D}"/>
              </a:ext>
            </a:extLst>
          </p:cNvPr>
          <p:cNvSpPr txBox="1">
            <a:spLocks/>
          </p:cNvSpPr>
          <p:nvPr/>
        </p:nvSpPr>
        <p:spPr>
          <a:xfrm>
            <a:off x="7924802" y="5410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FD40F596-32EF-4A63-8E03-CE3F4DE7EE95}"/>
              </a:ext>
            </a:extLst>
          </p:cNvPr>
          <p:cNvSpPr txBox="1">
            <a:spLocks/>
          </p:cNvSpPr>
          <p:nvPr/>
        </p:nvSpPr>
        <p:spPr>
          <a:xfrm>
            <a:off x="7924802" y="58674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B95043AE-1701-4C2F-97CB-861C7EAC68C2}"/>
              </a:ext>
            </a:extLst>
          </p:cNvPr>
          <p:cNvSpPr txBox="1">
            <a:spLocks/>
          </p:cNvSpPr>
          <p:nvPr/>
        </p:nvSpPr>
        <p:spPr>
          <a:xfrm>
            <a:off x="762000" y="4520407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George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2123468-5C07-41EA-BC86-24B78E0A616D}"/>
              </a:ext>
            </a:extLst>
          </p:cNvPr>
          <p:cNvSpPr txBox="1">
            <a:spLocks/>
          </p:cNvSpPr>
          <p:nvPr/>
        </p:nvSpPr>
        <p:spPr>
          <a:xfrm>
            <a:off x="761998" y="3462316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6FE3B2-2B60-4478-A316-04CB20AD0197}"/>
              </a:ext>
            </a:extLst>
          </p:cNvPr>
          <p:cNvSpPr txBox="1"/>
          <p:nvPr/>
        </p:nvSpPr>
        <p:spPr>
          <a:xfrm>
            <a:off x="4419601" y="2995912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r>
              <a:rPr lang="en-US" sz="2000" b="1" dirty="0"/>
              <a:t>Add</a:t>
            </a:r>
            <a:r>
              <a:rPr lang="en-US" sz="2000" b="1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89C41947-F9AB-4E07-AFE3-C6278AD3462A}"/>
              </a:ext>
            </a:extLst>
          </p:cNvPr>
          <p:cNvSpPr txBox="1">
            <a:spLocks/>
          </p:cNvSpPr>
          <p:nvPr/>
        </p:nvSpPr>
        <p:spPr>
          <a:xfrm>
            <a:off x="3962402" y="2995912"/>
            <a:ext cx="3352799" cy="6822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688155C7-A886-4EE1-9B27-6DE3B661EEA9}"/>
              </a:ext>
            </a:extLst>
          </p:cNvPr>
          <p:cNvSpPr txBox="1">
            <a:spLocks/>
          </p:cNvSpPr>
          <p:nvPr/>
        </p:nvSpPr>
        <p:spPr>
          <a:xfrm>
            <a:off x="7924802" y="1584321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836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4.07407E-6 L 0.30007 0.0337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4" y="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007 0.03379 L 0.58765 -0.1828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9" y="-10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3.33333E-6 L 0.30007 0.18889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4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007 0.1875 L 0.58765 0.1055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9" y="-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2.59259E-6 L 0.30007 -0.1203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4" y="-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007 -0.12222 L 0.58765 -0.2699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9" y="-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3282</TotalTime>
  <Words>1891</Words>
  <Application>Microsoft Office PowerPoint</Application>
  <PresentationFormat>Widescreen</PresentationFormat>
  <Paragraphs>375</Paragraphs>
  <Slides>34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(Body)</vt:lpstr>
      <vt:lpstr>Consolas</vt:lpstr>
      <vt:lpstr>Wingdings</vt:lpstr>
      <vt:lpstr>Wingdings 2</vt:lpstr>
      <vt:lpstr>SoftUni</vt:lpstr>
      <vt:lpstr>Sets and Maps</vt:lpstr>
      <vt:lpstr>Table of Contents</vt:lpstr>
      <vt:lpstr>Have a Question?</vt:lpstr>
      <vt:lpstr>PowerPoint Presentation</vt:lpstr>
      <vt:lpstr>Sets in Java</vt:lpstr>
      <vt:lpstr>Methods</vt:lpstr>
      <vt:lpstr>HashSet&lt;E&gt; – Add()</vt:lpstr>
      <vt:lpstr>HashSet&lt;E&gt; – Remove()</vt:lpstr>
      <vt:lpstr>TreeSet&lt;E&gt; – Add()</vt:lpstr>
      <vt:lpstr>LinkedHashSet&lt;E&gt; – Add()</vt:lpstr>
      <vt:lpstr>Problem: Parking Lot</vt:lpstr>
      <vt:lpstr>Solution: Parking Lot</vt:lpstr>
      <vt:lpstr>Problem: SoftUni Party </vt:lpstr>
      <vt:lpstr>Solution: SoftUni Party </vt:lpstr>
      <vt:lpstr>Problem: "Voina" – Number Game</vt:lpstr>
      <vt:lpstr>Solution: "Voina" – Number Game</vt:lpstr>
      <vt:lpstr>Associative Arrays</vt:lpstr>
      <vt:lpstr>Associative Arrays (Maps)</vt:lpstr>
      <vt:lpstr>Methods</vt:lpstr>
      <vt:lpstr>HashMap&lt;K, V&gt; – Put()</vt:lpstr>
      <vt:lpstr>HashMap&lt;K, V&gt; – Remove()</vt:lpstr>
      <vt:lpstr>Looping Through Maps – Example</vt:lpstr>
      <vt:lpstr>Problem: Count Real Numbers</vt:lpstr>
      <vt:lpstr>Solution: Count Real Numbers</vt:lpstr>
      <vt:lpstr>TreeMap&lt;K, V&gt; – Put()</vt:lpstr>
      <vt:lpstr>Problem: Academy Graduation</vt:lpstr>
      <vt:lpstr>Solution: Academy Graduation</vt:lpstr>
      <vt:lpstr>HashMap&lt;K, V&gt;, TreeMap&lt;K, V&gt;, LinkedHashMap&lt;K, V&gt;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- Sets and Maps Advanced</dc:title>
  <dc:subject>Java Advanced Practical Training Course @ SoftUni</dc:subject>
  <dc:creator>Software University</dc:creator>
  <cp:keywords>Advanced; java; fundamentals; technology;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Lyubomir Tomanov</cp:lastModifiedBy>
  <cp:revision>8</cp:revision>
  <dcterms:created xsi:type="dcterms:W3CDTF">2018-05-23T13:08:44Z</dcterms:created>
  <dcterms:modified xsi:type="dcterms:W3CDTF">2020-01-21T12:58:20Z</dcterms:modified>
  <cp:category>programming;computer programming;software development;web development</cp:category>
</cp:coreProperties>
</file>