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6"/>
  </p:notesMasterIdLst>
  <p:handoutMasterIdLst>
    <p:handoutMasterId r:id="rId4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300" r:id="rId41"/>
    <p:sldId id="296" r:id="rId42"/>
    <p:sldId id="297" r:id="rId43"/>
    <p:sldId id="302" r:id="rId44"/>
    <p:sldId id="30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91DB2B3-FB79-416E-A7BF-069772ABF92B}">
          <p14:sldIdLst>
            <p14:sldId id="256"/>
            <p14:sldId id="257"/>
            <p14:sldId id="258"/>
          </p14:sldIdLst>
        </p14:section>
        <p14:section name="Inheritance" id="{FE6A2F9A-BBAA-459A-B306-5D8C9F710F31}">
          <p14:sldIdLst>
            <p14:sldId id="259"/>
            <p14:sldId id="260"/>
            <p14:sldId id="261"/>
            <p14:sldId id="262"/>
            <p14:sldId id="263"/>
            <p14:sldId id="264"/>
            <p14:sldId id="265"/>
            <p14:sldId id="266"/>
            <p14:sldId id="267"/>
            <p14:sldId id="268"/>
            <p14:sldId id="269"/>
            <p14:sldId id="270"/>
            <p14:sldId id="271"/>
            <p14:sldId id="272"/>
            <p14:sldId id="273"/>
            <p14:sldId id="274"/>
            <p14:sldId id="275"/>
          </p14:sldIdLst>
        </p14:section>
        <p14:section name="Reusing Classes" id="{79CC185D-8BFA-4AD9-877F-F5857E298572}">
          <p14:sldIdLst>
            <p14:sldId id="276"/>
            <p14:sldId id="277"/>
            <p14:sldId id="278"/>
            <p14:sldId id="279"/>
            <p14:sldId id="280"/>
            <p14:sldId id="281"/>
            <p14:sldId id="282"/>
            <p14:sldId id="283"/>
            <p14:sldId id="284"/>
            <p14:sldId id="285"/>
            <p14:sldId id="286"/>
          </p14:sldIdLst>
        </p14:section>
        <p14:section name="Types of Class Reuse" id="{44703194-92D2-4934-8FB0-1E3D379A9F2C}">
          <p14:sldIdLst>
            <p14:sldId id="287"/>
            <p14:sldId id="288"/>
            <p14:sldId id="289"/>
            <p14:sldId id="290"/>
            <p14:sldId id="291"/>
            <p14:sldId id="292"/>
            <p14:sldId id="293"/>
          </p14:sldIdLst>
        </p14:section>
        <p14:section name="Conclusion" id="{5C9FA005-E852-4A5B-B4D2-577070B1E291}">
          <p14:sldIdLst>
            <p14:sldId id="294"/>
            <p14:sldId id="300"/>
            <p14:sldId id="296"/>
            <p14:sldId id="297"/>
            <p14:sldId id="302"/>
            <p14:sldId id="301"/>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5214" autoAdjust="0"/>
  </p:normalViewPr>
  <p:slideViewPr>
    <p:cSldViewPr showGuides="1">
      <p:cViewPr varScale="1">
        <p:scale>
          <a:sx n="68" d="100"/>
          <a:sy n="68" d="100"/>
        </p:scale>
        <p:origin x="768" y="60"/>
      </p:cViewPr>
      <p:guideLst>
        <p:guide orient="horz" pos="2184"/>
        <p:guide pos="3840"/>
      </p:guideLst>
    </p:cSldViewPr>
  </p:slideViewPr>
  <p:outlineViewPr>
    <p:cViewPr>
      <p:scale>
        <a:sx n="33" d="100"/>
        <a:sy n="33" d="100"/>
      </p:scale>
      <p:origin x="0" y="-9989"/>
    </p:cViewPr>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29.2.2020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29-Feb-20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0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63705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16</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51279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17</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66575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18</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93504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19</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41449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20</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73321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22</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89165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23</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612470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24</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24</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76710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r>
              <a:rPr lang="en-US" dirty="0"/>
              <a:t>Extensibility / Polymorphism: New functionality may be easily plugged in without changing existing classes as long the new plug-in classes extend given base classes.</a:t>
            </a:r>
          </a:p>
          <a:p>
            <a:pPr eaLnBrk="1" hangingPunct="1"/>
            <a:endParaRPr lang="en-US" dirty="0"/>
          </a:p>
          <a:p>
            <a:pPr eaLnBrk="1" hangingPunct="1"/>
            <a:r>
              <a:rPr lang="en-US" dirty="0"/>
              <a:t>Reusability: For a set of similar applications a framework can be defined using a core set of classes that are to be extended by classes that fill in the application-dependent part.</a:t>
            </a:r>
          </a:p>
          <a:p>
            <a:pPr eaLnBrk="1" hangingPunct="1"/>
            <a:endParaRPr lang="en-US" dirty="0"/>
          </a:p>
          <a:p>
            <a:pPr eaLnBrk="1" hangingPunct="1"/>
            <a:r>
              <a:rPr lang="en-US" dirty="0"/>
              <a:t>Information Hiding: If a more general class using a simpler contract is sufficient, details from extending classes may be hidden to some of the client classes. This allows them to be more independent from possible changes and diminishes the load of contracts that must be understood by a reader of these client classes.</a:t>
            </a:r>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25</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55794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26</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98855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4"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55409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27</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304231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28</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18944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29</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29</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985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30</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46065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31</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31</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0997606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33</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0245631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34</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8914135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843437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36</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36</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270626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37</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37</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39706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7131C5E-1E6B-46FF-9756-44B6556E2A79}" type="slidenum">
              <a:rPr lang="en-US"/>
              <a:pPr/>
              <a:t>5</a:t>
            </a:fld>
            <a:r>
              <a:rPr lang="en-US" dirty="0"/>
              <a:t>##</a:t>
            </a:r>
          </a:p>
        </p:txBody>
      </p:sp>
      <p:sp>
        <p:nvSpPr>
          <p:cNvPr id="1234946" name="Rectangle 2"/>
          <p:cNvSpPr>
            <a:spLocks noGrp="1" noRot="1" noChangeAspect="1" noChangeArrowheads="1" noTextEdit="1"/>
          </p:cNvSpPr>
          <p:nvPr>
            <p:ph type="sldImg"/>
          </p:nvPr>
        </p:nvSpPr>
        <p:spPr>
          <a:xfrm>
            <a:off x="381000" y="685800"/>
            <a:ext cx="6096000" cy="3429000"/>
          </a:xfrm>
          <a:ln/>
        </p:spPr>
      </p:sp>
      <p:sp>
        <p:nvSpPr>
          <p:cNvPr id="1234947" name="Rectangle 3"/>
          <p:cNvSpPr>
            <a:spLocks noGrp="1" noChangeArrowheads="1"/>
          </p:cNvSpPr>
          <p:nvPr>
            <p:ph type="body" idx="1"/>
          </p:nvPr>
        </p:nvSpPr>
        <p:spPr/>
        <p:txBody>
          <a:bodyPr/>
          <a:lstStyle/>
          <a:p>
            <a:endParaRPr lang="bg-BG"/>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0141298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38</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38</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85840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4300054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40</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719070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4"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0178680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4"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698721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43</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658938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44</a:t>
            </a:fld>
            <a:endParaRPr lang="en-US" dirty="0"/>
          </a:p>
        </p:txBody>
      </p:sp>
      <p:sp>
        <p:nvSpPr>
          <p:cNvPr id="7"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29041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10</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10</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104835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11</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228077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12</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12</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04129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13</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13</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4615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68878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Grp="1" noChangeArrowheads="1"/>
          </p:cNvSpPr>
          <p:nvPr>
            <p:ph type="sldNum" sz="quarter" idx="5"/>
          </p:nvPr>
        </p:nvSpPr>
        <p:spPr>
          <a:ln/>
        </p:spPr>
        <p:txBody>
          <a:bodyPr/>
          <a:lstStyle/>
          <a:p>
            <a:fld id="{332C4CEC-2DBE-4C38-BA31-7DE965C3FA11}" type="slidenum">
              <a:rPr lang="en-US"/>
              <a:pPr/>
              <a:t>15</a:t>
            </a:fld>
            <a:r>
              <a:rPr lang="en-US" dirty="0"/>
              <a:t>##</a:t>
            </a:r>
          </a:p>
        </p:txBody>
      </p:sp>
      <p:sp>
        <p:nvSpPr>
          <p:cNvPr id="54274" name="Slide Image Placeholder 1"/>
          <p:cNvSpPr>
            <a:spLocks noGrp="1" noRot="1" noChangeAspect="1" noTextEdit="1"/>
          </p:cNvSpPr>
          <p:nvPr>
            <p:ph type="sldImg"/>
          </p:nvPr>
        </p:nvSpPr>
        <p:spPr>
          <a:xfrm>
            <a:off x="381000" y="685800"/>
            <a:ext cx="6096000" cy="3429000"/>
          </a:xfrm>
          <a:ln/>
        </p:spPr>
      </p:sp>
      <p:sp>
        <p:nvSpPr>
          <p:cNvPr id="54275" name="Notes Placeholder 2"/>
          <p:cNvSpPr>
            <a:spLocks noGrp="1"/>
          </p:cNvSpPr>
          <p:nvPr>
            <p:ph type="body" idx="1"/>
          </p:nvPr>
        </p:nvSpPr>
        <p:spPr/>
        <p:txBody>
          <a:bodyPr/>
          <a:lstStyle/>
          <a:p>
            <a:pPr eaLnBrk="1" hangingPunct="1"/>
            <a:endParaRPr lang="en-US" dirty="0"/>
          </a:p>
        </p:txBody>
      </p:sp>
      <p:sp>
        <p:nvSpPr>
          <p:cNvPr id="54276" name="Header Placeholder 3"/>
          <p:cNvSpPr>
            <a:spLocks noGrp="1"/>
          </p:cNvSpPr>
          <p:nvPr>
            <p:ph type="hdr" sz="quarter"/>
          </p:nvPr>
        </p:nvSpPr>
        <p:spPr/>
        <p:txBody>
          <a:bodyPr/>
          <a:lstStyle/>
          <a:p>
            <a:r>
              <a:rPr lang="en-US" dirty="0"/>
              <a:t>*</a:t>
            </a:r>
          </a:p>
        </p:txBody>
      </p:sp>
      <p:sp>
        <p:nvSpPr>
          <p:cNvPr id="54277" name="Date Placeholder 4"/>
          <p:cNvSpPr>
            <a:spLocks noGrp="1"/>
          </p:cNvSpPr>
          <p:nvPr>
            <p:ph type="dt" sz="quarter" idx="1"/>
          </p:nvPr>
        </p:nvSpPr>
        <p:spPr/>
        <p:txBody>
          <a:bodyPr/>
          <a:lstStyle/>
          <a:p>
            <a:r>
              <a:rPr lang="en-US" dirty="0"/>
              <a:t>07/16/96</a:t>
            </a:r>
          </a:p>
        </p:txBody>
      </p:sp>
      <p:sp>
        <p:nvSpPr>
          <p:cNvPr id="54278" name="Footer Placeholder 5"/>
          <p:cNvSpPr txBox="1">
            <a:spLocks noGrp="1"/>
          </p:cNvSpPr>
          <p:nvPr/>
        </p:nvSpPr>
        <p:spPr bwMode="auto">
          <a:xfrm>
            <a:off x="1" y="8687297"/>
            <a:ext cx="2972004" cy="456703"/>
          </a:xfrm>
          <a:prstGeom prst="rect">
            <a:avLst/>
          </a:prstGeom>
          <a:noFill/>
          <a:ln w="9525">
            <a:noFill/>
            <a:miter lim="800000"/>
            <a:headEnd/>
            <a:tailEnd/>
          </a:ln>
        </p:spPr>
        <p:txBody>
          <a:bodyPr lIns="19047" tIns="0" rIns="19047" bIns="0" anchor="b"/>
          <a:lstStyle/>
          <a:p>
            <a:pPr defTabSz="914450"/>
            <a:r>
              <a:rPr lang="en-US" sz="1000" i="1" dirty="0"/>
              <a:t>(c) 2006 National Academy for Software Development - http://academy.devbg.org*</a:t>
            </a:r>
            <a:endParaRPr lang="en-US" sz="1200" i="1" dirty="0"/>
          </a:p>
        </p:txBody>
      </p:sp>
      <p:sp>
        <p:nvSpPr>
          <p:cNvPr id="54279" name="Slide Number Placeholder 6"/>
          <p:cNvSpPr txBox="1">
            <a:spLocks noGrp="1"/>
          </p:cNvSpPr>
          <p:nvPr/>
        </p:nvSpPr>
        <p:spPr bwMode="auto">
          <a:xfrm>
            <a:off x="3885996" y="8687297"/>
            <a:ext cx="2972004" cy="456703"/>
          </a:xfrm>
          <a:prstGeom prst="rect">
            <a:avLst/>
          </a:prstGeom>
          <a:noFill/>
          <a:ln w="9525">
            <a:noFill/>
            <a:miter lim="800000"/>
            <a:headEnd/>
            <a:tailEnd/>
          </a:ln>
        </p:spPr>
        <p:txBody>
          <a:bodyPr lIns="19047" tIns="0" rIns="19047" bIns="0" anchor="b"/>
          <a:lstStyle/>
          <a:p>
            <a:pPr algn="r" defTabSz="914450"/>
            <a:fld id="{1CAF241F-65C9-4E85-866D-33A924D9866A}" type="slidenum">
              <a:rPr lang="en-US" sz="1000" i="1"/>
              <a:pPr algn="r" defTabSz="914450"/>
              <a:t>15</a:t>
            </a:fld>
            <a:r>
              <a:rPr lang="en-US" sz="1000" i="1" dirty="0"/>
              <a:t>##</a:t>
            </a:r>
            <a:endParaRPr lang="en-US" sz="1200" i="1" dirty="0"/>
          </a:p>
        </p:txBody>
      </p:sp>
      <p:sp>
        <p:nvSpPr>
          <p:cNvPr id="10"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5207386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2.png"/><Relationship Id="rId11" Type="http://schemas.openxmlformats.org/officeDocument/2006/relationships/image" Target="../media/image4.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8.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233CBB95-791E-4630-B3D9-FADFCE7BCF5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id="{67FC4D2E-913D-432A-B658-F0D82839FA5E}"/>
              </a:ext>
            </a:extLst>
          </p:cNvPr>
          <p:cNvPicPr>
            <a:picLocks noChangeAspect="1"/>
          </p:cNvPicPr>
          <p:nvPr userDrawn="1"/>
        </p:nvPicPr>
        <p:blipFill>
          <a:blip r:embed="rId11"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58AB1944-B146-4E89-B2D9-426EB610F319}"/>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id="{B1D3B425-B9BF-43ED-9DEC-C05002FBA22F}"/>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id="{5573C101-930B-47AC-967A-A64513DFFDEE}"/>
              </a:ext>
            </a:extLst>
          </p:cNvPr>
          <p:cNvPicPr>
            <a:picLocks noChangeAspect="1"/>
          </p:cNvPicPr>
          <p:nvPr userDrawn="1"/>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id="{EFEBB553-EACE-4B4F-8B4F-7629FDD910A4}"/>
              </a:ext>
            </a:extLst>
          </p:cNvPr>
          <p:cNvPicPr>
            <a:picLocks noChangeAspect="1"/>
          </p:cNvPicPr>
          <p:nvPr userDrawn="1"/>
        </p:nvPicPr>
        <p:blipFill>
          <a:blip r:embed="rId3" cstate="hq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id="{8C01D7AF-7CBD-46E1-99F3-8EB60E838D9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id="{DC4365F6-D2C1-47B4-8477-38FD2C7711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id="{14F779A7-4A91-448B-BEFA-956C70A1C22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id="{19A67BB9-D880-4EAD-B90E-89C4219BFC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4"/>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judge.softuni.bg/Contests/1574/Inheritance-Lab" TargetMode="Externa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hyperlink" Target="http://www.xs-software.com/" TargetMode="External"/><Relationship Id="rId18" Type="http://schemas.openxmlformats.org/officeDocument/2006/relationships/image" Target="../media/image41.png"/><Relationship Id="rId26" Type="http://schemas.openxmlformats.org/officeDocument/2006/relationships/image" Target="../media/image45.png"/><Relationship Id="rId3" Type="http://schemas.openxmlformats.org/officeDocument/2006/relationships/hyperlink" Target="http://www.infragistics.com/" TargetMode="External"/><Relationship Id="rId21" Type="http://schemas.openxmlformats.org/officeDocument/2006/relationships/hyperlink" Target="https://motion-software.com/" TargetMode="External"/><Relationship Id="rId7" Type="http://schemas.openxmlformats.org/officeDocument/2006/relationships/hyperlink" Target="https://netpeak.bg/" TargetMode="External"/><Relationship Id="rId12" Type="http://schemas.openxmlformats.org/officeDocument/2006/relationships/image" Target="../media/image38.png"/><Relationship Id="rId17" Type="http://schemas.openxmlformats.org/officeDocument/2006/relationships/hyperlink" Target="http://www.postbank.bg/" TargetMode="External"/><Relationship Id="rId25" Type="http://schemas.openxmlformats.org/officeDocument/2006/relationships/hyperlink" Target="https://www.superhosting.bg/?gclid=CjwKCAjw5fzrBRASEiwAD2OSV2HM9vD3KXFwexq_hE27VNo1Gx0yBWBbYg7Ef677GKVaQu7Vn2bX7hoCIkoQAvD_BwE" TargetMode="External"/><Relationship Id="rId2" Type="http://schemas.openxmlformats.org/officeDocument/2006/relationships/notesSlide" Target="../notesSlides/notesSlide33.xml"/><Relationship Id="rId16" Type="http://schemas.openxmlformats.org/officeDocument/2006/relationships/image" Target="../media/image40.png"/><Relationship Id="rId20" Type="http://schemas.openxmlformats.org/officeDocument/2006/relationships/image" Target="../media/image42.png"/><Relationship Id="rId1" Type="http://schemas.openxmlformats.org/officeDocument/2006/relationships/slideLayout" Target="../slideLayouts/slideLayout3.xml"/><Relationship Id="rId6" Type="http://schemas.openxmlformats.org/officeDocument/2006/relationships/image" Target="../media/image35.png"/><Relationship Id="rId11" Type="http://schemas.openxmlformats.org/officeDocument/2006/relationships/hyperlink" Target="http://www.telenor.bg/" TargetMode="External"/><Relationship Id="rId24" Type="http://schemas.openxmlformats.org/officeDocument/2006/relationships/image" Target="../media/image44.jpeg"/><Relationship Id="rId5" Type="http://schemas.openxmlformats.org/officeDocument/2006/relationships/hyperlink" Target="https://www.indeavr.com/en" TargetMode="External"/><Relationship Id="rId15" Type="http://schemas.openxmlformats.org/officeDocument/2006/relationships/hyperlink" Target="https://www.sbtech.com/" TargetMode="External"/><Relationship Id="rId23" Type="http://schemas.openxmlformats.org/officeDocument/2006/relationships/hyperlink" Target="https://stemo.bg/en/" TargetMode="External"/><Relationship Id="rId10" Type="http://schemas.openxmlformats.org/officeDocument/2006/relationships/image" Target="../media/image37.png"/><Relationship Id="rId19" Type="http://schemas.openxmlformats.org/officeDocument/2006/relationships/hyperlink" Target="http://smartit.bg/" TargetMode="External"/><Relationship Id="rId4" Type="http://schemas.openxmlformats.org/officeDocument/2006/relationships/image" Target="../media/image34.png"/><Relationship Id="rId9" Type="http://schemas.openxmlformats.org/officeDocument/2006/relationships/hyperlink" Target="https://www.softwaregroup.com/" TargetMode="External"/><Relationship Id="rId14" Type="http://schemas.openxmlformats.org/officeDocument/2006/relationships/image" Target="../media/image39.png"/><Relationship Id="rId22" Type="http://schemas.openxmlformats.org/officeDocument/2006/relationships/image" Target="../media/image43.png"/></Relationships>
</file>

<file path=ppt/slides/_rels/slide42.xml.rels><?xml version="1.0" encoding="UTF-8" standalone="yes"?>
<Relationships xmlns="http://schemas.openxmlformats.org/package/2006/relationships"><Relationship Id="rId8" Type="http://schemas.openxmlformats.org/officeDocument/2006/relationships/image" Target="../media/image48.jpeg"/><Relationship Id="rId3" Type="http://schemas.openxmlformats.org/officeDocument/2006/relationships/hyperlink" Target="https://www.is-bg.net/" TargetMode="External"/><Relationship Id="rId7" Type="http://schemas.openxmlformats.org/officeDocument/2006/relationships/hyperlink" Target="http://www.world-of-myths.com/"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image" Target="../media/image47.png"/><Relationship Id="rId5" Type="http://schemas.openxmlformats.org/officeDocument/2006/relationships/hyperlink" Target="https://www.onebitsoftware.net/" TargetMode="External"/><Relationship Id="rId10" Type="http://schemas.openxmlformats.org/officeDocument/2006/relationships/image" Target="../media/image49.gif"/><Relationship Id="rId4" Type="http://schemas.openxmlformats.org/officeDocument/2006/relationships/image" Target="../media/image46.jpeg"/><Relationship Id="rId9" Type="http://schemas.openxmlformats.org/officeDocument/2006/relationships/hyperlink" Target="https://www.lukanet.com/"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hyperlink" Target="https://softuni.b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Inheritance</a:t>
            </a:r>
          </a:p>
        </p:txBody>
      </p:sp>
      <p:sp>
        <p:nvSpPr>
          <p:cNvPr id="7" name="Text Placeholder 6"/>
          <p:cNvSpPr>
            <a:spLocks noGrp="1"/>
          </p:cNvSpPr>
          <p:nvPr>
            <p:ph type="body" sz="quarter" idx="17"/>
          </p:nvPr>
        </p:nvSpPr>
        <p:spPr/>
        <p:txBody>
          <a:bodyPr/>
          <a:lstStyle/>
          <a:p>
            <a:r>
              <a:rPr lang="en-US" dirty="0"/>
              <a:t>Software University</a:t>
            </a:r>
          </a:p>
        </p:txBody>
      </p:sp>
      <p:sp>
        <p:nvSpPr>
          <p:cNvPr id="8" name="Text Placeholder 7"/>
          <p:cNvSpPr>
            <a:spLocks noGrp="1"/>
          </p:cNvSpPr>
          <p:nvPr>
            <p:ph type="body" sz="quarter" idx="18"/>
          </p:nvPr>
        </p:nvSpPr>
        <p:spPr/>
        <p:txBody>
          <a:bodyPr/>
          <a:lstStyle/>
          <a:p>
            <a:r>
              <a:rPr lang="en-US">
                <a:hlinkClick r:id="rId3"/>
              </a:rPr>
              <a:t>https://softuni.bg</a:t>
            </a:r>
            <a:endParaRPr lang="en-US" dirty="0"/>
          </a:p>
        </p:txBody>
      </p:sp>
      <p:sp>
        <p:nvSpPr>
          <p:cNvPr id="11" name="Text Placeholder 10"/>
          <p:cNvSpPr>
            <a:spLocks noGrp="1"/>
          </p:cNvSpPr>
          <p:nvPr>
            <p:ph type="body" sz="quarter" idx="19"/>
          </p:nvPr>
        </p:nvSpPr>
        <p:spPr/>
        <p:txBody>
          <a:bodyPr/>
          <a:lstStyle/>
          <a:p>
            <a:r>
              <a:rPr lang="en-US" dirty="0"/>
              <a:t>SoftUni Team</a:t>
            </a:r>
          </a:p>
        </p:txBody>
      </p:sp>
      <p:sp>
        <p:nvSpPr>
          <p:cNvPr id="12" name="Text Placeholder 11"/>
          <p:cNvSpPr>
            <a:spLocks noGrp="1"/>
          </p:cNvSpPr>
          <p:nvPr>
            <p:ph type="body" sz="quarter" idx="20"/>
          </p:nvPr>
        </p:nvSpPr>
        <p:spPr/>
        <p:txBody>
          <a:bodyPr/>
          <a:lstStyle/>
          <a:p>
            <a:r>
              <a:rPr lang="en-US" dirty="0"/>
              <a:t>Technical Trainers</a:t>
            </a:r>
          </a:p>
        </p:txBody>
      </p:sp>
      <p:pic>
        <p:nvPicPr>
          <p:cNvPr id="1026" name="Picture 2" descr="Image result for inheritance png">
            <a:extLst>
              <a:ext uri="{FF2B5EF4-FFF2-40B4-BE49-F238E27FC236}">
                <a16:creationId xmlns:a16="http://schemas.microsoft.com/office/drawing/2014/main" id="{E8AF98AB-169D-47B8-83CD-375EECE95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937" y="2573162"/>
            <a:ext cx="2139773" cy="229466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5"/>
          <p:cNvSpPr txBox="1">
            <a:spLocks/>
          </p:cNvSpPr>
          <p:nvPr/>
        </p:nvSpPr>
        <p:spPr>
          <a:xfrm>
            <a:off x="2263296" y="1188123"/>
            <a:ext cx="7772400" cy="882654"/>
          </a:xfrm>
          <a:prstGeom prst="rect">
            <a:avLst/>
          </a:prstGeom>
        </p:spPr>
        <p:txBody>
          <a:bodyPr vert="horz" lIns="108000" tIns="36000" rIns="108000" bIns="36000" rtlCol="0">
            <a:normAutofit/>
          </a:bodyPr>
          <a:lstStyle>
            <a:lvl1pPr marL="0" indent="0" algn="ctr" defTabSz="1218438" rtl="0" eaLnBrk="1" latinLnBrk="0" hangingPunct="1">
              <a:lnSpc>
                <a:spcPct val="105000"/>
              </a:lnSpc>
              <a:spcBef>
                <a:spcPts val="600"/>
              </a:spcBef>
              <a:spcAft>
                <a:spcPts val="600"/>
              </a:spcAft>
              <a:buFont typeface="Wingdings" panose="05000000000000000000" pitchFamily="2" charset="2"/>
              <a:buNone/>
              <a:defRPr sz="35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a:lnSpc>
                <a:spcPct val="110000"/>
              </a:lnSpc>
            </a:pPr>
            <a:r>
              <a:rPr lang="en-US"/>
              <a:t>Extending Classes</a:t>
            </a:r>
            <a:endParaRPr lang="en-US" dirty="0">
              <a:solidFill>
                <a:srgbClr val="FF0000"/>
              </a:solidFill>
            </a:endParaRPr>
          </a:p>
        </p:txBody>
      </p:sp>
    </p:spTree>
    <p:extLst>
      <p:ext uri="{BB962C8B-B14F-4D97-AF65-F5344CB8AC3E}">
        <p14:creationId xmlns:p14="http://schemas.microsoft.com/office/powerpoint/2010/main" val="16485003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Java supports inheritance through </a:t>
            </a:r>
            <a:r>
              <a:rPr lang="en-US" b="1" noProof="1">
                <a:solidFill>
                  <a:schemeClr val="bg1"/>
                </a:solidFill>
              </a:rPr>
              <a:t>extends</a:t>
            </a:r>
            <a:r>
              <a:rPr lang="en-US" noProof="1"/>
              <a:t> keyword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a:t>Inheritance in Java</a:t>
            </a:r>
            <a:endParaRPr lang="bg-BG" sz="4000"/>
          </a:p>
        </p:txBody>
      </p:sp>
      <p:sp>
        <p:nvSpPr>
          <p:cNvPr id="7" name="Text Placeholder 5"/>
          <p:cNvSpPr txBox="1">
            <a:spLocks/>
          </p:cNvSpPr>
          <p:nvPr/>
        </p:nvSpPr>
        <p:spPr>
          <a:xfrm>
            <a:off x="747524" y="1964382"/>
            <a:ext cx="7329677" cy="18689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6304"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class Person { … }</a:t>
            </a:r>
          </a:p>
          <a:p>
            <a:endParaRPr lang="en-US" sz="2800" dirty="0">
              <a:solidFill>
                <a:schemeClr val="tx1"/>
              </a:solidFill>
              <a:effectLst/>
            </a:endParaRPr>
          </a:p>
          <a:p>
            <a:r>
              <a:rPr lang="en-US" sz="2800" dirty="0">
                <a:solidFill>
                  <a:schemeClr val="tx1"/>
                </a:solidFill>
                <a:effectLst/>
              </a:rPr>
              <a:t>class Student extends Person { … }</a:t>
            </a:r>
          </a:p>
          <a:p>
            <a:r>
              <a:rPr lang="en-US" sz="2800" dirty="0">
                <a:solidFill>
                  <a:schemeClr val="tx1"/>
                </a:solidFill>
                <a:effectLst/>
              </a:rPr>
              <a:t>class Employee extends Person { … }</a:t>
            </a:r>
          </a:p>
        </p:txBody>
      </p:sp>
      <p:sp>
        <p:nvSpPr>
          <p:cNvPr id="9" name="Rectangle: Rounded Corners 8"/>
          <p:cNvSpPr/>
          <p:nvPr/>
        </p:nvSpPr>
        <p:spPr>
          <a:xfrm>
            <a:off x="6629401" y="4223983"/>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Person</a:t>
            </a:r>
            <a:endParaRPr lang="en-US" sz="3600" b="1" dirty="0">
              <a:solidFill>
                <a:schemeClr val="tx1"/>
              </a:solidFill>
            </a:endParaRPr>
          </a:p>
        </p:txBody>
      </p:sp>
      <p:sp>
        <p:nvSpPr>
          <p:cNvPr id="12" name="Rectangle: Rounded Corners 11"/>
          <p:cNvSpPr/>
          <p:nvPr/>
        </p:nvSpPr>
        <p:spPr>
          <a:xfrm>
            <a:off x="8077201" y="5732294"/>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Employee</a:t>
            </a:r>
            <a:endParaRPr lang="en-US" sz="3600" b="1" dirty="0">
              <a:solidFill>
                <a:schemeClr val="tx1"/>
              </a:solidFill>
            </a:endParaRPr>
          </a:p>
        </p:txBody>
      </p:sp>
      <p:cxnSp>
        <p:nvCxnSpPr>
          <p:cNvPr id="13" name="Straight Arrow Connector 12"/>
          <p:cNvCxnSpPr>
            <a:cxnSpLocks/>
            <a:stCxn id="12" idx="0"/>
          </p:cNvCxnSpPr>
          <p:nvPr/>
        </p:nvCxnSpPr>
        <p:spPr>
          <a:xfrm flipH="1" flipV="1">
            <a:off x="7977673" y="4917233"/>
            <a:ext cx="1440874" cy="81506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AutoShape 6"/>
          <p:cNvSpPr>
            <a:spLocks noChangeArrowheads="1"/>
          </p:cNvSpPr>
          <p:nvPr/>
        </p:nvSpPr>
        <p:spPr bwMode="auto">
          <a:xfrm>
            <a:off x="2773453" y="4223983"/>
            <a:ext cx="3234461" cy="1058862"/>
          </a:xfrm>
          <a:prstGeom prst="wedgeRoundRectCallout">
            <a:avLst>
              <a:gd name="adj1" fmla="val 45703"/>
              <a:gd name="adj2" fmla="val 7555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Student </a:t>
            </a:r>
            <a:r>
              <a:rPr lang="en-US" sz="3200" b="1" dirty="0">
                <a:solidFill>
                  <a:schemeClr val="bg1"/>
                </a:solidFill>
              </a:rPr>
              <a:t>extends</a:t>
            </a:r>
            <a:r>
              <a:rPr lang="en-US" sz="3200" b="1" dirty="0">
                <a:solidFill>
                  <a:srgbClr val="FFFFFF"/>
                </a:solidFill>
              </a:rPr>
              <a:t> Person</a:t>
            </a:r>
            <a:endParaRPr lang="bg-BG" sz="3200" b="1" dirty="0">
              <a:solidFill>
                <a:schemeClr val="tx2">
                  <a:lumMod val="75000"/>
                </a:schemeClr>
              </a:solidFill>
            </a:endParaRPr>
          </a:p>
        </p:txBody>
      </p:sp>
      <p:sp>
        <p:nvSpPr>
          <p:cNvPr id="21" name="Rectangle: Rounded Corners 20"/>
          <p:cNvSpPr/>
          <p:nvPr/>
        </p:nvSpPr>
        <p:spPr>
          <a:xfrm>
            <a:off x="5105401" y="5732294"/>
            <a:ext cx="2682691" cy="592307"/>
          </a:xfrm>
          <a:prstGeom prst="roundRect">
            <a:avLst>
              <a:gd name="adj" fmla="val 5385"/>
            </a:avLst>
          </a:prstGeom>
          <a:solidFill>
            <a:srgbClr val="B5DBE5">
              <a:alpha val="14902"/>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b="1" dirty="0">
                <a:solidFill>
                  <a:schemeClr val="tx1"/>
                </a:solidFill>
              </a:rPr>
              <a:t>Student</a:t>
            </a:r>
            <a:endParaRPr lang="en-US" sz="3600" b="1" dirty="0">
              <a:solidFill>
                <a:schemeClr val="tx1"/>
              </a:solidFill>
            </a:endParaRPr>
          </a:p>
        </p:txBody>
      </p:sp>
      <p:cxnSp>
        <p:nvCxnSpPr>
          <p:cNvPr id="22" name="Straight Arrow Connector 21"/>
          <p:cNvCxnSpPr>
            <a:cxnSpLocks/>
            <a:stCxn id="21" idx="0"/>
          </p:cNvCxnSpPr>
          <p:nvPr/>
        </p:nvCxnSpPr>
        <p:spPr>
          <a:xfrm flipV="1">
            <a:off x="6446747" y="4917233"/>
            <a:ext cx="1428290" cy="81506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3360071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1066801"/>
            <a:ext cx="11804822" cy="5570355"/>
          </a:xfrm>
        </p:spPr>
        <p:txBody>
          <a:bodyPr/>
          <a:lstStyle/>
          <a:p>
            <a:pPr>
              <a:lnSpc>
                <a:spcPct val="110000"/>
              </a:lnSpc>
            </a:pPr>
            <a:r>
              <a:rPr lang="en-US" dirty="0"/>
              <a:t>Class</a:t>
            </a:r>
            <a:r>
              <a:rPr lang="en-US" dirty="0">
                <a:solidFill>
                  <a:schemeClr val="tx2">
                    <a:lumMod val="75000"/>
                  </a:schemeClr>
                </a:solidFill>
              </a:rPr>
              <a:t> </a:t>
            </a:r>
            <a:r>
              <a:rPr lang="en-US" b="1" dirty="0">
                <a:solidFill>
                  <a:schemeClr val="bg1"/>
                </a:solidFill>
              </a:rPr>
              <a:t>taking all members </a:t>
            </a:r>
            <a:r>
              <a:rPr lang="en-US" dirty="0"/>
              <a:t>from another class</a:t>
            </a:r>
          </a:p>
        </p:txBody>
      </p:sp>
      <p:sp>
        <p:nvSpPr>
          <p:cNvPr id="4" name="Title 3"/>
          <p:cNvSpPr>
            <a:spLocks noGrp="1"/>
          </p:cNvSpPr>
          <p:nvPr>
            <p:ph type="title"/>
          </p:nvPr>
        </p:nvSpPr>
        <p:spPr/>
        <p:txBody>
          <a:bodyPr>
            <a:normAutofit/>
          </a:bodyPr>
          <a:lstStyle/>
          <a:p>
            <a:r>
              <a:rPr lang="en-US"/>
              <a:t>Inheritance – Derived Class</a:t>
            </a:r>
            <a:endParaRPr lang="en-US" dirty="0"/>
          </a:p>
        </p:txBody>
      </p:sp>
      <p:grpSp>
        <p:nvGrpSpPr>
          <p:cNvPr id="5" name="Group 4"/>
          <p:cNvGrpSpPr/>
          <p:nvPr/>
        </p:nvGrpSpPr>
        <p:grpSpPr>
          <a:xfrm>
            <a:off x="2133601" y="1790984"/>
            <a:ext cx="7570199" cy="4686017"/>
            <a:chOff x="4037012" y="1333783"/>
            <a:chExt cx="7570199" cy="4686017"/>
          </a:xfrm>
          <a:solidFill>
            <a:srgbClr val="B5DBE5">
              <a:alpha val="15000"/>
            </a:srgbClr>
          </a:solidFill>
        </p:grpSpPr>
        <p:sp>
          <p:nvSpPr>
            <p:cNvPr id="7" name="Rectangle: Rounded Corners 6"/>
            <p:cNvSpPr/>
            <p:nvPr/>
          </p:nvSpPr>
          <p:spPr>
            <a:xfrm>
              <a:off x="5366836" y="1333783"/>
              <a:ext cx="4815935" cy="2323817"/>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400" dirty="0">
                  <a:solidFill>
                    <a:schemeClr val="tx1"/>
                  </a:solidFill>
                </a:rPr>
                <a:t>Person</a:t>
              </a:r>
            </a:p>
          </p:txBody>
        </p:sp>
        <p:sp>
          <p:nvSpPr>
            <p:cNvPr id="8" name="Rectangle: Rounded Corners 7"/>
            <p:cNvSpPr/>
            <p:nvPr/>
          </p:nvSpPr>
          <p:spPr>
            <a:xfrm>
              <a:off x="4037012" y="4533617"/>
              <a:ext cx="3600000" cy="1486183"/>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Student</a:t>
              </a:r>
              <a:endParaRPr lang="en-US" sz="3600" dirty="0">
                <a:solidFill>
                  <a:schemeClr val="tx1"/>
                </a:solidFill>
              </a:endParaRPr>
            </a:p>
          </p:txBody>
        </p:sp>
        <p:sp>
          <p:nvSpPr>
            <p:cNvPr id="9" name="Rectangle: Rounded Corners 8"/>
            <p:cNvSpPr/>
            <p:nvPr/>
          </p:nvSpPr>
          <p:spPr>
            <a:xfrm>
              <a:off x="8007211" y="4533617"/>
              <a:ext cx="3600000" cy="1486183"/>
            </a:xfrm>
            <a:prstGeom prst="roundRect">
              <a:avLst>
                <a:gd name="adj" fmla="val 5385"/>
              </a:avLst>
            </a:prstGeom>
            <a:grp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Employee</a:t>
              </a:r>
              <a:endParaRPr lang="en-US" sz="3600" dirty="0">
                <a:solidFill>
                  <a:schemeClr val="tx1"/>
                </a:solidFill>
              </a:endParaRPr>
            </a:p>
          </p:txBody>
        </p:sp>
        <p:sp>
          <p:nvSpPr>
            <p:cNvPr id="13" name="Rectangle: Rounded Corners 12"/>
            <p:cNvSpPr/>
            <p:nvPr/>
          </p:nvSpPr>
          <p:spPr>
            <a:xfrm>
              <a:off x="5651871" y="2171983"/>
              <a:ext cx="43022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Mother</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Person</a:t>
              </a:r>
              <a:endParaRPr lang="en-US" sz="3200" dirty="0">
                <a:solidFill>
                  <a:schemeClr val="tx1"/>
                </a:solidFill>
              </a:endParaRPr>
            </a:p>
          </p:txBody>
        </p:sp>
        <p:sp>
          <p:nvSpPr>
            <p:cNvPr id="14" name="Rectangle: Rounded Corners 13"/>
            <p:cNvSpPr/>
            <p:nvPr/>
          </p:nvSpPr>
          <p:spPr>
            <a:xfrm>
              <a:off x="5651871" y="2891726"/>
              <a:ext cx="43022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Father</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Person</a:t>
              </a:r>
              <a:endParaRPr lang="en-US" sz="3200" dirty="0">
                <a:solidFill>
                  <a:schemeClr val="tx1"/>
                </a:solidFill>
              </a:endParaRPr>
            </a:p>
          </p:txBody>
        </p:sp>
        <p:sp>
          <p:nvSpPr>
            <p:cNvPr id="15" name="Rectangle: Rounded Corners 14"/>
            <p:cNvSpPr/>
            <p:nvPr/>
          </p:nvSpPr>
          <p:spPr>
            <a:xfrm>
              <a:off x="4230513" y="5233982"/>
              <a:ext cx="32354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School:</a:t>
              </a:r>
              <a:r>
                <a:rPr lang="en-GB" sz="3200" dirty="0">
                  <a:solidFill>
                    <a:schemeClr val="tx1"/>
                  </a:solidFill>
                  <a:effectLst>
                    <a:outerShdw blurRad="38100" dist="38100" dir="2700000" algn="tl">
                      <a:srgbClr val="000000">
                        <a:alpha val="43137"/>
                      </a:srgbClr>
                    </a:outerShdw>
                  </a:effectLst>
                </a:rPr>
                <a:t> </a:t>
              </a:r>
              <a:r>
                <a:rPr lang="en-GB" sz="3200" dirty="0">
                  <a:solidFill>
                    <a:schemeClr val="tx1"/>
                  </a:solidFill>
                </a:rPr>
                <a:t>School</a:t>
              </a:r>
              <a:endParaRPr lang="en-US" sz="3200" dirty="0">
                <a:solidFill>
                  <a:schemeClr val="tx1"/>
                </a:solidFill>
              </a:endParaRPr>
            </a:p>
          </p:txBody>
        </p:sp>
        <p:sp>
          <p:nvSpPr>
            <p:cNvPr id="16" name="Rectangle: Rounded Corners 15"/>
            <p:cNvSpPr/>
            <p:nvPr/>
          </p:nvSpPr>
          <p:spPr>
            <a:xfrm>
              <a:off x="8189461" y="5226135"/>
              <a:ext cx="3235499" cy="557218"/>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dirty="0">
                  <a:solidFill>
                    <a:schemeClr val="tx1"/>
                  </a:solidFill>
                </a:rPr>
                <a:t>Org: Organization</a:t>
              </a:r>
              <a:endParaRPr lang="en-US" sz="3200" dirty="0">
                <a:solidFill>
                  <a:schemeClr val="tx1"/>
                </a:solidFill>
              </a:endParaRPr>
            </a:p>
          </p:txBody>
        </p:sp>
      </p:grpSp>
      <p:cxnSp>
        <p:nvCxnSpPr>
          <p:cNvPr id="17" name="Straight Arrow Connector 16"/>
          <p:cNvCxnSpPr>
            <a:cxnSpLocks/>
            <a:stCxn id="8" idx="0"/>
          </p:cNvCxnSpPr>
          <p:nvPr/>
        </p:nvCxnSpPr>
        <p:spPr>
          <a:xfrm flipV="1">
            <a:off x="3933601" y="4217437"/>
            <a:ext cx="1800000" cy="77338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9" idx="0"/>
          </p:cNvCxnSpPr>
          <p:nvPr/>
        </p:nvCxnSpPr>
        <p:spPr>
          <a:xfrm flipH="1" flipV="1">
            <a:off x="5962261" y="4217437"/>
            <a:ext cx="1941539" cy="77338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AutoShape 6"/>
          <p:cNvSpPr>
            <a:spLocks noChangeArrowheads="1"/>
          </p:cNvSpPr>
          <p:nvPr/>
        </p:nvSpPr>
        <p:spPr bwMode="auto">
          <a:xfrm>
            <a:off x="8763000" y="1675922"/>
            <a:ext cx="2391586" cy="908863"/>
          </a:xfrm>
          <a:prstGeom prst="wedgeRoundRectCallout">
            <a:avLst>
              <a:gd name="adj1" fmla="val -59703"/>
              <a:gd name="adj2" fmla="val 10934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Reusing Person</a:t>
            </a:r>
            <a:endParaRPr lang="bg-BG" sz="3200" b="1" dirty="0">
              <a:solidFill>
                <a:schemeClr val="tx2">
                  <a:lumMod val="75000"/>
                </a:schemeClr>
              </a:solidFill>
            </a:endParaRPr>
          </a:p>
        </p:txBody>
      </p:sp>
      <p:sp>
        <p:nvSpPr>
          <p:cNvPr id="1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39597498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type="body" sz="quarter" idx="10"/>
          </p:nvPr>
        </p:nvSpPr>
        <p:spPr>
          <a:prstGeom prst="rect">
            <a:avLst/>
          </a:prstGeom>
        </p:spPr>
        <p:txBody>
          <a:bodyPr>
            <a:normAutofit/>
          </a:bodyPr>
          <a:lstStyle/>
          <a:p>
            <a:r>
              <a:rPr lang="en-US" noProof="1"/>
              <a:t>You can access inherited members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Using Inherited Members</a:t>
            </a:r>
            <a:endParaRPr lang="bg-BG" sz="4000"/>
          </a:p>
        </p:txBody>
      </p:sp>
      <p:sp>
        <p:nvSpPr>
          <p:cNvPr id="7" name="Text Placeholder 5"/>
          <p:cNvSpPr txBox="1">
            <a:spLocks/>
          </p:cNvSpPr>
          <p:nvPr/>
        </p:nvSpPr>
        <p:spPr>
          <a:xfrm>
            <a:off x="778144" y="1954924"/>
            <a:ext cx="9737457"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public void </a:t>
            </a:r>
            <a:r>
              <a:rPr lang="en-US" sz="3200" dirty="0">
                <a:solidFill>
                  <a:schemeClr val="bg1"/>
                </a:solidFill>
                <a:effectLst/>
              </a:rPr>
              <a:t>sleep() </a:t>
            </a:r>
            <a:r>
              <a:rPr lang="en-US" sz="3200" dirty="0">
                <a:solidFill>
                  <a:schemeClr val="tx1"/>
                </a:solidFill>
                <a:effectLst/>
              </a:rPr>
              <a:t>{ … } }</a:t>
            </a:r>
          </a:p>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a:p>
            <a:r>
              <a:rPr lang="en-US" sz="3200" dirty="0">
                <a:solidFill>
                  <a:schemeClr val="tx1"/>
                </a:solidFill>
                <a:effectLst/>
              </a:rPr>
              <a:t>class Employee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p:txBody>
      </p:sp>
      <p:sp>
        <p:nvSpPr>
          <p:cNvPr id="10" name="Text Placeholder 5"/>
          <p:cNvSpPr txBox="1">
            <a:spLocks/>
          </p:cNvSpPr>
          <p:nvPr/>
        </p:nvSpPr>
        <p:spPr>
          <a:xfrm>
            <a:off x="778144" y="3886200"/>
            <a:ext cx="9737457" cy="211517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Student student = new Student();</a:t>
            </a:r>
          </a:p>
          <a:p>
            <a:r>
              <a:rPr lang="en-US" sz="3200" dirty="0">
                <a:solidFill>
                  <a:schemeClr val="tx1"/>
                </a:solidFill>
                <a:effectLst/>
              </a:rPr>
              <a:t>student.</a:t>
            </a:r>
            <a:r>
              <a:rPr lang="en-US" sz="3200" dirty="0">
                <a:solidFill>
                  <a:schemeClr val="bg1"/>
                </a:solidFill>
                <a:effectLst/>
              </a:rPr>
              <a:t>sleep()</a:t>
            </a:r>
            <a:r>
              <a:rPr lang="en-US" sz="3200" dirty="0">
                <a:solidFill>
                  <a:schemeClr val="tx1"/>
                </a:solidFill>
                <a:effectLst/>
              </a:rPr>
              <a:t>;</a:t>
            </a:r>
            <a:endParaRPr lang="en-GB" sz="3200" dirty="0">
              <a:solidFill>
                <a:schemeClr val="tx1"/>
              </a:solidFill>
              <a:effectLst/>
            </a:endParaRPr>
          </a:p>
          <a:p>
            <a:r>
              <a:rPr lang="en-US" sz="3200" dirty="0">
                <a:solidFill>
                  <a:schemeClr val="tx1"/>
                </a:solidFill>
                <a:effectLst/>
              </a:rPr>
              <a:t>Employee employee = new Employee();</a:t>
            </a:r>
          </a:p>
          <a:p>
            <a:r>
              <a:rPr lang="en-GB" sz="3200" dirty="0">
                <a:solidFill>
                  <a:schemeClr val="tx1"/>
                </a:solidFill>
                <a:effectLst/>
              </a:rPr>
              <a:t>employee.</a:t>
            </a:r>
            <a:r>
              <a:rPr lang="en-GB" sz="3200" dirty="0">
                <a:solidFill>
                  <a:schemeClr val="bg1"/>
                </a:solidFill>
                <a:effectLst/>
              </a:rPr>
              <a:t>sleep()</a:t>
            </a:r>
            <a:r>
              <a:rPr lang="en-GB" sz="3200" dirty="0">
                <a:solidFill>
                  <a:schemeClr val="tx1"/>
                </a:solidFill>
                <a:effectLst/>
              </a:rPr>
              <a:t>;</a:t>
            </a:r>
            <a:endParaRPr lang="en-US" sz="3200" dirty="0">
              <a:solidFill>
                <a:schemeClr val="tx1"/>
              </a:solidFill>
              <a:effectLst/>
            </a:endParaRPr>
          </a:p>
        </p:txBody>
      </p:sp>
      <p:sp>
        <p:nvSpPr>
          <p:cNvPr id="9"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9842274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Constructors are </a:t>
            </a:r>
            <a:r>
              <a:rPr lang="en-US" b="1" dirty="0">
                <a:solidFill>
                  <a:schemeClr val="bg1"/>
                </a:solidFill>
              </a:rPr>
              <a:t>not inherited </a:t>
            </a:r>
          </a:p>
          <a:p>
            <a:pPr marL="361950" indent="-361950">
              <a:lnSpc>
                <a:spcPct val="110000"/>
              </a:lnSpc>
            </a:pPr>
            <a:r>
              <a:rPr lang="en-US" dirty="0"/>
              <a:t>Constructors </a:t>
            </a:r>
            <a:r>
              <a:rPr lang="en-US" b="1" dirty="0">
                <a:solidFill>
                  <a:schemeClr val="bg1"/>
                </a:solidFill>
              </a:rPr>
              <a:t>can be reused </a:t>
            </a:r>
            <a:r>
              <a:rPr lang="en-US" dirty="0"/>
              <a:t>by the child classes</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Reusing Constructors</a:t>
            </a:r>
            <a:endParaRPr lang="bg-BG" sz="4000"/>
          </a:p>
        </p:txBody>
      </p:sp>
      <p:sp>
        <p:nvSpPr>
          <p:cNvPr id="6" name="Text Placeholder 5"/>
          <p:cNvSpPr txBox="1">
            <a:spLocks/>
          </p:cNvSpPr>
          <p:nvPr/>
        </p:nvSpPr>
        <p:spPr>
          <a:xfrm>
            <a:off x="685800" y="2743200"/>
            <a:ext cx="10693778"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a:t>
            </a:r>
          </a:p>
          <a:p>
            <a:r>
              <a:rPr lang="en-US" sz="3200" dirty="0">
                <a:solidFill>
                  <a:schemeClr val="accent1">
                    <a:lumMod val="20000"/>
                    <a:lumOff val="80000"/>
                  </a:schemeClr>
                </a:solidFill>
              </a:rPr>
              <a:t>  </a:t>
            </a:r>
            <a:r>
              <a:rPr lang="en-US" sz="3200" dirty="0">
                <a:solidFill>
                  <a:schemeClr val="tx1"/>
                </a:solidFill>
                <a:effectLst/>
              </a:rPr>
              <a:t>private School school;</a:t>
            </a:r>
          </a:p>
          <a:p>
            <a:r>
              <a:rPr lang="en-US" sz="3200" dirty="0">
                <a:solidFill>
                  <a:schemeClr val="accent1">
                    <a:lumMod val="20000"/>
                    <a:lumOff val="80000"/>
                  </a:schemeClr>
                </a:solidFill>
              </a:rPr>
              <a:t>  </a:t>
            </a:r>
            <a:r>
              <a:rPr lang="en-US" sz="3200" dirty="0">
                <a:solidFill>
                  <a:schemeClr val="tx1"/>
                </a:solidFill>
                <a:effectLst/>
              </a:rPr>
              <a:t>public Student(String name, School school) {</a:t>
            </a:r>
          </a:p>
          <a:p>
            <a:r>
              <a:rPr lang="en-US" sz="3200" dirty="0">
                <a:solidFill>
                  <a:schemeClr val="accent1">
                    <a:lumMod val="20000"/>
                    <a:lumOff val="80000"/>
                  </a:schemeClr>
                </a:solidFill>
              </a:rPr>
              <a:t>    </a:t>
            </a:r>
            <a:r>
              <a:rPr lang="en-US" sz="3200" dirty="0">
                <a:solidFill>
                  <a:schemeClr val="bg1"/>
                </a:solidFill>
                <a:effectLst/>
              </a:rPr>
              <a:t>super(</a:t>
            </a:r>
            <a:r>
              <a:rPr lang="en-US" sz="3200" dirty="0">
                <a:solidFill>
                  <a:schemeClr val="tx1"/>
                </a:solidFill>
                <a:effectLst/>
              </a:rPr>
              <a:t>name</a:t>
            </a:r>
            <a:r>
              <a:rPr lang="en-US" sz="3200" dirty="0">
                <a:solidFill>
                  <a:schemeClr val="bg1"/>
                </a:solidFill>
                <a:effectLst/>
              </a:rPr>
              <a:t>)</a:t>
            </a:r>
            <a:r>
              <a:rPr lang="en-US" sz="3200" dirty="0">
                <a:solidFill>
                  <a:schemeClr val="tx1"/>
                </a:solidFill>
                <a:effectLst/>
              </a:rPr>
              <a:t>;</a:t>
            </a:r>
          </a:p>
          <a:p>
            <a:r>
              <a:rPr lang="en-US" sz="3200" dirty="0">
                <a:solidFill>
                  <a:schemeClr val="accent1">
                    <a:lumMod val="20000"/>
                    <a:lumOff val="80000"/>
                  </a:schemeClr>
                </a:solidFill>
              </a:rPr>
              <a:t>    </a:t>
            </a:r>
            <a:r>
              <a:rPr lang="en-US" sz="3200" dirty="0">
                <a:solidFill>
                  <a:schemeClr val="tx1"/>
                </a:solidFill>
                <a:effectLst/>
              </a:rPr>
              <a:t>this.school = school;</a:t>
            </a:r>
          </a:p>
          <a:p>
            <a:r>
              <a:rPr lang="en-US" sz="3200" dirty="0">
                <a:solidFill>
                  <a:schemeClr val="tx1"/>
                </a:solidFill>
                <a:effectLst/>
              </a:rPr>
              <a:t>  }</a:t>
            </a:r>
          </a:p>
          <a:p>
            <a:r>
              <a:rPr lang="en-US" sz="3200" dirty="0">
                <a:solidFill>
                  <a:schemeClr val="tx1"/>
                </a:solidFill>
                <a:effectLst/>
              </a:rPr>
              <a:t>}</a:t>
            </a:r>
          </a:p>
        </p:txBody>
      </p:sp>
      <p:sp>
        <p:nvSpPr>
          <p:cNvPr id="7" name="AutoShape 6"/>
          <p:cNvSpPr>
            <a:spLocks noChangeArrowheads="1"/>
          </p:cNvSpPr>
          <p:nvPr/>
        </p:nvSpPr>
        <p:spPr bwMode="auto">
          <a:xfrm>
            <a:off x="6795273" y="4393538"/>
            <a:ext cx="3338400" cy="900000"/>
          </a:xfrm>
          <a:prstGeom prst="wedgeRoundRectCallout">
            <a:avLst>
              <a:gd name="adj1" fmla="val -63330"/>
              <a:gd name="adj2" fmla="val -2751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Constructor call should be first</a:t>
            </a:r>
            <a:endParaRPr lang="bg-BG" sz="3200" b="1" dirty="0">
              <a:solidFill>
                <a:schemeClr val="bg2"/>
              </a:solidFill>
            </a:endParaRPr>
          </a:p>
        </p:txBody>
      </p:sp>
      <p:sp>
        <p:nvSpPr>
          <p:cNvPr id="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33689456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GB" dirty="0"/>
              <a:t>A derived class instance </a:t>
            </a:r>
            <a:r>
              <a:rPr lang="en-GB" b="1" dirty="0">
                <a:solidFill>
                  <a:schemeClr val="bg1"/>
                </a:solidFill>
              </a:rPr>
              <a:t>contains</a:t>
            </a:r>
            <a:r>
              <a:rPr lang="en-GB" dirty="0"/>
              <a:t> an instance of its base class</a:t>
            </a:r>
            <a:endParaRPr lang="en-US" dirty="0"/>
          </a:p>
          <a:p>
            <a:pPr marL="0" indent="0">
              <a:buNone/>
            </a:pPr>
            <a:endParaRPr lang="en-US" dirty="0"/>
          </a:p>
        </p:txBody>
      </p:sp>
      <p:sp>
        <p:nvSpPr>
          <p:cNvPr id="4" name="Title 3"/>
          <p:cNvSpPr>
            <a:spLocks noGrp="1"/>
          </p:cNvSpPr>
          <p:nvPr>
            <p:ph type="title"/>
          </p:nvPr>
        </p:nvSpPr>
        <p:spPr/>
        <p:txBody>
          <a:bodyPr/>
          <a:lstStyle/>
          <a:p>
            <a:r>
              <a:rPr lang="en-US"/>
              <a:t>Thinking about Inheritance – Extends</a:t>
            </a:r>
            <a:endParaRPr lang="en-US" dirty="0"/>
          </a:p>
        </p:txBody>
      </p:sp>
      <p:sp>
        <p:nvSpPr>
          <p:cNvPr id="10" name="Rectangle: Rounded Corners 9"/>
          <p:cNvSpPr/>
          <p:nvPr/>
        </p:nvSpPr>
        <p:spPr>
          <a:xfrm>
            <a:off x="1688952" y="2069970"/>
            <a:ext cx="9055248" cy="2425831"/>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r"/>
            <a:r>
              <a:rPr lang="en-GB" sz="2800" b="1" dirty="0">
                <a:solidFill>
                  <a:schemeClr val="tx1"/>
                </a:solidFill>
                <a:latin typeface="Consolas" panose="020B0609020204030204" pitchFamily="49" charset="0"/>
              </a:rPr>
              <a:t>Employee</a:t>
            </a:r>
            <a:br>
              <a:rPr lang="en-GB" sz="2800" b="1" dirty="0">
                <a:solidFill>
                  <a:schemeClr val="tx1"/>
                </a:solidFill>
                <a:latin typeface="Consolas" panose="020B0609020204030204" pitchFamily="49" charset="0"/>
              </a:rPr>
            </a:br>
            <a:r>
              <a:rPr lang="en-GB" sz="2800" b="1" dirty="0">
                <a:solidFill>
                  <a:schemeClr val="tx1"/>
                </a:solidFill>
                <a:latin typeface="Consolas" panose="020B0609020204030204" pitchFamily="49" charset="0"/>
              </a:rPr>
              <a:t>(Derived Class)</a:t>
            </a:r>
          </a:p>
          <a:p>
            <a:pPr algn="r"/>
            <a:endParaRPr lang="en-US" sz="2800" b="1" dirty="0">
              <a:solidFill>
                <a:schemeClr val="tx1"/>
              </a:solidFill>
              <a:latin typeface="Consolas" panose="020B0609020204030204" pitchFamily="49" charset="0"/>
            </a:endParaRPr>
          </a:p>
          <a:p>
            <a:pPr algn="r"/>
            <a:r>
              <a:rPr lang="en-GB" sz="2800" b="1" dirty="0">
                <a:solidFill>
                  <a:schemeClr val="tx1"/>
                </a:solidFill>
                <a:latin typeface="Consolas" panose="020B0609020204030204" pitchFamily="49" charset="0"/>
              </a:rPr>
              <a:t>+work():void</a:t>
            </a:r>
          </a:p>
        </p:txBody>
      </p:sp>
      <p:sp>
        <p:nvSpPr>
          <p:cNvPr id="13" name="Rectangle: Rounded Corners 12"/>
          <p:cNvSpPr/>
          <p:nvPr/>
        </p:nvSpPr>
        <p:spPr>
          <a:xfrm>
            <a:off x="1676400" y="2057401"/>
            <a:ext cx="5195506" cy="4138899"/>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GB" sz="2800" b="1" dirty="0">
              <a:effectLst>
                <a:outerShdw blurRad="38100" dist="38100" dir="2700000" algn="tl">
                  <a:srgbClr val="000000">
                    <a:alpha val="43137"/>
                  </a:srgbClr>
                </a:outerShdw>
              </a:effectLst>
              <a:latin typeface="Consolas" panose="020B0609020204030204" pitchFamily="49" charset="0"/>
            </a:endParaRPr>
          </a:p>
          <a:p>
            <a:pPr algn="ctr"/>
            <a:r>
              <a:rPr lang="en-GB" sz="2800" b="1" dirty="0">
                <a:solidFill>
                  <a:schemeClr val="tx1"/>
                </a:solidFill>
                <a:latin typeface="Consolas" panose="020B0609020204030204" pitchFamily="49" charset="0"/>
              </a:rPr>
              <a:t>Student (Derived Class)</a:t>
            </a:r>
            <a:br>
              <a:rPr lang="en-GB" sz="2800" b="1" dirty="0">
                <a:solidFill>
                  <a:schemeClr val="tx1"/>
                </a:solidFill>
                <a:latin typeface="Consolas" panose="020B0609020204030204" pitchFamily="49" charset="0"/>
              </a:rPr>
            </a:br>
            <a:endParaRPr lang="en-GB" sz="2800" b="1" dirty="0">
              <a:solidFill>
                <a:schemeClr val="tx1"/>
              </a:solidFill>
              <a:latin typeface="Consolas" panose="020B0609020204030204" pitchFamily="49" charset="0"/>
            </a:endParaRPr>
          </a:p>
          <a:p>
            <a:pPr algn="ctr"/>
            <a:r>
              <a:rPr lang="en-GB" sz="2800" b="1" dirty="0">
                <a:solidFill>
                  <a:schemeClr val="tx1"/>
                </a:solidFill>
                <a:latin typeface="Consolas" panose="020B0609020204030204" pitchFamily="49" charset="0"/>
              </a:rPr>
              <a:t>+study():void</a:t>
            </a:r>
          </a:p>
        </p:txBody>
      </p:sp>
      <p:sp>
        <p:nvSpPr>
          <p:cNvPr id="12" name="Rectangle: Rounded Corners 11"/>
          <p:cNvSpPr/>
          <p:nvPr/>
        </p:nvSpPr>
        <p:spPr>
          <a:xfrm>
            <a:off x="1919109" y="2310100"/>
            <a:ext cx="4710089" cy="20333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Person </a:t>
            </a:r>
            <a:br>
              <a:rPr lang="en-GB" sz="2800" b="1" dirty="0">
                <a:solidFill>
                  <a:schemeClr val="tx1"/>
                </a:solidFill>
                <a:latin typeface="Consolas" panose="020B0609020204030204" pitchFamily="49" charset="0"/>
              </a:rPr>
            </a:br>
            <a:r>
              <a:rPr lang="en-GB" sz="2800" b="1" dirty="0">
                <a:solidFill>
                  <a:schemeClr val="tx1"/>
                </a:solidFill>
                <a:latin typeface="Consolas" panose="020B0609020204030204" pitchFamily="49" charset="0"/>
              </a:rPr>
              <a:t>(Base Class)</a:t>
            </a:r>
          </a:p>
          <a:p>
            <a:pPr algn="ctr"/>
            <a:endParaRPr lang="en-GB" sz="2800" b="1" dirty="0">
              <a:solidFill>
                <a:schemeClr val="tx1"/>
              </a:solidFill>
              <a:latin typeface="Consolas" panose="020B0609020204030204" pitchFamily="49" charset="0"/>
            </a:endParaRPr>
          </a:p>
          <a:p>
            <a:pPr algn="ctr"/>
            <a:r>
              <a:rPr lang="en-GB" sz="2800" b="1" dirty="0">
                <a:solidFill>
                  <a:schemeClr val="tx1"/>
                </a:solidFill>
                <a:latin typeface="Consolas" panose="020B0609020204030204" pitchFamily="49" charset="0"/>
              </a:rPr>
              <a:t>+sleep():void</a:t>
            </a:r>
            <a:endParaRPr lang="en-US" sz="2800" b="1" dirty="0">
              <a:solidFill>
                <a:schemeClr val="tx1"/>
              </a:solidFill>
              <a:latin typeface="Consolas" panose="020B0609020204030204" pitchFamily="49" charset="0"/>
            </a:endParaRPr>
          </a:p>
        </p:txBody>
      </p:sp>
      <p:sp>
        <p:nvSpPr>
          <p:cNvPr id="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39088999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Inheritance has a </a:t>
            </a:r>
            <a:r>
              <a:rPr lang="en-US" b="1" noProof="1">
                <a:solidFill>
                  <a:schemeClr val="bg1"/>
                </a:solidFill>
              </a:rPr>
              <a:t>transitive relation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a:t>
            </a:r>
            <a:endParaRPr lang="bg-BG" sz="4000"/>
          </a:p>
        </p:txBody>
      </p:sp>
      <p:sp>
        <p:nvSpPr>
          <p:cNvPr id="7" name="Text Placeholder 5"/>
          <p:cNvSpPr txBox="1">
            <a:spLocks/>
          </p:cNvSpPr>
          <p:nvPr/>
        </p:nvSpPr>
        <p:spPr>
          <a:xfrm>
            <a:off x="747524" y="1867633"/>
            <a:ext cx="9768077" cy="16227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 }</a:t>
            </a:r>
          </a:p>
          <a:p>
            <a:r>
              <a:rPr lang="en-US" sz="3200" dirty="0">
                <a:solidFill>
                  <a:schemeClr val="tx1"/>
                </a:solidFill>
                <a:effectLst/>
              </a:rPr>
              <a:t>class 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 }</a:t>
            </a:r>
          </a:p>
          <a:p>
            <a:r>
              <a:rPr lang="en-US" sz="3200" dirty="0">
                <a:solidFill>
                  <a:schemeClr val="tx1"/>
                </a:solidFill>
                <a:effectLst/>
              </a:rPr>
              <a:t>class CollegeStudent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Student { … }</a:t>
            </a:r>
          </a:p>
        </p:txBody>
      </p:sp>
      <p:sp>
        <p:nvSpPr>
          <p:cNvPr id="9" name="Rectangle: Rounded Corners 8"/>
          <p:cNvSpPr/>
          <p:nvPr/>
        </p:nvSpPr>
        <p:spPr>
          <a:xfrm>
            <a:off x="2133600" y="3810001"/>
            <a:ext cx="3240000"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Person</a:t>
            </a:r>
            <a:endParaRPr lang="en-US" sz="3200" b="1" dirty="0">
              <a:solidFill>
                <a:schemeClr val="tx1"/>
              </a:solidFill>
              <a:latin typeface="Consolas" panose="020B0609020204030204" pitchFamily="49" charset="0"/>
            </a:endParaRPr>
          </a:p>
        </p:txBody>
      </p:sp>
      <p:sp>
        <p:nvSpPr>
          <p:cNvPr id="12" name="Rectangle: Rounded Corners 11"/>
          <p:cNvSpPr/>
          <p:nvPr/>
        </p:nvSpPr>
        <p:spPr>
          <a:xfrm>
            <a:off x="7010401" y="5809800"/>
            <a:ext cx="3403701"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CollegeStudent</a:t>
            </a:r>
            <a:endParaRPr lang="en-US" sz="3200" b="1" dirty="0">
              <a:solidFill>
                <a:schemeClr val="tx1"/>
              </a:solidFill>
              <a:latin typeface="Consolas" panose="020B0609020204030204" pitchFamily="49" charset="0"/>
            </a:endParaRPr>
          </a:p>
        </p:txBody>
      </p:sp>
      <p:sp>
        <p:nvSpPr>
          <p:cNvPr id="21" name="Rectangle: Rounded Corners 20"/>
          <p:cNvSpPr/>
          <p:nvPr/>
        </p:nvSpPr>
        <p:spPr>
          <a:xfrm>
            <a:off x="4654601" y="4809901"/>
            <a:ext cx="3240000"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Student</a:t>
            </a:r>
            <a:endParaRPr lang="en-US" sz="3200" b="1" dirty="0">
              <a:solidFill>
                <a:schemeClr val="tx1"/>
              </a:solidFill>
              <a:latin typeface="Consolas" panose="020B0609020204030204" pitchFamily="49" charset="0"/>
            </a:endParaRPr>
          </a:p>
        </p:txBody>
      </p:sp>
      <p:cxnSp>
        <p:nvCxnSpPr>
          <p:cNvPr id="6" name="Connector: Elbow 5"/>
          <p:cNvCxnSpPr>
            <a:cxnSpLocks/>
            <a:stCxn id="21" idx="0"/>
            <a:endCxn id="9" idx="2"/>
          </p:cNvCxnSpPr>
          <p:nvPr/>
        </p:nvCxnSpPr>
        <p:spPr>
          <a:xfrm rot="16200000" flipV="1">
            <a:off x="4810306" y="3345604"/>
            <a:ext cx="407593" cy="2521001"/>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cxnSpLocks/>
            <a:stCxn id="12" idx="0"/>
            <a:endCxn id="21" idx="2"/>
          </p:cNvCxnSpPr>
          <p:nvPr/>
        </p:nvCxnSpPr>
        <p:spPr>
          <a:xfrm rot="16200000" flipV="1">
            <a:off x="7289630" y="4387178"/>
            <a:ext cx="407592" cy="2437650"/>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15</a:t>
            </a:fld>
            <a:endParaRPr lang="en-US" noProof="0" dirty="0"/>
          </a:p>
        </p:txBody>
      </p:sp>
    </p:spTree>
    <p:extLst>
      <p:ext uri="{BB962C8B-B14F-4D97-AF65-F5344CB8AC3E}">
        <p14:creationId xmlns:p14="http://schemas.microsoft.com/office/powerpoint/2010/main" val="30352545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In Java there is no </a:t>
            </a:r>
            <a:r>
              <a:rPr lang="en-US" b="1" dirty="0">
                <a:solidFill>
                  <a:schemeClr val="bg1"/>
                </a:solidFill>
              </a:rPr>
              <a:t>multiple</a:t>
            </a:r>
            <a:r>
              <a:rPr lang="en-US" dirty="0">
                <a:solidFill>
                  <a:schemeClr val="tx2">
                    <a:lumMod val="75000"/>
                  </a:schemeClr>
                </a:solidFill>
              </a:rPr>
              <a:t> </a:t>
            </a:r>
            <a:r>
              <a:rPr lang="en-US" dirty="0"/>
              <a:t>inheritance</a:t>
            </a:r>
          </a:p>
          <a:p>
            <a:pPr marL="404867" indent="-361950">
              <a:lnSpc>
                <a:spcPct val="110000"/>
              </a:lnSpc>
            </a:pPr>
            <a:r>
              <a:rPr lang="en-US" dirty="0"/>
              <a:t>Only </a:t>
            </a:r>
            <a:r>
              <a:rPr lang="en-US" b="1" dirty="0">
                <a:solidFill>
                  <a:schemeClr val="bg1"/>
                </a:solidFill>
              </a:rPr>
              <a:t>multiple interfaces can be implemented</a:t>
            </a:r>
          </a:p>
          <a:p>
            <a:pPr marL="0" indent="0">
              <a:buNone/>
            </a:pPr>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Multiple Inheritance</a:t>
            </a:r>
            <a:endParaRPr lang="bg-BG" sz="4000"/>
          </a:p>
        </p:txBody>
      </p:sp>
      <p:sp>
        <p:nvSpPr>
          <p:cNvPr id="6" name="Rectangle: Rounded Corners 5"/>
          <p:cNvSpPr/>
          <p:nvPr/>
        </p:nvSpPr>
        <p:spPr>
          <a:xfrm>
            <a:off x="2743201" y="3429001"/>
            <a:ext cx="2682691"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Person</a:t>
            </a:r>
            <a:endParaRPr lang="en-US" sz="3200" b="1" dirty="0">
              <a:solidFill>
                <a:schemeClr val="tx1"/>
              </a:solidFill>
              <a:latin typeface="Consolas" panose="020B0609020204030204" pitchFamily="49" charset="0"/>
            </a:endParaRPr>
          </a:p>
        </p:txBody>
      </p:sp>
      <p:sp>
        <p:nvSpPr>
          <p:cNvPr id="7" name="Rectangle: Rounded Corners 6"/>
          <p:cNvSpPr/>
          <p:nvPr/>
        </p:nvSpPr>
        <p:spPr>
          <a:xfrm>
            <a:off x="4432935" y="4953003"/>
            <a:ext cx="3505200"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CollegeStudent</a:t>
            </a:r>
            <a:endParaRPr lang="en-US" sz="3200" b="1" dirty="0">
              <a:solidFill>
                <a:schemeClr val="tx1"/>
              </a:solidFill>
              <a:latin typeface="Consolas" panose="020B0609020204030204" pitchFamily="49" charset="0"/>
            </a:endParaRPr>
          </a:p>
        </p:txBody>
      </p:sp>
      <p:cxnSp>
        <p:nvCxnSpPr>
          <p:cNvPr id="8" name="Straight Arrow Connector 7"/>
          <p:cNvCxnSpPr>
            <a:cxnSpLocks/>
            <a:stCxn id="7" idx="0"/>
          </p:cNvCxnSpPr>
          <p:nvPr/>
        </p:nvCxnSpPr>
        <p:spPr>
          <a:xfrm flipV="1">
            <a:off x="6185535" y="4085705"/>
            <a:ext cx="1861201" cy="86729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p:cNvSpPr/>
          <p:nvPr/>
        </p:nvSpPr>
        <p:spPr>
          <a:xfrm>
            <a:off x="6767238" y="3435179"/>
            <a:ext cx="2682691" cy="592307"/>
          </a:xfrm>
          <a:prstGeom prst="roundRect">
            <a:avLst>
              <a:gd name="adj" fmla="val 5385"/>
            </a:avLst>
          </a:prstGeom>
          <a:solidFill>
            <a:srgbClr val="B5DBE5">
              <a:alpha val="15000"/>
            </a:srgbClr>
          </a:solid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200" b="1" dirty="0">
                <a:solidFill>
                  <a:schemeClr val="tx1"/>
                </a:solidFill>
                <a:latin typeface="Consolas" panose="020B0609020204030204" pitchFamily="49" charset="0"/>
              </a:rPr>
              <a:t>Student</a:t>
            </a:r>
            <a:endParaRPr lang="en-US" sz="3200" b="1" dirty="0">
              <a:solidFill>
                <a:schemeClr val="tx1"/>
              </a:solidFill>
              <a:latin typeface="Consolas" panose="020B0609020204030204" pitchFamily="49" charset="0"/>
            </a:endParaRPr>
          </a:p>
        </p:txBody>
      </p:sp>
      <p:cxnSp>
        <p:nvCxnSpPr>
          <p:cNvPr id="10" name="Straight Arrow Connector 9"/>
          <p:cNvCxnSpPr>
            <a:cxnSpLocks/>
            <a:stCxn id="7" idx="0"/>
          </p:cNvCxnSpPr>
          <p:nvPr/>
        </p:nvCxnSpPr>
        <p:spPr>
          <a:xfrm flipH="1" flipV="1">
            <a:off x="4158155" y="4101121"/>
            <a:ext cx="2027380" cy="85188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Multiplication Sign 3"/>
          <p:cNvSpPr/>
          <p:nvPr/>
        </p:nvSpPr>
        <p:spPr>
          <a:xfrm>
            <a:off x="5561801" y="4182354"/>
            <a:ext cx="1219200" cy="1066800"/>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sp>
        <p:nvSpPr>
          <p:cNvPr id="11"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4256759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type="body" sz="quarter" idx="10"/>
          </p:nvPr>
        </p:nvSpPr>
        <p:spPr>
          <a:prstGeom prst="rect">
            <a:avLst/>
          </a:prstGeom>
        </p:spPr>
        <p:txBody>
          <a:bodyPr>
            <a:normAutofit/>
          </a:bodyPr>
          <a:lstStyle/>
          <a:p>
            <a:pPr marL="361950" indent="-361950">
              <a:lnSpc>
                <a:spcPct val="110000"/>
              </a:lnSpc>
            </a:pPr>
            <a:r>
              <a:rPr lang="en-US" dirty="0"/>
              <a:t>Use the </a:t>
            </a:r>
            <a:r>
              <a:rPr lang="en-US" b="1" dirty="0">
                <a:solidFill>
                  <a:schemeClr val="bg1"/>
                </a:solidFill>
                <a:latin typeface="Consolas" panose="020B0609020204030204" pitchFamily="49" charset="0"/>
              </a:rPr>
              <a:t>super</a:t>
            </a:r>
            <a:r>
              <a:rPr lang="en-US" dirty="0"/>
              <a:t> keyword</a:t>
            </a:r>
          </a:p>
          <a:p>
            <a:endParaRPr lang="en-US" noProof="1">
              <a:solidFill>
                <a:schemeClr val="tx2">
                  <a:lumMod val="75000"/>
                </a:schemeClr>
              </a:solidFill>
            </a:endParaRP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Access to Base Class Members</a:t>
            </a:r>
            <a:endParaRPr lang="bg-BG" sz="4000"/>
          </a:p>
        </p:txBody>
      </p:sp>
      <p:sp>
        <p:nvSpPr>
          <p:cNvPr id="6" name="Text Placeholder 5"/>
          <p:cNvSpPr txBox="1">
            <a:spLocks/>
          </p:cNvSpPr>
          <p:nvPr/>
        </p:nvSpPr>
        <p:spPr>
          <a:xfrm>
            <a:off x="685801" y="1905001"/>
            <a:ext cx="10453877" cy="457738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 }</a:t>
            </a:r>
          </a:p>
          <a:p>
            <a:endParaRPr lang="en-US" sz="3200" dirty="0">
              <a:solidFill>
                <a:schemeClr val="accent1">
                  <a:lumMod val="20000"/>
                  <a:lumOff val="80000"/>
                </a:schemeClr>
              </a:solidFill>
            </a:endParaRPr>
          </a:p>
          <a:p>
            <a:r>
              <a:rPr lang="en-US" sz="3200" dirty="0">
                <a:solidFill>
                  <a:schemeClr val="tx1"/>
                </a:solidFill>
                <a:effectLst/>
              </a:rPr>
              <a:t>class Employee </a:t>
            </a:r>
            <a:r>
              <a:rPr lang="en-US" sz="3200" dirty="0">
                <a:solidFill>
                  <a:schemeClr val="bg1"/>
                </a:solidFill>
                <a:effectLst/>
              </a:rPr>
              <a:t>extends</a:t>
            </a:r>
            <a:r>
              <a:rPr lang="en-US" sz="3200" dirty="0">
                <a:solidFill>
                  <a:schemeClr val="accent1">
                    <a:lumMod val="20000"/>
                    <a:lumOff val="80000"/>
                  </a:schemeClr>
                </a:solidFill>
              </a:rPr>
              <a:t> </a:t>
            </a:r>
            <a:r>
              <a:rPr lang="en-US" sz="3200" dirty="0">
                <a:solidFill>
                  <a:schemeClr val="tx1"/>
                </a:solidFill>
                <a:effectLst/>
              </a:rPr>
              <a:t>Person { </a:t>
            </a:r>
          </a:p>
          <a:p>
            <a:r>
              <a:rPr lang="en-US" sz="3200" dirty="0">
                <a:solidFill>
                  <a:schemeClr val="accent1">
                    <a:lumMod val="20000"/>
                    <a:lumOff val="80000"/>
                  </a:schemeClr>
                </a:solidFill>
              </a:rPr>
              <a:t>  </a:t>
            </a:r>
            <a:r>
              <a:rPr lang="en-US" sz="3200" dirty="0">
                <a:solidFill>
                  <a:schemeClr val="tx1"/>
                </a:solidFill>
                <a:effectLst/>
              </a:rPr>
              <a:t>public</a:t>
            </a:r>
            <a:r>
              <a:rPr lang="en-US" sz="3200" dirty="0">
                <a:solidFill>
                  <a:schemeClr val="accent1">
                    <a:lumMod val="20000"/>
                    <a:lumOff val="80000"/>
                  </a:schemeClr>
                </a:solidFill>
              </a:rPr>
              <a:t> </a:t>
            </a:r>
            <a:r>
              <a:rPr lang="en-US" sz="3200" dirty="0">
                <a:solidFill>
                  <a:schemeClr val="tx1"/>
                </a:solidFill>
                <a:effectLst/>
              </a:rPr>
              <a:t>void fire(String reasons) { </a:t>
            </a:r>
          </a:p>
          <a:p>
            <a:r>
              <a:rPr lang="en-US" sz="3200" dirty="0">
                <a:solidFill>
                  <a:schemeClr val="tx2">
                    <a:lumMod val="75000"/>
                  </a:schemeClr>
                </a:solidFill>
              </a:rPr>
              <a:t>    </a:t>
            </a:r>
            <a:r>
              <a:rPr lang="en-US" sz="3200" dirty="0">
                <a:solidFill>
                  <a:schemeClr val="tx1"/>
                </a:solidFill>
                <a:effectLst/>
              </a:rPr>
              <a:t>System.out.println(</a:t>
            </a:r>
            <a:br>
              <a:rPr lang="en-US" sz="3200" dirty="0">
                <a:solidFill>
                  <a:schemeClr val="tx1"/>
                </a:solidFill>
                <a:effectLst/>
              </a:rPr>
            </a:br>
            <a:r>
              <a:rPr lang="en-US" sz="3200" dirty="0">
                <a:solidFill>
                  <a:schemeClr val="accent1">
                    <a:lumMod val="20000"/>
                    <a:lumOff val="80000"/>
                  </a:schemeClr>
                </a:solidFill>
              </a:rPr>
              <a:t>		</a:t>
            </a:r>
            <a:r>
              <a:rPr lang="en-US" sz="3200" dirty="0">
                <a:solidFill>
                  <a:schemeClr val="bg1"/>
                </a:solidFill>
                <a:effectLst/>
              </a:rPr>
              <a:t>super</a:t>
            </a:r>
            <a:r>
              <a:rPr lang="en-US" sz="3200" dirty="0">
                <a:solidFill>
                  <a:schemeClr val="tx1"/>
                </a:solidFill>
                <a:effectLst/>
              </a:rPr>
              <a:t>.name + </a:t>
            </a:r>
            <a:br>
              <a:rPr lang="en-US" sz="3200" dirty="0">
                <a:solidFill>
                  <a:schemeClr val="tx1"/>
                </a:solidFill>
                <a:effectLst/>
              </a:rPr>
            </a:br>
            <a:r>
              <a:rPr lang="en-US" sz="3200" dirty="0">
                <a:solidFill>
                  <a:schemeClr val="tx1"/>
                </a:solidFill>
                <a:effectLst/>
              </a:rPr>
              <a:t>		" got fired because " + reasons);</a:t>
            </a:r>
          </a:p>
          <a:p>
            <a:r>
              <a:rPr lang="en-US" sz="3200" dirty="0">
                <a:solidFill>
                  <a:schemeClr val="tx1"/>
                </a:solidFill>
                <a:effectLst/>
              </a:rPr>
              <a:t>  }</a:t>
            </a:r>
          </a:p>
          <a:p>
            <a:r>
              <a:rPr lang="en-US" sz="3200" dirty="0">
                <a:solidFill>
                  <a:schemeClr val="tx1"/>
                </a:solidFill>
                <a:effectLst/>
              </a:rPr>
              <a:t>}</a:t>
            </a:r>
          </a:p>
        </p:txBody>
      </p:sp>
      <p:sp>
        <p:nvSpPr>
          <p:cNvPr id="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5755102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Single Inheritance</a:t>
            </a:r>
            <a:endParaRPr lang="bg-BG" sz="4000"/>
          </a:p>
        </p:txBody>
      </p:sp>
      <p:grpSp>
        <p:nvGrpSpPr>
          <p:cNvPr id="6" name="Group 5"/>
          <p:cNvGrpSpPr/>
          <p:nvPr/>
        </p:nvGrpSpPr>
        <p:grpSpPr>
          <a:xfrm>
            <a:off x="670249" y="1685829"/>
            <a:ext cx="4645180" cy="1136939"/>
            <a:chOff x="-306388" y="2077297"/>
            <a:chExt cx="3131324" cy="113693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Animal</a:t>
              </a:r>
              <a:endParaRPr lang="en-US"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6388" y="2650569"/>
              <a:ext cx="3131324"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+eat():void</a:t>
              </a:r>
              <a:endParaRPr lang="en-US" sz="2000" b="1" noProof="1">
                <a:latin typeface="Consolas" panose="020B0609020204030204" pitchFamily="49" charset="0"/>
              </a:endParaRPr>
            </a:p>
          </p:txBody>
        </p:sp>
      </p:grpSp>
      <p:grpSp>
        <p:nvGrpSpPr>
          <p:cNvPr id="22" name="Group 21"/>
          <p:cNvGrpSpPr/>
          <p:nvPr/>
        </p:nvGrpSpPr>
        <p:grpSpPr>
          <a:xfrm>
            <a:off x="670249" y="3513935"/>
            <a:ext cx="4645180" cy="1117096"/>
            <a:chOff x="-306388" y="2077297"/>
            <a:chExt cx="3131324" cy="1117096"/>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Dog</a:t>
              </a:r>
              <a:endParaRPr lang="en-US"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7218"/>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+bark():void</a:t>
              </a:r>
            </a:p>
          </p:txBody>
        </p:sp>
      </p:grpSp>
      <p:sp>
        <p:nvSpPr>
          <p:cNvPr id="28" name="Freeform 145"/>
          <p:cNvSpPr>
            <a:spLocks/>
          </p:cNvSpPr>
          <p:nvPr/>
        </p:nvSpPr>
        <p:spPr bwMode="auto">
          <a:xfrm>
            <a:off x="2960251" y="3103164"/>
            <a:ext cx="124679" cy="410771"/>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49866" y="2871630"/>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effectLst>
                <a:outerShdw blurRad="38100" dist="38100" dir="2700000" algn="tl">
                  <a:srgbClr val="000000">
                    <a:alpha val="43137"/>
                  </a:srgbClr>
                </a:outerShdw>
              </a:effectLst>
              <a:latin typeface="Consolas" pitchFamily="49" charset="0"/>
            </a:endParaRPr>
          </a:p>
        </p:txBody>
      </p:sp>
      <p:pic>
        <p:nvPicPr>
          <p:cNvPr id="7" name="Picture 6"/>
          <p:cNvPicPr>
            <a:picLocks noChangeAspect="1"/>
          </p:cNvPicPr>
          <p:nvPr/>
        </p:nvPicPr>
        <p:blipFill>
          <a:blip r:embed="rId3"/>
          <a:stretch>
            <a:fillRect/>
          </a:stretch>
        </p:blipFill>
        <p:spPr>
          <a:xfrm>
            <a:off x="6247120" y="1616793"/>
            <a:ext cx="5319292" cy="1775503"/>
          </a:xfrm>
          <a:prstGeom prst="roundRect">
            <a:avLst>
              <a:gd name="adj" fmla="val 4140"/>
            </a:avLst>
          </a:prstGeom>
          <a:ln>
            <a:solidFill>
              <a:schemeClr val="tx1">
                <a:lumMod val="85000"/>
              </a:schemeClr>
            </a:solidFill>
          </a:ln>
        </p:spPr>
      </p:pic>
      <p:sp>
        <p:nvSpPr>
          <p:cNvPr id="30" name="Arrow: Right 29"/>
          <p:cNvSpPr/>
          <p:nvPr/>
        </p:nvSpPr>
        <p:spPr>
          <a:xfrm>
            <a:off x="5509298" y="2857377"/>
            <a:ext cx="482238" cy="48578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pic>
        <p:nvPicPr>
          <p:cNvPr id="31" name="Picture 30"/>
          <p:cNvPicPr>
            <a:picLocks noChangeAspect="1"/>
          </p:cNvPicPr>
          <p:nvPr/>
        </p:nvPicPr>
        <p:blipFill>
          <a:blip r:embed="rId4"/>
          <a:stretch>
            <a:fillRect/>
          </a:stretch>
        </p:blipFill>
        <p:spPr>
          <a:xfrm>
            <a:off x="6247120" y="3730800"/>
            <a:ext cx="5319292" cy="901039"/>
          </a:xfrm>
          <a:prstGeom prst="roundRect">
            <a:avLst>
              <a:gd name="adj" fmla="val 15981"/>
            </a:avLst>
          </a:prstGeom>
          <a:ln>
            <a:solidFill>
              <a:schemeClr val="tx1">
                <a:lumMod val="85000"/>
              </a:schemeClr>
            </a:solidFill>
          </a:ln>
        </p:spPr>
      </p:pic>
      <p:sp>
        <p:nvSpPr>
          <p:cNvPr id="15" name="TextBox 14">
            <a:extLst>
              <a:ext uri="{FF2B5EF4-FFF2-40B4-BE49-F238E27FC236}">
                <a16:creationId xmlns:a16="http://schemas.microsoft.com/office/drawing/2014/main" id="{20F83ACB-1539-448A-BFE0-1EACAF728671}"/>
              </a:ext>
            </a:extLst>
          </p:cNvPr>
          <p:cNvSpPr txBox="1"/>
          <p:nvPr/>
        </p:nvSpPr>
        <p:spPr>
          <a:xfrm>
            <a:off x="760412" y="6315652"/>
            <a:ext cx="10591800" cy="369332"/>
          </a:xfrm>
          <a:prstGeom prst="rect">
            <a:avLst/>
          </a:prstGeom>
          <a:noFill/>
        </p:spPr>
        <p:txBody>
          <a:bodyPr wrap="square" rtlCol="0">
            <a:spAutoFit/>
          </a:bodyPr>
          <a:lstStyle>
            <a:defPPr>
              <a:defRPr lang="en-US"/>
            </a:defPPr>
            <a:lvl1pPr algn="ctr"/>
          </a:lstStyle>
          <a:p>
            <a:r>
              <a:rPr lang="en-US" dirty="0"/>
              <a:t>Check your solution here :</a:t>
            </a:r>
            <a:r>
              <a:rPr lang="en-US" u="sng" dirty="0">
                <a:solidFill>
                  <a:schemeClr val="bg1"/>
                </a:solidFill>
                <a:hlinkClick r:id="rId5"/>
              </a:rPr>
              <a:t>https://judge.softuni.bg/Contests/1574/Inheritance-Lab</a:t>
            </a:r>
            <a:endParaRPr lang="en-US" u="sng" dirty="0">
              <a:solidFill>
                <a:schemeClr val="bg1"/>
              </a:solidFill>
            </a:endParaRPr>
          </a:p>
        </p:txBody>
      </p:sp>
      <p:sp>
        <p:nvSpPr>
          <p:cNvPr id="1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189417766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Multiple Inheritance</a:t>
            </a:r>
            <a:endParaRPr lang="bg-BG" sz="4000" dirty="0"/>
          </a:p>
        </p:txBody>
      </p:sp>
      <p:grpSp>
        <p:nvGrpSpPr>
          <p:cNvPr id="6" name="Group 5"/>
          <p:cNvGrpSpPr/>
          <p:nvPr/>
        </p:nvGrpSpPr>
        <p:grpSpPr>
          <a:xfrm>
            <a:off x="580220" y="1496305"/>
            <a:ext cx="4646690"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p>
          </p:txBody>
        </p:sp>
      </p:grpSp>
      <p:grpSp>
        <p:nvGrpSpPr>
          <p:cNvPr id="22" name="Group 21"/>
          <p:cNvGrpSpPr/>
          <p:nvPr/>
        </p:nvGrpSpPr>
        <p:grpSpPr>
          <a:xfrm>
            <a:off x="582824" y="3060356"/>
            <a:ext cx="4645180"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sp>
        <p:nvSpPr>
          <p:cNvPr id="28" name="Freeform 145"/>
          <p:cNvSpPr>
            <a:spLocks/>
          </p:cNvSpPr>
          <p:nvPr/>
        </p:nvSpPr>
        <p:spPr bwMode="auto">
          <a:xfrm flipH="1">
            <a:off x="2855392" y="2828640"/>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690727" y="259309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0" name="Arrow: Right 29"/>
          <p:cNvSpPr/>
          <p:nvPr/>
        </p:nvSpPr>
        <p:spPr>
          <a:xfrm>
            <a:off x="5406519" y="3328468"/>
            <a:ext cx="476614" cy="46214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grpSp>
        <p:nvGrpSpPr>
          <p:cNvPr id="18" name="Group 17"/>
          <p:cNvGrpSpPr/>
          <p:nvPr/>
        </p:nvGrpSpPr>
        <p:grpSpPr>
          <a:xfrm>
            <a:off x="581730" y="4592491"/>
            <a:ext cx="4645180" cy="968167"/>
            <a:chOff x="-306388" y="2077297"/>
            <a:chExt cx="3131324" cy="1100634"/>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Puppy</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+weep():void</a:t>
              </a:r>
            </a:p>
          </p:txBody>
        </p:sp>
      </p:grpSp>
      <p:sp>
        <p:nvSpPr>
          <p:cNvPr id="32" name="Freeform 145"/>
          <p:cNvSpPr>
            <a:spLocks/>
          </p:cNvSpPr>
          <p:nvPr/>
        </p:nvSpPr>
        <p:spPr bwMode="auto">
          <a:xfrm flipH="1">
            <a:off x="2855390" y="4368693"/>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2690725" y="4133146"/>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pic>
        <p:nvPicPr>
          <p:cNvPr id="4" name="Picture 3"/>
          <p:cNvPicPr>
            <a:picLocks noChangeAspect="1"/>
          </p:cNvPicPr>
          <p:nvPr/>
        </p:nvPicPr>
        <p:blipFill>
          <a:blip r:embed="rId3"/>
          <a:stretch>
            <a:fillRect/>
          </a:stretch>
        </p:blipFill>
        <p:spPr>
          <a:xfrm>
            <a:off x="5974939" y="3559543"/>
            <a:ext cx="5897478" cy="1375155"/>
          </a:xfrm>
          <a:prstGeom prst="roundRect">
            <a:avLst>
              <a:gd name="adj" fmla="val 7232"/>
            </a:avLst>
          </a:prstGeom>
          <a:ln>
            <a:solidFill>
              <a:schemeClr val="tx1">
                <a:lumMod val="85000"/>
              </a:schemeClr>
            </a:solidFill>
          </a:ln>
        </p:spPr>
      </p:pic>
      <p:pic>
        <p:nvPicPr>
          <p:cNvPr id="11" name="Picture 10"/>
          <p:cNvPicPr>
            <a:picLocks noChangeAspect="1"/>
          </p:cNvPicPr>
          <p:nvPr/>
        </p:nvPicPr>
        <p:blipFill>
          <a:blip r:embed="rId4"/>
          <a:stretch>
            <a:fillRect/>
          </a:stretch>
        </p:blipFill>
        <p:spPr>
          <a:xfrm>
            <a:off x="6537665" y="1768169"/>
            <a:ext cx="4772025" cy="1457325"/>
          </a:xfrm>
          <a:prstGeom prst="roundRect">
            <a:avLst>
              <a:gd name="adj" fmla="val 7340"/>
            </a:avLst>
          </a:prstGeom>
          <a:ln>
            <a:solidFill>
              <a:schemeClr val="tx1">
                <a:lumMod val="85000"/>
              </a:schemeClr>
            </a:solidFill>
          </a:ln>
        </p:spPr>
      </p:pic>
      <p:sp>
        <p:nvSpPr>
          <p:cNvPr id="24"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68917831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ChangeArrowheads="1"/>
          </p:cNvSpPr>
          <p:nvPr>
            <p:ph type="body" sz="quarter" idx="13"/>
          </p:nvPr>
        </p:nvSpPr>
        <p:spPr/>
        <p:txBody>
          <a:bodyPr>
            <a:normAutofit/>
          </a:bodyPr>
          <a:lstStyle/>
          <a:p>
            <a:pPr>
              <a:lnSpc>
                <a:spcPct val="100000"/>
              </a:lnSpc>
              <a:spcBef>
                <a:spcPts val="500"/>
              </a:spcBef>
            </a:pPr>
            <a:r>
              <a:rPr lang="en-US" dirty="0"/>
              <a:t>Inheritance</a:t>
            </a:r>
          </a:p>
          <a:p>
            <a:pPr>
              <a:lnSpc>
                <a:spcPct val="100000"/>
              </a:lnSpc>
              <a:spcBef>
                <a:spcPts val="500"/>
              </a:spcBef>
            </a:pPr>
            <a:r>
              <a:rPr lang="en-US" dirty="0"/>
              <a:t>Class Hierarchies</a:t>
            </a:r>
          </a:p>
          <a:p>
            <a:pPr>
              <a:lnSpc>
                <a:spcPct val="100000"/>
              </a:lnSpc>
              <a:spcBef>
                <a:spcPts val="500"/>
              </a:spcBef>
            </a:pPr>
            <a:r>
              <a:rPr lang="en-US" dirty="0"/>
              <a:t>Inheritance in Java</a:t>
            </a:r>
          </a:p>
          <a:p>
            <a:pPr>
              <a:lnSpc>
                <a:spcPct val="100000"/>
              </a:lnSpc>
              <a:spcBef>
                <a:spcPts val="500"/>
              </a:spcBef>
            </a:pPr>
            <a:r>
              <a:rPr lang="en-US" dirty="0"/>
              <a:t>Accessing Members of the Base Class</a:t>
            </a:r>
          </a:p>
          <a:p>
            <a:pPr>
              <a:lnSpc>
                <a:spcPct val="100000"/>
              </a:lnSpc>
              <a:spcBef>
                <a:spcPts val="500"/>
              </a:spcBef>
            </a:pPr>
            <a:r>
              <a:rPr lang="en-GB" dirty="0"/>
              <a:t>Types of Class Reuse</a:t>
            </a:r>
            <a:endParaRPr lang="en-US" dirty="0"/>
          </a:p>
          <a:p>
            <a:pPr lvl="1">
              <a:lnSpc>
                <a:spcPct val="100000"/>
              </a:lnSpc>
              <a:spcBef>
                <a:spcPts val="500"/>
              </a:spcBef>
            </a:pPr>
            <a:r>
              <a:rPr lang="en-US" dirty="0"/>
              <a:t>Extension, Composition, Delegation</a:t>
            </a:r>
          </a:p>
          <a:p>
            <a:pPr>
              <a:lnSpc>
                <a:spcPct val="100000"/>
              </a:lnSpc>
              <a:spcBef>
                <a:spcPts val="500"/>
              </a:spcBef>
            </a:pPr>
            <a:r>
              <a:rPr lang="en-US" dirty="0"/>
              <a:t>When to Use Inheritance</a:t>
            </a:r>
          </a:p>
        </p:txBody>
      </p:sp>
      <p:sp>
        <p:nvSpPr>
          <p:cNvPr id="444418" name="Rectangle 2"/>
          <p:cNvSpPr>
            <a:spLocks noGrp="1" noChangeArrowheads="1"/>
          </p:cNvSpPr>
          <p:nvPr>
            <p:ph type="title"/>
          </p:nvPr>
        </p:nvSpPr>
        <p:spPr/>
        <p:txBody>
          <a:bodyPr>
            <a:normAutofit/>
          </a:bodyPr>
          <a:lstStyle/>
          <a:p>
            <a:r>
              <a:rPr lang="en-US" dirty="0"/>
              <a:t>Table of Contents</a:t>
            </a:r>
            <a:endParaRPr lang="bg-BG"/>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spTree>
    <p:extLst>
      <p:ext uri="{BB962C8B-B14F-4D97-AF65-F5344CB8AC3E}">
        <p14:creationId xmlns:p14="http://schemas.microsoft.com/office/powerpoint/2010/main" val="13786839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Hierarchical Inheritance</a:t>
            </a:r>
            <a:endParaRPr lang="bg-BG" sz="4000"/>
          </a:p>
        </p:txBody>
      </p:sp>
      <p:grpSp>
        <p:nvGrpSpPr>
          <p:cNvPr id="6" name="Group 5"/>
          <p:cNvGrpSpPr/>
          <p:nvPr/>
        </p:nvGrpSpPr>
        <p:grpSpPr>
          <a:xfrm>
            <a:off x="865730" y="1981201"/>
            <a:ext cx="4305397" cy="1074693"/>
            <a:chOff x="-307406" y="2077297"/>
            <a:chExt cx="3132342" cy="1151589"/>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Animal</a:t>
              </a:r>
              <a:endParaRPr lang="en-US" sz="1600" b="1" noProof="1">
                <a:solidFill>
                  <a:schemeClr val="tx2">
                    <a:lumMod val="75000"/>
                  </a:schemeClr>
                </a:solidFill>
                <a:latin typeface="Consolas" panose="020B0609020204030204" pitchFamily="49" charset="0"/>
              </a:endParaRPr>
            </a:p>
          </p:txBody>
        </p:sp>
        <p:sp>
          <p:nvSpPr>
            <p:cNvPr id="10" name="Rectangle 4"/>
            <p:cNvSpPr>
              <a:spLocks noChangeArrowheads="1"/>
            </p:cNvSpPr>
            <p:nvPr/>
          </p:nvSpPr>
          <p:spPr bwMode="auto">
            <a:xfrm>
              <a:off x="-307406" y="2665219"/>
              <a:ext cx="3132342" cy="56366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+eat():void</a:t>
              </a:r>
            </a:p>
          </p:txBody>
        </p:sp>
      </p:grpSp>
      <p:grpSp>
        <p:nvGrpSpPr>
          <p:cNvPr id="22" name="Group 21"/>
          <p:cNvGrpSpPr/>
          <p:nvPr/>
        </p:nvGrpSpPr>
        <p:grpSpPr>
          <a:xfrm>
            <a:off x="381000" y="3527967"/>
            <a:ext cx="2631088" cy="996766"/>
            <a:chOff x="-306388" y="2077297"/>
            <a:chExt cx="3131324" cy="1117943"/>
          </a:xfrm>
        </p:grpSpPr>
        <p:sp>
          <p:nvSpPr>
            <p:cNvPr id="23"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Dog</a:t>
              </a:r>
              <a:endParaRPr lang="en-US" sz="1600" b="1" noProof="1">
                <a:solidFill>
                  <a:schemeClr val="tx2">
                    <a:lumMod val="75000"/>
                  </a:schemeClr>
                </a:solidFill>
                <a:latin typeface="Consolas" panose="020B0609020204030204" pitchFamily="49" charset="0"/>
              </a:endParaRPr>
            </a:p>
          </p:txBody>
        </p:sp>
        <p:sp>
          <p:nvSpPr>
            <p:cNvPr id="27" name="Rectangle 4"/>
            <p:cNvSpPr>
              <a:spLocks noChangeArrowheads="1"/>
            </p:cNvSpPr>
            <p:nvPr/>
          </p:nvSpPr>
          <p:spPr bwMode="auto">
            <a:xfrm>
              <a:off x="-306388" y="2658065"/>
              <a:ext cx="3131324" cy="537175"/>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+bark():void</a:t>
              </a:r>
            </a:p>
          </p:txBody>
        </p:sp>
      </p:grpSp>
      <p:grpSp>
        <p:nvGrpSpPr>
          <p:cNvPr id="4" name="Group 3"/>
          <p:cNvGrpSpPr/>
          <p:nvPr/>
        </p:nvGrpSpPr>
        <p:grpSpPr>
          <a:xfrm>
            <a:off x="2161129" y="3077530"/>
            <a:ext cx="420770" cy="457285"/>
            <a:chOff x="2729348" y="2928467"/>
            <a:chExt cx="420770" cy="457285"/>
          </a:xfrm>
          <a:solidFill>
            <a:schemeClr val="bg2"/>
          </a:solidFill>
        </p:grpSpPr>
        <p:sp>
          <p:nvSpPr>
            <p:cNvPr id="28" name="Freeform 145"/>
            <p:cNvSpPr>
              <a:spLocks/>
            </p:cNvSpPr>
            <p:nvPr/>
          </p:nvSpPr>
          <p:spPr bwMode="auto">
            <a:xfrm flipH="1">
              <a:off x="2894012" y="3164014"/>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grp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29" name="Freeform 147"/>
            <p:cNvSpPr>
              <a:spLocks/>
            </p:cNvSpPr>
            <p:nvPr/>
          </p:nvSpPr>
          <p:spPr bwMode="auto">
            <a:xfrm>
              <a:off x="2729348" y="2928467"/>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grp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sp>
        <p:nvSpPr>
          <p:cNvPr id="30" name="Arrow: Right 29"/>
          <p:cNvSpPr/>
          <p:nvPr/>
        </p:nvSpPr>
        <p:spPr>
          <a:xfrm>
            <a:off x="5745792" y="2895601"/>
            <a:ext cx="541421" cy="528345"/>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grpSp>
        <p:nvGrpSpPr>
          <p:cNvPr id="18" name="Group 17"/>
          <p:cNvGrpSpPr/>
          <p:nvPr/>
        </p:nvGrpSpPr>
        <p:grpSpPr>
          <a:xfrm>
            <a:off x="3209218" y="3526767"/>
            <a:ext cx="2505783" cy="991431"/>
            <a:chOff x="-306388" y="2077297"/>
            <a:chExt cx="3131324" cy="1127081"/>
          </a:xfrm>
        </p:grpSpPr>
        <p:sp>
          <p:nvSpPr>
            <p:cNvPr id="19"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b="1" noProof="1">
                  <a:latin typeface="Consolas" panose="020B0609020204030204" pitchFamily="49" charset="0"/>
                </a:rPr>
                <a:t>Cat</a:t>
              </a:r>
              <a:endParaRPr lang="en-US" sz="1600" b="1" noProof="1">
                <a:solidFill>
                  <a:schemeClr val="tx2">
                    <a:lumMod val="75000"/>
                  </a:schemeClr>
                </a:solidFill>
                <a:latin typeface="Consolas" panose="020B0609020204030204" pitchFamily="49" charset="0"/>
              </a:endParaRPr>
            </a:p>
          </p:txBody>
        </p:sp>
        <p:sp>
          <p:nvSpPr>
            <p:cNvPr id="21" name="Rectangle 4"/>
            <p:cNvSpPr>
              <a:spLocks noChangeArrowheads="1"/>
            </p:cNvSpPr>
            <p:nvPr/>
          </p:nvSpPr>
          <p:spPr bwMode="auto">
            <a:xfrm>
              <a:off x="-306388" y="2640756"/>
              <a:ext cx="3131324" cy="563622"/>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b="1" noProof="1">
                  <a:latin typeface="Consolas" panose="020B0609020204030204" pitchFamily="49" charset="0"/>
                </a:rPr>
                <a:t>+meow():void</a:t>
              </a:r>
            </a:p>
          </p:txBody>
        </p:sp>
      </p:grpSp>
      <p:grpSp>
        <p:nvGrpSpPr>
          <p:cNvPr id="9" name="Group 8"/>
          <p:cNvGrpSpPr/>
          <p:nvPr/>
        </p:nvGrpSpPr>
        <p:grpSpPr>
          <a:xfrm>
            <a:off x="3711330" y="3078462"/>
            <a:ext cx="420770" cy="457285"/>
            <a:chOff x="6551612" y="3170169"/>
            <a:chExt cx="420770" cy="457285"/>
          </a:xfrm>
        </p:grpSpPr>
        <p:sp>
          <p:nvSpPr>
            <p:cNvPr id="32" name="Freeform 145"/>
            <p:cNvSpPr>
              <a:spLocks/>
            </p:cNvSpPr>
            <p:nvPr/>
          </p:nvSpPr>
          <p:spPr bwMode="auto">
            <a:xfrm flipH="1">
              <a:off x="6716276" y="3405716"/>
              <a:ext cx="45719" cy="221738"/>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14902"/>
              </a:srgb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33" name="Freeform 147"/>
            <p:cNvSpPr>
              <a:spLocks/>
            </p:cNvSpPr>
            <p:nvPr/>
          </p:nvSpPr>
          <p:spPr bwMode="auto">
            <a:xfrm>
              <a:off x="6551612" y="3170169"/>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chemeClr val="bg2">
                <a:alpha val="14902"/>
              </a:schemeClr>
            </a:solidFill>
            <a:ln w="25400" algn="ctr">
              <a:solidFill>
                <a:schemeClr val="tx1"/>
              </a:solidFill>
              <a:miter lim="800000"/>
              <a:headEnd/>
              <a:tailEnd/>
            </a:ln>
            <a:effectLst/>
          </p:spPr>
          <p:txBody>
            <a:bodyPr wrap="none" anchor="ctr"/>
            <a:lstStyle/>
            <a:p>
              <a:pPr>
                <a:lnSpc>
                  <a:spcPct val="95000"/>
                </a:lnSpc>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grpSp>
      <p:pic>
        <p:nvPicPr>
          <p:cNvPr id="11" name="Picture 10"/>
          <p:cNvPicPr>
            <a:picLocks noChangeAspect="1"/>
          </p:cNvPicPr>
          <p:nvPr/>
        </p:nvPicPr>
        <p:blipFill>
          <a:blip r:embed="rId3"/>
          <a:stretch>
            <a:fillRect/>
          </a:stretch>
        </p:blipFill>
        <p:spPr>
          <a:xfrm>
            <a:off x="6477001" y="3683093"/>
            <a:ext cx="5291887" cy="1294903"/>
          </a:xfrm>
          <a:prstGeom prst="roundRect">
            <a:avLst>
              <a:gd name="adj" fmla="val 7601"/>
            </a:avLst>
          </a:prstGeom>
          <a:ln>
            <a:solidFill>
              <a:schemeClr val="tx1">
                <a:lumMod val="85000"/>
              </a:schemeClr>
            </a:solidFill>
          </a:ln>
        </p:spPr>
      </p:pic>
      <p:pic>
        <p:nvPicPr>
          <p:cNvPr id="12" name="Picture 11"/>
          <p:cNvPicPr>
            <a:picLocks noChangeAspect="1"/>
          </p:cNvPicPr>
          <p:nvPr/>
        </p:nvPicPr>
        <p:blipFill>
          <a:blip r:embed="rId4"/>
          <a:stretch>
            <a:fillRect/>
          </a:stretch>
        </p:blipFill>
        <p:spPr>
          <a:xfrm>
            <a:off x="7281915" y="1456414"/>
            <a:ext cx="3314700" cy="2076450"/>
          </a:xfrm>
          <a:prstGeom prst="roundRect">
            <a:avLst>
              <a:gd name="adj" fmla="val 4765"/>
            </a:avLst>
          </a:prstGeom>
          <a:ln>
            <a:solidFill>
              <a:schemeClr val="tx1">
                <a:lumMod val="85000"/>
              </a:schemeClr>
            </a:solidFill>
          </a:ln>
        </p:spPr>
      </p:pic>
      <p:sp>
        <p:nvSpPr>
          <p:cNvPr id="24"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217547394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US"/>
              <a:t>Reusing Classes</a:t>
            </a:r>
          </a:p>
        </p:txBody>
      </p:sp>
      <p:pic>
        <p:nvPicPr>
          <p:cNvPr id="5" name="Picture 4">
            <a:extLst>
              <a:ext uri="{FF2B5EF4-FFF2-40B4-BE49-F238E27FC236}">
                <a16:creationId xmlns:a16="http://schemas.microsoft.com/office/drawing/2014/main" id="{3C509B09-81B5-4806-8B1A-B938E0EB3A86}"/>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419600" y="990600"/>
            <a:ext cx="3352800" cy="3352800"/>
          </a:xfrm>
          <a:prstGeom prst="rect">
            <a:avLst/>
          </a:prstGeom>
        </p:spPr>
      </p:pic>
      <p:sp>
        <p:nvSpPr>
          <p:cNvPr id="3" name="Subtitle 2"/>
          <p:cNvSpPr>
            <a:spLocks noGrp="1"/>
          </p:cNvSpPr>
          <p:nvPr>
            <p:ph type="subTitle" sz="quarter" idx="11"/>
          </p:nvPr>
        </p:nvSpPr>
        <p:spPr/>
        <p:txBody>
          <a:bodyPr/>
          <a:lstStyle/>
          <a:p>
            <a:r>
              <a:rPr lang="en-US"/>
              <a:t>Reusing Code at Class Level</a:t>
            </a:r>
          </a:p>
          <a:p>
            <a:endParaRPr lang="en-US"/>
          </a:p>
        </p:txBody>
      </p:sp>
    </p:spTree>
    <p:extLst>
      <p:ext uri="{BB962C8B-B14F-4D97-AF65-F5344CB8AC3E}">
        <p14:creationId xmlns:p14="http://schemas.microsoft.com/office/powerpoint/2010/main" val="36530052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access all public </a:t>
            </a:r>
            <a:r>
              <a:rPr lang="en-US" noProof="1"/>
              <a:t>and </a:t>
            </a:r>
            <a:r>
              <a:rPr lang="en-US" b="1" noProof="1">
                <a:solidFill>
                  <a:schemeClr val="bg1"/>
                </a:solidFill>
              </a:rPr>
              <a:t>protected</a:t>
            </a:r>
            <a:r>
              <a:rPr lang="en-US" noProof="1"/>
              <a:t> members</a:t>
            </a:r>
          </a:p>
          <a:p>
            <a:r>
              <a:rPr lang="en-US" noProof="1"/>
              <a:t>Derived classes can access </a:t>
            </a:r>
            <a:r>
              <a:rPr lang="en-US" b="1" noProof="1">
                <a:solidFill>
                  <a:schemeClr val="bg1"/>
                </a:solidFill>
              </a:rPr>
              <a:t>default</a:t>
            </a:r>
            <a:r>
              <a:rPr lang="en-US" noProof="1"/>
              <a:t> members</a:t>
            </a:r>
            <a:r>
              <a:rPr lang="en-US" noProof="1">
                <a:solidFill>
                  <a:schemeClr val="bg1"/>
                </a:solidFill>
              </a:rPr>
              <a:t> </a:t>
            </a:r>
            <a:r>
              <a:rPr lang="en-US" b="1" noProof="1">
                <a:solidFill>
                  <a:schemeClr val="bg1"/>
                </a:solidFill>
              </a:rPr>
              <a:t>if in same package</a:t>
            </a:r>
          </a:p>
          <a:p>
            <a:pPr>
              <a:buClr>
                <a:schemeClr val="tx1"/>
              </a:buClr>
            </a:pPr>
            <a:r>
              <a:rPr lang="en-US" b="1" noProof="1">
                <a:solidFill>
                  <a:schemeClr val="bg1"/>
                </a:solidFill>
              </a:rPr>
              <a:t>Private</a:t>
            </a:r>
            <a:r>
              <a:rPr lang="en-US" noProof="1"/>
              <a:t> fields </a:t>
            </a:r>
            <a:r>
              <a:rPr lang="en-US" b="1" noProof="1">
                <a:solidFill>
                  <a:schemeClr val="bg1"/>
                </a:solidFill>
              </a:rPr>
              <a:t>aren't</a:t>
            </a:r>
            <a:r>
              <a:rPr lang="en-US" b="1" noProof="1">
                <a:solidFill>
                  <a:schemeClr val="tx2">
                    <a:lumMod val="75000"/>
                  </a:schemeClr>
                </a:solidFill>
              </a:rPr>
              <a:t> </a:t>
            </a:r>
            <a:r>
              <a:rPr lang="en-US" b="1" noProof="1">
                <a:solidFill>
                  <a:schemeClr val="bg1"/>
                </a:solidFill>
              </a:rPr>
              <a:t>inherited</a:t>
            </a:r>
            <a:r>
              <a:rPr lang="en-US" b="1" noProof="1"/>
              <a:t> </a:t>
            </a:r>
            <a:r>
              <a:rPr lang="en-US" noProof="1"/>
              <a:t>in subclasses (can't be accesssed)</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and Access Modifiers</a:t>
            </a:r>
            <a:endParaRPr lang="bg-BG" sz="4000"/>
          </a:p>
        </p:txBody>
      </p:sp>
      <p:sp>
        <p:nvSpPr>
          <p:cNvPr id="6" name="Text Placeholder 5"/>
          <p:cNvSpPr txBox="1">
            <a:spLocks/>
          </p:cNvSpPr>
          <p:nvPr/>
        </p:nvSpPr>
        <p:spPr>
          <a:xfrm>
            <a:off x="747525" y="3376940"/>
            <a:ext cx="8948928"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a:t>
            </a:r>
          </a:p>
          <a:p>
            <a:r>
              <a:rPr lang="en-US" sz="3200" dirty="0">
                <a:solidFill>
                  <a:schemeClr val="bg1"/>
                </a:solidFill>
                <a:effectLst/>
              </a:rPr>
              <a:t>  protected</a:t>
            </a:r>
            <a:r>
              <a:rPr lang="en-US" sz="3200" dirty="0">
                <a:solidFill>
                  <a:schemeClr val="accent1">
                    <a:lumMod val="20000"/>
                    <a:lumOff val="80000"/>
                  </a:schemeClr>
                </a:solidFill>
              </a:rPr>
              <a:t> </a:t>
            </a:r>
            <a:r>
              <a:rPr lang="en-US" sz="3200" dirty="0">
                <a:solidFill>
                  <a:schemeClr val="tx1"/>
                </a:solidFill>
                <a:effectLst/>
              </a:rPr>
              <a:t>String</a:t>
            </a:r>
            <a:r>
              <a:rPr lang="en-US" sz="3200" dirty="0">
                <a:solidFill>
                  <a:schemeClr val="accent1">
                    <a:lumMod val="20000"/>
                    <a:lumOff val="80000"/>
                  </a:schemeClr>
                </a:solidFill>
              </a:rPr>
              <a:t> </a:t>
            </a:r>
            <a:r>
              <a:rPr lang="en-US" sz="3200" dirty="0">
                <a:solidFill>
                  <a:schemeClr val="tx1"/>
                </a:solidFill>
                <a:effectLst/>
              </a:rPr>
              <a:t>address;</a:t>
            </a:r>
          </a:p>
          <a:p>
            <a:r>
              <a:rPr lang="en-US" sz="3200" dirty="0">
                <a:solidFill>
                  <a:schemeClr val="accent1">
                    <a:lumMod val="20000"/>
                    <a:lumOff val="80000"/>
                  </a:schemeClr>
                </a:solidFill>
              </a:rPr>
              <a:t>  </a:t>
            </a:r>
            <a:r>
              <a:rPr lang="en-US" sz="3200" dirty="0">
                <a:solidFill>
                  <a:schemeClr val="bg1"/>
                </a:solidFill>
                <a:effectLst/>
              </a:rPr>
              <a:t>public</a:t>
            </a:r>
            <a:r>
              <a:rPr lang="en-US" sz="3200" dirty="0">
                <a:solidFill>
                  <a:schemeClr val="accent1">
                    <a:lumMod val="20000"/>
                    <a:lumOff val="80000"/>
                  </a:schemeClr>
                </a:solidFill>
              </a:rPr>
              <a:t> </a:t>
            </a:r>
            <a:r>
              <a:rPr lang="en-US" sz="3200" dirty="0">
                <a:solidFill>
                  <a:schemeClr val="tx1"/>
                </a:solidFill>
                <a:effectLst/>
              </a:rPr>
              <a:t>void</a:t>
            </a:r>
            <a:r>
              <a:rPr lang="en-US" sz="3200" dirty="0">
                <a:solidFill>
                  <a:schemeClr val="accent1">
                    <a:lumMod val="20000"/>
                    <a:lumOff val="80000"/>
                  </a:schemeClr>
                </a:solidFill>
              </a:rPr>
              <a:t> </a:t>
            </a:r>
            <a:r>
              <a:rPr lang="en-US" sz="3200" dirty="0">
                <a:solidFill>
                  <a:schemeClr val="tx1"/>
                </a:solidFill>
                <a:effectLst/>
              </a:rPr>
              <a:t>sleep();</a:t>
            </a:r>
          </a:p>
          <a:p>
            <a:r>
              <a:rPr lang="en-US" sz="3200" dirty="0">
                <a:solidFill>
                  <a:schemeClr val="accent1">
                    <a:lumMod val="20000"/>
                    <a:lumOff val="80000"/>
                  </a:schemeClr>
                </a:solidFill>
              </a:rPr>
              <a:t>  </a:t>
            </a:r>
            <a:r>
              <a:rPr lang="en-US" sz="3200" dirty="0">
                <a:solidFill>
                  <a:schemeClr val="bg1"/>
                </a:solidFill>
                <a:effectLst/>
              </a:rPr>
              <a:t>String</a:t>
            </a:r>
            <a:r>
              <a:rPr lang="en-US" sz="3200" dirty="0">
                <a:solidFill>
                  <a:schemeClr val="accent1">
                    <a:lumMod val="20000"/>
                    <a:lumOff val="80000"/>
                  </a:schemeClr>
                </a:solidFill>
              </a:rPr>
              <a:t> </a:t>
            </a:r>
            <a:r>
              <a:rPr lang="en-US" sz="3200" dirty="0">
                <a:solidFill>
                  <a:schemeClr val="tx1"/>
                </a:solidFill>
                <a:effectLst/>
              </a:rPr>
              <a:t>name;</a:t>
            </a:r>
          </a:p>
          <a:p>
            <a:r>
              <a:rPr lang="en-US" sz="3200" dirty="0">
                <a:solidFill>
                  <a:schemeClr val="bg1"/>
                </a:solidFill>
                <a:effectLst/>
              </a:rPr>
              <a:t>  private</a:t>
            </a:r>
            <a:r>
              <a:rPr lang="en-US" sz="3200" dirty="0">
                <a:solidFill>
                  <a:schemeClr val="accent1">
                    <a:lumMod val="20000"/>
                    <a:lumOff val="80000"/>
                  </a:schemeClr>
                </a:solidFill>
              </a:rPr>
              <a:t> </a:t>
            </a:r>
            <a:r>
              <a:rPr lang="en-US" sz="3200" dirty="0">
                <a:solidFill>
                  <a:schemeClr val="tx1"/>
                </a:solidFill>
                <a:effectLst/>
              </a:rPr>
              <a:t>String id;</a:t>
            </a:r>
          </a:p>
          <a:p>
            <a:r>
              <a:rPr lang="en-US" sz="3200" dirty="0">
                <a:solidFill>
                  <a:schemeClr val="tx1"/>
                </a:solidFill>
                <a:effectLst/>
              </a:rPr>
              <a:t>}</a:t>
            </a:r>
          </a:p>
        </p:txBody>
      </p:sp>
      <p:sp>
        <p:nvSpPr>
          <p:cNvPr id="7" name="AutoShape 6"/>
          <p:cNvSpPr>
            <a:spLocks noChangeArrowheads="1"/>
          </p:cNvSpPr>
          <p:nvPr/>
        </p:nvSpPr>
        <p:spPr bwMode="auto">
          <a:xfrm>
            <a:off x="5748048" y="5301738"/>
            <a:ext cx="3733800" cy="810112"/>
          </a:xfrm>
          <a:prstGeom prst="wedgeRoundRectCallout">
            <a:avLst>
              <a:gd name="adj1" fmla="val -57367"/>
              <a:gd name="adj2" fmla="val -8253"/>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Can be accessed through other methods</a:t>
            </a:r>
            <a:endParaRPr lang="bg-BG" sz="2800" b="1" dirty="0">
              <a:solidFill>
                <a:schemeClr val="tx2">
                  <a:lumMod val="75000"/>
                </a:schemeClr>
              </a:solidFill>
            </a:endParaRPr>
          </a:p>
        </p:txBody>
      </p:sp>
      <p:sp>
        <p:nvSpPr>
          <p:cNvPr id="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409121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Derived classes </a:t>
            </a:r>
            <a:r>
              <a:rPr lang="en-US" b="1" noProof="1">
                <a:solidFill>
                  <a:schemeClr val="bg1"/>
                </a:solidFill>
              </a:rPr>
              <a:t>can hide </a:t>
            </a:r>
            <a:r>
              <a:rPr lang="en-US" noProof="1"/>
              <a:t>superclass variables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Shadowing Variables</a:t>
            </a:r>
            <a:endParaRPr lang="bg-BG" sz="4000"/>
          </a:p>
        </p:txBody>
      </p:sp>
      <p:sp>
        <p:nvSpPr>
          <p:cNvPr id="8" name="Text Placeholder 5"/>
          <p:cNvSpPr txBox="1">
            <a:spLocks/>
          </p:cNvSpPr>
          <p:nvPr/>
        </p:nvSpPr>
        <p:spPr>
          <a:xfrm>
            <a:off x="593913" y="2858342"/>
            <a:ext cx="9007951" cy="3100061"/>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Patient extends Person {</a:t>
            </a:r>
          </a:p>
          <a:p>
            <a:r>
              <a:rPr lang="en-US" sz="3200" dirty="0">
                <a:solidFill>
                  <a:schemeClr val="accent1">
                    <a:lumMod val="20000"/>
                    <a:lumOff val="80000"/>
                  </a:schemeClr>
                </a:solidFill>
              </a:rPr>
              <a:t>  </a:t>
            </a:r>
            <a:r>
              <a:rPr lang="en-US" sz="3200" dirty="0">
                <a:solidFill>
                  <a:schemeClr val="tx1"/>
                </a:solidFill>
                <a:effectLst/>
              </a:rPr>
              <a:t>protected</a:t>
            </a:r>
            <a:r>
              <a:rPr lang="en-US" sz="3200" dirty="0">
                <a:solidFill>
                  <a:schemeClr val="accent1">
                    <a:lumMod val="20000"/>
                    <a:lumOff val="80000"/>
                  </a:schemeClr>
                </a:solidFill>
              </a:rPr>
              <a:t> </a:t>
            </a:r>
            <a:r>
              <a:rPr lang="en-US" sz="3200" dirty="0">
                <a:solidFill>
                  <a:schemeClr val="bg1"/>
                </a:solidFill>
                <a:effectLst/>
              </a:rPr>
              <a:t>float</a:t>
            </a:r>
            <a:r>
              <a:rPr lang="en-US" sz="3200" dirty="0">
                <a:solidFill>
                  <a:schemeClr val="accent1">
                    <a:lumMod val="20000"/>
                    <a:lumOff val="80000"/>
                  </a:schemeClr>
                </a:solidFill>
              </a:rPr>
              <a:t> </a:t>
            </a:r>
            <a:r>
              <a:rPr lang="en-US" sz="3200" dirty="0">
                <a:solidFill>
                  <a:schemeClr val="tx1"/>
                </a:solidFill>
                <a:effectLst/>
              </a:rPr>
              <a:t>weight;</a:t>
            </a:r>
          </a:p>
          <a:p>
            <a:r>
              <a:rPr lang="en-US" sz="3200" dirty="0">
                <a:solidFill>
                  <a:schemeClr val="accent1">
                    <a:lumMod val="20000"/>
                    <a:lumOff val="80000"/>
                  </a:schemeClr>
                </a:solidFill>
              </a:rPr>
              <a:t>  </a:t>
            </a:r>
            <a:r>
              <a:rPr lang="en-US" sz="3200" dirty="0">
                <a:solidFill>
                  <a:schemeClr val="tx1"/>
                </a:solidFill>
                <a:effectLst/>
              </a:rPr>
              <a:t>public void method() {</a:t>
            </a:r>
          </a:p>
          <a:p>
            <a:r>
              <a:rPr lang="en-US" sz="3200" dirty="0">
                <a:solidFill>
                  <a:schemeClr val="accent1">
                    <a:lumMod val="20000"/>
                    <a:lumOff val="80000"/>
                  </a:schemeClr>
                </a:solidFill>
              </a:rPr>
              <a:t>    </a:t>
            </a:r>
            <a:r>
              <a:rPr lang="en-US" sz="3200" dirty="0">
                <a:solidFill>
                  <a:schemeClr val="bg1"/>
                </a:solidFill>
                <a:effectLst/>
              </a:rPr>
              <a:t>double</a:t>
            </a:r>
            <a:r>
              <a:rPr lang="en-US" sz="3200" dirty="0">
                <a:solidFill>
                  <a:schemeClr val="accent1">
                    <a:lumMod val="20000"/>
                    <a:lumOff val="80000"/>
                  </a:schemeClr>
                </a:solidFill>
              </a:rPr>
              <a:t> </a:t>
            </a:r>
            <a:r>
              <a:rPr lang="en-US" sz="3200" dirty="0">
                <a:solidFill>
                  <a:schemeClr val="tx1"/>
                </a:solidFill>
                <a:effectLst/>
              </a:rPr>
              <a:t>weight = 0.5d;</a:t>
            </a:r>
          </a:p>
          <a:p>
            <a:r>
              <a:rPr lang="en-US" sz="3200" dirty="0">
                <a:solidFill>
                  <a:schemeClr val="accent1">
                    <a:lumMod val="20000"/>
                    <a:lumOff val="80000"/>
                  </a:schemeClr>
                </a:solidFill>
              </a:rPr>
              <a:t> </a:t>
            </a:r>
            <a:r>
              <a:rPr lang="en-US" sz="3200" dirty="0">
                <a:solidFill>
                  <a:schemeClr val="tx1"/>
                </a:solidFill>
                <a:effectLst/>
              </a:rPr>
              <a:t> }</a:t>
            </a:r>
          </a:p>
          <a:p>
            <a:r>
              <a:rPr lang="en-US" sz="3200" dirty="0">
                <a:solidFill>
                  <a:schemeClr val="tx1"/>
                </a:solidFill>
                <a:effectLst/>
              </a:rPr>
              <a:t>}</a:t>
            </a:r>
          </a:p>
        </p:txBody>
      </p:sp>
      <p:sp>
        <p:nvSpPr>
          <p:cNvPr id="6" name="Text Placeholder 5"/>
          <p:cNvSpPr txBox="1">
            <a:spLocks/>
          </p:cNvSpPr>
          <p:nvPr/>
        </p:nvSpPr>
        <p:spPr>
          <a:xfrm>
            <a:off x="593913" y="1980762"/>
            <a:ext cx="9007951"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Person { protected </a:t>
            </a:r>
            <a:r>
              <a:rPr lang="en-US" sz="3200" dirty="0">
                <a:solidFill>
                  <a:schemeClr val="bg1"/>
                </a:solidFill>
                <a:effectLst/>
              </a:rPr>
              <a:t>int</a:t>
            </a:r>
            <a:r>
              <a:rPr lang="en-US" sz="3200" dirty="0">
                <a:solidFill>
                  <a:schemeClr val="accent1">
                    <a:lumMod val="20000"/>
                    <a:lumOff val="80000"/>
                  </a:schemeClr>
                </a:solidFill>
              </a:rPr>
              <a:t> </a:t>
            </a:r>
            <a:r>
              <a:rPr lang="en-US" sz="3200" dirty="0">
                <a:solidFill>
                  <a:schemeClr val="tx1"/>
                </a:solidFill>
                <a:effectLst/>
              </a:rPr>
              <a:t>weight; }</a:t>
            </a:r>
          </a:p>
        </p:txBody>
      </p:sp>
      <p:sp>
        <p:nvSpPr>
          <p:cNvPr id="7" name="AutoShape 6"/>
          <p:cNvSpPr>
            <a:spLocks noChangeArrowheads="1"/>
          </p:cNvSpPr>
          <p:nvPr/>
        </p:nvSpPr>
        <p:spPr bwMode="auto">
          <a:xfrm>
            <a:off x="6696103" y="3520639"/>
            <a:ext cx="3276600" cy="609600"/>
          </a:xfrm>
          <a:prstGeom prst="wedgeRoundRectCallout">
            <a:avLst>
              <a:gd name="adj1" fmla="val -57250"/>
              <a:gd name="adj2" fmla="val -2404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hides</a:t>
            </a:r>
            <a:r>
              <a:rPr lang="en-US" sz="2800" dirty="0">
                <a:solidFill>
                  <a:srgbClr val="FFFFFF"/>
                </a:solidFill>
              </a:rPr>
              <a:t> </a:t>
            </a:r>
            <a:r>
              <a:rPr lang="en-US" sz="2800" b="1" dirty="0">
                <a:solidFill>
                  <a:schemeClr val="bg1"/>
                </a:solidFill>
                <a:latin typeface="Consolas" panose="020B0609020204030204" pitchFamily="49" charset="0"/>
              </a:rPr>
              <a:t>int weight</a:t>
            </a:r>
            <a:endParaRPr lang="bg-BG" sz="2800" b="1" dirty="0">
              <a:solidFill>
                <a:schemeClr val="bg1"/>
              </a:solidFill>
              <a:latin typeface="Consolas" panose="020B0609020204030204" pitchFamily="49" charset="0"/>
            </a:endParaRPr>
          </a:p>
        </p:txBody>
      </p:sp>
      <p:sp>
        <p:nvSpPr>
          <p:cNvPr id="9" name="AutoShape 6"/>
          <p:cNvSpPr>
            <a:spLocks noChangeArrowheads="1"/>
          </p:cNvSpPr>
          <p:nvPr/>
        </p:nvSpPr>
        <p:spPr bwMode="auto">
          <a:xfrm>
            <a:off x="2743863" y="4915741"/>
            <a:ext cx="2057400" cy="504000"/>
          </a:xfrm>
          <a:prstGeom prst="wedgeRoundRectCallout">
            <a:avLst>
              <a:gd name="adj1" fmla="val -60624"/>
              <a:gd name="adj2" fmla="val -3895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hides both</a:t>
            </a:r>
            <a:endParaRPr lang="bg-BG" sz="2800" b="1" dirty="0">
              <a:solidFill>
                <a:schemeClr val="tx2">
                  <a:lumMod val="75000"/>
                </a:schemeClr>
              </a:solidFill>
              <a:latin typeface="Consolas" panose="020B0609020204030204" pitchFamily="49" charset="0"/>
            </a:endParaRPr>
          </a:p>
        </p:txBody>
      </p:sp>
      <p:sp>
        <p:nvSpPr>
          <p:cNvPr id="1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3396446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Use </a:t>
            </a:r>
            <a:r>
              <a:rPr lang="en-US" b="1" noProof="1">
                <a:solidFill>
                  <a:schemeClr val="bg1"/>
                </a:solidFill>
                <a:latin typeface="Consolas" panose="020B0609020204030204" pitchFamily="49" charset="0"/>
              </a:rPr>
              <a:t>super</a:t>
            </a:r>
            <a:r>
              <a:rPr lang="en-US" noProof="1"/>
              <a:t> and </a:t>
            </a:r>
            <a:r>
              <a:rPr lang="en-US" b="1" noProof="1">
                <a:solidFill>
                  <a:schemeClr val="bg1"/>
                </a:solidFill>
                <a:latin typeface="Consolas" panose="020B0609020204030204" pitchFamily="49" charset="0"/>
              </a:rPr>
              <a:t>this</a:t>
            </a:r>
            <a:r>
              <a:rPr lang="en-US" noProof="1"/>
              <a:t> to specify member access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a:t>Shadowing Variables – Access</a:t>
            </a:r>
            <a:endParaRPr lang="bg-BG" sz="4000"/>
          </a:p>
        </p:txBody>
      </p:sp>
      <p:sp>
        <p:nvSpPr>
          <p:cNvPr id="8" name="Text Placeholder 5"/>
          <p:cNvSpPr txBox="1">
            <a:spLocks/>
          </p:cNvSpPr>
          <p:nvPr/>
        </p:nvSpPr>
        <p:spPr>
          <a:xfrm>
            <a:off x="745650" y="2538739"/>
            <a:ext cx="9007951" cy="408494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100" dirty="0">
                <a:solidFill>
                  <a:schemeClr val="tx1"/>
                </a:solidFill>
                <a:effectLst/>
              </a:rPr>
              <a:t>class Patient extends Person {</a:t>
            </a:r>
          </a:p>
          <a:p>
            <a:r>
              <a:rPr lang="en-US" sz="3100" dirty="0">
                <a:solidFill>
                  <a:schemeClr val="tx1"/>
                </a:solidFill>
                <a:effectLst/>
              </a:rPr>
              <a:t>  protected float weight;</a:t>
            </a:r>
          </a:p>
          <a:p>
            <a:r>
              <a:rPr lang="en-US" sz="3100" dirty="0">
                <a:solidFill>
                  <a:schemeClr val="tx1"/>
                </a:solidFill>
                <a:effectLst/>
              </a:rPr>
              <a:t>  public void method() {</a:t>
            </a:r>
          </a:p>
          <a:p>
            <a:r>
              <a:rPr lang="en-US" sz="3100" dirty="0">
                <a:solidFill>
                  <a:schemeClr val="tx1"/>
                </a:solidFill>
                <a:effectLst/>
              </a:rPr>
              <a:t>    double weight = 0.5d;</a:t>
            </a:r>
          </a:p>
          <a:p>
            <a:r>
              <a:rPr lang="en-US" sz="3100" dirty="0">
                <a:solidFill>
                  <a:schemeClr val="accent1">
                    <a:lumMod val="20000"/>
                    <a:lumOff val="80000"/>
                  </a:schemeClr>
                </a:solidFill>
                <a:effectLst/>
              </a:rPr>
              <a:t>    </a:t>
            </a:r>
            <a:r>
              <a:rPr lang="en-US" sz="3100" dirty="0">
                <a:solidFill>
                  <a:schemeClr val="bg1"/>
                </a:solidFill>
                <a:effectLst/>
              </a:rPr>
              <a:t>this</a:t>
            </a:r>
            <a:r>
              <a:rPr lang="en-US" sz="3100" b="0" dirty="0">
                <a:solidFill>
                  <a:schemeClr val="tx1"/>
                </a:solidFill>
                <a:effectLst/>
              </a:rPr>
              <a:t>.</a:t>
            </a:r>
            <a:r>
              <a:rPr lang="en-US" sz="3100" dirty="0">
                <a:solidFill>
                  <a:schemeClr val="tx1"/>
                </a:solidFill>
                <a:effectLst/>
              </a:rPr>
              <a:t>weight</a:t>
            </a:r>
            <a:r>
              <a:rPr lang="en-US" sz="3100" b="0" dirty="0">
                <a:solidFill>
                  <a:schemeClr val="tx1"/>
                </a:solidFill>
                <a:effectLst/>
              </a:rPr>
              <a:t> = </a:t>
            </a:r>
            <a:r>
              <a:rPr lang="en-US" sz="3100" dirty="0">
                <a:solidFill>
                  <a:schemeClr val="tx1"/>
                </a:solidFill>
                <a:effectLst/>
              </a:rPr>
              <a:t>0.6f;</a:t>
            </a:r>
          </a:p>
          <a:p>
            <a:r>
              <a:rPr lang="en-US" sz="3100" dirty="0">
                <a:solidFill>
                  <a:schemeClr val="accent1">
                    <a:lumMod val="20000"/>
                    <a:lumOff val="80000"/>
                  </a:schemeClr>
                </a:solidFill>
                <a:effectLst/>
              </a:rPr>
              <a:t>    </a:t>
            </a:r>
            <a:r>
              <a:rPr lang="en-US" sz="3100" dirty="0" err="1">
                <a:solidFill>
                  <a:schemeClr val="bg1"/>
                </a:solidFill>
                <a:effectLst/>
              </a:rPr>
              <a:t>super</a:t>
            </a:r>
            <a:r>
              <a:rPr lang="en-US" sz="3100" dirty="0" err="1">
                <a:solidFill>
                  <a:schemeClr val="tx1"/>
                </a:solidFill>
                <a:effectLst/>
              </a:rPr>
              <a:t>.weight</a:t>
            </a:r>
            <a:r>
              <a:rPr lang="en-US" sz="3100" dirty="0">
                <a:solidFill>
                  <a:schemeClr val="tx1"/>
                </a:solidFill>
                <a:effectLst/>
              </a:rPr>
              <a:t> = 1;</a:t>
            </a:r>
          </a:p>
          <a:p>
            <a:r>
              <a:rPr lang="en-US" sz="3100" dirty="0">
                <a:solidFill>
                  <a:schemeClr val="accent1">
                    <a:lumMod val="20000"/>
                    <a:lumOff val="80000"/>
                  </a:schemeClr>
                </a:solidFill>
                <a:effectLst/>
              </a:rPr>
              <a:t>  </a:t>
            </a:r>
            <a:r>
              <a:rPr lang="en-US" sz="3100" dirty="0">
                <a:solidFill>
                  <a:schemeClr val="tx1"/>
                </a:solidFill>
                <a:effectLst/>
              </a:rPr>
              <a:t>}</a:t>
            </a:r>
          </a:p>
          <a:p>
            <a:r>
              <a:rPr lang="en-US" sz="3100" dirty="0">
                <a:solidFill>
                  <a:schemeClr val="tx1"/>
                </a:solidFill>
                <a:effectLst/>
              </a:rPr>
              <a:t>}</a:t>
            </a:r>
          </a:p>
        </p:txBody>
      </p:sp>
      <p:sp>
        <p:nvSpPr>
          <p:cNvPr id="6" name="Text Placeholder 5"/>
          <p:cNvSpPr txBox="1">
            <a:spLocks/>
          </p:cNvSpPr>
          <p:nvPr/>
        </p:nvSpPr>
        <p:spPr>
          <a:xfrm>
            <a:off x="747524" y="1803128"/>
            <a:ext cx="9006077" cy="637849"/>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100" dirty="0">
                <a:solidFill>
                  <a:schemeClr val="tx1"/>
                </a:solidFill>
                <a:effectLst/>
              </a:rPr>
              <a:t>class Person { protected int weight; }</a:t>
            </a:r>
          </a:p>
        </p:txBody>
      </p:sp>
      <p:sp>
        <p:nvSpPr>
          <p:cNvPr id="7" name="AutoShape 6"/>
          <p:cNvSpPr>
            <a:spLocks noChangeArrowheads="1"/>
          </p:cNvSpPr>
          <p:nvPr/>
        </p:nvSpPr>
        <p:spPr bwMode="auto">
          <a:xfrm>
            <a:off x="6129253" y="4612192"/>
            <a:ext cx="2819400" cy="504000"/>
          </a:xfrm>
          <a:prstGeom prst="wedgeRoundRectCallout">
            <a:avLst>
              <a:gd name="adj1" fmla="val -56873"/>
              <a:gd name="adj2" fmla="val -1548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Instance</a:t>
            </a:r>
            <a:r>
              <a:rPr lang="en-US" sz="2800" dirty="0">
                <a:solidFill>
                  <a:srgbClr val="FFFFFF"/>
                </a:solidFill>
              </a:rPr>
              <a:t> </a:t>
            </a:r>
            <a:r>
              <a:rPr lang="en-US" sz="2800" b="1" dirty="0">
                <a:solidFill>
                  <a:srgbClr val="FFFFFF"/>
                </a:solidFill>
              </a:rPr>
              <a:t>member</a:t>
            </a:r>
            <a:endParaRPr lang="bg-BG" sz="2800" b="1" dirty="0">
              <a:solidFill>
                <a:schemeClr val="tx2">
                  <a:lumMod val="75000"/>
                </a:schemeClr>
              </a:solidFill>
              <a:latin typeface="Consolas" panose="020B0609020204030204" pitchFamily="49" charset="0"/>
            </a:endParaRPr>
          </a:p>
        </p:txBody>
      </p:sp>
      <p:sp>
        <p:nvSpPr>
          <p:cNvPr id="9" name="AutoShape 6"/>
          <p:cNvSpPr>
            <a:spLocks noChangeArrowheads="1"/>
          </p:cNvSpPr>
          <p:nvPr/>
        </p:nvSpPr>
        <p:spPr bwMode="auto">
          <a:xfrm>
            <a:off x="2825944" y="5642089"/>
            <a:ext cx="3170737" cy="504000"/>
          </a:xfrm>
          <a:prstGeom prst="wedgeRoundRectCallout">
            <a:avLst>
              <a:gd name="adj1" fmla="val -39809"/>
              <a:gd name="adj2" fmla="val -82510"/>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Base class member</a:t>
            </a:r>
            <a:endParaRPr lang="bg-BG" sz="2800" b="1" dirty="0">
              <a:solidFill>
                <a:schemeClr val="tx2">
                  <a:lumMod val="75000"/>
                </a:schemeClr>
              </a:solidFill>
              <a:latin typeface="Consolas" panose="020B0609020204030204" pitchFamily="49" charset="0"/>
            </a:endParaRPr>
          </a:p>
        </p:txBody>
      </p:sp>
      <p:sp>
        <p:nvSpPr>
          <p:cNvPr id="10" name="AutoShape 6"/>
          <p:cNvSpPr>
            <a:spLocks noChangeArrowheads="1"/>
          </p:cNvSpPr>
          <p:nvPr/>
        </p:nvSpPr>
        <p:spPr bwMode="auto">
          <a:xfrm>
            <a:off x="6541274" y="3819462"/>
            <a:ext cx="2407379" cy="504000"/>
          </a:xfrm>
          <a:prstGeom prst="wedgeRoundRectCallout">
            <a:avLst>
              <a:gd name="adj1" fmla="val -58197"/>
              <a:gd name="adj2" fmla="val 3248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b="1" dirty="0">
                <a:solidFill>
                  <a:srgbClr val="FFFFFF"/>
                </a:solidFill>
              </a:rPr>
              <a:t>Local variable</a:t>
            </a:r>
            <a:endParaRPr lang="bg-BG" sz="2800" b="1" dirty="0">
              <a:solidFill>
                <a:schemeClr val="tx2">
                  <a:lumMod val="75000"/>
                </a:schemeClr>
              </a:solidFill>
              <a:latin typeface="Consolas" panose="020B0609020204030204" pitchFamily="49" charset="0"/>
            </a:endParaRPr>
          </a:p>
        </p:txBody>
      </p:sp>
      <p:sp>
        <p:nvSpPr>
          <p:cNvPr id="11"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24</a:t>
            </a:fld>
            <a:endParaRPr lang="en-US" noProof="0" dirty="0"/>
          </a:p>
        </p:txBody>
      </p:sp>
    </p:spTree>
    <p:extLst>
      <p:ext uri="{BB962C8B-B14F-4D97-AF65-F5344CB8AC3E}">
        <p14:creationId xmlns:p14="http://schemas.microsoft.com/office/powerpoint/2010/main" val="3002761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A </a:t>
            </a:r>
            <a:r>
              <a:rPr lang="en-US" b="1" dirty="0">
                <a:solidFill>
                  <a:schemeClr val="bg1"/>
                </a:solidFill>
              </a:rPr>
              <a:t>child class </a:t>
            </a:r>
            <a:r>
              <a:rPr lang="en-US" dirty="0"/>
              <a:t>can redefine existing methods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Overriding Derived Methods</a:t>
            </a:r>
            <a:endParaRPr lang="bg-BG" sz="4000"/>
          </a:p>
        </p:txBody>
      </p:sp>
      <p:sp>
        <p:nvSpPr>
          <p:cNvPr id="7" name="Text Placeholder 5"/>
          <p:cNvSpPr txBox="1">
            <a:spLocks/>
          </p:cNvSpPr>
          <p:nvPr/>
        </p:nvSpPr>
        <p:spPr>
          <a:xfrm>
            <a:off x="747524" y="1899611"/>
            <a:ext cx="10072877" cy="445427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Person { </a:t>
            </a:r>
            <a:br>
              <a:rPr lang="en-US" sz="2800" dirty="0">
                <a:solidFill>
                  <a:schemeClr val="accent1">
                    <a:lumMod val="20000"/>
                    <a:lumOff val="80000"/>
                  </a:schemeClr>
                </a:solidFill>
              </a:rPr>
            </a:br>
            <a:r>
              <a:rPr lang="en-US" sz="2800" dirty="0">
                <a:solidFill>
                  <a:schemeClr val="accent1">
                    <a:lumMod val="20000"/>
                    <a:lumOff val="80000"/>
                  </a:schemeClr>
                </a:solidFill>
              </a:rPr>
              <a:t>  </a:t>
            </a:r>
            <a:r>
              <a:rPr lang="en-US" sz="2800" dirty="0">
                <a:solidFill>
                  <a:schemeClr val="tx1"/>
                </a:solidFill>
                <a:effectLst/>
              </a:rPr>
              <a:t>public void </a:t>
            </a:r>
            <a:r>
              <a:rPr lang="en-US" sz="2800" dirty="0">
                <a:solidFill>
                  <a:schemeClr val="bg1"/>
                </a:solidFill>
                <a:effectLst/>
              </a:rPr>
              <a:t>sleep() </a:t>
            </a:r>
            <a:r>
              <a:rPr lang="en-US" sz="2800" dirty="0">
                <a:solidFill>
                  <a:schemeClr val="tx1"/>
                </a:solidFill>
                <a:effectLst/>
              </a:rPr>
              <a:t>{ </a:t>
            </a:r>
          </a:p>
          <a:p>
            <a:r>
              <a:rPr lang="en-US" sz="2800" dirty="0">
                <a:solidFill>
                  <a:schemeClr val="tx1"/>
                </a:solidFill>
                <a:effectLst/>
              </a:rPr>
              <a:t>	</a:t>
            </a:r>
            <a:r>
              <a:rPr lang="en-US" sz="2800" dirty="0" err="1">
                <a:solidFill>
                  <a:schemeClr val="tx1"/>
                </a:solidFill>
                <a:effectLst/>
              </a:rPr>
              <a:t>System.out.println</a:t>
            </a:r>
            <a:r>
              <a:rPr lang="en-US" sz="2800" dirty="0">
                <a:solidFill>
                  <a:schemeClr val="tx1"/>
                </a:solidFill>
                <a:effectLst/>
              </a:rPr>
              <a:t>("Person sleeping"); } </a:t>
            </a:r>
          </a:p>
          <a:p>
            <a:r>
              <a:rPr lang="en-US" sz="2800" dirty="0">
                <a:solidFill>
                  <a:schemeClr val="tx1"/>
                </a:solidFill>
                <a:effectLst/>
              </a:rPr>
              <a:t>}</a:t>
            </a:r>
          </a:p>
          <a:p>
            <a:endParaRPr lang="en-US" sz="2800" dirty="0">
              <a:solidFill>
                <a:schemeClr val="accent1">
                  <a:lumMod val="20000"/>
                  <a:lumOff val="80000"/>
                </a:schemeClr>
              </a:solidFill>
            </a:endParaRPr>
          </a:p>
          <a:p>
            <a:r>
              <a:rPr lang="en-US" sz="2800" dirty="0">
                <a:solidFill>
                  <a:schemeClr val="tx1"/>
                </a:solidFill>
                <a:effectLst/>
              </a:rPr>
              <a:t>public class Student extends Person {</a:t>
            </a:r>
          </a:p>
          <a:p>
            <a:r>
              <a:rPr lang="en-US" sz="2800" dirty="0">
                <a:solidFill>
                  <a:schemeClr val="accent1">
                    <a:lumMod val="20000"/>
                    <a:lumOff val="80000"/>
                  </a:schemeClr>
                </a:solidFill>
              </a:rPr>
              <a:t>  </a:t>
            </a:r>
            <a:r>
              <a:rPr lang="en-US" sz="2800" dirty="0">
                <a:solidFill>
                  <a:schemeClr val="bg1"/>
                </a:solidFill>
                <a:effectLst/>
              </a:rPr>
              <a:t>@Override </a:t>
            </a:r>
          </a:p>
          <a:p>
            <a:r>
              <a:rPr lang="en-US" sz="2800" dirty="0">
                <a:solidFill>
                  <a:schemeClr val="bg1"/>
                </a:solidFill>
                <a:effectLst/>
              </a:rPr>
              <a:t>  public void sleep()</a:t>
            </a:r>
            <a:r>
              <a:rPr lang="en-US" sz="2800" dirty="0">
                <a:solidFill>
                  <a:schemeClr val="tx1"/>
                </a:solidFill>
                <a:effectLst/>
              </a:rPr>
              <a:t>{</a:t>
            </a:r>
          </a:p>
          <a:p>
            <a:r>
              <a:rPr lang="en-US" sz="2800" dirty="0">
                <a:solidFill>
                  <a:schemeClr val="tx1"/>
                </a:solidFill>
                <a:effectLst/>
              </a:rPr>
              <a:t>	</a:t>
            </a:r>
            <a:r>
              <a:rPr lang="en-US" sz="2800" dirty="0" err="1">
                <a:solidFill>
                  <a:schemeClr val="tx1"/>
                </a:solidFill>
                <a:effectLst/>
              </a:rPr>
              <a:t>System.out.println</a:t>
            </a:r>
            <a:r>
              <a:rPr lang="en-US" sz="2800" dirty="0">
                <a:solidFill>
                  <a:schemeClr val="tx1"/>
                </a:solidFill>
                <a:effectLst/>
              </a:rPr>
              <a:t>("Student sleeping"); }</a:t>
            </a:r>
          </a:p>
          <a:p>
            <a:r>
              <a:rPr lang="en-US" sz="2800" dirty="0">
                <a:solidFill>
                  <a:schemeClr val="tx1"/>
                </a:solidFill>
                <a:effectLst/>
              </a:rPr>
              <a:t>}</a:t>
            </a:r>
          </a:p>
        </p:txBody>
      </p:sp>
      <p:sp>
        <p:nvSpPr>
          <p:cNvPr id="8" name="AutoShape 6"/>
          <p:cNvSpPr>
            <a:spLocks noChangeArrowheads="1"/>
          </p:cNvSpPr>
          <p:nvPr/>
        </p:nvSpPr>
        <p:spPr bwMode="auto">
          <a:xfrm>
            <a:off x="8394905" y="4251499"/>
            <a:ext cx="3171507" cy="987504"/>
          </a:xfrm>
          <a:prstGeom prst="wedgeRoundRectCallout">
            <a:avLst>
              <a:gd name="adj1" fmla="val -57337"/>
              <a:gd name="adj2" fmla="val 35269"/>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600" b="1" dirty="0">
                <a:solidFill>
                  <a:srgbClr val="FFFFFF"/>
                </a:solidFill>
              </a:rPr>
              <a:t>Signature and return type </a:t>
            </a:r>
            <a:r>
              <a:rPr lang="en-US" sz="2600" b="1" dirty="0">
                <a:solidFill>
                  <a:schemeClr val="bg1"/>
                </a:solidFill>
              </a:rPr>
              <a:t>should match</a:t>
            </a:r>
            <a:endParaRPr lang="bg-BG" sz="2600" b="1" dirty="0">
              <a:solidFill>
                <a:schemeClr val="bg1"/>
              </a:solidFill>
            </a:endParaRPr>
          </a:p>
        </p:txBody>
      </p:sp>
      <p:sp>
        <p:nvSpPr>
          <p:cNvPr id="9" name="AutoShape 6"/>
          <p:cNvSpPr>
            <a:spLocks noChangeArrowheads="1"/>
          </p:cNvSpPr>
          <p:nvPr/>
        </p:nvSpPr>
        <p:spPr bwMode="auto">
          <a:xfrm>
            <a:off x="5931853" y="2065417"/>
            <a:ext cx="5955347" cy="544830"/>
          </a:xfrm>
          <a:prstGeom prst="wedgeRoundRectCallout">
            <a:avLst>
              <a:gd name="adj1" fmla="val -37966"/>
              <a:gd name="adj2" fmla="val 7943"/>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600" b="1" dirty="0">
                <a:solidFill>
                  <a:srgbClr val="FFFFFF"/>
                </a:solidFill>
              </a:rPr>
              <a:t>Method in base class </a:t>
            </a:r>
            <a:r>
              <a:rPr lang="en-US" sz="2600" b="1" dirty="0">
                <a:solidFill>
                  <a:schemeClr val="bg1"/>
                </a:solidFill>
              </a:rPr>
              <a:t>must not be </a:t>
            </a:r>
            <a:r>
              <a:rPr lang="en-US" sz="2600" b="1" dirty="0">
                <a:solidFill>
                  <a:schemeClr val="bg1"/>
                </a:solidFill>
                <a:latin typeface="Consolas" panose="020B0609020204030204" pitchFamily="49" charset="0"/>
              </a:rPr>
              <a:t>final</a:t>
            </a:r>
            <a:endParaRPr lang="bg-BG" sz="2600" b="1" dirty="0">
              <a:solidFill>
                <a:schemeClr val="bg1"/>
              </a:solidFill>
              <a:latin typeface="Consolas" panose="020B0609020204030204" pitchFamily="49" charset="0"/>
            </a:endParaRPr>
          </a:p>
        </p:txBody>
      </p:sp>
      <p:sp>
        <p:nvSpPr>
          <p:cNvPr id="1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17751506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buClr>
                <a:schemeClr val="tx1"/>
              </a:buClr>
            </a:pPr>
            <a:r>
              <a:rPr lang="en-US" b="1" dirty="0">
                <a:solidFill>
                  <a:schemeClr val="bg1"/>
                </a:solidFill>
                <a:latin typeface="Consolas" panose="020B0609020204030204" pitchFamily="49" charset="0"/>
              </a:rPr>
              <a:t>final</a:t>
            </a:r>
            <a:r>
              <a:rPr lang="en-US" dirty="0"/>
              <a:t> – defines a method that </a:t>
            </a:r>
            <a:r>
              <a:rPr lang="en-US" b="1" dirty="0">
                <a:solidFill>
                  <a:schemeClr val="bg1"/>
                </a:solidFill>
              </a:rPr>
              <a:t>can't be overridden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Methods</a:t>
            </a:r>
            <a:endParaRPr lang="bg-BG" sz="4000"/>
          </a:p>
        </p:txBody>
      </p:sp>
      <p:sp>
        <p:nvSpPr>
          <p:cNvPr id="7" name="Text Placeholder 5"/>
          <p:cNvSpPr txBox="1">
            <a:spLocks/>
          </p:cNvSpPr>
          <p:nvPr/>
        </p:nvSpPr>
        <p:spPr>
          <a:xfrm>
            <a:off x="747524" y="1981200"/>
            <a:ext cx="7024877"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a:t>
            </a:r>
            <a:r>
              <a:rPr lang="en-US" sz="2800" dirty="0">
                <a:solidFill>
                  <a:schemeClr val="bg1"/>
                </a:solidFill>
                <a:effectLst/>
              </a:rPr>
              <a:t>Animal</a:t>
            </a:r>
            <a:r>
              <a:rPr lang="en-US" sz="2800" dirty="0">
                <a:solidFill>
                  <a:schemeClr val="accent1">
                    <a:lumMod val="20000"/>
                    <a:lumOff val="80000"/>
                  </a:schemeClr>
                </a:solidFill>
                <a:effectLst/>
              </a:rPr>
              <a:t> </a:t>
            </a:r>
            <a:r>
              <a:rPr lang="en-US" sz="2800" dirty="0">
                <a:solidFill>
                  <a:schemeClr val="tx1"/>
                </a:solidFill>
                <a:effectLst/>
              </a:rPr>
              <a:t>{</a:t>
            </a:r>
          </a:p>
          <a:p>
            <a:r>
              <a:rPr lang="en-US" sz="2800" dirty="0">
                <a:solidFill>
                  <a:schemeClr val="tx1"/>
                </a:solidFill>
                <a:effectLst/>
              </a:rPr>
              <a:t>  public </a:t>
            </a:r>
            <a:r>
              <a:rPr lang="en-US" sz="2800" dirty="0">
                <a:solidFill>
                  <a:schemeClr val="bg1"/>
                </a:solidFill>
                <a:effectLst/>
              </a:rPr>
              <a:t>final</a:t>
            </a:r>
            <a:r>
              <a:rPr lang="en-US" sz="2800" dirty="0">
                <a:solidFill>
                  <a:schemeClr val="accent1">
                    <a:lumMod val="20000"/>
                    <a:lumOff val="80000"/>
                  </a:schemeClr>
                </a:solidFill>
                <a:effectLst/>
              </a:rPr>
              <a:t> </a:t>
            </a:r>
            <a:r>
              <a:rPr lang="en-US" sz="2800" dirty="0">
                <a:solidFill>
                  <a:schemeClr val="tx1"/>
                </a:solidFill>
                <a:effectLst/>
              </a:rPr>
              <a:t>void eat() { … }</a:t>
            </a:r>
          </a:p>
          <a:p>
            <a:r>
              <a:rPr lang="en-US" sz="2800" dirty="0">
                <a:solidFill>
                  <a:schemeClr val="tx1"/>
                </a:solidFill>
                <a:effectLst/>
              </a:rPr>
              <a:t>}</a:t>
            </a:r>
          </a:p>
        </p:txBody>
      </p:sp>
      <p:sp>
        <p:nvSpPr>
          <p:cNvPr id="10" name="Text Placeholder 5"/>
          <p:cNvSpPr txBox="1">
            <a:spLocks/>
          </p:cNvSpPr>
          <p:nvPr/>
        </p:nvSpPr>
        <p:spPr>
          <a:xfrm>
            <a:off x="747524" y="3810000"/>
            <a:ext cx="7024877" cy="2299842"/>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Dog </a:t>
            </a:r>
            <a:r>
              <a:rPr lang="en-US" sz="2800" dirty="0">
                <a:solidFill>
                  <a:schemeClr val="bg1"/>
                </a:solidFill>
                <a:effectLst/>
              </a:rPr>
              <a:t>extends Animal </a:t>
            </a:r>
            <a:r>
              <a:rPr lang="en-US" sz="2800" dirty="0">
                <a:solidFill>
                  <a:schemeClr val="tx1"/>
                </a:solidFill>
                <a:effectLst/>
              </a:rPr>
              <a:t>{</a:t>
            </a:r>
            <a:r>
              <a:rPr lang="en-US" sz="2800" dirty="0">
                <a:solidFill>
                  <a:schemeClr val="accent1">
                    <a:lumMod val="20000"/>
                    <a:lumOff val="80000"/>
                  </a:schemeClr>
                </a:solidFill>
              </a:rPr>
              <a:t> </a:t>
            </a:r>
          </a:p>
          <a:p>
            <a:r>
              <a:rPr lang="en-US" sz="2800" dirty="0">
                <a:solidFill>
                  <a:schemeClr val="accent1">
                    <a:lumMod val="20000"/>
                    <a:lumOff val="80000"/>
                  </a:schemeClr>
                </a:solidFill>
              </a:rPr>
              <a:t>  </a:t>
            </a:r>
          </a:p>
          <a:p>
            <a:r>
              <a:rPr lang="en-US" sz="2800" dirty="0">
                <a:solidFill>
                  <a:schemeClr val="accent1">
                    <a:lumMod val="20000"/>
                    <a:lumOff val="80000"/>
                  </a:schemeClr>
                </a:solidFill>
              </a:rPr>
              <a:t>  </a:t>
            </a:r>
            <a:r>
              <a:rPr lang="en-US" sz="2800" dirty="0">
                <a:solidFill>
                  <a:schemeClr val="bg1"/>
                </a:solidFill>
                <a:effectLst/>
              </a:rPr>
              <a:t>@Override</a:t>
            </a:r>
          </a:p>
          <a:p>
            <a:r>
              <a:rPr lang="en-US" sz="2800" dirty="0">
                <a:solidFill>
                  <a:schemeClr val="accent1">
                    <a:lumMod val="20000"/>
                    <a:lumOff val="80000"/>
                  </a:schemeClr>
                </a:solidFill>
              </a:rPr>
              <a:t>  </a:t>
            </a:r>
            <a:r>
              <a:rPr lang="en-US" sz="2800" dirty="0">
                <a:solidFill>
                  <a:schemeClr val="tx1"/>
                </a:solidFill>
                <a:effectLst/>
              </a:rPr>
              <a:t>public void eat() {} </a:t>
            </a:r>
            <a:r>
              <a:rPr lang="en-US" sz="2800" i="1" dirty="0">
                <a:solidFill>
                  <a:schemeClr val="accent2"/>
                </a:solidFill>
                <a:effectLst/>
              </a:rPr>
              <a:t>// Error…</a:t>
            </a:r>
          </a:p>
          <a:p>
            <a:r>
              <a:rPr lang="en-US" sz="2800" dirty="0">
                <a:solidFill>
                  <a:schemeClr val="tx1"/>
                </a:solidFill>
                <a:effectLst/>
              </a:rPr>
              <a:t>}</a:t>
            </a:r>
          </a:p>
        </p:txBody>
      </p:sp>
      <p:sp>
        <p:nvSpPr>
          <p:cNvPr id="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34517148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Inheriting from a final classes is forbidden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Final Classes</a:t>
            </a:r>
            <a:endParaRPr lang="bg-BG" sz="4000"/>
          </a:p>
        </p:txBody>
      </p:sp>
      <p:sp>
        <p:nvSpPr>
          <p:cNvPr id="7" name="Text Placeholder 5"/>
          <p:cNvSpPr txBox="1">
            <a:spLocks/>
          </p:cNvSpPr>
          <p:nvPr/>
        </p:nvSpPr>
        <p:spPr>
          <a:xfrm>
            <a:off x="615444" y="1981200"/>
            <a:ext cx="6110477"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a:t>
            </a:r>
            <a:r>
              <a:rPr lang="en-US" sz="2800" dirty="0">
                <a:solidFill>
                  <a:schemeClr val="accent1">
                    <a:lumMod val="20000"/>
                    <a:lumOff val="80000"/>
                  </a:schemeClr>
                </a:solidFill>
              </a:rPr>
              <a:t> </a:t>
            </a:r>
            <a:r>
              <a:rPr lang="en-US" sz="2800" dirty="0">
                <a:solidFill>
                  <a:schemeClr val="bg1"/>
                </a:solidFill>
                <a:effectLst/>
              </a:rPr>
              <a:t>final</a:t>
            </a:r>
            <a:r>
              <a:rPr lang="en-US" sz="2800" dirty="0">
                <a:solidFill>
                  <a:schemeClr val="accent1">
                    <a:lumMod val="20000"/>
                    <a:lumOff val="80000"/>
                  </a:schemeClr>
                </a:solidFill>
              </a:rPr>
              <a:t> </a:t>
            </a:r>
            <a:r>
              <a:rPr lang="en-US" sz="2800" dirty="0">
                <a:solidFill>
                  <a:schemeClr val="tx1"/>
                </a:solidFill>
                <a:effectLst/>
              </a:rPr>
              <a:t>class</a:t>
            </a:r>
            <a:r>
              <a:rPr lang="en-US" sz="2800" dirty="0">
                <a:solidFill>
                  <a:schemeClr val="accent1">
                    <a:lumMod val="20000"/>
                    <a:lumOff val="80000"/>
                  </a:schemeClr>
                </a:solidFill>
              </a:rPr>
              <a:t> </a:t>
            </a:r>
            <a:r>
              <a:rPr lang="en-US" sz="2800" dirty="0">
                <a:solidFill>
                  <a:schemeClr val="bg1"/>
                </a:solidFill>
                <a:effectLst/>
              </a:rPr>
              <a:t>Animal</a:t>
            </a:r>
            <a:r>
              <a:rPr lang="en-US" sz="2800" dirty="0">
                <a:solidFill>
                  <a:schemeClr val="accent1">
                    <a:lumMod val="20000"/>
                    <a:lumOff val="80000"/>
                  </a:schemeClr>
                </a:solidFill>
              </a:rPr>
              <a:t> </a:t>
            </a:r>
            <a:r>
              <a:rPr lang="en-US" sz="2800" dirty="0">
                <a:solidFill>
                  <a:schemeClr val="tx1"/>
                </a:solidFill>
                <a:effectLst/>
              </a:rPr>
              <a:t>{</a:t>
            </a:r>
          </a:p>
          <a:p>
            <a:r>
              <a:rPr lang="en-US" sz="2800" dirty="0">
                <a:solidFill>
                  <a:schemeClr val="tx1"/>
                </a:solidFill>
                <a:effectLst/>
              </a:rPr>
              <a:t>  …</a:t>
            </a:r>
          </a:p>
          <a:p>
            <a:r>
              <a:rPr lang="en-US" sz="2800" dirty="0">
                <a:solidFill>
                  <a:schemeClr val="tx1"/>
                </a:solidFill>
                <a:effectLst/>
              </a:rPr>
              <a:t>}</a:t>
            </a:r>
          </a:p>
        </p:txBody>
      </p:sp>
      <p:sp>
        <p:nvSpPr>
          <p:cNvPr id="10" name="Text Placeholder 5"/>
          <p:cNvSpPr txBox="1">
            <a:spLocks/>
          </p:cNvSpPr>
          <p:nvPr/>
        </p:nvSpPr>
        <p:spPr>
          <a:xfrm>
            <a:off x="615443" y="3810000"/>
            <a:ext cx="10133837" cy="1438068"/>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2800" dirty="0">
                <a:solidFill>
                  <a:schemeClr val="tx1"/>
                </a:solidFill>
                <a:effectLst/>
              </a:rPr>
              <a:t>public class Dog </a:t>
            </a:r>
            <a:r>
              <a:rPr lang="en-US" sz="2800" dirty="0">
                <a:solidFill>
                  <a:schemeClr val="bg1"/>
                </a:solidFill>
                <a:effectLst/>
              </a:rPr>
              <a:t>extends Animal </a:t>
            </a:r>
            <a:r>
              <a:rPr lang="en-US" sz="2800" dirty="0">
                <a:solidFill>
                  <a:schemeClr val="tx1"/>
                </a:solidFill>
                <a:effectLst/>
              </a:rPr>
              <a:t>{ }      </a:t>
            </a:r>
            <a:r>
              <a:rPr lang="en-US" sz="2800" i="1" dirty="0">
                <a:solidFill>
                  <a:schemeClr val="accent2"/>
                </a:solidFill>
                <a:effectLst/>
              </a:rPr>
              <a:t>// Error…</a:t>
            </a:r>
          </a:p>
          <a:p>
            <a:r>
              <a:rPr lang="en-US" sz="2800" dirty="0">
                <a:solidFill>
                  <a:schemeClr val="tx1"/>
                </a:solidFill>
                <a:effectLst/>
              </a:rPr>
              <a:t>public class MyString</a:t>
            </a:r>
            <a:r>
              <a:rPr lang="en-US" sz="2800" dirty="0">
                <a:solidFill>
                  <a:schemeClr val="accent1">
                    <a:lumMod val="20000"/>
                    <a:lumOff val="80000"/>
                  </a:schemeClr>
                </a:solidFill>
              </a:rPr>
              <a:t> </a:t>
            </a:r>
            <a:r>
              <a:rPr lang="en-US" sz="2800" dirty="0">
                <a:solidFill>
                  <a:schemeClr val="bg1"/>
                </a:solidFill>
                <a:effectLst/>
              </a:rPr>
              <a:t>extends String </a:t>
            </a:r>
            <a:r>
              <a:rPr lang="en-US" sz="2800" dirty="0">
                <a:solidFill>
                  <a:schemeClr val="tx1"/>
                </a:solidFill>
                <a:effectLst/>
              </a:rPr>
              <a:t>{ } </a:t>
            </a:r>
            <a:r>
              <a:rPr lang="en-US" sz="2800" i="1" dirty="0">
                <a:solidFill>
                  <a:schemeClr val="accent2"/>
                </a:solidFill>
                <a:effectLst/>
              </a:rPr>
              <a:t>// Error…</a:t>
            </a:r>
          </a:p>
          <a:p>
            <a:r>
              <a:rPr lang="en-US" sz="2800" dirty="0">
                <a:solidFill>
                  <a:schemeClr val="tx1"/>
                </a:solidFill>
                <a:effectLst/>
              </a:rPr>
              <a:t>public class MyMath</a:t>
            </a:r>
            <a:r>
              <a:rPr lang="en-US" sz="2800" dirty="0">
                <a:solidFill>
                  <a:schemeClr val="accent1">
                    <a:lumMod val="20000"/>
                    <a:lumOff val="80000"/>
                  </a:schemeClr>
                </a:solidFill>
              </a:rPr>
              <a:t> </a:t>
            </a:r>
            <a:r>
              <a:rPr lang="en-US" sz="2800" dirty="0">
                <a:solidFill>
                  <a:schemeClr val="bg1"/>
                </a:solidFill>
                <a:effectLst/>
              </a:rPr>
              <a:t>extends Math </a:t>
            </a:r>
            <a:r>
              <a:rPr lang="en-US" sz="2800" dirty="0">
                <a:solidFill>
                  <a:schemeClr val="tx1"/>
                </a:solidFill>
                <a:effectLst/>
              </a:rPr>
              <a:t>{ }     </a:t>
            </a:r>
            <a:r>
              <a:rPr lang="en-US" sz="2800" i="1" dirty="0">
                <a:solidFill>
                  <a:schemeClr val="accent2"/>
                </a:solidFill>
                <a:effectLst/>
              </a:rPr>
              <a:t>// Error…</a:t>
            </a:r>
          </a:p>
        </p:txBody>
      </p:sp>
      <p:sp>
        <p:nvSpPr>
          <p:cNvPr id="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27</a:t>
            </a:fld>
            <a:endParaRPr lang="en-US" noProof="0" dirty="0"/>
          </a:p>
        </p:txBody>
      </p:sp>
    </p:spTree>
    <p:extLst>
      <p:ext uri="{BB962C8B-B14F-4D97-AF65-F5344CB8AC3E}">
        <p14:creationId xmlns:p14="http://schemas.microsoft.com/office/powerpoint/2010/main" val="3685737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One approach for providing abstraction</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a:t>Inheritance Benefits – Abstraction</a:t>
            </a:r>
            <a:endParaRPr lang="bg-BG" sz="4000"/>
          </a:p>
        </p:txBody>
      </p:sp>
      <p:sp>
        <p:nvSpPr>
          <p:cNvPr id="7" name="Text Placeholder 5"/>
          <p:cNvSpPr txBox="1">
            <a:spLocks/>
          </p:cNvSpPr>
          <p:nvPr/>
        </p:nvSpPr>
        <p:spPr>
          <a:xfrm>
            <a:off x="747524" y="2057400"/>
            <a:ext cx="9006077" cy="359250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Person person = new Person();</a:t>
            </a:r>
          </a:p>
          <a:p>
            <a:r>
              <a:rPr lang="en-US" sz="3200" dirty="0">
                <a:solidFill>
                  <a:schemeClr val="tx1"/>
                </a:solidFill>
                <a:effectLst/>
              </a:rPr>
              <a:t>Student student = new Student();</a:t>
            </a:r>
          </a:p>
          <a:p>
            <a:endParaRPr lang="en-US" sz="3200" dirty="0">
              <a:solidFill>
                <a:schemeClr val="tx1"/>
              </a:solidFill>
              <a:effectLst/>
            </a:endParaRPr>
          </a:p>
          <a:p>
            <a:r>
              <a:rPr lang="en-US" sz="3200" dirty="0">
                <a:solidFill>
                  <a:schemeClr val="tx1"/>
                </a:solidFill>
                <a:effectLst/>
              </a:rPr>
              <a:t>List&lt;Person&gt; people = new ArrayList();</a:t>
            </a:r>
          </a:p>
          <a:p>
            <a:endParaRPr lang="en-US" sz="3200" dirty="0">
              <a:solidFill>
                <a:schemeClr val="accent1">
                  <a:lumMod val="20000"/>
                  <a:lumOff val="80000"/>
                </a:schemeClr>
              </a:solidFill>
            </a:endParaRPr>
          </a:p>
          <a:p>
            <a:r>
              <a:rPr lang="en-US" sz="3200" dirty="0">
                <a:solidFill>
                  <a:schemeClr val="tx1"/>
                </a:solidFill>
                <a:effectLst/>
              </a:rPr>
              <a:t>people.</a:t>
            </a:r>
            <a:r>
              <a:rPr lang="en-US" sz="3200" dirty="0">
                <a:solidFill>
                  <a:schemeClr val="bg1"/>
                </a:solidFill>
                <a:effectLst/>
              </a:rPr>
              <a:t>add(</a:t>
            </a:r>
            <a:r>
              <a:rPr lang="en-US" sz="3200" dirty="0">
                <a:solidFill>
                  <a:schemeClr val="tx1"/>
                </a:solidFill>
                <a:effectLst/>
              </a:rPr>
              <a:t>person</a:t>
            </a:r>
            <a:r>
              <a:rPr lang="en-US" sz="3200" dirty="0">
                <a:solidFill>
                  <a:schemeClr val="bg1"/>
                </a:solidFill>
                <a:effectLst/>
              </a:rPr>
              <a:t>)</a:t>
            </a:r>
            <a:r>
              <a:rPr lang="en-US" sz="3200" dirty="0">
                <a:solidFill>
                  <a:schemeClr val="tx1"/>
                </a:solidFill>
                <a:effectLst/>
              </a:rPr>
              <a:t>;</a:t>
            </a:r>
          </a:p>
          <a:p>
            <a:r>
              <a:rPr lang="en-US" sz="3200" dirty="0">
                <a:solidFill>
                  <a:schemeClr val="tx1"/>
                </a:solidFill>
                <a:effectLst/>
              </a:rPr>
              <a:t>people.</a:t>
            </a:r>
            <a:r>
              <a:rPr lang="en-US" sz="3200" dirty="0">
                <a:solidFill>
                  <a:schemeClr val="bg1"/>
                </a:solidFill>
                <a:effectLst/>
              </a:rPr>
              <a:t>add(</a:t>
            </a:r>
            <a:r>
              <a:rPr lang="en-US" sz="3200" dirty="0">
                <a:solidFill>
                  <a:schemeClr val="tx1"/>
                </a:solidFill>
                <a:effectLst/>
              </a:rPr>
              <a:t>student</a:t>
            </a:r>
            <a:r>
              <a:rPr lang="en-US" sz="3200" dirty="0">
                <a:solidFill>
                  <a:schemeClr val="bg1"/>
                </a:solidFill>
                <a:effectLst/>
              </a:rPr>
              <a:t>)</a:t>
            </a:r>
            <a:r>
              <a:rPr lang="en-US" sz="3200" dirty="0">
                <a:solidFill>
                  <a:schemeClr val="tx1"/>
                </a:solidFill>
                <a:effectLst/>
              </a:rPr>
              <a:t>;</a:t>
            </a:r>
          </a:p>
        </p:txBody>
      </p:sp>
      <p:grpSp>
        <p:nvGrpSpPr>
          <p:cNvPr id="4" name="Group 3"/>
          <p:cNvGrpSpPr/>
          <p:nvPr/>
        </p:nvGrpSpPr>
        <p:grpSpPr>
          <a:xfrm>
            <a:off x="6400800" y="4876801"/>
            <a:ext cx="4480062" cy="1490135"/>
            <a:chOff x="6554625" y="2057400"/>
            <a:chExt cx="5195506" cy="2322175"/>
          </a:xfrm>
          <a:solidFill>
            <a:srgbClr val="B5DBE5">
              <a:alpha val="15000"/>
            </a:srgbClr>
          </a:solidFill>
        </p:grpSpPr>
        <p:sp>
          <p:nvSpPr>
            <p:cNvPr id="8" name="Rectangle: Rounded Corners 7"/>
            <p:cNvSpPr/>
            <p:nvPr/>
          </p:nvSpPr>
          <p:spPr>
            <a:xfrm>
              <a:off x="6554625" y="2057400"/>
              <a:ext cx="5195506" cy="2322175"/>
            </a:xfrm>
            <a:prstGeom prst="roundRect">
              <a:avLst>
                <a:gd name="adj" fmla="val 5385"/>
              </a:avLst>
            </a:prstGeom>
            <a:grp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GB" b="1" dirty="0">
                  <a:solidFill>
                    <a:schemeClr val="tx1"/>
                  </a:solidFill>
                  <a:latin typeface="Consolas" panose="020B0609020204030204" pitchFamily="49" charset="0"/>
                </a:rPr>
                <a:t>Student (Derived Class)</a:t>
              </a:r>
            </a:p>
          </p:txBody>
        </p:sp>
        <p:sp>
          <p:nvSpPr>
            <p:cNvPr id="9" name="Rectangle: Rounded Corners 8"/>
            <p:cNvSpPr/>
            <p:nvPr/>
          </p:nvSpPr>
          <p:spPr>
            <a:xfrm>
              <a:off x="6808532" y="2433412"/>
              <a:ext cx="4687691" cy="785075"/>
            </a:xfrm>
            <a:prstGeom prst="roundRect">
              <a:avLst>
                <a:gd name="adj" fmla="val 5385"/>
              </a:avLst>
            </a:prstGeom>
            <a:grpFill/>
            <a:ln w="444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b="1" dirty="0">
                  <a:solidFill>
                    <a:schemeClr val="tx1"/>
                  </a:solidFill>
                  <a:latin typeface="Consolas" panose="020B0609020204030204" pitchFamily="49" charset="0"/>
                </a:rPr>
                <a:t>Person (Base Class)</a:t>
              </a:r>
            </a:p>
          </p:txBody>
        </p:sp>
      </p:grpSp>
      <p:sp>
        <p:nvSpPr>
          <p:cNvPr id="11" name="AutoShape 6"/>
          <p:cNvSpPr>
            <a:spLocks noChangeArrowheads="1"/>
          </p:cNvSpPr>
          <p:nvPr/>
        </p:nvSpPr>
        <p:spPr bwMode="auto">
          <a:xfrm>
            <a:off x="8177158" y="1310113"/>
            <a:ext cx="3038588" cy="1055608"/>
          </a:xfrm>
          <a:prstGeom prst="wedgeRoundRectCallout">
            <a:avLst>
              <a:gd name="adj1" fmla="val -9179"/>
              <a:gd name="adj2" fmla="val -839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b="1" dirty="0">
                <a:solidFill>
                  <a:srgbClr val="FFFFFF"/>
                </a:solidFill>
              </a:rPr>
              <a:t>Focus on common properties</a:t>
            </a:r>
            <a:endParaRPr lang="bg-BG" sz="2800" b="1" dirty="0">
              <a:solidFill>
                <a:schemeClr val="tx2">
                  <a:lumMod val="75000"/>
                </a:schemeClr>
              </a:solidFill>
            </a:endParaRPr>
          </a:p>
        </p:txBody>
      </p:sp>
      <p:sp>
        <p:nvSpPr>
          <p:cNvPr id="1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28</a:t>
            </a:fld>
            <a:endParaRPr lang="en-US" noProof="0" dirty="0"/>
          </a:p>
        </p:txBody>
      </p:sp>
    </p:spTree>
    <p:extLst>
      <p:ext uri="{BB962C8B-B14F-4D97-AF65-F5344CB8AC3E}">
        <p14:creationId xmlns:p14="http://schemas.microsoft.com/office/powerpoint/2010/main" val="42120111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We can </a:t>
            </a:r>
            <a:r>
              <a:rPr lang="en-US" b="1" dirty="0">
                <a:solidFill>
                  <a:schemeClr val="bg1"/>
                </a:solidFill>
              </a:rPr>
              <a:t>extend a class</a:t>
            </a:r>
            <a:r>
              <a:rPr lang="en-US" b="1" dirty="0"/>
              <a:t> </a:t>
            </a:r>
            <a:r>
              <a:rPr lang="en-US" dirty="0"/>
              <a:t>that we </a:t>
            </a:r>
            <a:r>
              <a:rPr lang="en-US" b="1" dirty="0">
                <a:solidFill>
                  <a:schemeClr val="bg1"/>
                </a:solidFill>
              </a:rPr>
              <a:t>can't otherwise change</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Inheritance Benefits – Extension</a:t>
            </a:r>
            <a:endParaRPr lang="bg-BG" sz="4000"/>
          </a:p>
        </p:txBody>
      </p:sp>
      <p:sp>
        <p:nvSpPr>
          <p:cNvPr id="8" name="Rectangle: Rounded Corners 7"/>
          <p:cNvSpPr/>
          <p:nvPr/>
        </p:nvSpPr>
        <p:spPr>
          <a:xfrm>
            <a:off x="3543300" y="22098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9" name="Rectangle: Rounded Corners 8"/>
          <p:cNvSpPr/>
          <p:nvPr/>
        </p:nvSpPr>
        <p:spPr>
          <a:xfrm>
            <a:off x="3786009" y="3072099"/>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11" name="Rectangle: Rounded Corners 10"/>
          <p:cNvSpPr/>
          <p:nvPr/>
        </p:nvSpPr>
        <p:spPr>
          <a:xfrm>
            <a:off x="3252407" y="5334000"/>
            <a:ext cx="5777698" cy="5855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CustomArrayList</a:t>
            </a:r>
            <a:endParaRPr lang="en-US" sz="2800" b="1" dirty="0">
              <a:solidFill>
                <a:schemeClr val="tx1"/>
              </a:solidFill>
              <a:latin typeface="Consolas" panose="020B0609020204030204" pitchFamily="49" charset="0"/>
            </a:endParaRPr>
          </a:p>
        </p:txBody>
      </p:sp>
      <p:cxnSp>
        <p:nvCxnSpPr>
          <p:cNvPr id="6" name="Straight Arrow Connector 5"/>
          <p:cNvCxnSpPr>
            <a:cxnSpLocks/>
            <a:stCxn id="11" idx="0"/>
            <a:endCxn id="9" idx="2"/>
          </p:cNvCxnSpPr>
          <p:nvPr/>
        </p:nvCxnSpPr>
        <p:spPr>
          <a:xfrm flipH="1" flipV="1">
            <a:off x="6141054" y="3657600"/>
            <a:ext cx="203" cy="167640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AutoShape 6"/>
          <p:cNvSpPr>
            <a:spLocks noChangeArrowheads="1"/>
          </p:cNvSpPr>
          <p:nvPr/>
        </p:nvSpPr>
        <p:spPr bwMode="auto">
          <a:xfrm>
            <a:off x="3543300" y="4429170"/>
            <a:ext cx="1981200" cy="571829"/>
          </a:xfrm>
          <a:prstGeom prst="wedgeRoundRectCallout">
            <a:avLst>
              <a:gd name="adj1" fmla="val 67262"/>
              <a:gd name="adj2" fmla="val -2121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Extends</a:t>
            </a:r>
            <a:endParaRPr lang="bg-BG" sz="3200" b="1" dirty="0">
              <a:solidFill>
                <a:schemeClr val="tx2">
                  <a:lumMod val="75000"/>
                </a:schemeClr>
              </a:solidFill>
            </a:endParaRPr>
          </a:p>
        </p:txBody>
      </p:sp>
      <p:sp>
        <p:nvSpPr>
          <p:cNvPr id="1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29</a:t>
            </a:fld>
            <a:endParaRPr lang="en-US" noProof="0" dirty="0"/>
          </a:p>
        </p:txBody>
      </p:sp>
    </p:spTree>
    <p:extLst>
      <p:ext uri="{BB962C8B-B14F-4D97-AF65-F5344CB8AC3E}">
        <p14:creationId xmlns:p14="http://schemas.microsoft.com/office/powerpoint/2010/main" val="39834360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976285" y="2297338"/>
            <a:ext cx="8160774" cy="3120236"/>
          </a:xfrm>
        </p:spPr>
        <p:txBody>
          <a:bodyPr>
            <a:noAutofit/>
          </a:bodyPr>
          <a:lstStyle/>
          <a:p>
            <a:pPr marL="0" indent="0" algn="ctr">
              <a:buNone/>
            </a:pPr>
            <a:r>
              <a:rPr lang="en-US" sz="8800" b="1" u="sng" dirty="0">
                <a:solidFill>
                  <a:schemeClr val="bg1"/>
                </a:solidFill>
              </a:rPr>
              <a:t>sli.do</a:t>
            </a:r>
          </a:p>
          <a:p>
            <a:pPr marL="0" indent="0" algn="ctr">
              <a:buNone/>
            </a:pPr>
            <a:r>
              <a:rPr lang="en-US" sz="9600" b="1" dirty="0"/>
              <a:t>#java-advanced</a:t>
            </a:r>
          </a:p>
        </p:txBody>
      </p:sp>
      <p:sp>
        <p:nvSpPr>
          <p:cNvPr id="2" name="Title 1"/>
          <p:cNvSpPr>
            <a:spLocks noGrp="1"/>
          </p:cNvSpPr>
          <p:nvPr>
            <p:ph type="title"/>
          </p:nvPr>
        </p:nvSpPr>
        <p:spPr/>
        <p:txBody>
          <a:bodyPr/>
          <a:lstStyle/>
          <a:p>
            <a:r>
              <a:rPr lang="en-US" dirty="0"/>
              <a:t>Have a Question?</a:t>
            </a:r>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23559958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0402" y="1196125"/>
            <a:ext cx="11818096" cy="5119527"/>
          </a:xfrm>
          <a:prstGeom prst="rect">
            <a:avLst/>
          </a:prstGeom>
        </p:spPr>
        <p:txBody>
          <a:bodyPr>
            <a:normAutofit/>
          </a:bodyPr>
          <a:lstStyle/>
          <a:p>
            <a:pPr>
              <a:lnSpc>
                <a:spcPct val="100000"/>
              </a:lnSpc>
            </a:pPr>
            <a:r>
              <a:rPr lang="en-US" dirty="0"/>
              <a:t>Create an array list that has</a:t>
            </a:r>
          </a:p>
          <a:p>
            <a:pPr lvl="1">
              <a:lnSpc>
                <a:spcPct val="100000"/>
              </a:lnSpc>
            </a:pPr>
            <a:r>
              <a:rPr lang="en-US" dirty="0"/>
              <a:t>All functionality of an ArrayList</a:t>
            </a:r>
          </a:p>
          <a:p>
            <a:pPr lvl="1">
              <a:lnSpc>
                <a:spcPct val="100000"/>
              </a:lnSpc>
            </a:pPr>
            <a:r>
              <a:rPr lang="en-US" dirty="0"/>
              <a:t>Function that returns and removes a random element</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Random Array List</a:t>
            </a:r>
            <a:endParaRPr lang="bg-BG" sz="4000"/>
          </a:p>
        </p:txBody>
      </p:sp>
      <p:sp>
        <p:nvSpPr>
          <p:cNvPr id="18" name="Rectangle: Rounded Corners 17"/>
          <p:cNvSpPr/>
          <p:nvPr/>
        </p:nvSpPr>
        <p:spPr>
          <a:xfrm>
            <a:off x="1219200" y="3505200"/>
            <a:ext cx="4305300" cy="16002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19" name="Rectangle: Rounded Corners 18"/>
          <p:cNvSpPr/>
          <p:nvPr/>
        </p:nvSpPr>
        <p:spPr>
          <a:xfrm>
            <a:off x="1439868" y="4212086"/>
            <a:ext cx="3903055" cy="512313"/>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20" name="Rectangle: Rounded Corners 19"/>
          <p:cNvSpPr/>
          <p:nvPr/>
        </p:nvSpPr>
        <p:spPr>
          <a:xfrm>
            <a:off x="1033986" y="5638801"/>
            <a:ext cx="4695434" cy="512313"/>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RandomArrayList</a:t>
            </a:r>
            <a:endParaRPr lang="en-US" sz="2800" b="1" dirty="0">
              <a:solidFill>
                <a:schemeClr val="tx1"/>
              </a:solidFill>
              <a:latin typeface="Consolas" panose="020B0609020204030204" pitchFamily="49" charset="0"/>
            </a:endParaRPr>
          </a:p>
        </p:txBody>
      </p:sp>
      <p:cxnSp>
        <p:nvCxnSpPr>
          <p:cNvPr id="21" name="Straight Arrow Connector 20"/>
          <p:cNvCxnSpPr>
            <a:cxnSpLocks/>
            <a:stCxn id="20" idx="0"/>
            <a:endCxn id="19" idx="2"/>
          </p:cNvCxnSpPr>
          <p:nvPr/>
        </p:nvCxnSpPr>
        <p:spPr>
          <a:xfrm flipV="1">
            <a:off x="3381703" y="4724398"/>
            <a:ext cx="9692" cy="91440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AutoShape 6"/>
          <p:cNvSpPr>
            <a:spLocks noChangeArrowheads="1"/>
          </p:cNvSpPr>
          <p:nvPr/>
        </p:nvSpPr>
        <p:spPr bwMode="auto">
          <a:xfrm>
            <a:off x="6172200" y="5334000"/>
            <a:ext cx="5334000" cy="662152"/>
          </a:xfrm>
          <a:prstGeom prst="wedgeRoundRectCallout">
            <a:avLst>
              <a:gd name="adj1" fmla="val -55512"/>
              <a:gd name="adj2" fmla="val 3144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+getRandomElement():Object</a:t>
            </a:r>
            <a:endParaRPr lang="bg-BG" sz="3200" b="1" dirty="0">
              <a:solidFill>
                <a:schemeClr val="tx2">
                  <a:lumMod val="75000"/>
                </a:schemeClr>
              </a:solidFill>
            </a:endParaRPr>
          </a:p>
        </p:txBody>
      </p:sp>
      <p:sp>
        <p:nvSpPr>
          <p:cNvPr id="10"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30</a:t>
            </a:fld>
            <a:endParaRPr lang="en-US" noProof="0" dirty="0"/>
          </a:p>
        </p:txBody>
      </p:sp>
    </p:spTree>
    <p:extLst>
      <p:ext uri="{BB962C8B-B14F-4D97-AF65-F5344CB8AC3E}">
        <p14:creationId xmlns:p14="http://schemas.microsoft.com/office/powerpoint/2010/main" val="34781039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Random Array List</a:t>
            </a:r>
            <a:endParaRPr lang="bg-BG" sz="4000"/>
          </a:p>
        </p:txBody>
      </p:sp>
      <p:sp>
        <p:nvSpPr>
          <p:cNvPr id="11" name="Text Placeholder 5"/>
          <p:cNvSpPr txBox="1">
            <a:spLocks/>
          </p:cNvSpPr>
          <p:nvPr/>
        </p:nvSpPr>
        <p:spPr>
          <a:xfrm>
            <a:off x="304800" y="1329481"/>
            <a:ext cx="11615822" cy="476205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000" dirty="0">
                <a:solidFill>
                  <a:schemeClr val="tx1"/>
                </a:solidFill>
                <a:effectLst/>
              </a:rPr>
              <a:t>public class </a:t>
            </a:r>
            <a:r>
              <a:rPr lang="en-US" sz="3000" dirty="0" err="1">
                <a:solidFill>
                  <a:schemeClr val="tx1"/>
                </a:solidFill>
                <a:effectLst/>
              </a:rPr>
              <a:t>RandomArrayList</a:t>
            </a:r>
            <a:r>
              <a:rPr lang="en-US" sz="3000" dirty="0">
                <a:solidFill>
                  <a:schemeClr val="tx1"/>
                </a:solidFill>
                <a:effectLst/>
              </a:rPr>
              <a:t> </a:t>
            </a:r>
            <a:r>
              <a:rPr lang="en-US" sz="3000" dirty="0">
                <a:solidFill>
                  <a:schemeClr val="bg1"/>
                </a:solidFill>
                <a:effectLst/>
              </a:rPr>
              <a:t>extends</a:t>
            </a:r>
            <a:r>
              <a:rPr lang="en-US" sz="3000" dirty="0">
                <a:solidFill>
                  <a:schemeClr val="accent1">
                    <a:lumMod val="20000"/>
                    <a:lumOff val="80000"/>
                  </a:schemeClr>
                </a:solidFill>
              </a:rPr>
              <a:t> </a:t>
            </a:r>
            <a:r>
              <a:rPr lang="en-US" sz="3000" dirty="0">
                <a:solidFill>
                  <a:schemeClr val="tx1"/>
                </a:solidFill>
                <a:effectLst/>
              </a:rPr>
              <a:t>ArrayList {</a:t>
            </a:r>
          </a:p>
          <a:p>
            <a:r>
              <a:rPr lang="en-US" sz="3000" dirty="0">
                <a:solidFill>
                  <a:schemeClr val="accent1">
                    <a:lumMod val="20000"/>
                    <a:lumOff val="80000"/>
                  </a:schemeClr>
                </a:solidFill>
              </a:rPr>
              <a:t>  </a:t>
            </a:r>
            <a:r>
              <a:rPr lang="en-US" sz="3000" dirty="0">
                <a:solidFill>
                  <a:schemeClr val="tx1"/>
                </a:solidFill>
                <a:effectLst/>
              </a:rPr>
              <a:t>private Random rnd; </a:t>
            </a:r>
            <a:r>
              <a:rPr lang="en-US" sz="3000" i="1" dirty="0">
                <a:solidFill>
                  <a:schemeClr val="accent2"/>
                </a:solidFill>
                <a:effectLst/>
              </a:rPr>
              <a:t>// Initialize this…</a:t>
            </a:r>
          </a:p>
          <a:p>
            <a:endParaRPr lang="en-US" sz="3000" dirty="0">
              <a:solidFill>
                <a:schemeClr val="accent1">
                  <a:lumMod val="20000"/>
                  <a:lumOff val="80000"/>
                </a:schemeClr>
              </a:solidFill>
            </a:endParaRPr>
          </a:p>
          <a:p>
            <a:r>
              <a:rPr lang="en-US" sz="3000" dirty="0">
                <a:solidFill>
                  <a:schemeClr val="accent1">
                    <a:lumMod val="20000"/>
                    <a:lumOff val="80000"/>
                  </a:schemeClr>
                </a:solidFill>
              </a:rPr>
              <a:t>  </a:t>
            </a:r>
            <a:r>
              <a:rPr lang="en-US" sz="3000" dirty="0">
                <a:solidFill>
                  <a:schemeClr val="tx1"/>
                </a:solidFill>
                <a:effectLst/>
              </a:rPr>
              <a:t>public Object getRandomElement() {</a:t>
            </a:r>
          </a:p>
          <a:p>
            <a:r>
              <a:rPr lang="en-US" sz="3000" dirty="0">
                <a:solidFill>
                  <a:schemeClr val="accent1">
                    <a:lumMod val="20000"/>
                    <a:lumOff val="80000"/>
                  </a:schemeClr>
                </a:solidFill>
              </a:rPr>
              <a:t>    </a:t>
            </a:r>
            <a:r>
              <a:rPr lang="en-US" sz="3000" dirty="0">
                <a:solidFill>
                  <a:schemeClr val="tx1"/>
                </a:solidFill>
                <a:effectLst/>
              </a:rPr>
              <a:t>int index = </a:t>
            </a:r>
            <a:r>
              <a:rPr lang="en-US" sz="3000" dirty="0">
                <a:solidFill>
                  <a:schemeClr val="bg1"/>
                </a:solidFill>
                <a:effectLst/>
              </a:rPr>
              <a:t>this</a:t>
            </a:r>
            <a:r>
              <a:rPr lang="en-US" sz="3000" dirty="0">
                <a:solidFill>
                  <a:schemeClr val="tx1"/>
                </a:solidFill>
                <a:effectLst/>
              </a:rPr>
              <a:t>.rnd.nextInt(</a:t>
            </a:r>
            <a:r>
              <a:rPr lang="en-US" sz="3000" dirty="0">
                <a:solidFill>
                  <a:schemeClr val="bg1"/>
                </a:solidFill>
                <a:effectLst/>
              </a:rPr>
              <a:t>super</a:t>
            </a:r>
            <a:r>
              <a:rPr lang="en-US" sz="3000" dirty="0">
                <a:solidFill>
                  <a:schemeClr val="tx1"/>
                </a:solidFill>
                <a:effectLst/>
              </a:rPr>
              <a:t>.size());</a:t>
            </a:r>
          </a:p>
          <a:p>
            <a:r>
              <a:rPr lang="en-US" sz="3000" dirty="0">
                <a:solidFill>
                  <a:schemeClr val="accent1">
                    <a:lumMod val="20000"/>
                    <a:lumOff val="80000"/>
                  </a:schemeClr>
                </a:solidFill>
              </a:rPr>
              <a:t>    </a:t>
            </a:r>
            <a:r>
              <a:rPr lang="en-US" sz="3000" dirty="0">
                <a:solidFill>
                  <a:schemeClr val="tx1"/>
                </a:solidFill>
                <a:effectLst/>
              </a:rPr>
              <a:t>Object element = </a:t>
            </a:r>
            <a:r>
              <a:rPr lang="en-US" sz="3000" dirty="0">
                <a:solidFill>
                  <a:schemeClr val="bg1"/>
                </a:solidFill>
                <a:effectLst/>
              </a:rPr>
              <a:t>super</a:t>
            </a:r>
            <a:r>
              <a:rPr lang="en-US" sz="3000" dirty="0">
                <a:solidFill>
                  <a:schemeClr val="tx1"/>
                </a:solidFill>
                <a:effectLst/>
              </a:rPr>
              <a:t>.get(index);</a:t>
            </a:r>
          </a:p>
          <a:p>
            <a:r>
              <a:rPr lang="en-US" sz="3000" dirty="0">
                <a:solidFill>
                  <a:schemeClr val="bg1"/>
                </a:solidFill>
                <a:effectLst/>
              </a:rPr>
              <a:t>    </a:t>
            </a:r>
            <a:r>
              <a:rPr lang="en-US" sz="3000" dirty="0" err="1">
                <a:solidFill>
                  <a:schemeClr val="bg1"/>
                </a:solidFill>
                <a:effectLst/>
              </a:rPr>
              <a:t>super</a:t>
            </a:r>
            <a:r>
              <a:rPr lang="en-US" sz="3000" dirty="0" err="1">
                <a:solidFill>
                  <a:schemeClr val="tx1"/>
                </a:solidFill>
                <a:effectLst/>
              </a:rPr>
              <a:t>.remove</a:t>
            </a:r>
            <a:r>
              <a:rPr lang="en-US" sz="3000" dirty="0">
                <a:solidFill>
                  <a:schemeClr val="tx1"/>
                </a:solidFill>
                <a:effectLst/>
              </a:rPr>
              <a:t>(</a:t>
            </a:r>
            <a:r>
              <a:rPr lang="en-US" sz="3000" dirty="0">
                <a:solidFill>
                  <a:schemeClr val="bg1"/>
                </a:solidFill>
                <a:effectLst/>
              </a:rPr>
              <a:t>index</a:t>
            </a:r>
            <a:r>
              <a:rPr lang="en-US" sz="3000" dirty="0">
                <a:solidFill>
                  <a:schemeClr val="tx1"/>
                </a:solidFill>
                <a:effectLst/>
              </a:rPr>
              <a:t>);</a:t>
            </a:r>
          </a:p>
          <a:p>
            <a:r>
              <a:rPr lang="en-US" sz="3000" dirty="0">
                <a:solidFill>
                  <a:schemeClr val="accent1">
                    <a:lumMod val="20000"/>
                    <a:lumOff val="80000"/>
                  </a:schemeClr>
                </a:solidFill>
              </a:rPr>
              <a:t>    </a:t>
            </a:r>
            <a:r>
              <a:rPr lang="en-US" sz="3000" dirty="0">
                <a:solidFill>
                  <a:schemeClr val="bg1"/>
                </a:solidFill>
                <a:effectLst/>
              </a:rPr>
              <a:t>return</a:t>
            </a:r>
            <a:r>
              <a:rPr lang="en-US" sz="3000" dirty="0">
                <a:solidFill>
                  <a:schemeClr val="accent1">
                    <a:lumMod val="20000"/>
                    <a:lumOff val="80000"/>
                  </a:schemeClr>
                </a:solidFill>
              </a:rPr>
              <a:t> </a:t>
            </a:r>
            <a:r>
              <a:rPr lang="en-US" sz="3000" dirty="0">
                <a:solidFill>
                  <a:schemeClr val="tx1"/>
                </a:solidFill>
                <a:effectLst/>
              </a:rPr>
              <a:t>element;  </a:t>
            </a:r>
          </a:p>
          <a:p>
            <a:r>
              <a:rPr lang="en-US" sz="3000" dirty="0">
                <a:solidFill>
                  <a:schemeClr val="accent1">
                    <a:lumMod val="20000"/>
                    <a:lumOff val="80000"/>
                  </a:schemeClr>
                </a:solidFill>
              </a:rPr>
              <a:t> </a:t>
            </a:r>
            <a:r>
              <a:rPr lang="en-US" sz="3000" dirty="0">
                <a:solidFill>
                  <a:schemeClr val="tx1"/>
                </a:solidFill>
                <a:effectLst/>
              </a:rPr>
              <a:t> }</a:t>
            </a:r>
          </a:p>
          <a:p>
            <a:r>
              <a:rPr lang="en-US" sz="3000" dirty="0">
                <a:solidFill>
                  <a:schemeClr val="tx1"/>
                </a:solidFill>
                <a:effectLst/>
              </a:rPr>
              <a:t>}  </a:t>
            </a:r>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31</a:t>
            </a:fld>
            <a:endParaRPr lang="en-US" noProof="0" dirty="0"/>
          </a:p>
        </p:txBody>
      </p:sp>
    </p:spTree>
    <p:extLst>
      <p:ext uri="{BB962C8B-B14F-4D97-AF65-F5344CB8AC3E}">
        <p14:creationId xmlns:p14="http://schemas.microsoft.com/office/powerpoint/2010/main" val="2590175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lated image">
            <a:extLst>
              <a:ext uri="{FF2B5EF4-FFF2-40B4-BE49-F238E27FC236}">
                <a16:creationId xmlns:a16="http://schemas.microsoft.com/office/drawing/2014/main" id="{713CFCD4-F176-4A56-9E34-2908C705CC2C}"/>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783481" y="1305339"/>
            <a:ext cx="2625038" cy="260073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sz="quarter" idx="10"/>
          </p:nvPr>
        </p:nvSpPr>
        <p:spPr/>
        <p:txBody>
          <a:bodyPr/>
          <a:lstStyle/>
          <a:p>
            <a:r>
              <a:rPr lang="en-US"/>
              <a:t>Types of Class Reuse</a:t>
            </a:r>
          </a:p>
        </p:txBody>
      </p:sp>
      <p:sp>
        <p:nvSpPr>
          <p:cNvPr id="3" name="Subtitle 2"/>
          <p:cNvSpPr>
            <a:spLocks noGrp="1"/>
          </p:cNvSpPr>
          <p:nvPr>
            <p:ph type="subTitle" sz="quarter" idx="11"/>
          </p:nvPr>
        </p:nvSpPr>
        <p:spPr/>
        <p:txBody>
          <a:bodyPr/>
          <a:lstStyle/>
          <a:p>
            <a:r>
              <a:rPr lang="en-US"/>
              <a:t>Extension, Composition, Delegation</a:t>
            </a:r>
          </a:p>
        </p:txBody>
      </p:sp>
    </p:spTree>
    <p:extLst>
      <p:ext uri="{BB962C8B-B14F-4D97-AF65-F5344CB8AC3E}">
        <p14:creationId xmlns:p14="http://schemas.microsoft.com/office/powerpoint/2010/main" val="17338124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1066801"/>
            <a:ext cx="11804822" cy="5570355"/>
          </a:xfrm>
        </p:spPr>
        <p:txBody>
          <a:bodyPr/>
          <a:lstStyle/>
          <a:p>
            <a:pPr>
              <a:buClr>
                <a:schemeClr val="tx1"/>
              </a:buClr>
            </a:pPr>
            <a:r>
              <a:rPr lang="en-GB" b="1" dirty="0">
                <a:solidFill>
                  <a:schemeClr val="bg1"/>
                </a:solidFill>
              </a:rPr>
              <a:t>Duplicate code </a:t>
            </a:r>
            <a:r>
              <a:rPr lang="en-GB" dirty="0"/>
              <a:t>is error prone</a:t>
            </a:r>
          </a:p>
          <a:p>
            <a:pPr>
              <a:buClr>
                <a:schemeClr val="tx1"/>
              </a:buClr>
            </a:pPr>
            <a:r>
              <a:rPr lang="en-GB" b="1" dirty="0">
                <a:solidFill>
                  <a:schemeClr val="bg1"/>
                </a:solidFill>
              </a:rPr>
              <a:t>Reuse classes </a:t>
            </a:r>
            <a:r>
              <a:rPr lang="en-GB" dirty="0"/>
              <a:t>through </a:t>
            </a:r>
            <a:r>
              <a:rPr lang="en-GB" b="1" dirty="0">
                <a:solidFill>
                  <a:schemeClr val="bg1"/>
                </a:solidFill>
              </a:rPr>
              <a:t>extension</a:t>
            </a:r>
          </a:p>
          <a:p>
            <a:r>
              <a:rPr lang="en-GB" dirty="0"/>
              <a:t>Sometimes the only way</a:t>
            </a:r>
          </a:p>
        </p:txBody>
      </p:sp>
      <p:sp>
        <p:nvSpPr>
          <p:cNvPr id="4" name="Title 3"/>
          <p:cNvSpPr>
            <a:spLocks noGrp="1"/>
          </p:cNvSpPr>
          <p:nvPr>
            <p:ph type="title"/>
          </p:nvPr>
        </p:nvSpPr>
        <p:spPr/>
        <p:txBody>
          <a:bodyPr>
            <a:normAutofit/>
          </a:bodyPr>
          <a:lstStyle/>
          <a:p>
            <a:r>
              <a:rPr lang="en-US" dirty="0"/>
              <a:t>Extension</a:t>
            </a:r>
          </a:p>
        </p:txBody>
      </p:sp>
      <p:sp>
        <p:nvSpPr>
          <p:cNvPr id="11" name="Rectangle: Rounded Corners 10"/>
          <p:cNvSpPr/>
          <p:nvPr/>
        </p:nvSpPr>
        <p:spPr>
          <a:xfrm>
            <a:off x="3429000" y="34290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Collections</a:t>
            </a:r>
          </a:p>
        </p:txBody>
      </p:sp>
      <p:sp>
        <p:nvSpPr>
          <p:cNvPr id="12" name="Rectangle: Rounded Corners 11"/>
          <p:cNvSpPr/>
          <p:nvPr/>
        </p:nvSpPr>
        <p:spPr>
          <a:xfrm>
            <a:off x="3671709" y="4291299"/>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sp>
        <p:nvSpPr>
          <p:cNvPr id="13" name="Rectangle: Rounded Corners 12"/>
          <p:cNvSpPr/>
          <p:nvPr/>
        </p:nvSpPr>
        <p:spPr>
          <a:xfrm>
            <a:off x="3137903" y="5811697"/>
            <a:ext cx="5777698" cy="5855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CustomArrayList</a:t>
            </a:r>
            <a:endParaRPr lang="en-US" sz="2800" b="1" dirty="0">
              <a:solidFill>
                <a:schemeClr val="tx1"/>
              </a:solidFill>
              <a:latin typeface="Consolas" panose="020B0609020204030204" pitchFamily="49" charset="0"/>
            </a:endParaRPr>
          </a:p>
        </p:txBody>
      </p:sp>
      <p:sp>
        <p:nvSpPr>
          <p:cNvPr id="15" name="Down Arrow 14"/>
          <p:cNvSpPr/>
          <p:nvPr/>
        </p:nvSpPr>
        <p:spPr bwMode="auto">
          <a:xfrm rot="10800000">
            <a:off x="5872764" y="4934638"/>
            <a:ext cx="221648" cy="778903"/>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9"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33</a:t>
            </a:fld>
            <a:endParaRPr lang="en-US" noProof="0" dirty="0"/>
          </a:p>
        </p:txBody>
      </p:sp>
    </p:spTree>
    <p:extLst>
      <p:ext uri="{BB962C8B-B14F-4D97-AF65-F5344CB8AC3E}">
        <p14:creationId xmlns:p14="http://schemas.microsoft.com/office/powerpoint/2010/main" val="166542274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192001" y="1295493"/>
            <a:ext cx="11804822" cy="5341663"/>
          </a:xfrm>
        </p:spPr>
        <p:txBody>
          <a:bodyPr/>
          <a:lstStyle/>
          <a:p>
            <a:r>
              <a:rPr lang="en-GB" dirty="0"/>
              <a:t>Using classes to </a:t>
            </a:r>
            <a:r>
              <a:rPr lang="en-GB" b="1" dirty="0">
                <a:solidFill>
                  <a:schemeClr val="bg1"/>
                </a:solidFill>
              </a:rPr>
              <a:t>define classes</a:t>
            </a:r>
          </a:p>
        </p:txBody>
      </p:sp>
      <p:sp>
        <p:nvSpPr>
          <p:cNvPr id="4" name="Title 3"/>
          <p:cNvSpPr>
            <a:spLocks noGrp="1"/>
          </p:cNvSpPr>
          <p:nvPr>
            <p:ph type="title"/>
          </p:nvPr>
        </p:nvSpPr>
        <p:spPr/>
        <p:txBody>
          <a:bodyPr>
            <a:normAutofit/>
          </a:bodyPr>
          <a:lstStyle/>
          <a:p>
            <a:r>
              <a:rPr lang="en-US" dirty="0"/>
              <a:t>Composition</a:t>
            </a:r>
          </a:p>
        </p:txBody>
      </p:sp>
      <p:sp>
        <p:nvSpPr>
          <p:cNvPr id="19" name="Text Placeholder 5"/>
          <p:cNvSpPr txBox="1">
            <a:spLocks/>
          </p:cNvSpPr>
          <p:nvPr/>
        </p:nvSpPr>
        <p:spPr>
          <a:xfrm>
            <a:off x="790218" y="2389743"/>
            <a:ext cx="5229583" cy="317276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a:t>
            </a:r>
            <a:r>
              <a:rPr lang="en-GB" sz="3200" dirty="0">
                <a:solidFill>
                  <a:schemeClr val="tx1"/>
                </a:solidFill>
                <a:effectLst/>
              </a:rPr>
              <a:t>Laptop</a:t>
            </a:r>
            <a:r>
              <a:rPr lang="en-US" sz="3200" dirty="0">
                <a:solidFill>
                  <a:schemeClr val="tx1"/>
                </a:solidFill>
                <a:effectLst/>
              </a:rPr>
              <a:t> {</a:t>
            </a:r>
          </a:p>
          <a:p>
            <a:r>
              <a:rPr lang="en-US" sz="3200" dirty="0">
                <a:solidFill>
                  <a:schemeClr val="tx1"/>
                </a:solidFill>
                <a:effectLst/>
              </a:rPr>
              <a:t>  Monitor monitor;</a:t>
            </a:r>
          </a:p>
          <a:p>
            <a:r>
              <a:rPr lang="en-US" sz="3200" dirty="0">
                <a:solidFill>
                  <a:schemeClr val="tx1"/>
                </a:solidFill>
                <a:effectLst/>
              </a:rPr>
              <a:t>  Touchpad touchpad;</a:t>
            </a:r>
          </a:p>
          <a:p>
            <a:r>
              <a:rPr lang="en-US" sz="3200" dirty="0">
                <a:solidFill>
                  <a:schemeClr val="tx1"/>
                </a:solidFill>
                <a:effectLst/>
              </a:rPr>
              <a:t>  Keyboard keyboard;</a:t>
            </a:r>
          </a:p>
          <a:p>
            <a:r>
              <a:rPr lang="en-US" sz="3200" dirty="0">
                <a:solidFill>
                  <a:schemeClr val="tx1"/>
                </a:solidFill>
                <a:effectLst/>
              </a:rPr>
              <a:t>  …</a:t>
            </a:r>
          </a:p>
          <a:p>
            <a:r>
              <a:rPr lang="en-US" sz="3200" dirty="0">
                <a:solidFill>
                  <a:schemeClr val="accent1">
                    <a:lumMod val="20000"/>
                    <a:lumOff val="80000"/>
                  </a:schemeClr>
                </a:solidFill>
                <a:effectLst/>
              </a:rPr>
              <a:t>}</a:t>
            </a:r>
          </a:p>
        </p:txBody>
      </p:sp>
      <p:sp>
        <p:nvSpPr>
          <p:cNvPr id="20" name="AutoShape 6"/>
          <p:cNvSpPr>
            <a:spLocks noChangeArrowheads="1"/>
          </p:cNvSpPr>
          <p:nvPr/>
        </p:nvSpPr>
        <p:spPr bwMode="auto">
          <a:xfrm>
            <a:off x="2573204" y="4764745"/>
            <a:ext cx="2839720" cy="646986"/>
          </a:xfrm>
          <a:prstGeom prst="wedgeRoundRectCallout">
            <a:avLst>
              <a:gd name="adj1" fmla="val -36016"/>
              <a:gd name="adj2" fmla="val -82918"/>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200" dirty="0">
                <a:solidFill>
                  <a:srgbClr val="FFFFFF"/>
                </a:solidFill>
              </a:rPr>
              <a:t>Reusing classes</a:t>
            </a:r>
            <a:endParaRPr lang="bg-BG" sz="3200" dirty="0">
              <a:solidFill>
                <a:schemeClr val="tx2">
                  <a:lumMod val="75000"/>
                </a:schemeClr>
              </a:solidFill>
            </a:endParaRPr>
          </a:p>
        </p:txBody>
      </p:sp>
      <p:sp>
        <p:nvSpPr>
          <p:cNvPr id="7" name="Rectangle: Rounded Corners 6"/>
          <p:cNvSpPr/>
          <p:nvPr/>
        </p:nvSpPr>
        <p:spPr>
          <a:xfrm>
            <a:off x="6690266" y="1532122"/>
            <a:ext cx="4815935" cy="4716279"/>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7200" dirty="0">
                <a:solidFill>
                  <a:schemeClr val="tx1"/>
                </a:solidFill>
              </a:rPr>
              <a:t>Laptop</a:t>
            </a:r>
          </a:p>
        </p:txBody>
      </p:sp>
      <p:sp>
        <p:nvSpPr>
          <p:cNvPr id="8" name="Rectangle: Rounded Corners 7"/>
          <p:cNvSpPr/>
          <p:nvPr/>
        </p:nvSpPr>
        <p:spPr>
          <a:xfrm>
            <a:off x="6975301" y="3095213"/>
            <a:ext cx="4302299" cy="781326"/>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Monitor</a:t>
            </a:r>
            <a:endParaRPr lang="en-US" sz="4000" dirty="0">
              <a:solidFill>
                <a:schemeClr val="tx1"/>
              </a:solidFill>
            </a:endParaRPr>
          </a:p>
        </p:txBody>
      </p:sp>
      <p:sp>
        <p:nvSpPr>
          <p:cNvPr id="9" name="Rectangle: Rounded Corners 8"/>
          <p:cNvSpPr/>
          <p:nvPr/>
        </p:nvSpPr>
        <p:spPr>
          <a:xfrm>
            <a:off x="6975302" y="4095416"/>
            <a:ext cx="4302299" cy="781385"/>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Touchpad</a:t>
            </a:r>
            <a:endParaRPr lang="en-US" sz="4000" dirty="0">
              <a:solidFill>
                <a:schemeClr val="tx1"/>
              </a:solidFill>
            </a:endParaRPr>
          </a:p>
        </p:txBody>
      </p:sp>
      <p:sp>
        <p:nvSpPr>
          <p:cNvPr id="10" name="Rectangle: Rounded Corners 9"/>
          <p:cNvSpPr/>
          <p:nvPr/>
        </p:nvSpPr>
        <p:spPr>
          <a:xfrm>
            <a:off x="6962640" y="5088238"/>
            <a:ext cx="4302299" cy="779163"/>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4000" dirty="0">
                <a:solidFill>
                  <a:schemeClr val="tx1"/>
                </a:solidFill>
              </a:rPr>
              <a:t>Keyboard</a:t>
            </a:r>
            <a:endParaRPr lang="en-US" sz="4000" dirty="0">
              <a:solidFill>
                <a:schemeClr val="tx1"/>
              </a:solidFill>
            </a:endParaRPr>
          </a:p>
        </p:txBody>
      </p:sp>
      <p:sp>
        <p:nvSpPr>
          <p:cNvPr id="11"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34</a:t>
            </a:fld>
            <a:endParaRPr lang="en-US" noProof="0" dirty="0"/>
          </a:p>
        </p:txBody>
      </p:sp>
    </p:spTree>
    <p:extLst>
      <p:ext uri="{BB962C8B-B14F-4D97-AF65-F5344CB8AC3E}">
        <p14:creationId xmlns:p14="http://schemas.microsoft.com/office/powerpoint/2010/main" val="2568128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8" grpId="0" animBg="1"/>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Delegation</a:t>
            </a:r>
          </a:p>
        </p:txBody>
      </p:sp>
      <p:sp>
        <p:nvSpPr>
          <p:cNvPr id="19" name="Text Placeholder 5"/>
          <p:cNvSpPr txBox="1">
            <a:spLocks/>
          </p:cNvSpPr>
          <p:nvPr/>
        </p:nvSpPr>
        <p:spPr>
          <a:xfrm>
            <a:off x="287718" y="1295399"/>
            <a:ext cx="6417883" cy="5142534"/>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r>
              <a:rPr lang="en-US" sz="3200" dirty="0">
                <a:solidFill>
                  <a:schemeClr val="tx1"/>
                </a:solidFill>
                <a:effectLst/>
              </a:rPr>
              <a:t>class </a:t>
            </a:r>
            <a:r>
              <a:rPr lang="en-GB" sz="3200" dirty="0">
                <a:solidFill>
                  <a:schemeClr val="tx1"/>
                </a:solidFill>
                <a:effectLst/>
              </a:rPr>
              <a:t>Laptop</a:t>
            </a:r>
            <a:r>
              <a:rPr lang="en-US" sz="3200" dirty="0">
                <a:solidFill>
                  <a:schemeClr val="tx1"/>
                </a:solidFill>
                <a:effectLst/>
              </a:rPr>
              <a:t> {</a:t>
            </a:r>
          </a:p>
          <a:p>
            <a:r>
              <a:rPr lang="en-US" sz="3200" dirty="0">
                <a:solidFill>
                  <a:schemeClr val="tx1"/>
                </a:solidFill>
                <a:effectLst/>
              </a:rPr>
              <a:t>  Monitor monitor;</a:t>
            </a:r>
          </a:p>
          <a:p>
            <a:r>
              <a:rPr lang="en-US" sz="3200" dirty="0">
                <a:solidFill>
                  <a:schemeClr val="tx1"/>
                </a:solidFill>
                <a:effectLst/>
              </a:rPr>
              <a:t>  void incrBrightness() {</a:t>
            </a:r>
          </a:p>
          <a:p>
            <a:r>
              <a:rPr lang="en-US" sz="3200" dirty="0">
                <a:solidFill>
                  <a:schemeClr val="tx1"/>
                </a:solidFill>
                <a:effectLst/>
              </a:rPr>
              <a:t>    monitor.brighten();</a:t>
            </a:r>
          </a:p>
          <a:p>
            <a:r>
              <a:rPr lang="en-US" sz="3200" dirty="0">
                <a:solidFill>
                  <a:schemeClr val="tx1"/>
                </a:solidFill>
                <a:effectLst/>
              </a:rPr>
              <a:t>  }</a:t>
            </a:r>
          </a:p>
          <a:p>
            <a:endParaRPr lang="en-US" sz="3200" dirty="0">
              <a:solidFill>
                <a:schemeClr val="tx1"/>
              </a:solidFill>
              <a:effectLst/>
            </a:endParaRPr>
          </a:p>
          <a:p>
            <a:r>
              <a:rPr lang="en-US" sz="3200" dirty="0">
                <a:solidFill>
                  <a:schemeClr val="tx1"/>
                </a:solidFill>
                <a:effectLst/>
              </a:rPr>
              <a:t>  void decrBrightness() {</a:t>
            </a:r>
          </a:p>
          <a:p>
            <a:r>
              <a:rPr lang="en-US" sz="3200" dirty="0">
                <a:solidFill>
                  <a:schemeClr val="tx1"/>
                </a:solidFill>
                <a:effectLst/>
              </a:rPr>
              <a:t>    monitor.dim();</a:t>
            </a:r>
          </a:p>
          <a:p>
            <a:r>
              <a:rPr lang="en-US" sz="3200" dirty="0">
                <a:solidFill>
                  <a:schemeClr val="tx1"/>
                </a:solidFill>
                <a:effectLst/>
              </a:rPr>
              <a:t>  } </a:t>
            </a:r>
          </a:p>
          <a:p>
            <a:r>
              <a:rPr lang="en-US" sz="3200" dirty="0">
                <a:solidFill>
                  <a:schemeClr val="tx1"/>
                </a:solidFill>
                <a:effectLst/>
              </a:rPr>
              <a:t>}</a:t>
            </a:r>
          </a:p>
        </p:txBody>
      </p:sp>
      <p:sp>
        <p:nvSpPr>
          <p:cNvPr id="7" name="Rectangle: Rounded Corners 6"/>
          <p:cNvSpPr/>
          <p:nvPr/>
        </p:nvSpPr>
        <p:spPr>
          <a:xfrm>
            <a:off x="7556962" y="1981200"/>
            <a:ext cx="4206335" cy="38862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6600" dirty="0">
                <a:solidFill>
                  <a:schemeClr val="tx1"/>
                </a:solidFill>
              </a:rPr>
              <a:t>Laptop</a:t>
            </a:r>
          </a:p>
          <a:p>
            <a:pPr algn="ctr"/>
            <a:endParaRPr lang="en-GB" sz="6600" dirty="0">
              <a:effectLst>
                <a:outerShdw blurRad="38100" dist="38100" dir="2700000" algn="tl">
                  <a:srgbClr val="000000">
                    <a:alpha val="43137"/>
                  </a:srgbClr>
                </a:outerShdw>
              </a:effectLst>
            </a:endParaRPr>
          </a:p>
          <a:p>
            <a:pPr algn="ctr"/>
            <a:endParaRPr lang="en-GB" sz="3600" dirty="0">
              <a:effectLst>
                <a:outerShdw blurRad="38100" dist="38100" dir="2700000" algn="tl">
                  <a:srgbClr val="000000">
                    <a:alpha val="43137"/>
                  </a:srgbClr>
                </a:outerShdw>
              </a:effectLst>
            </a:endParaRPr>
          </a:p>
          <a:p>
            <a:pPr algn="ctr"/>
            <a:r>
              <a:rPr lang="en-GB" sz="3600" dirty="0">
                <a:solidFill>
                  <a:schemeClr val="tx1"/>
                </a:solidFill>
              </a:rPr>
              <a:t>increaseBrightness()</a:t>
            </a:r>
          </a:p>
          <a:p>
            <a:pPr algn="ctr"/>
            <a:r>
              <a:rPr lang="en-GB" sz="3600" dirty="0">
                <a:solidFill>
                  <a:schemeClr val="tx1"/>
                </a:solidFill>
              </a:rPr>
              <a:t>decreaseBrightness()</a:t>
            </a:r>
            <a:endParaRPr lang="en-GB" sz="8000" dirty="0">
              <a:solidFill>
                <a:schemeClr val="tx1"/>
              </a:solidFill>
            </a:endParaRPr>
          </a:p>
        </p:txBody>
      </p:sp>
      <p:sp>
        <p:nvSpPr>
          <p:cNvPr id="8" name="Rectangle: Rounded Corners 7"/>
          <p:cNvSpPr/>
          <p:nvPr/>
        </p:nvSpPr>
        <p:spPr>
          <a:xfrm>
            <a:off x="7763743" y="3581400"/>
            <a:ext cx="3757716" cy="68168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3600" dirty="0">
                <a:solidFill>
                  <a:schemeClr val="tx1"/>
                </a:solidFill>
              </a:rPr>
              <a:t>Monitor</a:t>
            </a:r>
            <a:endParaRPr lang="en-US" sz="3600" dirty="0">
              <a:solidFill>
                <a:schemeClr val="tx1"/>
              </a:solidFill>
            </a:endParaRPr>
          </a:p>
        </p:txBody>
      </p:sp>
      <p:sp>
        <p:nvSpPr>
          <p:cNvPr id="9"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35</a:t>
            </a:fld>
            <a:endParaRPr lang="en-US" noProof="0" dirty="0"/>
          </a:p>
        </p:txBody>
      </p:sp>
    </p:spTree>
    <p:extLst>
      <p:ext uri="{BB962C8B-B14F-4D97-AF65-F5344CB8AC3E}">
        <p14:creationId xmlns:p14="http://schemas.microsoft.com/office/powerpoint/2010/main" val="35833097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pPr>
              <a:lnSpc>
                <a:spcPct val="100000"/>
              </a:lnSpc>
            </a:pPr>
            <a:r>
              <a:rPr lang="en-US" dirty="0"/>
              <a:t>Create a simple Stack class which can store only strings</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Problem: Stack of Strings</a:t>
            </a:r>
            <a:endParaRPr lang="bg-BG" sz="4000"/>
          </a:p>
        </p:txBody>
      </p:sp>
      <p:grpSp>
        <p:nvGrpSpPr>
          <p:cNvPr id="6" name="Group 5"/>
          <p:cNvGrpSpPr/>
          <p:nvPr/>
        </p:nvGrpSpPr>
        <p:grpSpPr>
          <a:xfrm>
            <a:off x="533400" y="2581048"/>
            <a:ext cx="5029200" cy="2905352"/>
            <a:chOff x="-307405" y="2077297"/>
            <a:chExt cx="3132342" cy="2905352"/>
          </a:xfrm>
        </p:grpSpPr>
        <p:sp>
          <p:nvSpPr>
            <p:cNvPr id="8" name="Rectangle 3"/>
            <p:cNvSpPr>
              <a:spLocks noChangeArrowheads="1"/>
            </p:cNvSpPr>
            <p:nvPr/>
          </p:nvSpPr>
          <p:spPr bwMode="auto">
            <a:xfrm>
              <a:off x="-306388" y="2077297"/>
              <a:ext cx="3131324" cy="582633"/>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algn="ctr" eaLnBrk="0" hangingPunct="0">
                <a:lnSpc>
                  <a:spcPts val="3000"/>
                </a:lnSpc>
                <a:buClr>
                  <a:schemeClr val="accent5">
                    <a:lumMod val="40000"/>
                    <a:lumOff val="60000"/>
                  </a:schemeClr>
                </a:buClr>
                <a:buSzPct val="70000"/>
              </a:pPr>
              <a:r>
                <a:rPr lang="en-US" sz="2800" b="1" noProof="1">
                  <a:latin typeface="Consolas" panose="020B0609020204030204" pitchFamily="49" charset="0"/>
                </a:rPr>
                <a:t>StackOfStrings</a:t>
              </a:r>
              <a:endParaRPr lang="en-US" b="1" noProof="1">
                <a:solidFill>
                  <a:schemeClr val="tx2">
                    <a:lumMod val="75000"/>
                  </a:schemeClr>
                </a:solidFill>
                <a:latin typeface="Consolas" panose="020B0609020204030204" pitchFamily="49" charset="0"/>
              </a:endParaRPr>
            </a:p>
          </p:txBody>
        </p:sp>
        <p:sp>
          <p:nvSpPr>
            <p:cNvPr id="9" name="Rectangle 4"/>
            <p:cNvSpPr>
              <a:spLocks noChangeArrowheads="1"/>
            </p:cNvSpPr>
            <p:nvPr/>
          </p:nvSpPr>
          <p:spPr bwMode="auto">
            <a:xfrm>
              <a:off x="-306388" y="2668032"/>
              <a:ext cx="3131324" cy="539011"/>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-data: List&lt;String&gt;</a:t>
              </a:r>
              <a:endParaRPr lang="en-US" sz="2000" b="1" noProof="1">
                <a:latin typeface="Consolas" panose="020B0609020204030204" pitchFamily="49" charset="0"/>
              </a:endParaRPr>
            </a:p>
          </p:txBody>
        </p:sp>
        <p:sp>
          <p:nvSpPr>
            <p:cNvPr id="10" name="Rectangle 4"/>
            <p:cNvSpPr>
              <a:spLocks noChangeArrowheads="1"/>
            </p:cNvSpPr>
            <p:nvPr/>
          </p:nvSpPr>
          <p:spPr bwMode="auto">
            <a:xfrm>
              <a:off x="-307405" y="3207042"/>
              <a:ext cx="3132342" cy="1775607"/>
            </a:xfrm>
            <a:prstGeom prst="rect">
              <a:avLst/>
            </a:prstGeom>
            <a:solidFill>
              <a:schemeClr val="accent5">
                <a:lumMod val="40000"/>
                <a:lumOff val="60000"/>
                <a:alpha val="15000"/>
              </a:schemeClr>
            </a:solidFill>
            <a:ln w="25400">
              <a:solidFill>
                <a:schemeClr val="accent5">
                  <a:lumMod val="20000"/>
                  <a:lumOff val="80000"/>
                </a:schemeClr>
              </a:solidFill>
            </a:ln>
          </p:spPr>
          <p:txBody>
            <a:bodyPr wrap="square" lIns="108000" tIns="108000" rIns="108000" bIns="108000">
              <a:noAutofit/>
            </a:bodyPr>
            <a:lstStyle/>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+push(String) :void</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+pop():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+peek(): String</a:t>
              </a:r>
            </a:p>
            <a:p>
              <a:pPr eaLnBrk="0" hangingPunct="0">
                <a:lnSpc>
                  <a:spcPts val="3000"/>
                </a:lnSpc>
                <a:buClr>
                  <a:schemeClr val="accent5">
                    <a:lumMod val="40000"/>
                    <a:lumOff val="60000"/>
                  </a:schemeClr>
                </a:buClr>
                <a:buSzPct val="70000"/>
              </a:pPr>
              <a:r>
                <a:rPr lang="en-US" sz="2800" b="1" noProof="1">
                  <a:latin typeface="Consolas" panose="020B0609020204030204" pitchFamily="49" charset="0"/>
                </a:rPr>
                <a:t>+isEmpty(): boolean</a:t>
              </a:r>
              <a:endParaRPr lang="en-US" sz="2000" b="1" noProof="1">
                <a:latin typeface="Consolas" panose="020B0609020204030204" pitchFamily="49" charset="0"/>
              </a:endParaRPr>
            </a:p>
          </p:txBody>
        </p:sp>
      </p:grpSp>
      <p:sp>
        <p:nvSpPr>
          <p:cNvPr id="11" name="Rectangle: Rounded Corners 10"/>
          <p:cNvSpPr/>
          <p:nvPr/>
        </p:nvSpPr>
        <p:spPr>
          <a:xfrm>
            <a:off x="6366868" y="2286000"/>
            <a:ext cx="5195506" cy="1828800"/>
          </a:xfrm>
          <a:prstGeom prst="roundRect">
            <a:avLst>
              <a:gd name="adj" fmla="val 5385"/>
            </a:avLst>
          </a:prstGeom>
          <a:solidFill>
            <a:srgbClr val="B5DBE5">
              <a:alpha val="15000"/>
            </a:srgb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StackOfStrings</a:t>
            </a:r>
          </a:p>
        </p:txBody>
      </p:sp>
      <p:sp>
        <p:nvSpPr>
          <p:cNvPr id="12" name="Rectangle: Rounded Corners 11"/>
          <p:cNvSpPr/>
          <p:nvPr/>
        </p:nvSpPr>
        <p:spPr>
          <a:xfrm>
            <a:off x="6609577" y="3200400"/>
            <a:ext cx="4710089" cy="585500"/>
          </a:xfrm>
          <a:prstGeom prst="roundRect">
            <a:avLst>
              <a:gd name="adj" fmla="val 5385"/>
            </a:avLst>
          </a:prstGeom>
          <a:solidFill>
            <a:schemeClr val="accent5">
              <a:alpha val="15000"/>
            </a:schemeClr>
          </a:solidFill>
          <a:ln w="571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sz="2800" b="1" dirty="0">
                <a:solidFill>
                  <a:schemeClr val="tx1"/>
                </a:solidFill>
                <a:latin typeface="Consolas" panose="020B0609020204030204" pitchFamily="49" charset="0"/>
              </a:rPr>
              <a:t>ArrayList</a:t>
            </a:r>
            <a:endParaRPr lang="en-US" sz="2800" b="1" dirty="0">
              <a:solidFill>
                <a:schemeClr val="tx1"/>
              </a:solidFill>
              <a:latin typeface="Consolas" panose="020B0609020204030204" pitchFamily="49" charset="0"/>
            </a:endParaRPr>
          </a:p>
        </p:txBody>
      </p:sp>
      <p:pic>
        <p:nvPicPr>
          <p:cNvPr id="4" name="Picture 3"/>
          <p:cNvPicPr>
            <a:picLocks noChangeAspect="1"/>
          </p:cNvPicPr>
          <p:nvPr/>
        </p:nvPicPr>
        <p:blipFill>
          <a:blip r:embed="rId3"/>
          <a:stretch>
            <a:fillRect/>
          </a:stretch>
        </p:blipFill>
        <p:spPr>
          <a:xfrm>
            <a:off x="6130933" y="4495801"/>
            <a:ext cx="5667375" cy="1400175"/>
          </a:xfrm>
          <a:prstGeom prst="roundRect">
            <a:avLst>
              <a:gd name="adj" fmla="val 10966"/>
            </a:avLst>
          </a:prstGeom>
          <a:ln>
            <a:solidFill>
              <a:schemeClr val="tx1">
                <a:lumMod val="85000"/>
              </a:schemeClr>
            </a:solidFill>
          </a:ln>
        </p:spPr>
      </p:pic>
      <p:sp>
        <p:nvSpPr>
          <p:cNvPr id="13"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36</a:t>
            </a:fld>
            <a:endParaRPr lang="en-US" noProof="0" dirty="0"/>
          </a:p>
        </p:txBody>
      </p:sp>
    </p:spTree>
    <p:extLst>
      <p:ext uri="{BB962C8B-B14F-4D97-AF65-F5344CB8AC3E}">
        <p14:creationId xmlns:p14="http://schemas.microsoft.com/office/powerpoint/2010/main" val="40014797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Solution: Stack of Strings</a:t>
            </a:r>
            <a:endParaRPr lang="bg-BG" sz="4000"/>
          </a:p>
        </p:txBody>
      </p:sp>
      <p:sp>
        <p:nvSpPr>
          <p:cNvPr id="11" name="Text Placeholder 5"/>
          <p:cNvSpPr txBox="1">
            <a:spLocks/>
          </p:cNvSpPr>
          <p:nvPr/>
        </p:nvSpPr>
        <p:spPr>
          <a:xfrm>
            <a:off x="156162" y="1399305"/>
            <a:ext cx="11879675" cy="4500445"/>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72000" rIns="144000" bIns="72000" rtlCol="0">
            <a:spAutoFit/>
          </a:bodyPr>
          <a:lstStyle>
            <a:lvl1pPr indent="0">
              <a:lnSpc>
                <a:spcPct val="100000"/>
              </a:lnSpc>
              <a:spcBef>
                <a:spcPts val="0"/>
              </a:spcBef>
              <a:spcAft>
                <a:spcPts val="0"/>
              </a:spcAft>
              <a:buClr>
                <a:srgbClr val="F2B254"/>
              </a:buClr>
              <a:buSzPct val="100000"/>
              <a:buFont typeface="Wingdings" panose="05000000000000000000" pitchFamily="2" charset="2"/>
              <a:buNone/>
              <a:defRPr lang="en-US" b="1" noProof="1" smtClean="0">
                <a:solidFill>
                  <a:srgbClr val="FBEEDC"/>
                </a:solidFill>
                <a:effectLst>
                  <a:outerShdw blurRad="38100" dist="38100" dir="2700000" algn="tl">
                    <a:srgbClr val="000000">
                      <a:alpha val="43137"/>
                    </a:srgbClr>
                  </a:outerShdw>
                </a:effectLst>
                <a:latin typeface="Consolas" pitchFamily="49" charset="0"/>
                <a:cs typeface="Consolas" pitchFamily="49" charset="0"/>
              </a:defRPr>
            </a:lvl1pPr>
            <a:lvl2pPr indent="-231606">
              <a:lnSpc>
                <a:spcPct val="105000"/>
              </a:lnSpc>
              <a:spcBef>
                <a:spcPts val="600"/>
              </a:spcBef>
              <a:spcAft>
                <a:spcPts val="600"/>
              </a:spcAft>
              <a:buClr>
                <a:schemeClr val="accent1"/>
              </a:buClr>
              <a:buSzPct val="80000"/>
              <a:buFont typeface="Wingdings" panose="05000000000000000000" pitchFamily="2" charset="2"/>
              <a:buChar char="§"/>
              <a:defRPr sz="3200" b="0"/>
            </a:lvl2pPr>
            <a:lvl3pPr marL="914240" indent="-231606">
              <a:lnSpc>
                <a:spcPct val="105000"/>
              </a:lnSpc>
              <a:spcBef>
                <a:spcPts val="600"/>
              </a:spcBef>
              <a:spcAft>
                <a:spcPts val="600"/>
              </a:spcAft>
              <a:buClr>
                <a:srgbClr val="EF9A1D"/>
              </a:buClr>
              <a:buSzPct val="80000"/>
              <a:buFont typeface="Wingdings" panose="05000000000000000000" pitchFamily="2" charset="2"/>
              <a:buChar char="§"/>
              <a:defRPr sz="3000" b="0"/>
            </a:lvl3pPr>
            <a:lvl4pPr marL="1218987" indent="-231606">
              <a:lnSpc>
                <a:spcPct val="105000"/>
              </a:lnSpc>
              <a:spcBef>
                <a:spcPts val="600"/>
              </a:spcBef>
              <a:spcAft>
                <a:spcPts val="600"/>
              </a:spcAft>
              <a:buClr>
                <a:srgbClr val="ED9411"/>
              </a:buClr>
              <a:buSzPct val="80000"/>
              <a:buFont typeface="Wingdings" panose="05000000000000000000" pitchFamily="2" charset="2"/>
              <a:buChar char="§"/>
              <a:defRPr sz="2800" b="0"/>
            </a:lvl4pPr>
            <a:lvl5pPr marL="1523733" indent="-231606">
              <a:lnSpc>
                <a:spcPct val="105000"/>
              </a:lnSpc>
              <a:spcBef>
                <a:spcPts val="600"/>
              </a:spcBef>
              <a:spcAft>
                <a:spcPts val="600"/>
              </a:spcAft>
              <a:buClr>
                <a:srgbClr val="E28D10"/>
              </a:buClr>
              <a:buSzPct val="80000"/>
              <a:buFont typeface="Wingdings" panose="05000000000000000000" pitchFamily="2" charset="2"/>
              <a:buChar char="§"/>
              <a:defRPr sz="2600" b="0"/>
            </a:lvl5pPr>
            <a:lvl6pPr marL="1828480" indent="-231606">
              <a:lnSpc>
                <a:spcPct val="90000"/>
              </a:lnSpc>
              <a:spcBef>
                <a:spcPts val="800"/>
              </a:spcBef>
              <a:buClr>
                <a:schemeClr val="accent1"/>
              </a:buClr>
              <a:buSzPct val="80000"/>
              <a:buFont typeface="Arial" pitchFamily="34" charset="0"/>
              <a:buChar char="•"/>
              <a:defRPr sz="2000"/>
            </a:lvl6pPr>
            <a:lvl7pPr marL="2133227" indent="-231606">
              <a:lnSpc>
                <a:spcPct val="90000"/>
              </a:lnSpc>
              <a:spcBef>
                <a:spcPts val="800"/>
              </a:spcBef>
              <a:buClr>
                <a:schemeClr val="accent1"/>
              </a:buClr>
              <a:buSzPct val="80000"/>
              <a:buFont typeface="Arial" pitchFamily="34" charset="0"/>
              <a:buChar char="•"/>
              <a:defRPr sz="2000"/>
            </a:lvl7pPr>
            <a:lvl8pPr marL="2437972" indent="-231606">
              <a:lnSpc>
                <a:spcPct val="90000"/>
              </a:lnSpc>
              <a:spcBef>
                <a:spcPts val="800"/>
              </a:spcBef>
              <a:buClr>
                <a:schemeClr val="accent1"/>
              </a:buClr>
              <a:buSzPct val="80000"/>
              <a:buFont typeface="Arial" pitchFamily="34" charset="0"/>
              <a:buChar char="•"/>
              <a:defRPr sz="2000" baseline="0"/>
            </a:lvl8pPr>
            <a:lvl9pPr marL="2742720" indent="-231606">
              <a:lnSpc>
                <a:spcPct val="90000"/>
              </a:lnSpc>
              <a:spcBef>
                <a:spcPts val="800"/>
              </a:spcBef>
              <a:buClr>
                <a:schemeClr val="accent1"/>
              </a:buClr>
              <a:buSzPct val="80000"/>
              <a:buFont typeface="Arial" pitchFamily="34" charset="0"/>
              <a:buChar char="•"/>
              <a:defRPr sz="2000" baseline="0"/>
            </a:lvl9pPr>
          </a:lstStyle>
          <a:p>
            <a:pPr>
              <a:spcBef>
                <a:spcPts val="600"/>
              </a:spcBef>
            </a:pPr>
            <a:r>
              <a:rPr lang="en-US" sz="2700" dirty="0">
                <a:solidFill>
                  <a:schemeClr val="tx1"/>
                </a:solidFill>
                <a:effectLst/>
              </a:rPr>
              <a:t>public class StackOfStrings {</a:t>
            </a:r>
          </a:p>
          <a:p>
            <a:pPr>
              <a:spcBef>
                <a:spcPts val="600"/>
              </a:spcBef>
            </a:pPr>
            <a:r>
              <a:rPr lang="en-US" sz="2700" dirty="0">
                <a:solidFill>
                  <a:schemeClr val="tx1"/>
                </a:solidFill>
                <a:effectLst/>
              </a:rPr>
              <a:t>  private List&lt;String&gt; container;</a:t>
            </a:r>
          </a:p>
          <a:p>
            <a:pPr>
              <a:spcBef>
                <a:spcPts val="600"/>
              </a:spcBef>
            </a:pPr>
            <a:r>
              <a:rPr lang="en-US" sz="2700" dirty="0">
                <a:solidFill>
                  <a:schemeClr val="accent2"/>
                </a:solidFill>
                <a:effectLst/>
              </a:rPr>
              <a:t>  // TODO: </a:t>
            </a:r>
            <a:r>
              <a:rPr lang="en-US" sz="2700" i="1" dirty="0">
                <a:solidFill>
                  <a:schemeClr val="accent2"/>
                </a:solidFill>
                <a:effectLst/>
              </a:rPr>
              <a:t>Create a constructor</a:t>
            </a:r>
          </a:p>
          <a:p>
            <a:pPr>
              <a:spcBef>
                <a:spcPts val="600"/>
              </a:spcBef>
            </a:pPr>
            <a:r>
              <a:rPr lang="en-US" sz="2700" dirty="0">
                <a:solidFill>
                  <a:schemeClr val="tx1"/>
                </a:solidFill>
                <a:effectLst/>
              </a:rPr>
              <a:t>  public void push(String item) { </a:t>
            </a:r>
            <a:r>
              <a:rPr lang="en-US" sz="2700" dirty="0" err="1">
                <a:solidFill>
                  <a:schemeClr val="bg1"/>
                </a:solidFill>
                <a:effectLst/>
              </a:rPr>
              <a:t>this</a:t>
            </a:r>
            <a:r>
              <a:rPr lang="en-US" sz="2700" dirty="0" err="1">
                <a:solidFill>
                  <a:schemeClr val="tx1"/>
                </a:solidFill>
                <a:effectLst/>
              </a:rPr>
              <a:t>.container.add</a:t>
            </a:r>
            <a:r>
              <a:rPr lang="en-US" sz="2700" dirty="0">
                <a:solidFill>
                  <a:schemeClr val="tx1"/>
                </a:solidFill>
                <a:effectLst/>
              </a:rPr>
              <a:t>(item); }</a:t>
            </a:r>
          </a:p>
          <a:p>
            <a:pPr>
              <a:spcBef>
                <a:spcPts val="600"/>
              </a:spcBef>
            </a:pPr>
            <a:r>
              <a:rPr lang="en-US" sz="2700" dirty="0">
                <a:solidFill>
                  <a:schemeClr val="accent1">
                    <a:lumMod val="20000"/>
                    <a:lumOff val="80000"/>
                  </a:schemeClr>
                </a:solidFill>
              </a:rPr>
              <a:t>  </a:t>
            </a:r>
            <a:r>
              <a:rPr lang="en-US" sz="2700" dirty="0">
                <a:solidFill>
                  <a:schemeClr val="tx1"/>
                </a:solidFill>
                <a:effectLst/>
              </a:rPr>
              <a:t>public String pop() {</a:t>
            </a:r>
          </a:p>
          <a:p>
            <a:pPr>
              <a:spcBef>
                <a:spcPts val="600"/>
              </a:spcBef>
            </a:pPr>
            <a:r>
              <a:rPr lang="en-US" sz="2700" dirty="0">
                <a:solidFill>
                  <a:schemeClr val="tx1"/>
                </a:solidFill>
                <a:effectLst/>
              </a:rPr>
              <a:t>    </a:t>
            </a:r>
            <a:r>
              <a:rPr lang="en-US" sz="2700" dirty="0">
                <a:solidFill>
                  <a:schemeClr val="accent2"/>
                </a:solidFill>
                <a:effectLst/>
              </a:rPr>
              <a:t>// TODO:</a:t>
            </a:r>
            <a:r>
              <a:rPr lang="en-US" sz="2700" i="1" dirty="0">
                <a:solidFill>
                  <a:schemeClr val="accent2"/>
                </a:solidFill>
                <a:effectLst/>
              </a:rPr>
              <a:t> Validate if list is not empty</a:t>
            </a:r>
            <a:endParaRPr lang="en-US" sz="2700" dirty="0">
              <a:solidFill>
                <a:schemeClr val="tx1"/>
              </a:solidFill>
              <a:effectLst/>
            </a:endParaRPr>
          </a:p>
          <a:p>
            <a:pPr>
              <a:spcBef>
                <a:spcPts val="600"/>
              </a:spcBef>
            </a:pPr>
            <a:r>
              <a:rPr lang="en-US" sz="2700" dirty="0">
                <a:solidFill>
                  <a:schemeClr val="accent1">
                    <a:lumMod val="20000"/>
                    <a:lumOff val="80000"/>
                  </a:schemeClr>
                </a:solidFill>
              </a:rPr>
              <a:t>    </a:t>
            </a:r>
            <a:r>
              <a:rPr lang="en-US" sz="2700" dirty="0">
                <a:solidFill>
                  <a:schemeClr val="tx1"/>
                </a:solidFill>
                <a:effectLst/>
              </a:rPr>
              <a:t>return </a:t>
            </a:r>
            <a:r>
              <a:rPr lang="en-US" sz="2700" dirty="0" err="1">
                <a:solidFill>
                  <a:schemeClr val="bg1"/>
                </a:solidFill>
                <a:effectLst/>
              </a:rPr>
              <a:t>this</a:t>
            </a:r>
            <a:r>
              <a:rPr lang="en-US" sz="2700" dirty="0" err="1">
                <a:solidFill>
                  <a:schemeClr val="tx1"/>
                </a:solidFill>
                <a:effectLst/>
              </a:rPr>
              <a:t>.container.remove</a:t>
            </a:r>
            <a:r>
              <a:rPr lang="en-US" sz="2700" dirty="0">
                <a:solidFill>
                  <a:schemeClr val="tx1"/>
                </a:solidFill>
                <a:effectLst/>
              </a:rPr>
              <a:t>(</a:t>
            </a:r>
            <a:r>
              <a:rPr lang="en-US" sz="2700" dirty="0" err="1">
                <a:solidFill>
                  <a:schemeClr val="bg1"/>
                </a:solidFill>
                <a:effectLst/>
              </a:rPr>
              <a:t>this</a:t>
            </a:r>
            <a:r>
              <a:rPr lang="en-US" sz="2700" dirty="0" err="1">
                <a:solidFill>
                  <a:schemeClr val="tx1"/>
                </a:solidFill>
                <a:effectLst/>
              </a:rPr>
              <a:t>.container.size</a:t>
            </a:r>
            <a:r>
              <a:rPr lang="en-US" sz="2700" dirty="0">
                <a:solidFill>
                  <a:schemeClr val="tx1"/>
                </a:solidFill>
                <a:effectLst/>
              </a:rPr>
              <a:t>() - 1);</a:t>
            </a:r>
          </a:p>
          <a:p>
            <a:pPr>
              <a:spcBef>
                <a:spcPts val="600"/>
              </a:spcBef>
            </a:pPr>
            <a:r>
              <a:rPr lang="en-US" sz="2700" dirty="0">
                <a:solidFill>
                  <a:schemeClr val="tx1"/>
                </a:solidFill>
                <a:effectLst/>
              </a:rPr>
              <a:t>  }</a:t>
            </a:r>
          </a:p>
          <a:p>
            <a:pPr>
              <a:spcBef>
                <a:spcPts val="600"/>
              </a:spcBef>
            </a:pPr>
            <a:r>
              <a:rPr lang="en-US" sz="2700" dirty="0">
                <a:solidFill>
                  <a:schemeClr val="tx1"/>
                </a:solidFill>
                <a:effectLst/>
              </a:rPr>
              <a:t>}</a:t>
            </a:r>
          </a:p>
        </p:txBody>
      </p:sp>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37</a:t>
            </a:fld>
            <a:endParaRPr lang="en-US" noProof="0" dirty="0"/>
          </a:p>
        </p:txBody>
      </p:sp>
    </p:spTree>
    <p:extLst>
      <p:ext uri="{BB962C8B-B14F-4D97-AF65-F5344CB8AC3E}">
        <p14:creationId xmlns:p14="http://schemas.microsoft.com/office/powerpoint/2010/main" val="16508055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prstGeom prst="rect">
            <a:avLst/>
          </a:prstGeom>
        </p:spPr>
        <p:txBody>
          <a:bodyPr>
            <a:normAutofit/>
          </a:bodyPr>
          <a:lstStyle/>
          <a:p>
            <a:r>
              <a:rPr lang="en-US" noProof="1"/>
              <a:t>Classes share </a:t>
            </a:r>
            <a:r>
              <a:rPr lang="en-US" b="1" noProof="1">
                <a:solidFill>
                  <a:schemeClr val="bg1"/>
                </a:solidFill>
              </a:rPr>
              <a:t>IS-A</a:t>
            </a:r>
            <a:r>
              <a:rPr lang="en-US" noProof="1">
                <a:solidFill>
                  <a:schemeClr val="tx1">
                    <a:lumMod val="40000"/>
                    <a:lumOff val="60000"/>
                  </a:schemeClr>
                </a:solidFill>
              </a:rPr>
              <a:t> </a:t>
            </a:r>
            <a:r>
              <a:rPr lang="en-US" noProof="1"/>
              <a:t>relationship</a:t>
            </a:r>
          </a:p>
          <a:p>
            <a:r>
              <a:rPr lang="en-US" noProof="1"/>
              <a:t>Derived class </a:t>
            </a:r>
            <a:r>
              <a:rPr lang="en-US" b="1" noProof="1">
                <a:solidFill>
                  <a:schemeClr val="bg1"/>
                </a:solidFill>
              </a:rPr>
              <a:t>IS-A-SUBSTITUTE</a:t>
            </a:r>
            <a:r>
              <a:rPr lang="en-US" noProof="1">
                <a:solidFill>
                  <a:schemeClr val="tx1">
                    <a:lumMod val="40000"/>
                    <a:lumOff val="60000"/>
                  </a:schemeClr>
                </a:solidFill>
              </a:rPr>
              <a:t> </a:t>
            </a:r>
            <a:r>
              <a:rPr lang="en-US" noProof="1"/>
              <a:t>for the base class</a:t>
            </a:r>
          </a:p>
          <a:p>
            <a:r>
              <a:rPr lang="en-US" noProof="1"/>
              <a:t>Share the </a:t>
            </a:r>
            <a:r>
              <a:rPr lang="en-US" b="1" noProof="1">
                <a:solidFill>
                  <a:schemeClr val="bg1"/>
                </a:solidFill>
              </a:rPr>
              <a:t>same role</a:t>
            </a:r>
          </a:p>
          <a:p>
            <a:r>
              <a:rPr lang="en-US" noProof="1"/>
              <a:t>Derived class is the </a:t>
            </a:r>
            <a:r>
              <a:rPr lang="en-US" b="1" noProof="1">
                <a:solidFill>
                  <a:schemeClr val="bg1"/>
                </a:solidFill>
              </a:rPr>
              <a:t>same as the base class </a:t>
            </a:r>
            <a:r>
              <a:rPr lang="en-US" noProof="1"/>
              <a:t>but adds a </a:t>
            </a:r>
            <a:r>
              <a:rPr lang="en-US" b="1" noProof="1">
                <a:solidFill>
                  <a:schemeClr val="bg1"/>
                </a:solidFill>
              </a:rPr>
              <a:t>little bit more functionality</a:t>
            </a:r>
          </a:p>
        </p:txBody>
      </p:sp>
      <p:sp>
        <p:nvSpPr>
          <p:cNvPr id="2" name="Title 1"/>
          <p:cNvSpPr>
            <a:spLocks noGrp="1"/>
          </p:cNvSpPr>
          <p:nvPr>
            <p:ph type="title"/>
          </p:nvPr>
        </p:nvSpPr>
        <p:spPr>
          <a:prstGeom prst="rect">
            <a:avLst/>
          </a:prstGeom>
        </p:spPr>
        <p:txBody>
          <a:bodyPr anchor="ctr" anchorCtr="0"/>
          <a:lstStyle/>
          <a:p>
            <a:pPr>
              <a:lnSpc>
                <a:spcPts val="4000"/>
              </a:lnSpc>
              <a:defRPr/>
            </a:pPr>
            <a:r>
              <a:rPr lang="en-US" sz="4000" dirty="0"/>
              <a:t>When to Use Inheritance</a:t>
            </a:r>
            <a:endParaRPr lang="bg-BG" sz="4000"/>
          </a:p>
        </p:txBody>
      </p:sp>
      <p:sp>
        <p:nvSpPr>
          <p:cNvPr id="6" name="AutoShape 6"/>
          <p:cNvSpPr>
            <a:spLocks noChangeArrowheads="1"/>
          </p:cNvSpPr>
          <p:nvPr/>
        </p:nvSpPr>
        <p:spPr bwMode="auto">
          <a:xfrm>
            <a:off x="6477000" y="1299032"/>
            <a:ext cx="2590800" cy="504000"/>
          </a:xfrm>
          <a:prstGeom prst="wedgeRoundRectCallout">
            <a:avLst>
              <a:gd name="adj1" fmla="val -61864"/>
              <a:gd name="adj2" fmla="val -12291"/>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Too simplistic</a:t>
            </a:r>
            <a:endParaRPr lang="bg-BG" sz="3200" b="1" dirty="0">
              <a:solidFill>
                <a:schemeClr val="tx2">
                  <a:lumMod val="75000"/>
                </a:schemeClr>
              </a:solidFill>
            </a:endParaRPr>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38</a:t>
            </a:fld>
            <a:endParaRPr lang="en-US" noProof="0" dirty="0"/>
          </a:p>
        </p:txBody>
      </p:sp>
    </p:spTree>
    <p:extLst>
      <p:ext uri="{BB962C8B-B14F-4D97-AF65-F5344CB8AC3E}">
        <p14:creationId xmlns:p14="http://schemas.microsoft.com/office/powerpoint/2010/main" val="19915659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71086" y="1656228"/>
            <a:ext cx="7579238"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206071" y="1396104"/>
            <a:ext cx="9190420"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dirty="0">
                <a:solidFill>
                  <a:srgbClr val="FFA000"/>
                </a:solidFill>
                <a:latin typeface="Calibri" panose="020F0502020204030204"/>
                <a:ea typeface="맑은 고딕" panose="020B0503020000020004" pitchFamily="34" charset="-127"/>
              </a:endParaRPr>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FFA000"/>
                </a:solidFill>
                <a:latin typeface="Calibri" panose="020F0502020204030204"/>
                <a:ea typeface="맑은 고딕" panose="020B0503020000020004" pitchFamily="34" charset="-127"/>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altLang="en-US" sz="2399">
                <a:solidFill>
                  <a:srgbClr val="234465"/>
                </a:solidFill>
                <a:latin typeface="Calibri" panose="020F0502020204030204"/>
                <a:ea typeface="맑은 고딕" panose="020B0503020000020004" pitchFamily="34" charset="-127"/>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396491" y="3896139"/>
            <a:ext cx="2309661" cy="2500285"/>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7086" y="1664770"/>
            <a:ext cx="11811941" cy="5201066"/>
          </a:xfrm>
          <a:prstGeom prst="rect">
            <a:avLst/>
          </a:prstGeom>
        </p:spPr>
        <p:txBody>
          <a:bodyPr vert="horz" lIns="108000" tIns="36000" rIns="108000" bIns="36000" rtlCol="0">
            <a:normAutofit/>
          </a:bodyPr>
          <a:lstStyle>
            <a:lvl1pPr marL="456915" indent="-456915"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marL="358775" indent="-358775">
              <a:lnSpc>
                <a:spcPct val="95000"/>
              </a:lnSpc>
            </a:pPr>
            <a:endParaRPr lang="en-US" sz="3200" b="1" noProof="1">
              <a:solidFill>
                <a:schemeClr val="bg1"/>
              </a:solidFill>
            </a:endParaRPr>
          </a:p>
        </p:txBody>
      </p:sp>
      <p:sp>
        <p:nvSpPr>
          <p:cNvPr id="3" name="Rectangle 2"/>
          <p:cNvSpPr/>
          <p:nvPr/>
        </p:nvSpPr>
        <p:spPr>
          <a:xfrm>
            <a:off x="838200" y="1949813"/>
            <a:ext cx="8425046" cy="3621761"/>
          </a:xfrm>
          <a:prstGeom prst="rect">
            <a:avLst/>
          </a:prstGeom>
        </p:spPr>
        <p:txBody>
          <a:bodyPr wrap="square">
            <a:spAutoFit/>
          </a:bodyPr>
          <a:lstStyle/>
          <a:p>
            <a:pPr marL="358775" indent="-358775">
              <a:lnSpc>
                <a:spcPct val="110000"/>
              </a:lnSpc>
              <a:buFont typeface="Wingdings" panose="05000000000000000000" pitchFamily="2" charset="2"/>
              <a:buChar char="§"/>
            </a:pPr>
            <a:r>
              <a:rPr lang="en-US" sz="3000" dirty="0">
                <a:solidFill>
                  <a:schemeClr val="bg2"/>
                </a:solidFill>
              </a:rPr>
              <a:t>Inheritance is a powerful tool for </a:t>
            </a:r>
            <a:r>
              <a:rPr lang="en-US" sz="3000" b="1" dirty="0">
                <a:solidFill>
                  <a:schemeClr val="bg1"/>
                </a:solidFill>
              </a:rPr>
              <a:t>code reuse</a:t>
            </a:r>
          </a:p>
          <a:p>
            <a:pPr marL="358775" indent="-358775">
              <a:lnSpc>
                <a:spcPct val="110000"/>
              </a:lnSpc>
              <a:buClr>
                <a:schemeClr val="bg2"/>
              </a:buClr>
              <a:buFont typeface="Wingdings" panose="05000000000000000000" pitchFamily="2" charset="2"/>
              <a:buChar char="§"/>
            </a:pPr>
            <a:r>
              <a:rPr lang="en-US" sz="3000" b="1" dirty="0">
                <a:solidFill>
                  <a:schemeClr val="bg1"/>
                </a:solidFill>
              </a:rPr>
              <a:t>Subclass</a:t>
            </a:r>
            <a:r>
              <a:rPr lang="en-US" sz="3000" b="1" dirty="0">
                <a:solidFill>
                  <a:schemeClr val="tx2">
                    <a:lumMod val="75000"/>
                  </a:schemeClr>
                </a:solidFill>
              </a:rPr>
              <a:t> </a:t>
            </a:r>
            <a:r>
              <a:rPr lang="en-US" sz="3000" b="1" dirty="0">
                <a:solidFill>
                  <a:schemeClr val="bg1"/>
                </a:solidFill>
              </a:rPr>
              <a:t>inherits</a:t>
            </a:r>
            <a:r>
              <a:rPr lang="en-US" sz="3000" b="1" dirty="0">
                <a:solidFill>
                  <a:schemeClr val="tx2">
                    <a:lumMod val="75000"/>
                  </a:schemeClr>
                </a:solidFill>
              </a:rPr>
              <a:t> </a:t>
            </a:r>
            <a:r>
              <a:rPr lang="en-US" sz="3000" dirty="0">
                <a:solidFill>
                  <a:schemeClr val="bg2"/>
                </a:solidFill>
              </a:rPr>
              <a:t>members</a:t>
            </a:r>
            <a:r>
              <a:rPr lang="en-US" sz="3000" dirty="0"/>
              <a:t> </a:t>
            </a:r>
            <a:r>
              <a:rPr lang="en-US" sz="3000" dirty="0">
                <a:solidFill>
                  <a:schemeClr val="bg2"/>
                </a:solidFill>
              </a:rPr>
              <a:t>from</a:t>
            </a:r>
            <a:r>
              <a:rPr lang="en-US" sz="3000" dirty="0">
                <a:solidFill>
                  <a:schemeClr val="tx2">
                    <a:lumMod val="75000"/>
                  </a:schemeClr>
                </a:solidFill>
              </a:rPr>
              <a:t> </a:t>
            </a:r>
            <a:r>
              <a:rPr lang="en-US" sz="3000" b="1" dirty="0">
                <a:solidFill>
                  <a:schemeClr val="bg1"/>
                </a:solidFill>
              </a:rPr>
              <a:t>Superclass</a:t>
            </a:r>
          </a:p>
          <a:p>
            <a:pPr marL="358775" indent="-358775">
              <a:lnSpc>
                <a:spcPct val="110000"/>
              </a:lnSpc>
              <a:buFont typeface="Wingdings" panose="05000000000000000000" pitchFamily="2" charset="2"/>
              <a:buChar char="§"/>
            </a:pPr>
            <a:r>
              <a:rPr lang="en-US" sz="3000" dirty="0">
                <a:solidFill>
                  <a:schemeClr val="bg2"/>
                </a:solidFill>
              </a:rPr>
              <a:t>Subclass</a:t>
            </a:r>
            <a:r>
              <a:rPr lang="en-US" sz="3000" dirty="0"/>
              <a:t> </a:t>
            </a:r>
            <a:r>
              <a:rPr lang="en-US" sz="3000" dirty="0">
                <a:solidFill>
                  <a:schemeClr val="bg2"/>
                </a:solidFill>
              </a:rPr>
              <a:t>can</a:t>
            </a:r>
            <a:r>
              <a:rPr lang="en-US" sz="3000" dirty="0"/>
              <a:t> </a:t>
            </a:r>
            <a:r>
              <a:rPr lang="en-US" sz="3000" b="1" dirty="0">
                <a:solidFill>
                  <a:schemeClr val="bg1"/>
                </a:solidFill>
              </a:rPr>
              <a:t>override</a:t>
            </a:r>
            <a:r>
              <a:rPr lang="en-US" sz="3000" dirty="0">
                <a:solidFill>
                  <a:schemeClr val="tx2">
                    <a:lumMod val="75000"/>
                  </a:schemeClr>
                </a:solidFill>
              </a:rPr>
              <a:t> </a:t>
            </a:r>
            <a:r>
              <a:rPr lang="en-US" sz="3000" dirty="0">
                <a:solidFill>
                  <a:schemeClr val="bg2"/>
                </a:solidFill>
              </a:rPr>
              <a:t>methods</a:t>
            </a:r>
          </a:p>
          <a:p>
            <a:pPr marL="358775" indent="-358775">
              <a:lnSpc>
                <a:spcPct val="110000"/>
              </a:lnSpc>
              <a:buFont typeface="Wingdings" panose="05000000000000000000" pitchFamily="2" charset="2"/>
              <a:buChar char="§"/>
            </a:pPr>
            <a:r>
              <a:rPr lang="en-US" sz="3000" dirty="0">
                <a:solidFill>
                  <a:schemeClr val="bg2"/>
                </a:solidFill>
              </a:rPr>
              <a:t>Look</a:t>
            </a:r>
            <a:r>
              <a:rPr lang="en-US" sz="3000" dirty="0"/>
              <a:t> </a:t>
            </a:r>
            <a:r>
              <a:rPr lang="en-US" sz="3000" dirty="0">
                <a:solidFill>
                  <a:schemeClr val="bg2"/>
                </a:solidFill>
              </a:rPr>
              <a:t>for</a:t>
            </a:r>
            <a:r>
              <a:rPr lang="en-US" sz="3000" dirty="0"/>
              <a:t> </a:t>
            </a:r>
            <a:r>
              <a:rPr lang="en-US" sz="3000" dirty="0">
                <a:solidFill>
                  <a:schemeClr val="bg2"/>
                </a:solidFill>
              </a:rPr>
              <a:t>classes</a:t>
            </a:r>
            <a:r>
              <a:rPr lang="en-US" sz="3000" dirty="0"/>
              <a:t> </a:t>
            </a:r>
            <a:r>
              <a:rPr lang="en-US" sz="3000" dirty="0">
                <a:solidFill>
                  <a:schemeClr val="bg2"/>
                </a:solidFill>
              </a:rPr>
              <a:t>with</a:t>
            </a:r>
            <a:r>
              <a:rPr lang="en-US" sz="3000" dirty="0"/>
              <a:t> </a:t>
            </a:r>
            <a:r>
              <a:rPr lang="en-US" sz="3000" dirty="0">
                <a:solidFill>
                  <a:schemeClr val="bg2"/>
                </a:solidFill>
              </a:rPr>
              <a:t>the</a:t>
            </a:r>
            <a:r>
              <a:rPr lang="en-US" sz="3000" dirty="0"/>
              <a:t> </a:t>
            </a:r>
            <a:r>
              <a:rPr lang="en-US" sz="3000" b="1" dirty="0">
                <a:solidFill>
                  <a:schemeClr val="bg1"/>
                </a:solidFill>
              </a:rPr>
              <a:t>same</a:t>
            </a:r>
            <a:r>
              <a:rPr lang="en-US" sz="3000" b="1" dirty="0">
                <a:solidFill>
                  <a:schemeClr val="tx2">
                    <a:lumMod val="75000"/>
                  </a:schemeClr>
                </a:solidFill>
              </a:rPr>
              <a:t> </a:t>
            </a:r>
            <a:r>
              <a:rPr lang="en-US" sz="3000" b="1" dirty="0">
                <a:solidFill>
                  <a:schemeClr val="bg1"/>
                </a:solidFill>
              </a:rPr>
              <a:t>role</a:t>
            </a:r>
          </a:p>
          <a:p>
            <a:pPr marL="358775" indent="-358775">
              <a:lnSpc>
                <a:spcPct val="110000"/>
              </a:lnSpc>
              <a:buFont typeface="Wingdings" panose="05000000000000000000" pitchFamily="2" charset="2"/>
              <a:buChar char="§"/>
            </a:pPr>
            <a:r>
              <a:rPr lang="en-US" sz="3000" dirty="0">
                <a:solidFill>
                  <a:schemeClr val="bg2"/>
                </a:solidFill>
              </a:rPr>
              <a:t>Look</a:t>
            </a:r>
            <a:r>
              <a:rPr lang="en-US" sz="3000" dirty="0"/>
              <a:t> </a:t>
            </a:r>
            <a:r>
              <a:rPr lang="en-US" sz="3000" dirty="0">
                <a:solidFill>
                  <a:schemeClr val="bg2"/>
                </a:solidFill>
              </a:rPr>
              <a:t>for</a:t>
            </a:r>
            <a:r>
              <a:rPr lang="en-US" sz="3000" dirty="0"/>
              <a:t> </a:t>
            </a:r>
            <a:r>
              <a:rPr lang="en-US" sz="3000" b="1" dirty="0">
                <a:solidFill>
                  <a:schemeClr val="bg1"/>
                </a:solidFill>
              </a:rPr>
              <a:t>IS-A</a:t>
            </a:r>
            <a:r>
              <a:rPr lang="en-US" sz="3000" b="1" dirty="0"/>
              <a:t> </a:t>
            </a:r>
            <a:r>
              <a:rPr lang="en-US" sz="3000" dirty="0">
                <a:solidFill>
                  <a:schemeClr val="bg2"/>
                </a:solidFill>
              </a:rPr>
              <a:t>and</a:t>
            </a:r>
            <a:r>
              <a:rPr lang="en-US" sz="3000" dirty="0"/>
              <a:t> </a:t>
            </a:r>
            <a:r>
              <a:rPr lang="en-US" sz="3000" b="1" dirty="0">
                <a:solidFill>
                  <a:schemeClr val="bg1"/>
                </a:solidFill>
              </a:rPr>
              <a:t>IS-A-SUBSTITUTE</a:t>
            </a:r>
            <a:r>
              <a:rPr lang="en-US" sz="3000" b="1" dirty="0"/>
              <a:t> </a:t>
            </a:r>
            <a:r>
              <a:rPr lang="en-US" sz="3000" dirty="0">
                <a:solidFill>
                  <a:schemeClr val="bg2"/>
                </a:solidFill>
              </a:rPr>
              <a:t>for</a:t>
            </a:r>
            <a:r>
              <a:rPr lang="en-US" sz="3000" dirty="0"/>
              <a:t> </a:t>
            </a:r>
            <a:r>
              <a:rPr lang="en-US" sz="3000" dirty="0">
                <a:solidFill>
                  <a:schemeClr val="bg2"/>
                </a:solidFill>
              </a:rPr>
              <a:t>relationship</a:t>
            </a:r>
          </a:p>
          <a:p>
            <a:pPr marL="358775" indent="-358775">
              <a:lnSpc>
                <a:spcPct val="110000"/>
              </a:lnSpc>
              <a:buFont typeface="Wingdings" panose="05000000000000000000" pitchFamily="2" charset="2"/>
              <a:buChar char="§"/>
            </a:pPr>
            <a:r>
              <a:rPr lang="en-US" sz="3000" dirty="0">
                <a:solidFill>
                  <a:schemeClr val="bg2"/>
                </a:solidFill>
              </a:rPr>
              <a:t>Consider</a:t>
            </a:r>
            <a:r>
              <a:rPr lang="en-US" sz="3000" dirty="0"/>
              <a:t> </a:t>
            </a:r>
            <a:r>
              <a:rPr lang="en-US" sz="3000" b="1" dirty="0">
                <a:solidFill>
                  <a:schemeClr val="bg1"/>
                </a:solidFill>
              </a:rPr>
              <a:t>Composition</a:t>
            </a:r>
            <a:r>
              <a:rPr lang="en-US" sz="3000" dirty="0"/>
              <a:t> </a:t>
            </a:r>
            <a:r>
              <a:rPr lang="en-US" sz="3000" dirty="0">
                <a:solidFill>
                  <a:schemeClr val="bg2"/>
                </a:solidFill>
              </a:rPr>
              <a:t>and</a:t>
            </a:r>
            <a:r>
              <a:rPr lang="en-US" sz="3000" dirty="0"/>
              <a:t> </a:t>
            </a:r>
            <a:r>
              <a:rPr lang="en-US" sz="3000" b="1" dirty="0">
                <a:solidFill>
                  <a:schemeClr val="bg1"/>
                </a:solidFill>
              </a:rPr>
              <a:t>Delegation</a:t>
            </a:r>
            <a:r>
              <a:rPr lang="en-US" sz="3000" dirty="0"/>
              <a:t> </a:t>
            </a:r>
            <a:r>
              <a:rPr lang="en-US" sz="3000" dirty="0">
                <a:solidFill>
                  <a:schemeClr val="bg2"/>
                </a:solidFill>
              </a:rPr>
              <a:t>instead</a:t>
            </a:r>
          </a:p>
          <a:p>
            <a:pPr marL="358775" indent="-358775">
              <a:lnSpc>
                <a:spcPct val="110000"/>
              </a:lnSpc>
              <a:buFont typeface="Wingdings" panose="05000000000000000000" pitchFamily="2" charset="2"/>
              <a:buChar char="§"/>
            </a:pPr>
            <a:endParaRPr lang="bg-BG" sz="3000" dirty="0">
              <a:solidFill>
                <a:schemeClr val="tx2">
                  <a:lumMod val="75000"/>
                </a:schemeClr>
              </a:solidFill>
            </a:endParaRPr>
          </a:p>
        </p:txBody>
      </p:sp>
      <p:sp>
        <p:nvSpPr>
          <p:cNvPr id="1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39</a:t>
            </a:fld>
            <a:endParaRPr lang="en-US" noProof="0" dirty="0"/>
          </a:p>
        </p:txBody>
      </p:sp>
    </p:spTree>
    <p:extLst>
      <p:ext uri="{BB962C8B-B14F-4D97-AF65-F5344CB8AC3E}">
        <p14:creationId xmlns:p14="http://schemas.microsoft.com/office/powerpoint/2010/main" val="18639842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sz="quarter" idx="10"/>
          </p:nvPr>
        </p:nvSpPr>
        <p:spPr/>
        <p:txBody>
          <a:bodyPr/>
          <a:lstStyle/>
          <a:p>
            <a:r>
              <a:rPr lang="en-US"/>
              <a:t>Inheritance</a:t>
            </a:r>
          </a:p>
        </p:txBody>
      </p:sp>
      <p:pic>
        <p:nvPicPr>
          <p:cNvPr id="3" name="Picture 2">
            <a:extLst>
              <a:ext uri="{FF2B5EF4-FFF2-40B4-BE49-F238E27FC236}">
                <a16:creationId xmlns:a16="http://schemas.microsoft.com/office/drawing/2014/main" id="{DE445BD8-9382-41D4-8A9F-7838B8C35941}"/>
              </a:ext>
            </a:extLst>
          </p:cNvPr>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943172" y="1385091"/>
            <a:ext cx="2305655" cy="2305655"/>
          </a:xfrm>
          <a:prstGeom prst="rect">
            <a:avLst/>
          </a:prstGeom>
        </p:spPr>
      </p:pic>
      <p:sp>
        <p:nvSpPr>
          <p:cNvPr id="4" name="Subtitle 3"/>
          <p:cNvSpPr>
            <a:spLocks noGrp="1"/>
          </p:cNvSpPr>
          <p:nvPr>
            <p:ph type="subTitle" sz="quarter" idx="11"/>
          </p:nvPr>
        </p:nvSpPr>
        <p:spPr/>
        <p:txBody>
          <a:bodyPr/>
          <a:lstStyle/>
          <a:p>
            <a:r>
              <a:rPr lang="en-US"/>
              <a:t>Extending Classes</a:t>
            </a:r>
          </a:p>
        </p:txBody>
      </p:sp>
    </p:spTree>
    <p:extLst>
      <p:ext uri="{BB962C8B-B14F-4D97-AF65-F5344CB8AC3E}">
        <p14:creationId xmlns:p14="http://schemas.microsoft.com/office/powerpoint/2010/main" val="1056775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35389283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456115" y="4535261"/>
            <a:ext cx="5665883" cy="863152"/>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1070006" y="4535261"/>
            <a:ext cx="3960082" cy="863152"/>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5331174" y="2475274"/>
            <a:ext cx="5790822" cy="863152"/>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70008" y="2475274"/>
            <a:ext cx="3856369" cy="863152"/>
          </a:xfrm>
          <a:prstGeom prst="roundRect">
            <a:avLst/>
          </a:prstGeom>
          <a:solidFill>
            <a:schemeClr val="bg2"/>
          </a:solidFill>
          <a:ln>
            <a:solidFill>
              <a:schemeClr val="tx1"/>
            </a:solidFill>
          </a:ln>
          <a:effectLst/>
        </p:spPr>
      </p:pic>
      <p:pic>
        <p:nvPicPr>
          <p:cNvPr id="25" name="Telenor">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12003" r="-12003" b="-2307"/>
          <a:stretch/>
        </p:blipFill>
        <p:spPr>
          <a:xfrm>
            <a:off x="8675094" y="1445280"/>
            <a:ext cx="2446901" cy="863152"/>
          </a:xfrm>
          <a:prstGeom prst="roundRect">
            <a:avLst/>
          </a:prstGeom>
          <a:solidFill>
            <a:schemeClr val="bg2"/>
          </a:solidFill>
          <a:ln>
            <a:solidFill>
              <a:schemeClr val="tx1"/>
            </a:solidFill>
          </a:ln>
          <a:effectLst/>
        </p:spPr>
      </p:pic>
      <p:pic>
        <p:nvPicPr>
          <p:cNvPr id="34" name="XS">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8796" t="-9452" r="-8796" b="-9452"/>
          <a:stretch/>
        </p:blipFill>
        <p:spPr>
          <a:xfrm>
            <a:off x="1070006" y="1445280"/>
            <a:ext cx="4183612" cy="863152"/>
          </a:xfrm>
          <a:prstGeom prst="roundRect">
            <a:avLst/>
          </a:prstGeom>
          <a:solidFill>
            <a:schemeClr val="bg2"/>
          </a:solidFill>
          <a:ln>
            <a:solidFill>
              <a:schemeClr val="tx1"/>
            </a:solidFill>
          </a:ln>
          <a:effectLst/>
        </p:spPr>
      </p:pic>
      <p:pic>
        <p:nvPicPr>
          <p:cNvPr id="36" name="SB Tech">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3822" r="-689"/>
          <a:stretch/>
        </p:blipFill>
        <p:spPr>
          <a:xfrm>
            <a:off x="5608206" y="1445280"/>
            <a:ext cx="2712303" cy="863152"/>
          </a:xfrm>
          <a:prstGeom prst="roundRect">
            <a:avLst/>
          </a:prstGeom>
          <a:solidFill>
            <a:schemeClr val="bg2"/>
          </a:solidFill>
          <a:ln>
            <a:solidFill>
              <a:schemeClr val="tx1"/>
            </a:solidFill>
          </a:ln>
          <a:effectLst/>
        </p:spPr>
      </p:pic>
      <p:pic>
        <p:nvPicPr>
          <p:cNvPr id="27" name="Postbank">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1826" t="-8951" r="-21826" b="-8951"/>
          <a:stretch/>
        </p:blipFill>
        <p:spPr>
          <a:xfrm>
            <a:off x="6237267" y="3505268"/>
            <a:ext cx="2518346" cy="863152"/>
          </a:xfrm>
          <a:prstGeom prst="roundRect">
            <a:avLst/>
          </a:prstGeom>
          <a:solidFill>
            <a:schemeClr val="bg2"/>
          </a:solidFill>
          <a:ln>
            <a:solidFill>
              <a:schemeClr val="tx1"/>
            </a:solidFill>
          </a:ln>
          <a:effectLst/>
        </p:spPr>
      </p:pic>
      <p:pic>
        <p:nvPicPr>
          <p:cNvPr id="37" name="SmartIT">
            <a:hlinkClick r:id="rId19"/>
          </p:cNvPr>
          <p:cNvPicPr>
            <a:picLocks noChangeAspect="1"/>
          </p:cNvPicPr>
          <p:nvPr/>
        </p:nvPicPr>
        <p:blipFill rotWithShape="1">
          <a:blip r:embed="rId20" cstate="print">
            <a:extLst>
              <a:ext uri="{28A0092B-C50C-407E-A947-70E740481C1C}">
                <a14:useLocalDpi xmlns:a14="http://schemas.microsoft.com/office/drawing/2010/main" val="0"/>
              </a:ext>
            </a:extLst>
          </a:blip>
          <a:srcRect l="-14503" t="-16504" r="-14503" b="-16504"/>
          <a:stretch/>
        </p:blipFill>
        <p:spPr>
          <a:xfrm>
            <a:off x="1070007" y="3505268"/>
            <a:ext cx="4539290" cy="863152"/>
          </a:xfrm>
          <a:prstGeom prst="roundRect">
            <a:avLst/>
          </a:prstGeom>
          <a:solidFill>
            <a:schemeClr val="bg2"/>
          </a:solidFill>
          <a:ln>
            <a:solidFill>
              <a:schemeClr val="tx1"/>
            </a:solidFill>
          </a:ln>
          <a:effectLst/>
        </p:spPr>
      </p:pic>
      <p:pic>
        <p:nvPicPr>
          <p:cNvPr id="28" name="Codexio">
            <a:hlinkClick r:id="rId21"/>
          </p:cNvPr>
          <p:cNvPicPr>
            <a:picLocks noChangeAspect="1"/>
          </p:cNvPicPr>
          <p:nvPr/>
        </p:nvPicPr>
        <p:blipFill rotWithShape="1">
          <a:blip r:embed="rId22" cstate="print">
            <a:extLst>
              <a:ext uri="{28A0092B-C50C-407E-A947-70E740481C1C}">
                <a14:useLocalDpi xmlns:a14="http://schemas.microsoft.com/office/drawing/2010/main" val="0"/>
              </a:ext>
            </a:extLst>
          </a:blip>
          <a:srcRect l="-28589" t="-22282" r="-30138" b="-23831"/>
          <a:stretch/>
        </p:blipFill>
        <p:spPr>
          <a:xfrm>
            <a:off x="9373804" y="3505268"/>
            <a:ext cx="1748192" cy="863152"/>
          </a:xfrm>
          <a:prstGeom prst="roundRect">
            <a:avLst/>
          </a:prstGeom>
          <a:solidFill>
            <a:schemeClr val="bg2"/>
          </a:solidFill>
          <a:ln>
            <a:solidFill>
              <a:schemeClr val="tx1"/>
            </a:solidFill>
          </a:ln>
          <a:effectLst/>
        </p:spPr>
      </p:pic>
      <p:pic>
        <p:nvPicPr>
          <p:cNvPr id="16" name="Infragistics">
            <a:hlinkClick r:id="rId23"/>
            <a:extLst>
              <a:ext uri="{FF2B5EF4-FFF2-40B4-BE49-F238E27FC236}">
                <a16:creationId xmlns:a16="http://schemas.microsoft.com/office/drawing/2014/main" id="{0FDF11E6-F5ED-4FB2-96CD-9D306D28A0DB}"/>
              </a:ext>
            </a:extLst>
          </p:cNvPr>
          <p:cNvPicPr>
            <a:picLocks noChangeAspect="1"/>
          </p:cNvPicPr>
          <p:nvPr/>
        </p:nvPicPr>
        <p:blipFill rotWithShape="1">
          <a:blip r:embed="rId24" cstate="print">
            <a:extLst>
              <a:ext uri="{28A0092B-C50C-407E-A947-70E740481C1C}">
                <a14:useLocalDpi xmlns:a14="http://schemas.microsoft.com/office/drawing/2010/main" val="0"/>
              </a:ext>
            </a:extLst>
          </a:blip>
          <a:srcRect l="-4204" r="-4204"/>
          <a:stretch>
            <a:fillRect/>
          </a:stretch>
        </p:blipFill>
        <p:spPr>
          <a:xfrm>
            <a:off x="1113007" y="5565254"/>
            <a:ext cx="2872298" cy="863152"/>
          </a:xfrm>
          <a:prstGeom prst="roundRect">
            <a:avLst/>
          </a:prstGeom>
          <a:solidFill>
            <a:schemeClr val="bg2"/>
          </a:solidFill>
          <a:ln>
            <a:solidFill>
              <a:schemeClr val="tx1"/>
            </a:solidFill>
          </a:ln>
          <a:effectLst>
            <a:softEdge rad="0"/>
          </a:effectLst>
        </p:spPr>
      </p:pic>
      <p:pic>
        <p:nvPicPr>
          <p:cNvPr id="18" name="Picture 17">
            <a:hlinkClick r:id="rId25"/>
          </p:cNvPr>
          <p:cNvPicPr>
            <a:picLocks noChangeAspect="1"/>
          </p:cNvPicPr>
          <p:nvPr/>
        </p:nvPicPr>
        <p:blipFill>
          <a:blip r:embed="rId26"/>
          <a:stretch>
            <a:fillRect/>
          </a:stretch>
        </p:blipFill>
        <p:spPr>
          <a:xfrm>
            <a:off x="4684974" y="5654317"/>
            <a:ext cx="6472875" cy="774091"/>
          </a:xfrm>
          <a:prstGeom prst="roundRect">
            <a:avLst/>
          </a:prstGeom>
          <a:solidFill>
            <a:schemeClr val="bg2"/>
          </a:solidFill>
          <a:ln>
            <a:solidFill>
              <a:schemeClr val="tx1"/>
            </a:solidFill>
          </a:ln>
          <a:effectLst>
            <a:softEdge rad="0"/>
          </a:effectLst>
        </p:spPr>
      </p:pic>
      <p:sp>
        <p:nvSpPr>
          <p:cNvPr id="1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41</a:t>
            </a:fld>
            <a:endParaRPr lang="en-US" noProof="0" dirty="0"/>
          </a:p>
        </p:txBody>
      </p:sp>
    </p:spTree>
    <p:extLst>
      <p:ext uri="{BB962C8B-B14F-4D97-AF65-F5344CB8AC3E}">
        <p14:creationId xmlns:p14="http://schemas.microsoft.com/office/powerpoint/2010/main" val="55086078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Organizational Partners</a:t>
            </a:r>
            <a:endParaRPr lang="bg-BG" dirty="0"/>
          </a:p>
        </p:txBody>
      </p:sp>
      <p:grpSp>
        <p:nvGrpSpPr>
          <p:cNvPr id="7" name="Group 6">
            <a:extLst>
              <a:ext uri="{FF2B5EF4-FFF2-40B4-BE49-F238E27FC236}">
                <a16:creationId xmlns:a16="http://schemas.microsoft.com/office/drawing/2014/main" id="{8F94737B-4698-41F8-AC81-9324F12880B9}"/>
              </a:ext>
            </a:extLst>
          </p:cNvPr>
          <p:cNvGrpSpPr/>
          <p:nvPr/>
        </p:nvGrpSpPr>
        <p:grpSpPr>
          <a:xfrm>
            <a:off x="1982273" y="1710773"/>
            <a:ext cx="8227457" cy="4150197"/>
            <a:chOff x="1492446" y="2067924"/>
            <a:chExt cx="6811766" cy="3436077"/>
          </a:xfrm>
        </p:grpSpPr>
        <p:pic>
          <p:nvPicPr>
            <p:cNvPr id="2" name="Picture 1">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5953" t="-24485" r="-5953" b="-24485"/>
            <a:stretch/>
          </p:blipFill>
          <p:spPr>
            <a:xfrm>
              <a:off x="1492446" y="2067924"/>
              <a:ext cx="4297166" cy="1439625"/>
            </a:xfrm>
            <a:prstGeom prst="roundRect">
              <a:avLst>
                <a:gd name="adj" fmla="val 8805"/>
              </a:avLst>
            </a:prstGeom>
            <a:solidFill>
              <a:schemeClr val="bg2"/>
            </a:solidFill>
            <a:ln>
              <a:solidFill>
                <a:schemeClr val="tx1"/>
              </a:solidFill>
            </a:ln>
            <a:effectLst/>
          </p:spPr>
        </p:pic>
        <p:pic>
          <p:nvPicPr>
            <p:cNvPr id="4" name="Picture 3">
              <a:hlinkClick r:id="rId5"/>
            </p:cNvPr>
            <p:cNvPicPr>
              <a:picLocks noChangeAspect="1"/>
            </p:cNvPicPr>
            <p:nvPr/>
          </p:nvPicPr>
          <p:blipFill rotWithShape="1">
            <a:blip r:embed="rId6" cstate="print">
              <a:extLst>
                <a:ext uri="{28A0092B-C50C-407E-A947-70E740481C1C}">
                  <a14:useLocalDpi xmlns:a14="http://schemas.microsoft.com/office/drawing/2010/main" val="0"/>
                </a:ext>
              </a:extLst>
            </a:blip>
            <a:srcRect l="-6654" r="6654"/>
            <a:stretch/>
          </p:blipFill>
          <p:spPr>
            <a:xfrm>
              <a:off x="6341434" y="2067924"/>
              <a:ext cx="1962778" cy="1439625"/>
            </a:xfrm>
            <a:prstGeom prst="roundRect">
              <a:avLst>
                <a:gd name="adj" fmla="val 8806"/>
              </a:avLst>
            </a:prstGeom>
            <a:solidFill>
              <a:schemeClr val="bg2"/>
            </a:solidFill>
            <a:ln>
              <a:solidFill>
                <a:schemeClr val="tx1"/>
              </a:solidFill>
            </a:ln>
            <a:effectLst/>
          </p:spPr>
        </p:pic>
        <p:pic>
          <p:nvPicPr>
            <p:cNvPr id="5" name="Picture 4">
              <a:hlinkClick r:id="rId7"/>
            </p:cNvPr>
            <p:cNvPicPr>
              <a:picLocks noChangeAspect="1"/>
            </p:cNvPicPr>
            <p:nvPr/>
          </p:nvPicPr>
          <p:blipFill rotWithShape="1">
            <a:blip r:embed="rId8" cstate="print">
              <a:extLst>
                <a:ext uri="{28A0092B-C50C-407E-A947-70E740481C1C}">
                  <a14:useLocalDpi xmlns:a14="http://schemas.microsoft.com/office/drawing/2010/main" val="0"/>
                </a:ext>
              </a:extLst>
            </a:blip>
            <a:srcRect l="-3201" t="-3201" r="-3201" b="-3201"/>
            <a:stretch/>
          </p:blipFill>
          <p:spPr>
            <a:xfrm>
              <a:off x="5904002" y="4064376"/>
              <a:ext cx="2400210" cy="1439625"/>
            </a:xfrm>
            <a:prstGeom prst="roundRect">
              <a:avLst>
                <a:gd name="adj" fmla="val 8200"/>
              </a:avLst>
            </a:prstGeom>
            <a:solidFill>
              <a:schemeClr val="bg2"/>
            </a:solidFill>
            <a:ln>
              <a:solidFill>
                <a:schemeClr val="tx1"/>
              </a:solidFill>
            </a:ln>
            <a:effectLst/>
          </p:spPr>
        </p:pic>
        <p:pic>
          <p:nvPicPr>
            <p:cNvPr id="6" name="Picture 5">
              <a:hlinkClick r:id="rId9"/>
            </p:cNvPr>
            <p:cNvPicPr>
              <a:picLocks noChangeAspect="1"/>
            </p:cNvPicPr>
            <p:nvPr/>
          </p:nvPicPr>
          <p:blipFill rotWithShape="1">
            <a:blip r:embed="rId10" cstate="print">
              <a:extLst>
                <a:ext uri="{28A0092B-C50C-407E-A947-70E740481C1C}">
                  <a14:useLocalDpi xmlns:a14="http://schemas.microsoft.com/office/drawing/2010/main" val="0"/>
                </a:ext>
              </a:extLst>
            </a:blip>
            <a:srcRect l="-9305" t="-5874" r="-9305" b="-12736"/>
            <a:stretch/>
          </p:blipFill>
          <p:spPr>
            <a:xfrm>
              <a:off x="1492446" y="4064376"/>
              <a:ext cx="3383118" cy="1439625"/>
            </a:xfrm>
            <a:prstGeom prst="roundRect">
              <a:avLst>
                <a:gd name="adj" fmla="val 10015"/>
              </a:avLst>
            </a:prstGeom>
            <a:solidFill>
              <a:schemeClr val="bg2"/>
            </a:solidFill>
            <a:ln>
              <a:solidFill>
                <a:schemeClr val="tx1"/>
              </a:solidFill>
            </a:ln>
            <a:effectLst/>
          </p:spPr>
        </p:pic>
      </p:grpSp>
      <p:sp>
        <p:nvSpPr>
          <p:cNvPr id="8"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Tree>
    <p:extLst>
      <p:ext uri="{BB962C8B-B14F-4D97-AF65-F5344CB8AC3E}">
        <p14:creationId xmlns:p14="http://schemas.microsoft.com/office/powerpoint/2010/main" val="25428366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C1780DB1-0AF0-4108-AFE1-9DA99F0DBCB8}"/>
              </a:ext>
            </a:extLst>
          </p:cNvPr>
          <p:cNvSpPr>
            <a:spLocks noGrp="1"/>
          </p:cNvSpPr>
          <p:nvPr>
            <p:ph type="sldNum" sz="quarter" idx="429496729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43</a:t>
            </a:fld>
            <a:endParaRPr lang="en-US" noProof="0" dirty="0"/>
          </a:p>
        </p:txBody>
      </p:sp>
    </p:spTree>
    <p:extLst>
      <p:ext uri="{BB962C8B-B14F-4D97-AF65-F5344CB8AC3E}">
        <p14:creationId xmlns:p14="http://schemas.microsoft.com/office/powerpoint/2010/main" val="1441867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44</a:t>
            </a:fld>
            <a:endParaRPr lang="en-US" noProof="0" dirty="0"/>
          </a:p>
        </p:txBody>
      </p:sp>
    </p:spTree>
    <p:extLst>
      <p:ext uri="{BB962C8B-B14F-4D97-AF65-F5344CB8AC3E}">
        <p14:creationId xmlns:p14="http://schemas.microsoft.com/office/powerpoint/2010/main" val="35065338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3" name="Rectangle 3"/>
          <p:cNvSpPr>
            <a:spLocks noGrp="1" noChangeArrowheads="1"/>
          </p:cNvSpPr>
          <p:nvPr>
            <p:ph type="body" sz="quarter" idx="10"/>
          </p:nvPr>
        </p:nvSpPr>
        <p:spPr/>
        <p:txBody>
          <a:bodyPr>
            <a:normAutofit/>
          </a:bodyPr>
          <a:lstStyle/>
          <a:p>
            <a:pPr>
              <a:lnSpc>
                <a:spcPct val="100000"/>
              </a:lnSpc>
              <a:spcBef>
                <a:spcPts val="300"/>
              </a:spcBef>
              <a:spcAft>
                <a:spcPts val="300"/>
              </a:spcAft>
              <a:buClr>
                <a:schemeClr val="tx1"/>
              </a:buClr>
            </a:pPr>
            <a:r>
              <a:rPr lang="en-US" b="1" dirty="0">
                <a:solidFill>
                  <a:schemeClr val="bg1"/>
                </a:solidFill>
              </a:rPr>
              <a:t>Superclass</a:t>
            </a:r>
            <a:r>
              <a:rPr lang="en-US" dirty="0"/>
              <a:t> - Parent class, Base Class </a:t>
            </a:r>
          </a:p>
          <a:p>
            <a:pPr lvl="1" latinLnBrk="0">
              <a:lnSpc>
                <a:spcPct val="100000"/>
              </a:lnSpc>
              <a:spcBef>
                <a:spcPts val="300"/>
              </a:spcBef>
              <a:spcAft>
                <a:spcPts val="300"/>
              </a:spcAft>
              <a:buClr>
                <a:schemeClr val="tx1"/>
              </a:buClr>
            </a:pPr>
            <a:r>
              <a:rPr lang="en-US" dirty="0"/>
              <a:t>The class giving its members to its child</a:t>
            </a:r>
            <a:r>
              <a:rPr lang="bg-BG" dirty="0"/>
              <a:t> </a:t>
            </a:r>
            <a:r>
              <a:rPr lang="en-US" dirty="0"/>
              <a:t>class</a:t>
            </a:r>
            <a:endParaRPr lang="bg-BG" dirty="0"/>
          </a:p>
          <a:p>
            <a:pPr>
              <a:lnSpc>
                <a:spcPct val="100000"/>
              </a:lnSpc>
              <a:spcBef>
                <a:spcPts val="300"/>
              </a:spcBef>
              <a:spcAft>
                <a:spcPts val="300"/>
              </a:spcAft>
              <a:buClr>
                <a:schemeClr val="tx1"/>
              </a:buClr>
            </a:pPr>
            <a:r>
              <a:rPr lang="en-US" b="1" dirty="0">
                <a:solidFill>
                  <a:schemeClr val="bg1"/>
                </a:solidFill>
              </a:rPr>
              <a:t>Subclass</a:t>
            </a:r>
            <a:r>
              <a:rPr lang="en-US" dirty="0">
                <a:solidFill>
                  <a:schemeClr val="tx2">
                    <a:lumMod val="75000"/>
                  </a:schemeClr>
                </a:solidFill>
              </a:rPr>
              <a:t> </a:t>
            </a:r>
            <a:r>
              <a:rPr lang="en-US" dirty="0"/>
              <a:t>- Child class, Derived Class</a:t>
            </a:r>
          </a:p>
          <a:p>
            <a:pPr lvl="1">
              <a:lnSpc>
                <a:spcPct val="100000"/>
              </a:lnSpc>
              <a:spcBef>
                <a:spcPts val="300"/>
              </a:spcBef>
              <a:spcAft>
                <a:spcPts val="300"/>
              </a:spcAft>
            </a:pPr>
            <a:r>
              <a:rPr lang="en-US" dirty="0"/>
              <a:t>The class taking members from its base class</a:t>
            </a:r>
            <a:endParaRPr lang="en-US" dirty="0">
              <a:solidFill>
                <a:schemeClr val="tx2">
                  <a:lumMod val="75000"/>
                </a:schemeClr>
              </a:solidFill>
            </a:endParaRPr>
          </a:p>
        </p:txBody>
      </p:sp>
      <p:sp>
        <p:nvSpPr>
          <p:cNvPr id="1233922" name="Rectangle 2"/>
          <p:cNvSpPr>
            <a:spLocks noGrp="1" noChangeArrowheads="1"/>
          </p:cNvSpPr>
          <p:nvPr>
            <p:ph type="title"/>
          </p:nvPr>
        </p:nvSpPr>
        <p:spPr/>
        <p:txBody>
          <a:bodyPr/>
          <a:lstStyle/>
          <a:p>
            <a:r>
              <a:rPr lang="en-US" dirty="0"/>
              <a:t>Inheritance</a:t>
            </a:r>
            <a:endParaRPr lang="bg-BG" dirty="0"/>
          </a:p>
        </p:txBody>
      </p:sp>
      <p:sp>
        <p:nvSpPr>
          <p:cNvPr id="5" name="Rectangle: Rounded Corners 4"/>
          <p:cNvSpPr>
            <a:spLocks noChangeArrowheads="1"/>
          </p:cNvSpPr>
          <p:nvPr/>
        </p:nvSpPr>
        <p:spPr bwMode="auto">
          <a:xfrm>
            <a:off x="3910807" y="4139153"/>
            <a:ext cx="5007904" cy="5762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GB" sz="4000" b="1" noProof="1">
                <a:solidFill>
                  <a:schemeClr val="tx2"/>
                </a:solidFill>
                <a:latin typeface="Consolas" pitchFamily="49" charset="0"/>
              </a:rPr>
              <a:t>Superclass</a:t>
            </a:r>
          </a:p>
        </p:txBody>
      </p:sp>
      <p:sp>
        <p:nvSpPr>
          <p:cNvPr id="6" name="Rectangle: Rounded Corners 5"/>
          <p:cNvSpPr>
            <a:spLocks noChangeArrowheads="1"/>
          </p:cNvSpPr>
          <p:nvPr/>
        </p:nvSpPr>
        <p:spPr bwMode="auto">
          <a:xfrm>
            <a:off x="3910804" y="5473355"/>
            <a:ext cx="5007910" cy="576262"/>
          </a:xfrm>
          <a:prstGeom prst="roundRect">
            <a:avLst/>
          </a:prstGeom>
          <a:solidFill>
            <a:schemeClr val="accent5">
              <a:lumMod val="40000"/>
              <a:lumOff val="60000"/>
              <a:alpha val="14902"/>
            </a:schemeClr>
          </a:solidFill>
          <a:ln w="38100" algn="ctr">
            <a:solidFill>
              <a:schemeClr val="tx1"/>
            </a:solidFill>
            <a:miter lim="800000"/>
            <a:headEnd/>
            <a:tailEnd/>
          </a:ln>
          <a:effectLst/>
        </p:spPr>
        <p:txBody>
          <a:bodyPr wrap="none" anchor="ctr"/>
          <a:lstStyle/>
          <a:p>
            <a:pPr algn="ctr">
              <a:defRPr/>
            </a:pPr>
            <a:r>
              <a:rPr lang="en-US" sz="4000" b="1" noProof="1">
                <a:solidFill>
                  <a:schemeClr val="tx2"/>
                </a:solidFill>
                <a:latin typeface="Consolas" pitchFamily="49" charset="0"/>
              </a:rPr>
              <a:t>Subclass</a:t>
            </a:r>
          </a:p>
        </p:txBody>
      </p:sp>
      <p:sp>
        <p:nvSpPr>
          <p:cNvPr id="7" name="Freeform 145"/>
          <p:cNvSpPr>
            <a:spLocks/>
          </p:cNvSpPr>
          <p:nvPr/>
        </p:nvSpPr>
        <p:spPr bwMode="auto">
          <a:xfrm flipH="1">
            <a:off x="6321719" y="4953288"/>
            <a:ext cx="93041" cy="528090"/>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381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Freeform 147"/>
          <p:cNvSpPr>
            <a:spLocks/>
          </p:cNvSpPr>
          <p:nvPr/>
        </p:nvSpPr>
        <p:spPr bwMode="auto">
          <a:xfrm>
            <a:off x="6208480" y="4748822"/>
            <a:ext cx="412558" cy="212488"/>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381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9" name="AutoShape 6"/>
          <p:cNvSpPr>
            <a:spLocks noChangeArrowheads="1"/>
          </p:cNvSpPr>
          <p:nvPr/>
        </p:nvSpPr>
        <p:spPr bwMode="auto">
          <a:xfrm>
            <a:off x="1908314" y="5194183"/>
            <a:ext cx="1600200" cy="507298"/>
          </a:xfrm>
          <a:prstGeom prst="wedgeRoundRectCallout">
            <a:avLst>
              <a:gd name="adj1" fmla="val 68506"/>
              <a:gd name="adj2" fmla="val 5257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Derived</a:t>
            </a:r>
            <a:endParaRPr lang="bg-BG" sz="3200" b="1" dirty="0">
              <a:solidFill>
                <a:schemeClr val="bg2"/>
              </a:solidFill>
            </a:endParaRPr>
          </a:p>
        </p:txBody>
      </p:sp>
      <p:sp>
        <p:nvSpPr>
          <p:cNvPr id="10" name="AutoShape 6"/>
          <p:cNvSpPr>
            <a:spLocks noChangeArrowheads="1"/>
          </p:cNvSpPr>
          <p:nvPr/>
        </p:nvSpPr>
        <p:spPr bwMode="auto">
          <a:xfrm>
            <a:off x="9299714" y="3737515"/>
            <a:ext cx="1600200" cy="504000"/>
          </a:xfrm>
          <a:prstGeom prst="wedgeRoundRectCallout">
            <a:avLst>
              <a:gd name="adj1" fmla="val -66987"/>
              <a:gd name="adj2" fmla="val 60005"/>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chemeClr val="bg2"/>
                </a:solidFill>
              </a:rPr>
              <a:t>Base</a:t>
            </a:r>
            <a:endParaRPr lang="bg-BG" sz="3200" b="1" dirty="0">
              <a:solidFill>
                <a:schemeClr val="bg2"/>
              </a:solidFill>
            </a:endParaRPr>
          </a:p>
        </p:txBody>
      </p:sp>
      <p:sp>
        <p:nvSpPr>
          <p:cNvPr id="11"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4171000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392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392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923" grpId="0" uiExpand="1" build="p"/>
      <p:bldP spid="6" grpId="0" animBg="1"/>
      <p:bldP spid="7" grpId="0" animBg="1"/>
      <p:bldP spid="8"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 Example</a:t>
            </a:r>
          </a:p>
        </p:txBody>
      </p:sp>
      <p:sp>
        <p:nvSpPr>
          <p:cNvPr id="5" name="Rectangle 4"/>
          <p:cNvSpPr>
            <a:spLocks noChangeArrowheads="1"/>
          </p:cNvSpPr>
          <p:nvPr/>
        </p:nvSpPr>
        <p:spPr bwMode="auto">
          <a:xfrm>
            <a:off x="4367136" y="1612900"/>
            <a:ext cx="3265165"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GB" sz="3200" b="1" noProof="1">
                <a:solidFill>
                  <a:schemeClr val="tx2"/>
                </a:solidFill>
                <a:latin typeface="Consolas" pitchFamily="49" charset="0"/>
              </a:rPr>
              <a:t>Person</a:t>
            </a:r>
          </a:p>
        </p:txBody>
      </p:sp>
      <p:sp>
        <p:nvSpPr>
          <p:cNvPr id="6" name="Rectangle 5"/>
          <p:cNvSpPr>
            <a:spLocks noChangeArrowheads="1"/>
          </p:cNvSpPr>
          <p:nvPr/>
        </p:nvSpPr>
        <p:spPr bwMode="auto">
          <a:xfrm>
            <a:off x="4367136" y="2189164"/>
            <a:ext cx="3265165"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en-GB" b="1" noProof="1">
                <a:solidFill>
                  <a:schemeClr val="tx2"/>
                </a:solidFill>
                <a:latin typeface="Consolas" pitchFamily="49" charset="0"/>
              </a:rPr>
              <a:t>+Name: String</a:t>
            </a:r>
          </a:p>
          <a:p>
            <a:pPr>
              <a:lnSpc>
                <a:spcPct val="95000"/>
              </a:lnSpc>
              <a:defRPr/>
            </a:pPr>
            <a:r>
              <a:rPr lang="en-GB" b="1" noProof="1">
                <a:solidFill>
                  <a:schemeClr val="tx2"/>
                </a:solidFill>
                <a:latin typeface="Consolas" pitchFamily="49" charset="0"/>
              </a:rPr>
              <a:t>+Address: String</a:t>
            </a:r>
          </a:p>
        </p:txBody>
      </p:sp>
      <p:sp>
        <p:nvSpPr>
          <p:cNvPr id="7" name="Rectangle 6"/>
          <p:cNvSpPr>
            <a:spLocks noChangeArrowheads="1"/>
          </p:cNvSpPr>
          <p:nvPr/>
        </p:nvSpPr>
        <p:spPr bwMode="auto">
          <a:xfrm>
            <a:off x="4367136" y="2981327"/>
            <a:ext cx="3265165"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b="1" noProof="1">
              <a:solidFill>
                <a:srgbClr val="8CF4F2"/>
              </a:solidFill>
              <a:effectLst>
                <a:outerShdw blurRad="38100" dist="38100" dir="2700000" algn="tl">
                  <a:srgbClr val="000000">
                    <a:alpha val="43137"/>
                  </a:srgbClr>
                </a:outerShdw>
              </a:effectLst>
              <a:latin typeface="Consolas" pitchFamily="49" charset="0"/>
            </a:endParaRPr>
          </a:p>
        </p:txBody>
      </p:sp>
      <p:sp>
        <p:nvSpPr>
          <p:cNvPr id="8" name="Rectangle 7"/>
          <p:cNvSpPr>
            <a:spLocks noChangeArrowheads="1"/>
          </p:cNvSpPr>
          <p:nvPr/>
        </p:nvSpPr>
        <p:spPr bwMode="auto">
          <a:xfrm>
            <a:off x="2337781" y="4359275"/>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latin typeface="Consolas" pitchFamily="49" charset="0"/>
              </a:rPr>
              <a:t>Employee</a:t>
            </a:r>
          </a:p>
        </p:txBody>
      </p:sp>
      <p:sp>
        <p:nvSpPr>
          <p:cNvPr id="9" name="Rectangle 8"/>
          <p:cNvSpPr>
            <a:spLocks noChangeArrowheads="1"/>
          </p:cNvSpPr>
          <p:nvPr/>
        </p:nvSpPr>
        <p:spPr bwMode="auto">
          <a:xfrm>
            <a:off x="2337781" y="4935539"/>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latin typeface="Consolas" pitchFamily="49" charset="0"/>
              </a:rPr>
              <a:t>+</a:t>
            </a:r>
            <a:r>
              <a:rPr lang="en-US" b="1" noProof="1">
                <a:solidFill>
                  <a:schemeClr val="tx2"/>
                </a:solidFill>
                <a:latin typeface="Consolas" pitchFamily="49" charset="0"/>
              </a:rPr>
              <a:t>Company: String</a:t>
            </a:r>
          </a:p>
          <a:p>
            <a:pPr>
              <a:lnSpc>
                <a:spcPct val="95000"/>
              </a:lnSpc>
              <a:defRPr/>
            </a:pPr>
            <a:endParaRPr lang="en-US" b="1" noProof="1">
              <a:solidFill>
                <a:schemeClr val="tx2"/>
              </a:solidFill>
              <a:effectLst>
                <a:outerShdw blurRad="38100" dist="38100" dir="2700000" algn="tl">
                  <a:srgbClr val="000000">
                    <a:alpha val="43137"/>
                  </a:srgbClr>
                </a:outerShdw>
              </a:effectLst>
              <a:latin typeface="Consolas" pitchFamily="49" charset="0"/>
            </a:endParaRPr>
          </a:p>
        </p:txBody>
      </p:sp>
      <p:sp>
        <p:nvSpPr>
          <p:cNvPr id="10" name="Rectangle 9"/>
          <p:cNvSpPr>
            <a:spLocks noChangeArrowheads="1"/>
          </p:cNvSpPr>
          <p:nvPr/>
        </p:nvSpPr>
        <p:spPr bwMode="auto">
          <a:xfrm>
            <a:off x="2337781" y="5727702"/>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rgbClr val="8CF4F2"/>
              </a:solidFill>
              <a:effectLst>
                <a:outerShdw blurRad="38100" dist="38100" dir="2700000" algn="tl">
                  <a:srgbClr val="000000">
                    <a:alpha val="43137"/>
                  </a:srgbClr>
                </a:outerShdw>
              </a:effectLst>
              <a:latin typeface="Consolas" pitchFamily="49" charset="0"/>
            </a:endParaRPr>
          </a:p>
        </p:txBody>
      </p:sp>
      <p:sp>
        <p:nvSpPr>
          <p:cNvPr id="11" name="Rectangle 10"/>
          <p:cNvSpPr>
            <a:spLocks noChangeArrowheads="1"/>
          </p:cNvSpPr>
          <p:nvPr/>
        </p:nvSpPr>
        <p:spPr bwMode="auto">
          <a:xfrm>
            <a:off x="6400723" y="4368800"/>
            <a:ext cx="3265167" cy="576262"/>
          </a:xfrm>
          <a:prstGeom prst="rect">
            <a:avLst/>
          </a:prstGeom>
          <a:solidFill>
            <a:schemeClr val="accent5">
              <a:lumMod val="40000"/>
              <a:lumOff val="60000"/>
              <a:alpha val="14902"/>
            </a:schemeClr>
          </a:solidFill>
          <a:ln w="25400" algn="ctr">
            <a:solidFill>
              <a:schemeClr val="accent5">
                <a:lumMod val="60000"/>
                <a:lumOff val="40000"/>
              </a:schemeClr>
            </a:solidFill>
            <a:miter lim="800000"/>
            <a:headEnd/>
            <a:tailEnd/>
          </a:ln>
          <a:effectLst/>
        </p:spPr>
        <p:txBody>
          <a:bodyPr wrap="none" anchor="ctr"/>
          <a:lstStyle/>
          <a:p>
            <a:pPr algn="ctr">
              <a:defRPr/>
            </a:pPr>
            <a:r>
              <a:rPr lang="en-US" sz="3200" b="1" noProof="1">
                <a:solidFill>
                  <a:schemeClr val="tx2"/>
                </a:solidFill>
                <a:latin typeface="Consolas" pitchFamily="49" charset="0"/>
              </a:rPr>
              <a:t>Student</a:t>
            </a:r>
          </a:p>
        </p:txBody>
      </p:sp>
      <p:sp>
        <p:nvSpPr>
          <p:cNvPr id="12" name="Rectangle 11"/>
          <p:cNvSpPr>
            <a:spLocks noChangeArrowheads="1"/>
          </p:cNvSpPr>
          <p:nvPr/>
        </p:nvSpPr>
        <p:spPr bwMode="auto">
          <a:xfrm>
            <a:off x="6400723" y="4945064"/>
            <a:ext cx="3265167" cy="792163"/>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r>
              <a:rPr lang="bg-BG" b="1" noProof="1">
                <a:solidFill>
                  <a:schemeClr val="tx2"/>
                </a:solidFill>
                <a:latin typeface="Consolas" pitchFamily="49" charset="0"/>
              </a:rPr>
              <a:t>+</a:t>
            </a:r>
            <a:r>
              <a:rPr lang="en-US" b="1" noProof="1">
                <a:solidFill>
                  <a:schemeClr val="tx2"/>
                </a:solidFill>
                <a:latin typeface="Consolas" pitchFamily="49" charset="0"/>
              </a:rPr>
              <a:t>School: String</a:t>
            </a:r>
          </a:p>
          <a:p>
            <a:pPr>
              <a:lnSpc>
                <a:spcPct val="95000"/>
              </a:lnSpc>
              <a:defRPr/>
            </a:pPr>
            <a:endParaRPr lang="en-US" b="1" noProof="1">
              <a:solidFill>
                <a:srgbClr val="8CF4F2"/>
              </a:solidFill>
              <a:effectLst>
                <a:outerShdw blurRad="38100" dist="38100" dir="2700000" algn="tl">
                  <a:srgbClr val="000000">
                    <a:alpha val="43137"/>
                  </a:srgbClr>
                </a:outerShdw>
              </a:effectLst>
              <a:latin typeface="Consolas" pitchFamily="49" charset="0"/>
            </a:endParaRPr>
          </a:p>
        </p:txBody>
      </p:sp>
      <p:sp>
        <p:nvSpPr>
          <p:cNvPr id="13" name="Rectangle 12"/>
          <p:cNvSpPr>
            <a:spLocks noChangeArrowheads="1"/>
          </p:cNvSpPr>
          <p:nvPr/>
        </p:nvSpPr>
        <p:spPr bwMode="auto">
          <a:xfrm>
            <a:off x="6400723" y="5737227"/>
            <a:ext cx="3265167" cy="358775"/>
          </a:xfrm>
          <a:prstGeom prst="rect">
            <a:avLst/>
          </a:prstGeom>
          <a:solidFill>
            <a:srgbClr val="B5DBE5">
              <a:alpha val="14902"/>
            </a:srgbClr>
          </a:solidFill>
          <a:ln w="25400" algn="ctr">
            <a:solidFill>
              <a:schemeClr val="accent5">
                <a:lumMod val="60000"/>
                <a:lumOff val="40000"/>
              </a:schemeClr>
            </a:solidFill>
            <a:miter lim="800000"/>
            <a:headEnd/>
            <a:tailEnd/>
          </a:ln>
          <a:effectLst/>
        </p:spPr>
        <p:txBody>
          <a:bodyPr wrap="none" anchor="ctr"/>
          <a:lstStyle/>
          <a:p>
            <a:pPr>
              <a:lnSpc>
                <a:spcPct val="95000"/>
              </a:lnSpc>
              <a:defRPr/>
            </a:pPr>
            <a:endParaRPr lang="bg-BG" sz="2000" b="1" noProof="1">
              <a:solidFill>
                <a:schemeClr val="tx2"/>
              </a:solidFill>
              <a:effectLst>
                <a:outerShdw blurRad="38100" dist="38100" dir="2700000" algn="tl">
                  <a:srgbClr val="000000">
                    <a:alpha val="43137"/>
                  </a:srgbClr>
                </a:outerShdw>
              </a:effectLst>
              <a:latin typeface="Consolas" pitchFamily="49" charset="0"/>
            </a:endParaRPr>
          </a:p>
        </p:txBody>
      </p:sp>
      <p:sp>
        <p:nvSpPr>
          <p:cNvPr id="17" name="Freeform 145"/>
          <p:cNvSpPr>
            <a:spLocks/>
          </p:cNvSpPr>
          <p:nvPr/>
        </p:nvSpPr>
        <p:spPr bwMode="auto">
          <a:xfrm>
            <a:off x="4970429" y="3586164"/>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tx1"/>
            </a:solidFill>
            <a:miter lim="800000"/>
            <a:headEnd/>
            <a:tailEnd/>
          </a:ln>
          <a:effectLst/>
        </p:spPr>
        <p:txBody>
          <a:bodyPr wrap="none" anchor="ctr" anchorCtr="1"/>
          <a:lstStyle/>
          <a:p>
            <a:pPr>
              <a:lnSpc>
                <a:spcPct val="95000"/>
              </a:lnSpc>
              <a:defRPr/>
            </a:pPr>
            <a:endParaRPr lang="en-US" sz="2000" noProof="1">
              <a:solidFill>
                <a:srgbClr val="8CF4F2"/>
              </a:solidFill>
              <a:latin typeface="Consolas" pitchFamily="49" charset="0"/>
            </a:endParaRPr>
          </a:p>
        </p:txBody>
      </p:sp>
      <p:sp>
        <p:nvSpPr>
          <p:cNvPr id="18" name="Freeform 147"/>
          <p:cNvSpPr>
            <a:spLocks/>
          </p:cNvSpPr>
          <p:nvPr/>
        </p:nvSpPr>
        <p:spPr bwMode="auto">
          <a:xfrm>
            <a:off x="4761068"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chemeClr val="bg1"/>
              </a:solidFill>
              <a:latin typeface="Consolas" pitchFamily="49" charset="0"/>
            </a:endParaRPr>
          </a:p>
        </p:txBody>
      </p:sp>
      <p:sp>
        <p:nvSpPr>
          <p:cNvPr id="19" name="Freeform 145"/>
          <p:cNvSpPr>
            <a:spLocks/>
          </p:cNvSpPr>
          <p:nvPr/>
        </p:nvSpPr>
        <p:spPr bwMode="auto">
          <a:xfrm>
            <a:off x="7016376" y="3586164"/>
            <a:ext cx="60943" cy="771525"/>
          </a:xfrm>
          <a:custGeom>
            <a:avLst/>
            <a:gdLst>
              <a:gd name="connsiteX0" fmla="*/ 10000 w 10000"/>
              <a:gd name="connsiteY0" fmla="*/ 0 h 10000"/>
              <a:gd name="connsiteX1" fmla="*/ 10000 w 10000"/>
              <a:gd name="connsiteY1" fmla="*/ 4848 h 10000"/>
              <a:gd name="connsiteX2" fmla="*/ 0 w 10000"/>
              <a:gd name="connsiteY2" fmla="*/ 10000 h 10000"/>
              <a:gd name="connsiteX0" fmla="*/ 0 w 0"/>
              <a:gd name="connsiteY0" fmla="*/ 0 h 4848"/>
              <a:gd name="connsiteX1" fmla="*/ 0 w 0"/>
              <a:gd name="connsiteY1" fmla="*/ 4848 h 4848"/>
            </a:gdLst>
            <a:ahLst/>
            <a:cxnLst>
              <a:cxn ang="0">
                <a:pos x="connsiteX0" y="connsiteY0"/>
              </a:cxn>
              <a:cxn ang="0">
                <a:pos x="connsiteX1" y="connsiteY1"/>
              </a:cxn>
            </a:cxnLst>
            <a:rect l="l" t="t" r="r" b="b"/>
            <a:pathLst>
              <a:path h="4848">
                <a:moveTo>
                  <a:pt x="0" y="0"/>
                </a:moveTo>
                <a:lnTo>
                  <a:pt x="0" y="4848"/>
                </a:lnTo>
              </a:path>
            </a:pathLst>
          </a:custGeom>
          <a:solidFill>
            <a:srgbClr val="B5DBE5">
              <a:alpha val="0"/>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latin typeface="Consolas" pitchFamily="49" charset="0"/>
            </a:endParaRPr>
          </a:p>
        </p:txBody>
      </p:sp>
      <p:sp>
        <p:nvSpPr>
          <p:cNvPr id="20" name="Freeform 147"/>
          <p:cNvSpPr>
            <a:spLocks/>
          </p:cNvSpPr>
          <p:nvPr/>
        </p:nvSpPr>
        <p:spPr bwMode="auto">
          <a:xfrm>
            <a:off x="6807015" y="3364153"/>
            <a:ext cx="420770" cy="231534"/>
          </a:xfrm>
          <a:custGeom>
            <a:avLst/>
            <a:gdLst/>
            <a:ahLst/>
            <a:cxnLst>
              <a:cxn ang="0">
                <a:pos x="0" y="72"/>
              </a:cxn>
              <a:cxn ang="0">
                <a:pos x="90" y="72"/>
              </a:cxn>
              <a:cxn ang="0">
                <a:pos x="45" y="0"/>
              </a:cxn>
              <a:cxn ang="0">
                <a:pos x="0" y="72"/>
              </a:cxn>
            </a:cxnLst>
            <a:rect l="0" t="0" r="r" b="b"/>
            <a:pathLst>
              <a:path w="90" h="72">
                <a:moveTo>
                  <a:pt x="0" y="72"/>
                </a:moveTo>
                <a:lnTo>
                  <a:pt x="90" y="72"/>
                </a:lnTo>
                <a:lnTo>
                  <a:pt x="45" y="0"/>
                </a:lnTo>
                <a:lnTo>
                  <a:pt x="0" y="72"/>
                </a:lnTo>
                <a:close/>
              </a:path>
            </a:pathLst>
          </a:custGeom>
          <a:solidFill>
            <a:srgbClr val="B5DBE5">
              <a:alpha val="14902"/>
            </a:srgbClr>
          </a:solidFill>
          <a:ln w="25400" algn="ctr">
            <a:solidFill>
              <a:schemeClr val="tx1"/>
            </a:solidFill>
            <a:miter lim="800000"/>
            <a:headEnd/>
            <a:tailEnd/>
          </a:ln>
          <a:effectLst/>
        </p:spPr>
        <p:txBody>
          <a:bodyPr wrap="none" anchor="ctr" anchorCtr="1"/>
          <a:lstStyle/>
          <a:p>
            <a:pPr>
              <a:lnSpc>
                <a:spcPct val="95000"/>
              </a:lnSpc>
              <a:defRPr/>
            </a:pPr>
            <a:endParaRPr lang="en-US" sz="2000" b="1" noProof="1">
              <a:solidFill>
                <a:srgbClr val="8CF4F2"/>
              </a:solidFill>
              <a:latin typeface="Consolas" pitchFamily="49" charset="0"/>
            </a:endParaRPr>
          </a:p>
        </p:txBody>
      </p:sp>
      <p:sp>
        <p:nvSpPr>
          <p:cNvPr id="21" name="AutoShape 6"/>
          <p:cNvSpPr>
            <a:spLocks noChangeArrowheads="1"/>
          </p:cNvSpPr>
          <p:nvPr/>
        </p:nvSpPr>
        <p:spPr bwMode="auto">
          <a:xfrm>
            <a:off x="1219200" y="3617139"/>
            <a:ext cx="2537170" cy="504000"/>
          </a:xfrm>
          <a:prstGeom prst="wedgeRoundRectCallout">
            <a:avLst>
              <a:gd name="adj1" fmla="val 48411"/>
              <a:gd name="adj2" fmla="val 81152"/>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Derived class</a:t>
            </a:r>
            <a:endParaRPr lang="bg-BG" sz="3200" b="1" dirty="0">
              <a:solidFill>
                <a:schemeClr val="tx2">
                  <a:lumMod val="75000"/>
                </a:schemeClr>
              </a:solidFill>
            </a:endParaRPr>
          </a:p>
        </p:txBody>
      </p:sp>
      <p:sp>
        <p:nvSpPr>
          <p:cNvPr id="22" name="AutoShape 6"/>
          <p:cNvSpPr>
            <a:spLocks noChangeArrowheads="1"/>
          </p:cNvSpPr>
          <p:nvPr/>
        </p:nvSpPr>
        <p:spPr bwMode="auto">
          <a:xfrm>
            <a:off x="8153400" y="3604786"/>
            <a:ext cx="2590800" cy="504000"/>
          </a:xfrm>
          <a:prstGeom prst="wedgeRoundRectCallout">
            <a:avLst>
              <a:gd name="adj1" fmla="val -49625"/>
              <a:gd name="adj2" fmla="val 8442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Derived class</a:t>
            </a:r>
            <a:endParaRPr lang="bg-BG" sz="3200" b="1" dirty="0">
              <a:solidFill>
                <a:schemeClr val="tx2">
                  <a:lumMod val="75000"/>
                </a:schemeClr>
              </a:solidFill>
            </a:endParaRPr>
          </a:p>
        </p:txBody>
      </p:sp>
      <p:sp>
        <p:nvSpPr>
          <p:cNvPr id="23" name="AutoShape 6"/>
          <p:cNvSpPr>
            <a:spLocks noChangeArrowheads="1"/>
          </p:cNvSpPr>
          <p:nvPr/>
        </p:nvSpPr>
        <p:spPr bwMode="auto">
          <a:xfrm>
            <a:off x="8033306" y="1371600"/>
            <a:ext cx="2177495" cy="504000"/>
          </a:xfrm>
          <a:prstGeom prst="wedgeRoundRectCallout">
            <a:avLst>
              <a:gd name="adj1" fmla="val -65795"/>
              <a:gd name="adj2" fmla="val 42116"/>
              <a:gd name="adj3" fmla="val 16667"/>
            </a:avLst>
          </a:prstGeom>
          <a:solidFill>
            <a:schemeClr val="tx1">
              <a:alpha val="80000"/>
            </a:schemeClr>
          </a:solidFill>
          <a:ln w="19050">
            <a:solidFill>
              <a:schemeClr val="tx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b="1" dirty="0">
                <a:solidFill>
                  <a:srgbClr val="FFFFFF"/>
                </a:solidFill>
              </a:rPr>
              <a:t>Base class</a:t>
            </a:r>
            <a:endParaRPr lang="bg-BG" sz="3200" b="1" dirty="0">
              <a:solidFill>
                <a:schemeClr val="tx2">
                  <a:lumMod val="75000"/>
                </a:schemeClr>
              </a:solidFill>
            </a:endParaRPr>
          </a:p>
        </p:txBody>
      </p:sp>
      <p:sp>
        <p:nvSpPr>
          <p:cNvPr id="24"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23265198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b="1" dirty="0">
                <a:solidFill>
                  <a:schemeClr val="bg1"/>
                </a:solidFill>
                <a:latin typeface="+mn-lt"/>
                <a:ea typeface="+mn-ea"/>
                <a:cs typeface="+mn-cs"/>
              </a:rPr>
              <a:t>Inheritance</a:t>
            </a:r>
            <a:r>
              <a:rPr lang="en-US" dirty="0">
                <a:latin typeface="+mn-lt"/>
                <a:ea typeface="+mn-ea"/>
                <a:cs typeface="+mn-cs"/>
              </a:rPr>
              <a:t> leads to </a:t>
            </a:r>
            <a:r>
              <a:rPr lang="en-US" b="1" dirty="0">
                <a:solidFill>
                  <a:schemeClr val="bg1"/>
                </a:solidFill>
                <a:latin typeface="+mn-lt"/>
                <a:ea typeface="+mn-ea"/>
                <a:cs typeface="+mn-cs"/>
              </a:rPr>
              <a:t>hierarchies</a:t>
            </a:r>
            <a:r>
              <a:rPr lang="en-US" dirty="0">
                <a:latin typeface="+mn-lt"/>
                <a:ea typeface="+mn-ea"/>
                <a:cs typeface="+mn-cs"/>
              </a:rPr>
              <a:t> of classes and/or interfaces in an application:</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endParaRPr lang="bg-BG" sz="4000" dirty="0"/>
          </a:p>
        </p:txBody>
      </p:sp>
      <p:sp>
        <p:nvSpPr>
          <p:cNvPr id="2058" name="Text Box 16"/>
          <p:cNvSpPr txBox="1">
            <a:spLocks noChangeArrowheads="1"/>
          </p:cNvSpPr>
          <p:nvPr/>
        </p:nvSpPr>
        <p:spPr bwMode="auto">
          <a:xfrm>
            <a:off x="4094367" y="2249557"/>
            <a:ext cx="3085295"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Game</a:t>
            </a:r>
          </a:p>
        </p:txBody>
      </p:sp>
      <p:sp>
        <p:nvSpPr>
          <p:cNvPr id="2059" name="Text Box 17"/>
          <p:cNvSpPr txBox="1">
            <a:spLocks noChangeArrowheads="1"/>
          </p:cNvSpPr>
          <p:nvPr/>
        </p:nvSpPr>
        <p:spPr bwMode="auto">
          <a:xfrm>
            <a:off x="6138533" y="3377917"/>
            <a:ext cx="3783615"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MultiplePlayersGame</a:t>
            </a:r>
          </a:p>
        </p:txBody>
      </p:sp>
      <p:sp>
        <p:nvSpPr>
          <p:cNvPr id="2060" name="Text Box 18"/>
          <p:cNvSpPr txBox="1">
            <a:spLocks noChangeArrowheads="1"/>
          </p:cNvSpPr>
          <p:nvPr/>
        </p:nvSpPr>
        <p:spPr bwMode="auto">
          <a:xfrm>
            <a:off x="6062352" y="4502706"/>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BoardGame</a:t>
            </a:r>
          </a:p>
        </p:txBody>
      </p:sp>
      <p:sp>
        <p:nvSpPr>
          <p:cNvPr id="2061" name="Text Box 19"/>
          <p:cNvSpPr txBox="1">
            <a:spLocks noChangeArrowheads="1"/>
          </p:cNvSpPr>
          <p:nvPr/>
        </p:nvSpPr>
        <p:spPr bwMode="auto">
          <a:xfrm>
            <a:off x="5148190" y="5627495"/>
            <a:ext cx="182832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Chess</a:t>
            </a:r>
          </a:p>
        </p:txBody>
      </p:sp>
      <p:sp>
        <p:nvSpPr>
          <p:cNvPr id="2062" name="Text Box 20"/>
          <p:cNvSpPr txBox="1">
            <a:spLocks noChangeArrowheads="1"/>
          </p:cNvSpPr>
          <p:nvPr/>
        </p:nvSpPr>
        <p:spPr bwMode="auto">
          <a:xfrm>
            <a:off x="7281235" y="5623924"/>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Backgammon</a:t>
            </a:r>
          </a:p>
        </p:txBody>
      </p:sp>
      <p:sp>
        <p:nvSpPr>
          <p:cNvPr id="2063" name="Text Box 21"/>
          <p:cNvSpPr txBox="1">
            <a:spLocks noChangeArrowheads="1"/>
          </p:cNvSpPr>
          <p:nvPr/>
        </p:nvSpPr>
        <p:spPr bwMode="auto">
          <a:xfrm>
            <a:off x="1694691" y="3377917"/>
            <a:ext cx="3351927"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SinglePlayerGame</a:t>
            </a:r>
          </a:p>
        </p:txBody>
      </p:sp>
      <p:sp>
        <p:nvSpPr>
          <p:cNvPr id="40" name="Text Box 18"/>
          <p:cNvSpPr txBox="1">
            <a:spLocks noChangeArrowheads="1"/>
          </p:cNvSpPr>
          <p:nvPr/>
        </p:nvSpPr>
        <p:spPr bwMode="auto">
          <a:xfrm>
            <a:off x="780528" y="4491994"/>
            <a:ext cx="2336192"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Minesweeper</a:t>
            </a:r>
          </a:p>
        </p:txBody>
      </p:sp>
      <p:sp>
        <p:nvSpPr>
          <p:cNvPr id="41" name="Text Box 18"/>
          <p:cNvSpPr txBox="1">
            <a:spLocks noChangeArrowheads="1"/>
          </p:cNvSpPr>
          <p:nvPr/>
        </p:nvSpPr>
        <p:spPr bwMode="auto">
          <a:xfrm>
            <a:off x="3624587" y="4502706"/>
            <a:ext cx="2133044"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Solitaire</a:t>
            </a:r>
          </a:p>
        </p:txBody>
      </p:sp>
      <p:sp>
        <p:nvSpPr>
          <p:cNvPr id="34" name="AutoShape 6"/>
          <p:cNvSpPr>
            <a:spLocks noChangeArrowheads="1"/>
          </p:cNvSpPr>
          <p:nvPr/>
        </p:nvSpPr>
        <p:spPr bwMode="auto">
          <a:xfrm>
            <a:off x="7568287" y="1964121"/>
            <a:ext cx="3329542" cy="919401"/>
          </a:xfrm>
          <a:prstGeom prst="wedgeRoundRectCallout">
            <a:avLst>
              <a:gd name="adj1" fmla="val -56423"/>
              <a:gd name="adj2" fmla="val -1427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defRPr/>
            </a:pPr>
            <a:r>
              <a:rPr lang="en-US" sz="2400" b="1" dirty="0">
                <a:solidFill>
                  <a:srgbClr val="FFFFFF"/>
                </a:solidFill>
                <a:effectLst>
                  <a:outerShdw blurRad="38100" dist="38100" dir="2700000" algn="tl">
                    <a:srgbClr val="000000">
                      <a:alpha val="43137"/>
                    </a:srgbClr>
                  </a:outerShdw>
                </a:effectLst>
                <a:latin typeface="Calibri" panose="020F0502020204030204"/>
              </a:rPr>
              <a:t>Base class holds </a:t>
            </a:r>
            <a:r>
              <a:rPr lang="en-US" sz="2400" b="1" dirty="0">
                <a:solidFill>
                  <a:srgbClr val="FFA000"/>
                </a:solidFill>
                <a:effectLst>
                  <a:outerShdw blurRad="38100" dist="38100" dir="2700000" algn="tl">
                    <a:srgbClr val="000000">
                      <a:alpha val="43137"/>
                    </a:srgbClr>
                  </a:outerShdw>
                </a:effectLst>
                <a:latin typeface="Calibri" panose="020F0502020204030204"/>
              </a:rPr>
              <a:t>common characteristics</a:t>
            </a:r>
            <a:endParaRPr lang="bg-BG" sz="2400" b="1" dirty="0">
              <a:solidFill>
                <a:srgbClr val="FFA000"/>
              </a:solidFill>
              <a:effectLst>
                <a:outerShdw blurRad="38100" dist="38100" dir="2700000" algn="tl">
                  <a:srgbClr val="000000">
                    <a:alpha val="43137"/>
                  </a:srgbClr>
                </a:outerShdw>
              </a:effectLst>
              <a:latin typeface="Calibri" panose="020F0502020204030204"/>
            </a:endParaRPr>
          </a:p>
        </p:txBody>
      </p:sp>
      <p:sp>
        <p:nvSpPr>
          <p:cNvPr id="50" name="Down Arrow 49"/>
          <p:cNvSpPr/>
          <p:nvPr/>
        </p:nvSpPr>
        <p:spPr bwMode="auto">
          <a:xfrm rot="10800000">
            <a:off x="3279281" y="4114554"/>
            <a:ext cx="182744" cy="1178726"/>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56" name="Down Arrow 55"/>
          <p:cNvSpPr/>
          <p:nvPr/>
        </p:nvSpPr>
        <p:spPr bwMode="auto">
          <a:xfrm rot="10800000">
            <a:off x="2216427" y="4060576"/>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0" name="Down Arrow 59"/>
          <p:cNvSpPr/>
          <p:nvPr/>
        </p:nvSpPr>
        <p:spPr bwMode="auto">
          <a:xfrm rot="10800000">
            <a:off x="4322894" y="4060575"/>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1" name="Down Arrow 60"/>
          <p:cNvSpPr/>
          <p:nvPr/>
        </p:nvSpPr>
        <p:spPr bwMode="auto">
          <a:xfrm rot="10800000">
            <a:off x="6968213" y="4055221"/>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2" name="Down Arrow 61"/>
          <p:cNvSpPr/>
          <p:nvPr/>
        </p:nvSpPr>
        <p:spPr bwMode="auto">
          <a:xfrm rot="10800000">
            <a:off x="8974577" y="4055220"/>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3" name="Down Arrow 62"/>
          <p:cNvSpPr/>
          <p:nvPr/>
        </p:nvSpPr>
        <p:spPr bwMode="auto">
          <a:xfrm rot="10800000">
            <a:off x="4513594" y="2939358"/>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4" name="Down Arrow 63"/>
          <p:cNvSpPr/>
          <p:nvPr/>
        </p:nvSpPr>
        <p:spPr bwMode="auto">
          <a:xfrm rot="10800000">
            <a:off x="6620061" y="2939357"/>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5" name="Down Arrow 64"/>
          <p:cNvSpPr/>
          <p:nvPr/>
        </p:nvSpPr>
        <p:spPr bwMode="auto">
          <a:xfrm rot="10800000">
            <a:off x="6399409" y="5196079"/>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66" name="Down Arrow 65"/>
          <p:cNvSpPr/>
          <p:nvPr/>
        </p:nvSpPr>
        <p:spPr bwMode="auto">
          <a:xfrm rot="10800000">
            <a:off x="7474227" y="5196078"/>
            <a:ext cx="188121" cy="398339"/>
          </a:xfrm>
          <a:prstGeom prst="downArrow">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sz="2800" b="1" dirty="0">
              <a:solidFill>
                <a:srgbClr val="FFFFFF"/>
              </a:solidFill>
              <a:effectLst>
                <a:outerShdw blurRad="38100" dist="38100" dir="2700000" algn="tl">
                  <a:srgbClr val="000000">
                    <a:alpha val="43137"/>
                  </a:srgbClr>
                </a:outerShdw>
              </a:effectLst>
              <a:latin typeface="Calibri" panose="020F0502020204030204"/>
            </a:endParaRPr>
          </a:p>
        </p:txBody>
      </p:sp>
      <p:sp>
        <p:nvSpPr>
          <p:cNvPr id="25" name="Text Box 18">
            <a:extLst>
              <a:ext uri="{FF2B5EF4-FFF2-40B4-BE49-F238E27FC236}">
                <a16:creationId xmlns:a16="http://schemas.microsoft.com/office/drawing/2014/main" id="{F1FBBD53-705F-4B80-9EE4-804A425BA673}"/>
              </a:ext>
            </a:extLst>
          </p:cNvPr>
          <p:cNvSpPr txBox="1">
            <a:spLocks noChangeArrowheads="1"/>
          </p:cNvSpPr>
          <p:nvPr/>
        </p:nvSpPr>
        <p:spPr bwMode="auto">
          <a:xfrm>
            <a:off x="8458482" y="4521893"/>
            <a:ext cx="1220308"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a:t>
            </a:r>
          </a:p>
        </p:txBody>
      </p:sp>
      <p:sp>
        <p:nvSpPr>
          <p:cNvPr id="27" name="Text Box 18">
            <a:extLst>
              <a:ext uri="{FF2B5EF4-FFF2-40B4-BE49-F238E27FC236}">
                <a16:creationId xmlns:a16="http://schemas.microsoft.com/office/drawing/2014/main" id="{A2F69919-E7A8-4D1A-910C-6796CA113A32}"/>
              </a:ext>
            </a:extLst>
          </p:cNvPr>
          <p:cNvSpPr txBox="1">
            <a:spLocks noChangeArrowheads="1"/>
          </p:cNvSpPr>
          <p:nvPr/>
        </p:nvSpPr>
        <p:spPr bwMode="auto">
          <a:xfrm>
            <a:off x="2767871" y="5380339"/>
            <a:ext cx="1220308" cy="649581"/>
          </a:xfrm>
          <a:prstGeom prst="roundRect">
            <a:avLst/>
          </a:prstGeo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defPPr>
              <a:defRPr lang="en-US"/>
            </a:defPPr>
            <a:lvl1pPr defTabSz="1218438" latinLnBrk="0">
              <a:spcBef>
                <a:spcPts val="600"/>
              </a:spcBef>
              <a:spcAft>
                <a:spcPts val="600"/>
              </a:spcAft>
              <a:buFont typeface="Wingdings" panose="05000000000000000000" pitchFamily="2" charset="2"/>
              <a:buNone/>
              <a:defRPr sz="2398" b="1">
                <a:latin typeface="Consolas" pitchFamily="49" charset="0"/>
                <a:cs typeface="Consolas" pitchFamily="49" charset="0"/>
              </a:defRPr>
            </a:lvl1pPr>
          </a:lstStyle>
          <a:p>
            <a:pPr algn="ctr">
              <a:defRPr/>
            </a:pPr>
            <a:r>
              <a:rPr lang="en-US" noProof="1">
                <a:solidFill>
                  <a:srgbClr val="234465"/>
                </a:solidFill>
              </a:rPr>
              <a:t>…</a:t>
            </a:r>
          </a:p>
        </p:txBody>
      </p:sp>
      <p:sp>
        <p:nvSpPr>
          <p:cNvPr id="2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28086156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 grpId="0" animBg="1"/>
      <p:bldP spid="2060" grpId="0" animBg="1"/>
      <p:bldP spid="2061" grpId="0" animBg="1"/>
      <p:bldP spid="2062" grpId="0" animBg="1"/>
      <p:bldP spid="2063" grpId="0" animBg="1"/>
      <p:bldP spid="40" grpId="0" animBg="1"/>
      <p:bldP spid="41" grpId="0" animBg="1"/>
      <p:bldP spid="50" grpId="0" animBg="1"/>
      <p:bldP spid="56" grpId="0" animBg="1"/>
      <p:bldP spid="60" grpId="0" animBg="1"/>
      <p:bldP spid="61" grpId="0" animBg="1"/>
      <p:bldP spid="62" grpId="0" animBg="1"/>
      <p:bldP spid="63" grpId="0" animBg="1"/>
      <p:bldP spid="64" grpId="0" animBg="1"/>
      <p:bldP spid="65" grpId="0" animBg="1"/>
      <p:bldP spid="66" grpId="0" animBg="1"/>
      <p:bldP spid="25"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US" sz="4000" dirty="0"/>
              <a:t>Class Hierarchies</a:t>
            </a:r>
            <a:r>
              <a:rPr lang="bg-BG" sz="4000"/>
              <a:t> </a:t>
            </a:r>
            <a:r>
              <a:rPr lang="en-GB" dirty="0"/>
              <a:t>– Java Collection</a:t>
            </a:r>
            <a:endParaRPr lang="bg-BG" sz="4000"/>
          </a:p>
        </p:txBody>
      </p:sp>
      <p:grpSp>
        <p:nvGrpSpPr>
          <p:cNvPr id="56" name="Group 55"/>
          <p:cNvGrpSpPr/>
          <p:nvPr/>
        </p:nvGrpSpPr>
        <p:grpSpPr>
          <a:xfrm>
            <a:off x="567660" y="1295006"/>
            <a:ext cx="10805211" cy="5055127"/>
            <a:chOff x="-177453" y="2075424"/>
            <a:chExt cx="8106020" cy="4494856"/>
          </a:xfrm>
          <a:solidFill>
            <a:srgbClr val="B5DBE5">
              <a:alpha val="15000"/>
            </a:srgbClr>
          </a:solidFill>
        </p:grpSpPr>
        <p:sp>
          <p:nvSpPr>
            <p:cNvPr id="2058" name="Text Box 16"/>
            <p:cNvSpPr txBox="1">
              <a:spLocks noChangeArrowheads="1"/>
            </p:cNvSpPr>
            <p:nvPr/>
          </p:nvSpPr>
          <p:spPr bwMode="auto">
            <a:xfrm>
              <a:off x="2684843" y="2677732"/>
              <a:ext cx="2314574"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Collection</a:t>
              </a:r>
            </a:p>
          </p:txBody>
        </p:sp>
        <p:sp>
          <p:nvSpPr>
            <p:cNvPr id="2059" name="Text Box 17"/>
            <p:cNvSpPr txBox="1">
              <a:spLocks noChangeArrowheads="1"/>
            </p:cNvSpPr>
            <p:nvPr/>
          </p:nvSpPr>
          <p:spPr bwMode="auto">
            <a:xfrm>
              <a:off x="2893980" y="3475917"/>
              <a:ext cx="1890493" cy="384175"/>
            </a:xfrm>
            <a:prstGeom prst="roundRect">
              <a:avLst/>
            </a:prstGeom>
            <a:solidFill>
              <a:srgbClr val="B5DBE5">
                <a:alpha val="15000"/>
              </a:srgbClr>
            </a:solid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Queue</a:t>
              </a:r>
            </a:p>
          </p:txBody>
        </p:sp>
        <p:sp>
          <p:nvSpPr>
            <p:cNvPr id="2060" name="Text Box 18"/>
            <p:cNvSpPr txBox="1">
              <a:spLocks noChangeArrowheads="1"/>
            </p:cNvSpPr>
            <p:nvPr/>
          </p:nvSpPr>
          <p:spPr bwMode="auto">
            <a:xfrm>
              <a:off x="2840764" y="5468807"/>
              <a:ext cx="1890493" cy="384175"/>
            </a:xfrm>
            <a:prstGeom prst="roundRect">
              <a:avLst/>
            </a:prstGeom>
            <a:grpFill/>
            <a:ln w="38100" algn="ctr">
              <a:solidFill>
                <a:schemeClr val="tx1"/>
              </a:solidFill>
              <a:prstDash val="sysDot"/>
              <a:miter lim="800000"/>
              <a:headEnd/>
              <a:tailEnd/>
            </a:ln>
            <a:effectLst/>
          </p:spPr>
          <p:txBody>
            <a:bodyPr wrap="none" anchor="ctr"/>
            <a:lstStyle>
              <a:defPPr>
                <a:defRPr lang="en-US"/>
              </a:defPPr>
              <a:lvl1pPr algn="ctr">
                <a:lnSpc>
                  <a:spcPct val="95000"/>
                </a:lnSpc>
                <a:defRPr b="1">
                  <a:latin typeface="Consolas" pitchFamily="49" charset="0"/>
                </a:defRPr>
              </a:lvl1pPr>
            </a:lstStyle>
            <a:p>
              <a:r>
                <a:rPr lang="en-US" noProof="1">
                  <a:solidFill>
                    <a:schemeClr val="bg1"/>
                  </a:solidFill>
                </a:rPr>
                <a:t>Deque</a:t>
              </a:r>
            </a:p>
          </p:txBody>
        </p:sp>
        <p:sp>
          <p:nvSpPr>
            <p:cNvPr id="2061" name="Text Box 19"/>
            <p:cNvSpPr txBox="1">
              <a:spLocks noChangeArrowheads="1"/>
            </p:cNvSpPr>
            <p:nvPr/>
          </p:nvSpPr>
          <p:spPr bwMode="auto">
            <a:xfrm>
              <a:off x="2849021" y="6186100"/>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ArrayDeque</a:t>
              </a:r>
            </a:p>
          </p:txBody>
        </p:sp>
        <p:sp>
          <p:nvSpPr>
            <p:cNvPr id="2062" name="Text Box 20"/>
            <p:cNvSpPr txBox="1">
              <a:spLocks noChangeArrowheads="1"/>
            </p:cNvSpPr>
            <p:nvPr/>
          </p:nvSpPr>
          <p:spPr bwMode="auto">
            <a:xfrm>
              <a:off x="6114737" y="4130413"/>
              <a:ext cx="1813830"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HashSet</a:t>
              </a:r>
            </a:p>
          </p:txBody>
        </p:sp>
        <p:sp>
          <p:nvSpPr>
            <p:cNvPr id="2063" name="Text Box 21"/>
            <p:cNvSpPr txBox="1">
              <a:spLocks noChangeArrowheads="1"/>
            </p:cNvSpPr>
            <p:nvPr/>
          </p:nvSpPr>
          <p:spPr bwMode="auto">
            <a:xfrm>
              <a:off x="262710" y="3481733"/>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List</a:t>
              </a:r>
            </a:p>
          </p:txBody>
        </p:sp>
        <p:sp>
          <p:nvSpPr>
            <p:cNvPr id="40" name="Text Box 18"/>
            <p:cNvSpPr txBox="1">
              <a:spLocks noChangeArrowheads="1"/>
            </p:cNvSpPr>
            <p:nvPr/>
          </p:nvSpPr>
          <p:spPr bwMode="auto">
            <a:xfrm>
              <a:off x="-177453" y="4175814"/>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ArrayList</a:t>
              </a:r>
            </a:p>
          </p:txBody>
        </p:sp>
        <p:sp>
          <p:nvSpPr>
            <p:cNvPr id="41" name="Text Box 18"/>
            <p:cNvSpPr txBox="1">
              <a:spLocks noChangeArrowheads="1"/>
            </p:cNvSpPr>
            <p:nvPr/>
          </p:nvSpPr>
          <p:spPr bwMode="auto">
            <a:xfrm>
              <a:off x="2893977" y="4175815"/>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PriorityQueue</a:t>
              </a:r>
            </a:p>
          </p:txBody>
        </p:sp>
        <p:sp>
          <p:nvSpPr>
            <p:cNvPr id="38" name="Text Box 16"/>
            <p:cNvSpPr txBox="1">
              <a:spLocks noChangeArrowheads="1"/>
            </p:cNvSpPr>
            <p:nvPr/>
          </p:nvSpPr>
          <p:spPr bwMode="auto">
            <a:xfrm>
              <a:off x="2684843" y="2075424"/>
              <a:ext cx="2314574"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Iterable</a:t>
              </a:r>
            </a:p>
          </p:txBody>
        </p:sp>
        <p:sp>
          <p:nvSpPr>
            <p:cNvPr id="39" name="Text Box 17"/>
            <p:cNvSpPr txBox="1">
              <a:spLocks noChangeArrowheads="1"/>
            </p:cNvSpPr>
            <p:nvPr/>
          </p:nvSpPr>
          <p:spPr bwMode="auto">
            <a:xfrm>
              <a:off x="5543088" y="3496698"/>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US" b="1" noProof="1">
                  <a:solidFill>
                    <a:schemeClr val="bg1"/>
                  </a:solidFill>
                  <a:latin typeface="Consolas" pitchFamily="49" charset="0"/>
                </a:rPr>
                <a:t>Set</a:t>
              </a:r>
            </a:p>
          </p:txBody>
        </p:sp>
        <p:sp>
          <p:nvSpPr>
            <p:cNvPr id="50" name="Text Box 18"/>
            <p:cNvSpPr txBox="1">
              <a:spLocks noChangeArrowheads="1"/>
            </p:cNvSpPr>
            <p:nvPr/>
          </p:nvSpPr>
          <p:spPr bwMode="auto">
            <a:xfrm>
              <a:off x="-177453" y="4853361"/>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LinkedList</a:t>
              </a:r>
            </a:p>
          </p:txBody>
        </p:sp>
        <p:sp>
          <p:nvSpPr>
            <p:cNvPr id="60" name="Text Box 18"/>
            <p:cNvSpPr txBox="1">
              <a:spLocks noChangeArrowheads="1"/>
            </p:cNvSpPr>
            <p:nvPr/>
          </p:nvSpPr>
          <p:spPr bwMode="auto">
            <a:xfrm>
              <a:off x="-177453" y="5530907"/>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Vector</a:t>
              </a:r>
            </a:p>
          </p:txBody>
        </p:sp>
        <p:sp>
          <p:nvSpPr>
            <p:cNvPr id="61" name="Text Box 18"/>
            <p:cNvSpPr txBox="1">
              <a:spLocks noChangeArrowheads="1"/>
            </p:cNvSpPr>
            <p:nvPr/>
          </p:nvSpPr>
          <p:spPr bwMode="auto">
            <a:xfrm>
              <a:off x="-177453" y="6186100"/>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Stack</a:t>
              </a:r>
            </a:p>
          </p:txBody>
        </p:sp>
        <p:sp>
          <p:nvSpPr>
            <p:cNvPr id="62" name="Text Box 20"/>
            <p:cNvSpPr txBox="1">
              <a:spLocks noChangeArrowheads="1"/>
            </p:cNvSpPr>
            <p:nvPr/>
          </p:nvSpPr>
          <p:spPr bwMode="auto">
            <a:xfrm>
              <a:off x="6114737" y="4733243"/>
              <a:ext cx="1813830"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LinkedHashSet</a:t>
              </a:r>
            </a:p>
          </p:txBody>
        </p:sp>
        <p:sp>
          <p:nvSpPr>
            <p:cNvPr id="63" name="Text Box 20"/>
            <p:cNvSpPr txBox="1">
              <a:spLocks noChangeArrowheads="1"/>
            </p:cNvSpPr>
            <p:nvPr/>
          </p:nvSpPr>
          <p:spPr bwMode="auto">
            <a:xfrm>
              <a:off x="5543088" y="5463207"/>
              <a:ext cx="1890493" cy="384175"/>
            </a:xfrm>
            <a:prstGeom prst="roundRect">
              <a:avLst/>
            </a:prstGeom>
            <a:grpFill/>
            <a:ln w="38100" algn="ctr">
              <a:solidFill>
                <a:schemeClr val="tx1"/>
              </a:solidFill>
              <a:prstDash val="sysDot"/>
              <a:miter lim="800000"/>
              <a:headEnd/>
              <a:tailEnd/>
            </a:ln>
            <a:effectLst/>
          </p:spPr>
          <p:txBody>
            <a:bodyPr wrap="none" anchor="ctr"/>
            <a:lstStyle/>
            <a:p>
              <a:pPr algn="ctr">
                <a:lnSpc>
                  <a:spcPct val="95000"/>
                </a:lnSpc>
                <a:defRPr/>
              </a:pPr>
              <a:r>
                <a:rPr lang="en-GB" b="1" noProof="1">
                  <a:solidFill>
                    <a:schemeClr val="bg1"/>
                  </a:solidFill>
                  <a:latin typeface="Consolas" pitchFamily="49" charset="0"/>
                </a:rPr>
                <a:t>SortedSet</a:t>
              </a:r>
              <a:endParaRPr lang="en-US" b="1" noProof="1">
                <a:solidFill>
                  <a:schemeClr val="bg1"/>
                </a:solidFill>
                <a:latin typeface="Consolas" pitchFamily="49" charset="0"/>
              </a:endParaRPr>
            </a:p>
          </p:txBody>
        </p:sp>
        <p:sp>
          <p:nvSpPr>
            <p:cNvPr id="64" name="Text Box 20"/>
            <p:cNvSpPr txBox="1">
              <a:spLocks noChangeArrowheads="1"/>
            </p:cNvSpPr>
            <p:nvPr/>
          </p:nvSpPr>
          <p:spPr bwMode="auto">
            <a:xfrm>
              <a:off x="5543088" y="6186105"/>
              <a:ext cx="1890493" cy="384175"/>
            </a:xfrm>
            <a:prstGeom prst="roundRect">
              <a:avLst/>
            </a:prstGeom>
            <a:grpFill/>
            <a:ln w="38100" algn="ctr">
              <a:solidFill>
                <a:schemeClr val="tx1"/>
              </a:solidFill>
              <a:miter lim="800000"/>
              <a:headEnd/>
              <a:tailEnd/>
            </a:ln>
            <a:effectLst/>
          </p:spPr>
          <p:txBody>
            <a:bodyPr wrap="none" anchor="ctr"/>
            <a:lstStyle/>
            <a:p>
              <a:pPr algn="ctr">
                <a:lnSpc>
                  <a:spcPct val="95000"/>
                </a:lnSpc>
                <a:defRPr/>
              </a:pPr>
              <a:r>
                <a:rPr lang="en-US" b="1" noProof="1">
                  <a:latin typeface="Consolas" pitchFamily="49" charset="0"/>
                </a:rPr>
                <a:t>TreeSet</a:t>
              </a:r>
            </a:p>
          </p:txBody>
        </p:sp>
      </p:grpSp>
      <p:cxnSp>
        <p:nvCxnSpPr>
          <p:cNvPr id="66" name="Straight Arrow Connector 65"/>
          <p:cNvCxnSpPr>
            <a:cxnSpLocks/>
            <a:stCxn id="61" idx="0"/>
            <a:endCxn id="60" idx="2"/>
          </p:cNvCxnSpPr>
          <p:nvPr/>
        </p:nvCxnSpPr>
        <p:spPr>
          <a:xfrm flipV="1">
            <a:off x="1827660" y="5613265"/>
            <a:ext cx="0" cy="304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p:cNvCxnSpPr>
            <a:cxnSpLocks/>
            <a:stCxn id="2063" idx="0"/>
            <a:endCxn id="39" idx="0"/>
          </p:cNvCxnSpPr>
          <p:nvPr/>
        </p:nvCxnSpPr>
        <p:spPr>
          <a:xfrm rot="16200000" flipH="1">
            <a:off x="5925311" y="-634314"/>
            <a:ext cx="16831" cy="7038670"/>
          </a:xfrm>
          <a:prstGeom prst="bentConnector3">
            <a:avLst>
              <a:gd name="adj1" fmla="val -1358208"/>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Connector: Elbow 66"/>
          <p:cNvCxnSpPr>
            <a:cxnSpLocks/>
            <a:stCxn id="60" idx="3"/>
            <a:endCxn id="2063" idx="3"/>
          </p:cNvCxnSpPr>
          <p:nvPr/>
        </p:nvCxnSpPr>
        <p:spPr>
          <a:xfrm flipV="1">
            <a:off x="3087661" y="3092637"/>
            <a:ext cx="586731" cy="2304598"/>
          </a:xfrm>
          <a:prstGeom prst="bentConnector3">
            <a:avLst>
              <a:gd name="adj1" fmla="val 138962"/>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a:stCxn id="40" idx="3"/>
          </p:cNvCxnSpPr>
          <p:nvPr/>
        </p:nvCxnSpPr>
        <p:spPr>
          <a:xfrm flipV="1">
            <a:off x="3087660" y="3860666"/>
            <a:ext cx="824872" cy="125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a:stCxn id="50" idx="3"/>
          </p:cNvCxnSpPr>
          <p:nvPr/>
        </p:nvCxnSpPr>
        <p:spPr>
          <a:xfrm flipV="1">
            <a:off x="3087660" y="4622665"/>
            <a:ext cx="824872" cy="125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cxnSpLocks/>
            <a:stCxn id="2059" idx="0"/>
            <a:endCxn id="2058" idx="2"/>
          </p:cNvCxnSpPr>
          <p:nvPr/>
        </p:nvCxnSpPr>
        <p:spPr>
          <a:xfrm flipV="1">
            <a:off x="5921837" y="2404451"/>
            <a:ext cx="3870" cy="4656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cxnSpLocks/>
            <a:stCxn id="41" idx="0"/>
            <a:endCxn id="2059" idx="2"/>
          </p:cNvCxnSpPr>
          <p:nvPr/>
        </p:nvCxnSpPr>
        <p:spPr>
          <a:xfrm flipV="1">
            <a:off x="5921833" y="3302126"/>
            <a:ext cx="4" cy="3550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8" name="Connector: Elbow 2047"/>
          <p:cNvCxnSpPr>
            <a:cxnSpLocks/>
            <a:stCxn id="2059" idx="1"/>
            <a:endCxn id="2060" idx="1"/>
          </p:cNvCxnSpPr>
          <p:nvPr/>
        </p:nvCxnSpPr>
        <p:spPr>
          <a:xfrm rot="10800000" flipV="1">
            <a:off x="4590900" y="3086096"/>
            <a:ext cx="70936" cy="2241299"/>
          </a:xfrm>
          <a:prstGeom prst="bentConnector3">
            <a:avLst>
              <a:gd name="adj1" fmla="val 42226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cxnSpLocks/>
            <a:stCxn id="2061" idx="0"/>
            <a:endCxn id="2060" idx="2"/>
          </p:cNvCxnSpPr>
          <p:nvPr/>
        </p:nvCxnSpPr>
        <p:spPr>
          <a:xfrm flipH="1" flipV="1">
            <a:off x="5850901" y="5543425"/>
            <a:ext cx="11006" cy="3746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3" name="Connector: Elbow 2052"/>
          <p:cNvCxnSpPr>
            <a:cxnSpLocks/>
            <a:stCxn id="39" idx="3"/>
            <a:endCxn id="62" idx="3"/>
          </p:cNvCxnSpPr>
          <p:nvPr/>
        </p:nvCxnSpPr>
        <p:spPr>
          <a:xfrm>
            <a:off x="10713062" y="3109469"/>
            <a:ext cx="659809" cy="1390677"/>
          </a:xfrm>
          <a:prstGeom prst="bentConnector3">
            <a:avLst>
              <a:gd name="adj1" fmla="val 134646"/>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5" name="Connector: Elbow 2054"/>
          <p:cNvCxnSpPr>
            <a:cxnSpLocks/>
            <a:stCxn id="39" idx="1"/>
            <a:endCxn id="63" idx="1"/>
          </p:cNvCxnSpPr>
          <p:nvPr/>
        </p:nvCxnSpPr>
        <p:spPr>
          <a:xfrm rot="10800000" flipV="1">
            <a:off x="8193060" y="3109468"/>
            <a:ext cx="12700" cy="2211629"/>
          </a:xfrm>
          <a:prstGeom prst="bentConnector3">
            <a:avLst>
              <a:gd name="adj1" fmla="val 1800000"/>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cxnSpLocks/>
            <a:stCxn id="64" idx="0"/>
            <a:endCxn id="63" idx="2"/>
          </p:cNvCxnSpPr>
          <p:nvPr/>
        </p:nvCxnSpPr>
        <p:spPr>
          <a:xfrm flipV="1">
            <a:off x="9453061" y="5537127"/>
            <a:ext cx="0" cy="3809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cxnSpLocks/>
            <a:stCxn id="2058" idx="0"/>
            <a:endCxn id="38" idx="2"/>
          </p:cNvCxnSpPr>
          <p:nvPr/>
        </p:nvCxnSpPr>
        <p:spPr>
          <a:xfrm flipV="1">
            <a:off x="5925707" y="1727067"/>
            <a:ext cx="0" cy="2453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cxnSpLocks/>
            <a:endCxn id="2062" idx="3"/>
          </p:cNvCxnSpPr>
          <p:nvPr/>
        </p:nvCxnSpPr>
        <p:spPr>
          <a:xfrm flipH="1">
            <a:off x="11372871" y="3819542"/>
            <a:ext cx="207511" cy="2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348685779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
          <p:cNvSpPr>
            <a:spLocks noGrp="1" noChangeArrowheads="1"/>
          </p:cNvSpPr>
          <p:nvPr>
            <p:ph type="body" sz="quarter" idx="10"/>
          </p:nvPr>
        </p:nvSpPr>
        <p:spPr>
          <a:prstGeom prst="rect">
            <a:avLst/>
          </a:prstGeom>
        </p:spPr>
        <p:txBody>
          <a:bodyPr/>
          <a:lstStyle/>
          <a:p>
            <a:pPr>
              <a:lnSpc>
                <a:spcPct val="100000"/>
              </a:lnSpc>
              <a:spcBef>
                <a:spcPct val="50000"/>
              </a:spcBef>
              <a:buClr>
                <a:schemeClr val="tx1"/>
              </a:buClr>
              <a:defRPr/>
            </a:pPr>
            <a:r>
              <a:rPr lang="en-US" b="1" dirty="0">
                <a:solidFill>
                  <a:schemeClr val="bg1"/>
                </a:solidFill>
                <a:latin typeface="+mn-lt"/>
                <a:ea typeface="+mn-ea"/>
                <a:cs typeface="+mn-cs"/>
              </a:rPr>
              <a:t>Object</a:t>
            </a:r>
            <a:r>
              <a:rPr lang="en-US" dirty="0">
                <a:solidFill>
                  <a:schemeClr val="tx2">
                    <a:lumMod val="75000"/>
                  </a:schemeClr>
                </a:solidFill>
                <a:latin typeface="+mn-lt"/>
                <a:ea typeface="+mn-ea"/>
                <a:cs typeface="+mn-cs"/>
              </a:rPr>
              <a:t> </a:t>
            </a:r>
            <a:r>
              <a:rPr lang="en-US" dirty="0">
                <a:latin typeface="+mn-lt"/>
                <a:ea typeface="+mn-ea"/>
                <a:cs typeface="+mn-cs"/>
              </a:rPr>
              <a:t>is at the root of Java Class Hierarchy</a:t>
            </a:r>
            <a:endParaRPr lang="bg-BG" dirty="0">
              <a:latin typeface="+mn-lt"/>
              <a:ea typeface="+mn-ea"/>
              <a:cs typeface="+mn-cs"/>
            </a:endParaRPr>
          </a:p>
        </p:txBody>
      </p:sp>
      <p:sp>
        <p:nvSpPr>
          <p:cNvPr id="796674" name="Rectangle 2"/>
          <p:cNvSpPr>
            <a:spLocks noGrp="1" noChangeArrowheads="1"/>
          </p:cNvSpPr>
          <p:nvPr>
            <p:ph type="title"/>
          </p:nvPr>
        </p:nvSpPr>
        <p:spPr>
          <a:prstGeom prst="rect">
            <a:avLst/>
          </a:prstGeom>
        </p:spPr>
        <p:txBody>
          <a:bodyPr anchor="ctr" anchorCtr="0"/>
          <a:lstStyle/>
          <a:p>
            <a:pPr>
              <a:lnSpc>
                <a:spcPts val="4000"/>
              </a:lnSpc>
              <a:defRPr/>
            </a:pPr>
            <a:r>
              <a:rPr lang="en-GB" sz="4000" dirty="0"/>
              <a:t>Java Platform Class Hierarchy</a:t>
            </a:r>
            <a:endParaRPr lang="bg-BG" sz="4000"/>
          </a:p>
        </p:txBody>
      </p:sp>
      <p:pic>
        <p:nvPicPr>
          <p:cNvPr id="2052" name="Picture 4" descr="All Classes in the Java Platform are Descendants of Ob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2261901"/>
            <a:ext cx="7222273" cy="3748268"/>
          </a:xfrm>
          <a:prstGeom prst="roundRect">
            <a:avLst>
              <a:gd name="adj" fmla="val 4349"/>
            </a:avLst>
          </a:prstGeom>
          <a:noFill/>
          <a:ln>
            <a:solidFill>
              <a:schemeClr val="tx1">
                <a:lumMod val="85000"/>
              </a:schemeClr>
            </a:solidFill>
          </a:ln>
          <a:extLst>
            <a:ext uri="{909E8E84-426E-40DD-AFC4-6F175D3DCCD1}">
              <a14:hiddenFill xmlns:a14="http://schemas.microsoft.com/office/drawing/2010/main">
                <a:solidFill>
                  <a:srgbClr val="FFFFFF"/>
                </a:solidFill>
              </a14:hiddenFill>
            </a:ext>
          </a:extLst>
        </p:spPr>
      </p:pic>
      <p:sp>
        <p:nvSpPr>
          <p:cNvPr id="6"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1663144653"/>
      </p:ext>
    </p:extLst>
  </p:cSld>
  <p:clrMapOvr>
    <a:masterClrMapping/>
  </p:clrMapOvr>
  <p:transition/>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3261</TotalTime>
  <Words>2902</Words>
  <Application>Microsoft Office PowerPoint</Application>
  <PresentationFormat>Widescreen</PresentationFormat>
  <Paragraphs>574</Paragraphs>
  <Slides>44</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Consolas</vt:lpstr>
      <vt:lpstr>Wingdings</vt:lpstr>
      <vt:lpstr>Wingdings 2</vt:lpstr>
      <vt:lpstr>SoftUni</vt:lpstr>
      <vt:lpstr>Inheritance</vt:lpstr>
      <vt:lpstr>Table of Contents</vt:lpstr>
      <vt:lpstr>Have a Question?</vt:lpstr>
      <vt:lpstr>Inheritance</vt:lpstr>
      <vt:lpstr>Inheritance</vt:lpstr>
      <vt:lpstr>Inheritance – Example</vt:lpstr>
      <vt:lpstr>Class Hierarchies</vt:lpstr>
      <vt:lpstr>Class Hierarchies – Java Collection</vt:lpstr>
      <vt:lpstr>Java Platform Class Hierarchy</vt:lpstr>
      <vt:lpstr>Inheritance in Java</vt:lpstr>
      <vt:lpstr>Inheritance – Derived Class</vt:lpstr>
      <vt:lpstr>Using Inherited Members</vt:lpstr>
      <vt:lpstr>Reusing Constructors</vt:lpstr>
      <vt:lpstr>Thinking about Inheritance – Extends</vt:lpstr>
      <vt:lpstr>Inheritance</vt:lpstr>
      <vt:lpstr>Multiple Inheritance</vt:lpstr>
      <vt:lpstr>Access to Base Class Members</vt:lpstr>
      <vt:lpstr>Problem: Single Inheritance</vt:lpstr>
      <vt:lpstr>Problem: Multiple Inheritance</vt:lpstr>
      <vt:lpstr>Problem: Hierarchical Inheritance</vt:lpstr>
      <vt:lpstr>Reusing Classes</vt:lpstr>
      <vt:lpstr>Inheritance and Access Modifiers</vt:lpstr>
      <vt:lpstr>Shadowing Variables</vt:lpstr>
      <vt:lpstr>Shadowing Variables – Access</vt:lpstr>
      <vt:lpstr>Overriding Derived Methods</vt:lpstr>
      <vt:lpstr>Final Methods</vt:lpstr>
      <vt:lpstr>Final Classes</vt:lpstr>
      <vt:lpstr>Inheritance Benefits – Abstraction</vt:lpstr>
      <vt:lpstr>Inheritance Benefits – Extension</vt:lpstr>
      <vt:lpstr>Problem: Random Array List</vt:lpstr>
      <vt:lpstr>Solution: Random Array List</vt:lpstr>
      <vt:lpstr>Types of Class Reuse</vt:lpstr>
      <vt:lpstr>Extension</vt:lpstr>
      <vt:lpstr>Composition</vt:lpstr>
      <vt:lpstr>Delegation</vt:lpstr>
      <vt:lpstr>Problem: Stack of Strings</vt:lpstr>
      <vt:lpstr>Solution: Stack of Strings</vt:lpstr>
      <vt:lpstr>When to Use Inheritance</vt:lpstr>
      <vt:lpstr>Summary</vt:lpstr>
      <vt:lpstr>Questions?</vt:lpstr>
      <vt:lpstr>SoftUni Diamond Partners</vt:lpstr>
      <vt:lpstr>SoftUni Organizational Partners</vt:lpstr>
      <vt:lpstr>Trainings @ Software University (SoftUni)</vt:lpstr>
      <vt:lpstr>License</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OOP - Inheritance</dc:title>
  <dc:subject>Java OOP – Practical Training Course @ SoftUni</dc:subject>
  <dc:creator>Software University</dc:creator>
  <cp:keywords>Reflection; Abstartion; Interface; class; Java Basics; Java; OOP; Software University; SoftUni; programming; coding; software development; education; training; course</cp:keywords>
  <dc:description>© SoftUni – https://softuni.org_x000d_
© Software University – https://softuni.bg_x000d_
_x000d_
Copyrighted document. Unauthorized copy, reproduction or use is not permitted.</dc:description>
  <cp:lastModifiedBy>Lyubomir</cp:lastModifiedBy>
  <cp:revision>3</cp:revision>
  <dcterms:created xsi:type="dcterms:W3CDTF">2018-05-23T13:08:44Z</dcterms:created>
  <dcterms:modified xsi:type="dcterms:W3CDTF">2020-02-29T09:08:34Z</dcterms:modified>
  <cp:category>programming;computer programming;software development;web development</cp:category>
</cp:coreProperties>
</file>