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292" r:id="rId38"/>
    <p:sldId id="293" r:id="rId39"/>
    <p:sldId id="298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B22B988-E93C-456A-8353-4F7C8F6E14D0}">
          <p14:sldIdLst>
            <p14:sldId id="256"/>
            <p14:sldId id="257"/>
            <p14:sldId id="258"/>
          </p14:sldIdLst>
        </p14:section>
        <p14:section name="Abstraction" id="{46D93F54-1A47-4AAE-BD94-1772705A386C}">
          <p14:sldIdLst>
            <p14:sldId id="259"/>
            <p14:sldId id="260"/>
            <p14:sldId id="261"/>
            <p14:sldId id="262"/>
            <p14:sldId id="263"/>
          </p14:sldIdLst>
        </p14:section>
        <p14:section name="Interface" id="{EFEFCA95-65DD-4081-B1B6-71BDCF4AF18E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Abstract Classes" id="{C1EA3AE2-7AB4-4257-896E-FB98FE5E1195}">
          <p14:sldIdLst>
            <p14:sldId id="282"/>
            <p14:sldId id="283"/>
            <p14:sldId id="284"/>
          </p14:sldIdLst>
        </p14:section>
        <p14:section name="Interfaces vs Abstract Classes" id="{E86C97C5-04C0-44A9-8CBD-22BFE4B900E9}">
          <p14:sldIdLst>
            <p14:sldId id="285"/>
            <p14:sldId id="286"/>
            <p14:sldId id="287"/>
            <p14:sldId id="288"/>
            <p14:sldId id="289"/>
          </p14:sldIdLst>
        </p14:section>
        <p14:section name="Conclusion" id="{80F35DAF-EB42-4FDB-910B-FAEE33206160}">
          <p14:sldIdLst>
            <p14:sldId id="290"/>
            <p14:sldId id="296"/>
            <p14:sldId id="292"/>
            <p14:sldId id="293"/>
            <p14:sldId id="298"/>
            <p14:sldId id="297"/>
          </p14:sldIdLst>
        </p14:section>
        <p14:section name="Default Section" id="{91DFDE7C-2A7A-4A7C-92A9-4BABF194961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76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579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9999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6211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1428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5484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7339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9525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6882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8565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6430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792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0280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1093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8141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0068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Java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 </a:t>
            </a:r>
            <a:r>
              <a:rPr lang="en-US" dirty="0"/>
              <a:t>are 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purely abstract classes</a:t>
            </a:r>
            <a:r>
              <a:rPr lang="en-US" dirty="0"/>
              <a:t>, but: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All interface methods are abstract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Interface members do not have scope modifiers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Their scope is assumed public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But public is not specified explicitly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/>
              <a:t>- Cannot define fields, inner types and constructors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6424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5956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57163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769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3074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378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864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81/Interfaces-and-Abstraction-La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7.gif"/><Relationship Id="rId4" Type="http://schemas.openxmlformats.org/officeDocument/2006/relationships/image" Target="../media/image44.jpeg"/><Relationship Id="rId9" Type="http://schemas.openxmlformats.org/officeDocument/2006/relationships/hyperlink" Target="https://www.lukanet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hlinkClick r:id="rId3"/>
              </a:rPr>
              <a:t>https://softuni.bg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61677"/>
            <a:ext cx="2553890" cy="19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4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addition by compiler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64579" y="1963284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MIN = 5;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64579" y="4495800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Printable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static final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5;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rrow: Down 4"/>
          <p:cNvSpPr/>
          <p:nvPr/>
        </p:nvSpPr>
        <p:spPr>
          <a:xfrm>
            <a:off x="4038600" y="3790665"/>
            <a:ext cx="3701908" cy="66554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8804" latinLnBrk="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compiler</a:t>
            </a:r>
            <a:endParaRPr lang="bg-BG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27991" y="5156182"/>
            <a:ext cx="2465928" cy="919401"/>
          </a:xfrm>
          <a:prstGeom prst="wedgeRoundRectCallout">
            <a:avLst>
              <a:gd name="adj1" fmla="val 63083"/>
              <a:gd name="adj2" fmla="val 203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"public abstract" before 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8120179" y="3950590"/>
            <a:ext cx="2947461" cy="919401"/>
          </a:xfrm>
          <a:prstGeom prst="wedgeRoundRectCallout">
            <a:avLst>
              <a:gd name="adj1" fmla="val -64405"/>
              <a:gd name="adj2" fmla="val 4922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"public static final" before fields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190402" y="2377473"/>
            <a:ext cx="2603517" cy="987504"/>
          </a:xfrm>
          <a:prstGeom prst="wedgeRoundRectCallout">
            <a:avLst>
              <a:gd name="adj1" fmla="val 56279"/>
              <a:gd name="adj2" fmla="val -4313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chemeClr val="bg2"/>
                </a:solidFill>
              </a:rPr>
              <a:t>Public or default modifier </a:t>
            </a:r>
            <a:endParaRPr lang="bg-BG" sz="2600" b="1" dirty="0">
              <a:solidFill>
                <a:schemeClr val="bg2"/>
              </a:solidFill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6077610" y="1250852"/>
            <a:ext cx="1853725" cy="578882"/>
          </a:xfrm>
          <a:prstGeom prst="wedgeRoundRectCallout">
            <a:avLst>
              <a:gd name="adj1" fmla="val -48021"/>
              <a:gd name="adj2" fmla="val 9447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Keyword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201204" y="2546368"/>
            <a:ext cx="1460262" cy="578882"/>
          </a:xfrm>
          <a:prstGeom prst="wedgeRoundRectCallout">
            <a:avLst>
              <a:gd name="adj1" fmla="val -38208"/>
              <a:gd name="adj2" fmla="val -6960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Name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7455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43614" y="1151125"/>
            <a:ext cx="11804822" cy="5570355"/>
          </a:xfrm>
        </p:spPr>
        <p:txBody>
          <a:bodyPr/>
          <a:lstStyle/>
          <a:p>
            <a:r>
              <a:rPr lang="en-US" dirty="0"/>
              <a:t>Relationship between classes and interfaces</a:t>
            </a:r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Multiple inheritance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Implements vs Extends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1371601" y="2350266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8848" y="1905001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V="1">
            <a:off x="8861333" y="2335183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5181601" y="2347733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endCxn id="43" idx="2"/>
          </p:cNvCxnSpPr>
          <p:nvPr/>
        </p:nvCxnSpPr>
        <p:spPr>
          <a:xfrm flipH="1" flipV="1">
            <a:off x="1600200" y="4992890"/>
            <a:ext cx="1355944" cy="7146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39" idx="0"/>
            <a:endCxn id="42" idx="2"/>
          </p:cNvCxnSpPr>
          <p:nvPr/>
        </p:nvCxnSpPr>
        <p:spPr>
          <a:xfrm flipV="1">
            <a:off x="2978109" y="4991279"/>
            <a:ext cx="1219200" cy="71630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46" idx="0"/>
            <a:endCxn id="45" idx="2"/>
          </p:cNvCxnSpPr>
          <p:nvPr/>
        </p:nvCxnSpPr>
        <p:spPr>
          <a:xfrm flipV="1">
            <a:off x="8505441" y="4991279"/>
            <a:ext cx="1330669" cy="697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6" idx="0"/>
          </p:cNvCxnSpPr>
          <p:nvPr/>
        </p:nvCxnSpPr>
        <p:spPr>
          <a:xfrm flipH="1" flipV="1">
            <a:off x="7161746" y="4972357"/>
            <a:ext cx="1343694" cy="716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25001" y="5069075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519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/>
              <a:t> is provided in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6443" y="2029048"/>
            <a:ext cx="5345772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6443" y="3534431"/>
            <a:ext cx="950153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400" b="1" noProof="1">
                <a:latin typeface="Consolas" pitchFamily="49" charset="0"/>
              </a:rPr>
              <a:t>class Document implements Printable {  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public void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400" b="1" noProof="1">
                <a:latin typeface="Consolas" pitchFamily="49" charset="0"/>
              </a:rPr>
              <a:t>{ System.out.println("Hello"); }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public static void main(String args[]) {</a:t>
            </a:r>
            <a:endParaRPr lang="en-US" sz="2400" b="1" noProof="1">
              <a:solidFill>
                <a:srgbClr val="FBEEDC"/>
              </a:solidFill>
              <a:latin typeface="Consolas" pitchFamily="49" charset="0"/>
            </a:endParaRPr>
          </a:p>
          <a:p>
            <a:pPr fontAlgn="base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  Printable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doc = new Document();  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  doc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.print();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Hello</a:t>
            </a:r>
          </a:p>
          <a:p>
            <a:pPr fontAlgn="base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} 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6297006" y="5117045"/>
            <a:ext cx="2460061" cy="544830"/>
          </a:xfrm>
          <a:prstGeom prst="wedgeRoundRectCallout">
            <a:avLst>
              <a:gd name="adj1" fmla="val -57719"/>
              <a:gd name="adj2" fmla="val -41199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chemeClr val="bg2"/>
                </a:solidFill>
              </a:rPr>
              <a:t>Polymorphism</a:t>
            </a:r>
            <a:endParaRPr lang="bg-BG" sz="26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0954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Shop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51658" y="1600201"/>
            <a:ext cx="5716343" cy="1710211"/>
            <a:chOff x="5180012" y="1828800"/>
            <a:chExt cx="5716343" cy="1710211"/>
          </a:xfrm>
        </p:grpSpPr>
        <p:grpSp>
          <p:nvGrpSpPr>
            <p:cNvPr id="8" name="Group 7"/>
            <p:cNvGrpSpPr/>
            <p:nvPr/>
          </p:nvGrpSpPr>
          <p:grpSpPr>
            <a:xfrm>
              <a:off x="5180012" y="1828800"/>
              <a:ext cx="5715000" cy="1136939"/>
              <a:chOff x="-306388" y="2077297"/>
              <a:chExt cx="3131324" cy="1136939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-306388" y="2077297"/>
                <a:ext cx="3131324" cy="58263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Seat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-306388" y="2650569"/>
                <a:ext cx="3131324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-countryProduced: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181355" y="2975344"/>
              <a:ext cx="571500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+toString():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0405" y="2819400"/>
            <a:ext cx="5233772" cy="2863484"/>
            <a:chOff x="5180012" y="1333423"/>
            <a:chExt cx="4608598" cy="2863484"/>
          </a:xfrm>
        </p:grpSpPr>
        <p:grpSp>
          <p:nvGrpSpPr>
            <p:cNvPr id="15" name="Group 14"/>
            <p:cNvGrpSpPr/>
            <p:nvPr/>
          </p:nvGrpSpPr>
          <p:grpSpPr>
            <a:xfrm>
              <a:off x="5180012" y="1333423"/>
              <a:ext cx="4608598" cy="1514716"/>
              <a:chOff x="-306388" y="1581920"/>
              <a:chExt cx="2525112" cy="1514716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-306388" y="1581920"/>
                <a:ext cx="2525112" cy="87814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&lt;&lt;interface&gt;&gt;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&lt;&lt;Car&gt;&gt;</a:t>
                </a:r>
              </a:p>
            </p:txBody>
          </p:sp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-306388" y="2460070"/>
                <a:ext cx="2525112" cy="63656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+TIRES: Integer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5184286" y="2857423"/>
              <a:ext cx="4604324" cy="1339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+getModel():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+getColor():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+getHorsePower(): Integer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76890" y="1568351"/>
            <a:ext cx="2297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Serializable</a:t>
            </a:r>
            <a:endParaRPr lang="bg-BG" sz="2800" dirty="0"/>
          </a:p>
        </p:txBody>
      </p:sp>
      <p:cxnSp>
        <p:nvCxnSpPr>
          <p:cNvPr id="6" name="Straight Connector 5"/>
          <p:cNvCxnSpPr>
            <a:cxnSpLocks/>
            <a:endCxn id="9" idx="1"/>
          </p:cNvCxnSpPr>
          <p:nvPr/>
        </p:nvCxnSpPr>
        <p:spPr>
          <a:xfrm flipV="1">
            <a:off x="4114801" y="1891518"/>
            <a:ext cx="1736857" cy="13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2"/>
          </p:cNvCxnSpPr>
          <p:nvPr/>
        </p:nvCxnSpPr>
        <p:spPr>
          <a:xfrm flipH="1">
            <a:off x="8709158" y="3310411"/>
            <a:ext cx="1343" cy="7054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20" idx="3"/>
          </p:cNvCxnSpPr>
          <p:nvPr/>
        </p:nvCxnSpPr>
        <p:spPr>
          <a:xfrm flipH="1" flipV="1">
            <a:off x="5424177" y="4015833"/>
            <a:ext cx="3284980" cy="181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8E31C5-988F-4310-8B38-DC164A3AFBC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https://judge.softuni.bg/Contests/1581/Interfaces-and-Abstraction-Lab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wheel&#10;&#10;Description automatically generated">
            <a:extLst>
              <a:ext uri="{FF2B5EF4-FFF2-40B4-BE49-F238E27FC236}">
                <a16:creationId xmlns:a16="http://schemas.microsoft.com/office/drawing/2014/main" id="{62B3D494-BF7C-46E3-BF09-D55306C12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97" y="3536634"/>
            <a:ext cx="2953015" cy="2953015"/>
          </a:xfrm>
          <a:prstGeom prst="rect">
            <a:avLst/>
          </a:prstGeom>
        </p:spPr>
      </p:pic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9556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0"/>
            <a:ext cx="9577597" cy="1110780"/>
          </a:xfrm>
        </p:spPr>
        <p:txBody>
          <a:bodyPr/>
          <a:lstStyle/>
          <a:p>
            <a:r>
              <a:rPr lang="en-US" dirty="0"/>
              <a:t>Solution: Car Shop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8047" y="1623994"/>
            <a:ext cx="5791199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int TIRES = 4;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getModel();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getColor();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Integer getHorsePower();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countryProduced();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870945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7864" y="1605832"/>
            <a:ext cx="11287449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Seat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 Car, Serializable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Add fields, constructor and private methods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String getModel() { return this.model;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String getColor() { return this.color;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Integer getHorsePower() { return this.horsePower; } 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930148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Interface can </a:t>
            </a:r>
            <a:r>
              <a:rPr lang="en-US" b="1" dirty="0">
                <a:solidFill>
                  <a:schemeClr val="bg1"/>
                </a:solidFill>
              </a:rPr>
              <a:t>extend another interface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8473" y="1884031"/>
            <a:ext cx="90779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Showable 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show();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Up Arrow 1"/>
          <p:cNvSpPr/>
          <p:nvPr/>
        </p:nvSpPr>
        <p:spPr>
          <a:xfrm>
            <a:off x="4933795" y="3823886"/>
            <a:ext cx="447333" cy="66536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8473" y="4736336"/>
            <a:ext cx="90779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Showable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496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which implements </a:t>
            </a:r>
            <a:r>
              <a:rPr lang="en-US" b="1" dirty="0">
                <a:solidFill>
                  <a:schemeClr val="bg1"/>
                </a:solidFill>
              </a:rPr>
              <a:t>child </a:t>
            </a:r>
            <a:r>
              <a:rPr lang="en-US" dirty="0"/>
              <a:t>interface</a:t>
            </a:r>
            <a:r>
              <a:rPr lang="en-US" b="1" dirty="0">
                <a:solidFill>
                  <a:schemeClr val="bg1"/>
                </a:solidFill>
              </a:rPr>
              <a:t> must </a:t>
            </a:r>
            <a:r>
              <a:rPr lang="en-US" dirty="0"/>
              <a:t>provide                 implementation for </a:t>
            </a:r>
            <a:r>
              <a:rPr lang="en-US" b="1" dirty="0">
                <a:solidFill>
                  <a:schemeClr val="bg1"/>
                </a:solidFill>
              </a:rPr>
              <a:t>parent </a:t>
            </a:r>
            <a:r>
              <a:rPr lang="en-US" dirty="0"/>
              <a:t>interface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too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Interface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3841" y="2529997"/>
            <a:ext cx="7172802" cy="38010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class Circle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implements Printable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  System.out.println("Hello");</a:t>
            </a:r>
          </a:p>
          <a:p>
            <a:pPr fontAlgn="base">
              <a:spcBef>
                <a:spcPts val="600"/>
              </a:spcBef>
              <a:spcAft>
                <a:spcPts val="18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latin typeface="Consolas" pitchFamily="49" charset="0"/>
            </a:endParaRP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show()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  System.out.println("Welcome");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4" t="4779" r="6192" b="6052"/>
          <a:stretch/>
        </p:blipFill>
        <p:spPr>
          <a:xfrm>
            <a:off x="9501809" y="1860834"/>
            <a:ext cx="1958008" cy="380104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0686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88859"/>
          </a:xfrm>
        </p:spPr>
        <p:txBody>
          <a:bodyPr/>
          <a:lstStyle/>
          <a:p>
            <a:r>
              <a:rPr lang="en-US" dirty="0"/>
              <a:t>Refactor your first problem code</a:t>
            </a:r>
          </a:p>
          <a:p>
            <a:pPr lvl="1"/>
            <a:r>
              <a:rPr lang="en-US" dirty="0"/>
              <a:t>Add for rentable cars</a:t>
            </a:r>
          </a:p>
          <a:p>
            <a:pPr lvl="1"/>
            <a:r>
              <a:rPr lang="en-US" dirty="0"/>
              <a:t>Add class  </a:t>
            </a:r>
            <a:r>
              <a:rPr lang="en-US" b="1" noProof="1">
                <a:solidFill>
                  <a:schemeClr val="bg1"/>
                </a:solidFill>
              </a:rPr>
              <a:t>C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sellable cars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arImpl</a:t>
            </a:r>
          </a:p>
          <a:p>
            <a:pPr lvl="1"/>
            <a:r>
              <a:rPr lang="en-US" dirty="0"/>
              <a:t>Add class Audi, which </a:t>
            </a:r>
            <a:r>
              <a:rPr lang="en-US" b="1" dirty="0">
                <a:solidFill>
                  <a:schemeClr val="bg1"/>
                </a:solidFill>
              </a:rPr>
              <a:t>extends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CarImpl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implements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rentable</a:t>
            </a:r>
          </a:p>
          <a:p>
            <a:pPr lvl="1"/>
            <a:r>
              <a:rPr lang="en-US" noProof="1"/>
              <a:t>Refactor class Seat to </a:t>
            </a:r>
            <a:r>
              <a:rPr lang="en-US" b="1" noProof="1">
                <a:solidFill>
                  <a:schemeClr val="bg1"/>
                </a:solidFill>
              </a:rPr>
              <a:t>extends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CarIm</a:t>
            </a:r>
            <a:r>
              <a:rPr lang="en-US" b="1" dirty="0">
                <a:solidFill>
                  <a:schemeClr val="bg1"/>
                </a:solidFill>
              </a:rPr>
              <a:t>pl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rentable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Shop Extended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3311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Extended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5658" y="1608577"/>
            <a:ext cx="831062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Sellable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Double getPrice();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5658" y="3756083"/>
            <a:ext cx="8310627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Rentable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Integer getMinRentDay();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Double getPricePerDay();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1259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Abstraction</a:t>
            </a:r>
          </a:p>
          <a:p>
            <a:pPr lvl="1"/>
            <a:r>
              <a:rPr lang="en-US" dirty="0"/>
              <a:t>Abstraction vs Encapsulation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Interfaces</a:t>
            </a:r>
          </a:p>
          <a:p>
            <a:pPr marL="1047416" lvl="1" indent="-514350"/>
            <a:r>
              <a:rPr lang="en-US" dirty="0"/>
              <a:t>Default Methods</a:t>
            </a:r>
          </a:p>
          <a:p>
            <a:pPr marL="1047416" lvl="1" indent="-514350"/>
            <a:r>
              <a:rPr lang="en-US" dirty="0"/>
              <a:t>Static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Abstract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Interfaces vs Abstract Classes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5523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Extended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0394" y="1600200"/>
            <a:ext cx="10971211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class Audi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 CarImpl implements Rentable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Integer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getMinRentDay() </a:t>
            </a: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this.minDaysForRent;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public Double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getPricePerDay()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this.pricePerDay;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  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Add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fields, toString() and Constructor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7084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Java 8 we can have </a:t>
            </a:r>
            <a:r>
              <a:rPr lang="en-US" b="1" dirty="0">
                <a:solidFill>
                  <a:schemeClr val="bg1"/>
                </a:solidFill>
              </a:rPr>
              <a:t>method body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to </a:t>
            </a:r>
            <a:r>
              <a:rPr lang="en-US" sz="3400" b="1" dirty="0">
                <a:solidFill>
                  <a:schemeClr val="bg1"/>
                </a:solidFill>
              </a:rPr>
              <a:t>override</a:t>
            </a:r>
            <a:r>
              <a:rPr lang="en-US" dirty="0"/>
              <a:t> default method </a:t>
            </a:r>
            <a:r>
              <a:rPr lang="en-US" sz="3400" dirty="0"/>
              <a:t>think about your </a:t>
            </a:r>
            <a:r>
              <a:rPr lang="en-US" sz="34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Method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9013" y="1908786"/>
            <a:ext cx="8588829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msg()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System.out.println("default method:");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420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not needed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default methods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/>
              <a:t>Method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057400"/>
            <a:ext cx="8993188" cy="3724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class TestInterfaceDefault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Drawable d = new Rectangle();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d.draw();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drawing rectangle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</a:rPr>
              <a:t>d.msg();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default method</a:t>
            </a:r>
          </a:p>
          <a:p>
            <a:pPr fontAlgn="base">
              <a:spcBef>
                <a:spcPts val="1200"/>
              </a:spcBef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</a:rPr>
              <a:t> } </a:t>
            </a:r>
          </a:p>
          <a:p>
            <a:pPr fontAlgn="base">
              <a:spcBef>
                <a:spcPts val="1200"/>
              </a:spcBef>
            </a:pPr>
            <a:r>
              <a:rPr lang="en-US" b="1" noProof="1">
                <a:latin typeface="Consolas" pitchFamily="49" charset="0"/>
              </a:rPr>
              <a:t>} 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725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6766" y="1135686"/>
            <a:ext cx="11804822" cy="5570355"/>
          </a:xfrm>
        </p:spPr>
        <p:txBody>
          <a:bodyPr/>
          <a:lstStyle/>
          <a:p>
            <a:r>
              <a:rPr lang="en-US" dirty="0"/>
              <a:t>Since Java 11, we can have </a:t>
            </a:r>
            <a:r>
              <a:rPr lang="en-US" b="1" dirty="0">
                <a:solidFill>
                  <a:schemeClr val="bg1"/>
                </a:solidFill>
              </a:rPr>
              <a:t>static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302" y="1810489"/>
            <a:ext cx="9622971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cube(int x) { return x*x*x;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0302" y="4274071"/>
            <a:ext cx="9622971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Drawable d = new Rectangle();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d.draw();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Drawable.cube(3)</a:t>
            </a:r>
            <a:r>
              <a:rPr lang="en-US" sz="2800" b="1" noProof="1">
                <a:latin typeface="Consolas" pitchFamily="49" charset="0"/>
              </a:rPr>
              <a:t>); }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27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1166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a project, which has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Person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3 implementations </a:t>
            </a:r>
            <a:br>
              <a:rPr lang="en-US" dirty="0"/>
            </a:br>
            <a:r>
              <a:rPr lang="en-US" dirty="0"/>
              <a:t>for different nationalities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Override where needed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Say Hello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24400" y="4123616"/>
            <a:ext cx="2895600" cy="1560486"/>
            <a:chOff x="-306388" y="1714897"/>
            <a:chExt cx="1970922" cy="720386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72038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European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167103"/>
              <a:ext cx="1970922" cy="2681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53200" y="1642523"/>
            <a:ext cx="3886200" cy="1844940"/>
            <a:chOff x="5226904" y="1479121"/>
            <a:chExt cx="3886200" cy="1844940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226904" y="1479121"/>
              <a:ext cx="3886200" cy="9450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&lt;&lt;interface&gt;&gt;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226904" y="2411176"/>
              <a:ext cx="3886200" cy="9128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+sayHello():String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2890" y="4123617"/>
            <a:ext cx="3962400" cy="2126713"/>
            <a:chOff x="4421579" y="4188933"/>
            <a:chExt cx="3433520" cy="2120186"/>
          </a:xfrm>
        </p:grpSpPr>
        <p:grpSp>
          <p:nvGrpSpPr>
            <p:cNvPr id="2" name="Group 1"/>
            <p:cNvGrpSpPr/>
            <p:nvPr/>
          </p:nvGrpSpPr>
          <p:grpSpPr>
            <a:xfrm>
              <a:off x="4426097" y="4188933"/>
              <a:ext cx="3429002" cy="1541043"/>
              <a:chOff x="4676268" y="4188933"/>
              <a:chExt cx="3429002" cy="1541043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4676268" y="4188933"/>
                <a:ext cx="3429001" cy="9817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Bulgarian</a:t>
                </a:r>
              </a:p>
            </p:txBody>
          </p:sp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4676269" y="5170714"/>
                <a:ext cx="3429001" cy="55926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4421579" y="5729977"/>
              <a:ext cx="3433520" cy="5791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924802" y="4123618"/>
            <a:ext cx="3962398" cy="2126712"/>
            <a:chOff x="8275384" y="4188933"/>
            <a:chExt cx="3433520" cy="2121975"/>
          </a:xfrm>
        </p:grpSpPr>
        <p:grpSp>
          <p:nvGrpSpPr>
            <p:cNvPr id="4" name="Group 3"/>
            <p:cNvGrpSpPr/>
            <p:nvPr/>
          </p:nvGrpSpPr>
          <p:grpSpPr>
            <a:xfrm>
              <a:off x="8277762" y="4188933"/>
              <a:ext cx="3429002" cy="1541043"/>
              <a:chOff x="8361956" y="4188933"/>
              <a:chExt cx="3429002" cy="1541043"/>
            </a:xfrm>
          </p:grpSpPr>
          <p:sp>
            <p:nvSpPr>
              <p:cNvPr id="19" name="Rectangle 3"/>
              <p:cNvSpPr>
                <a:spLocks noChangeArrowheads="1"/>
              </p:cNvSpPr>
              <p:nvPr/>
            </p:nvSpPr>
            <p:spPr bwMode="auto">
              <a:xfrm>
                <a:off x="8361957" y="4188933"/>
                <a:ext cx="3429001" cy="9817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Chinese</a:t>
                </a:r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8361956" y="5166309"/>
                <a:ext cx="3429001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8275384" y="5751645"/>
              <a:ext cx="3433520" cy="5592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3972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(1)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4342" y="1349831"/>
            <a:ext cx="9934800" cy="19236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interface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getName()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default String sayHello()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"Hello";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0485" y="3774046"/>
            <a:ext cx="9938656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European implements </a:t>
            </a:r>
            <a:r>
              <a:rPr lang="en-US" sz="2600" b="1" noProof="1">
                <a:latin typeface="Consolas" pitchFamily="49" charset="0"/>
              </a:rPr>
              <a:t>Person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European(String name) { this.name = name; }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 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public String getName() </a:t>
            </a:r>
            <a:r>
              <a:rPr lang="en-US" sz="2600" b="1" noProof="1">
                <a:latin typeface="Consolas" pitchFamily="49" charset="0"/>
              </a:rPr>
              <a:t>{ return this.name;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5649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9870" y="1614837"/>
            <a:ext cx="8948673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Bulgarian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implements Person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Bulgarian(String name)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  this.name =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String getName() { return this.name;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String sayHello() </a:t>
            </a:r>
            <a:r>
              <a:rPr lang="en-US" sz="2600" b="1" noProof="1">
                <a:latin typeface="Consolas" pitchFamily="49" charset="0"/>
              </a:rPr>
              <a:t>{ return "</a:t>
            </a:r>
            <a:r>
              <a:rPr lang="bg-BG" sz="2600" b="1" noProof="1">
                <a:latin typeface="Consolas" pitchFamily="49" charset="0"/>
              </a:rPr>
              <a:t>Здравей";</a:t>
            </a:r>
            <a:r>
              <a:rPr lang="en-US" sz="2600" b="1" noProof="1">
                <a:latin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</a:rPr>
              <a:t>}</a:t>
            </a:r>
          </a:p>
          <a:p>
            <a:pPr fontAlgn="base">
              <a:spcBef>
                <a:spcPts val="600"/>
              </a:spcBef>
            </a:pPr>
            <a:r>
              <a:rPr lang="bg-BG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implement class Chinese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418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E9115-FE4D-4121-8AF1-B41B16759A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676400"/>
            <a:ext cx="2924211" cy="188733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Abstract Classes and Methods</a:t>
            </a:r>
          </a:p>
        </p:txBody>
      </p:sp>
    </p:spTree>
    <p:extLst>
      <p:ext uri="{BB962C8B-B14F-4D97-AF65-F5344CB8AC3E}">
        <p14:creationId xmlns:p14="http://schemas.microsoft.com/office/powerpoint/2010/main" val="52420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</a:t>
            </a:r>
            <a:endParaRPr lang="en-US" b="1" noProof="1">
              <a:solidFill>
                <a:schemeClr val="bg1"/>
              </a:solidFill>
            </a:endParaRPr>
          </a:p>
          <a:p>
            <a:r>
              <a:rPr lang="en-US" dirty="0"/>
              <a:t>Must provide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9C91EA-D50C-45BE-BC8F-660A83474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192" y="5053622"/>
            <a:ext cx="6017024" cy="12022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288000" tIns="180000" rIns="288000" bIns="180000" rtlCol="0">
            <a:spAutoFit/>
          </a:bodyPr>
          <a:lstStyle/>
          <a:p>
            <a:pPr defTabSz="1218438" latinLnBrk="0">
              <a:spcBef>
                <a:spcPts val="3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Animal {   </a:t>
            </a:r>
          </a:p>
          <a:p>
            <a:pPr defTabSz="1218438" latinLnBrk="0">
              <a:spcBef>
                <a:spcPts val="3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952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Declarations are only permitted in </a:t>
            </a:r>
            <a:r>
              <a:rPr lang="en-US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dirty="0"/>
              <a:t>Bodies must be </a:t>
            </a:r>
            <a:r>
              <a:rPr lang="en-US" b="1" dirty="0">
                <a:solidFill>
                  <a:schemeClr val="bg1"/>
                </a:solidFill>
              </a:rPr>
              <a:t>empty</a:t>
            </a:r>
            <a:r>
              <a:rPr lang="en-US" dirty="0"/>
              <a:t> (no curly braces)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An abstract method declaration provides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actual </a:t>
            </a:r>
            <a:br>
              <a:rPr lang="en-US" dirty="0"/>
            </a:br>
            <a:r>
              <a:rPr lang="en-US" dirty="0"/>
              <a:t>implementation:</a:t>
            </a:r>
            <a:endParaRPr lang="bg-B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3085" y="3838681"/>
            <a:ext cx="7543800" cy="8559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288000" tIns="180000" rIns="288000" bIns="180000" rtlCol="0">
            <a:spAutoFit/>
          </a:bodyPr>
          <a:lstStyle/>
          <a:p>
            <a:pPr defTabSz="1218438" latinLnBrk="0">
              <a:spcBef>
                <a:spcPts val="3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359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 vs Abstract Classes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B7F133B-2E04-4762-BCBF-38D76588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2" y="1537491"/>
            <a:ext cx="2295955" cy="22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8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b="1" dirty="0">
                <a:solidFill>
                  <a:schemeClr val="bg1"/>
                </a:solidFill>
              </a:rPr>
              <a:t>rovides implementation</a:t>
            </a:r>
            <a:r>
              <a:rPr lang="en-US" dirty="0"/>
              <a:t> and/or 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has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Can</a:t>
            </a:r>
            <a:r>
              <a:rPr lang="en-US" b="1" dirty="0">
                <a:solidFill>
                  <a:schemeClr val="bg1"/>
                </a:solidFill>
              </a:rPr>
              <a:t>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</a:t>
            </a:r>
            <a:r>
              <a:rPr lang="bg-BG" dirty="0"/>
              <a:t> (1)</a:t>
            </a:r>
            <a:r>
              <a:rPr lang="en-GB" dirty="0"/>
              <a:t>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57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0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dirty="0"/>
              <a:t>we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dirty="0"/>
              <a:t>providing</a:t>
            </a:r>
            <a:r>
              <a:rPr lang="en-US" sz="3000" b="1" dirty="0">
                <a:solidFill>
                  <a:schemeClr val="bg1"/>
                </a:solidFill>
              </a:rPr>
              <a:t>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/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dirty="0"/>
              <a:t>we must</a:t>
            </a:r>
            <a:r>
              <a:rPr lang="en-US" sz="3000" b="1" dirty="0">
                <a:solidFill>
                  <a:schemeClr val="bg1"/>
                </a:solidFill>
              </a:rPr>
              <a:t>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</a:t>
            </a:r>
            <a:r>
              <a:rPr lang="en-US" sz="3000" dirty="0"/>
              <a:t>the</a:t>
            </a:r>
            <a:r>
              <a:rPr lang="en-US" sz="3000" b="1" dirty="0">
                <a:solidFill>
                  <a:schemeClr val="bg1"/>
                </a:solidFill>
              </a:rPr>
              <a:t>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526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Refactor the code from the last problem</a:t>
            </a:r>
          </a:p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BasePerson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abstract class</a:t>
            </a:r>
          </a:p>
          <a:p>
            <a:pPr lvl="1"/>
            <a:r>
              <a:rPr lang="en-US" dirty="0"/>
              <a:t>In which move all </a:t>
            </a:r>
            <a:r>
              <a:rPr lang="en-US" b="1" dirty="0">
                <a:solidFill>
                  <a:schemeClr val="bg1"/>
                </a:solidFill>
              </a:rPr>
              <a:t>code duplication </a:t>
            </a:r>
            <a:r>
              <a:rPr lang="en-US" dirty="0"/>
              <a:t>from European, Bulgarian, Chinese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Say Hello Extended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80318" y="3429000"/>
            <a:ext cx="3886200" cy="2028365"/>
            <a:chOff x="4149724" y="3581402"/>
            <a:chExt cx="3886200" cy="1128688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149724" y="3581402"/>
              <a:ext cx="3886200" cy="4522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BasePerson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149724" y="4370878"/>
              <a:ext cx="3886200" cy="339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#BasePerson(name)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149724" y="4033688"/>
              <a:ext cx="3886200" cy="339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89F8EBF9-0EFC-4859-AB80-FCF72419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318" y="5453731"/>
            <a:ext cx="3886200" cy="609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-setName(): void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608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Extended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0488" y="1611087"/>
            <a:ext cx="10591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latin typeface="Consolas" pitchFamily="49" charset="0"/>
              </a:rPr>
              <a:t>public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abstract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class BasePerson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Person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protected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BasePerson(String name)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this.setName(name);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 setName(String name) { this.name = name;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  <a:endParaRPr lang="en-US" sz="2600" b="1" noProof="1">
              <a:latin typeface="Consolas" pitchFamily="49" charset="0"/>
            </a:endParaRPr>
          </a:p>
          <a:p>
            <a:pPr fontAlgn="base"/>
            <a:r>
              <a:rPr lang="en-US" sz="2600" b="1" noProof="1">
                <a:latin typeface="Consolas" pitchFamily="49" charset="0"/>
              </a:rPr>
              <a:t>  public String getName()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return this.name;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0501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416636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08578" y="4124739"/>
            <a:ext cx="2099035" cy="2271683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92898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Abstraction – </a:t>
            </a: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>
                <a:solidFill>
                  <a:schemeClr val="bg2"/>
                </a:solidFill>
              </a:rPr>
              <a:t> implementation and </a:t>
            </a:r>
            <a:r>
              <a:rPr lang="en-US" b="1" dirty="0">
                <a:solidFill>
                  <a:schemeClr val="bg1"/>
                </a:solidFill>
              </a:rPr>
              <a:t>showing</a:t>
            </a:r>
            <a:r>
              <a:rPr lang="en-US" dirty="0">
                <a:solidFill>
                  <a:schemeClr val="bg2"/>
                </a:solidFill>
              </a:rPr>
              <a:t> functionality </a:t>
            </a:r>
          </a:p>
          <a:p>
            <a:r>
              <a:rPr lang="en-US" dirty="0">
                <a:solidFill>
                  <a:schemeClr val="bg2"/>
                </a:solidFill>
              </a:rPr>
              <a:t>Interfaces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chemeClr val="bg2"/>
                </a:solidFill>
              </a:rPr>
              <a:t> vs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Default and Static methods</a:t>
            </a:r>
          </a:p>
          <a:p>
            <a:r>
              <a:rPr lang="en-US" dirty="0">
                <a:solidFill>
                  <a:schemeClr val="bg2"/>
                </a:solidFill>
              </a:rPr>
              <a:t>Abstract classes</a:t>
            </a:r>
          </a:p>
          <a:p>
            <a:r>
              <a:rPr lang="en-US" dirty="0">
                <a:solidFill>
                  <a:schemeClr val="bg2"/>
                </a:solidFill>
              </a:rPr>
              <a:t>Interfaces vs Abstract Classes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429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25A37AB-C8C9-4964-97B6-3F9F5B5ABC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13" y="1617070"/>
            <a:ext cx="2229373" cy="222937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Working with Abstraction</a:t>
            </a:r>
          </a:p>
        </p:txBody>
      </p:sp>
    </p:spTree>
    <p:extLst>
      <p:ext uri="{BB962C8B-B14F-4D97-AF65-F5344CB8AC3E}">
        <p14:creationId xmlns:p14="http://schemas.microsoft.com/office/powerpoint/2010/main" val="64423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Latin origin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</a:t>
            </a:r>
            <a:r>
              <a:rPr lang="en-US" dirty="0"/>
              <a:t>information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is </a:t>
            </a:r>
            <a:r>
              <a:rPr lang="en-US" b="1" dirty="0">
                <a:solidFill>
                  <a:schemeClr val="bg1"/>
                </a:solidFill>
              </a:rPr>
              <a:t>relevant </a:t>
            </a:r>
            <a:r>
              <a:rPr lang="en-US" dirty="0"/>
              <a:t>in a context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Forgetting </a:t>
            </a:r>
            <a:r>
              <a:rPr lang="en-US" dirty="0"/>
              <a:t>information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is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1619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1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relevant ones … </a:t>
            </a:r>
          </a:p>
          <a:p>
            <a:pPr marL="457200" indent="-457200">
              <a:lnSpc>
                <a:spcPct val="11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1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</a:p>
          <a:p>
            <a:pPr marL="457200" indent="-457200">
              <a:lnSpc>
                <a:spcPct val="11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lets you focus on </a:t>
            </a:r>
            <a:r>
              <a:rPr lang="en-US" b="1" dirty="0">
                <a:solidFill>
                  <a:schemeClr val="bg1"/>
                </a:solidFill>
              </a:rPr>
              <a:t>what the </a:t>
            </a:r>
            <a:r>
              <a:rPr lang="en-US" dirty="0"/>
              <a:t>object does instead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4079233" y="2514599"/>
            <a:ext cx="7922365" cy="2185425"/>
            <a:chOff x="4249046" y="2975113"/>
            <a:chExt cx="7922365" cy="2185425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4249046" y="2975113"/>
              <a:ext cx="5310808" cy="1378226"/>
            </a:xfrm>
            <a:prstGeom prst="cloudCallout">
              <a:avLst>
                <a:gd name="adj1" fmla="val 69260"/>
                <a:gd name="adj2" fmla="val -1940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</a:rPr>
                <a:t>"Relevant" to what?</a:t>
              </a:r>
              <a:endParaRPr lang="bg-BG" sz="36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90211" y="3179338"/>
              <a:ext cx="1981200" cy="198120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585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2 ways to achieve abstraction in Java</a:t>
            </a:r>
          </a:p>
          <a:p>
            <a:pPr lvl="1"/>
            <a:r>
              <a:rPr lang="en-US" dirty="0"/>
              <a:t>Interfaces (</a:t>
            </a:r>
            <a:r>
              <a:rPr lang="en-US" b="1" dirty="0">
                <a:solidFill>
                  <a:schemeClr val="bg1"/>
                </a:solidFill>
              </a:rPr>
              <a:t>100% abstraction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Abstract class (</a:t>
            </a:r>
            <a:r>
              <a:rPr lang="en-US" b="1" dirty="0">
                <a:solidFill>
                  <a:schemeClr val="bg1"/>
                </a:solidFill>
              </a:rPr>
              <a:t>0% - 100% abstraction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Abstraction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1297" y="3644206"/>
            <a:ext cx="11034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Mammal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2300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</a:t>
            </a:r>
            <a:r>
              <a:rPr lang="en-GB" dirty="0"/>
              <a:t>the</a:t>
            </a:r>
            <a:r>
              <a:rPr lang="en-GB" b="1" dirty="0">
                <a:solidFill>
                  <a:schemeClr val="bg1"/>
                </a:solidFill>
              </a:rPr>
              <a:t> code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to</a:t>
            </a:r>
            <a:r>
              <a:rPr lang="en-GB" b="1" dirty="0">
                <a:solidFill>
                  <a:schemeClr val="bg1"/>
                </a:solidFill>
              </a:rPr>
              <a:t> protect </a:t>
            </a:r>
            <a:r>
              <a:rPr lang="en-GB" dirty="0"/>
              <a:t>the data </a:t>
            </a:r>
            <a:br>
              <a:rPr lang="en-GB" dirty="0"/>
            </a:br>
            <a:r>
              <a:rPr lang="en-GB" dirty="0"/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public)</a:t>
            </a:r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</a:t>
            </a: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vs. Encapsulation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99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</a:t>
            </a:r>
          </a:p>
        </p:txBody>
      </p:sp>
      <p:pic>
        <p:nvPicPr>
          <p:cNvPr id="4" name="Picture 3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5B4B5DB0-97E7-431A-9BFF-E3A9ECC7C3C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1464638"/>
            <a:ext cx="2411624" cy="2411624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Working with Interfaces</a:t>
            </a:r>
          </a:p>
        </p:txBody>
      </p:sp>
    </p:spTree>
    <p:extLst>
      <p:ext uri="{BB962C8B-B14F-4D97-AF65-F5344CB8AC3E}">
        <p14:creationId xmlns:p14="http://schemas.microsoft.com/office/powerpoint/2010/main" val="32843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3262</TotalTime>
  <Words>2627</Words>
  <Application>Microsoft Office PowerPoint</Application>
  <PresentationFormat>Widescreen</PresentationFormat>
  <Paragraphs>495</Paragraphs>
  <Slides>40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Interfaces and Abstraction </vt:lpstr>
      <vt:lpstr>Table of Contents</vt:lpstr>
      <vt:lpstr>Have a Question?</vt:lpstr>
      <vt:lpstr>Abstraction</vt:lpstr>
      <vt:lpstr>What is Abstraction?</vt:lpstr>
      <vt:lpstr>Abstraction in OOP</vt:lpstr>
      <vt:lpstr>Achieving Abstraction</vt:lpstr>
      <vt:lpstr>Abstraction vs. Encapsulation</vt:lpstr>
      <vt:lpstr>Interfaces</vt:lpstr>
      <vt:lpstr>Interface</vt:lpstr>
      <vt:lpstr>Implements vs Extends</vt:lpstr>
      <vt:lpstr>Interface Example</vt:lpstr>
      <vt:lpstr>Problem: Car Shop</vt:lpstr>
      <vt:lpstr>Solution: Car Shop (1)</vt:lpstr>
      <vt:lpstr>Solution: Car Shop (2)</vt:lpstr>
      <vt:lpstr>Extend Interface</vt:lpstr>
      <vt:lpstr>Extend Interface</vt:lpstr>
      <vt:lpstr>Problem: Car Shop Extended</vt:lpstr>
      <vt:lpstr>Solution: Car Shop Extended (1)</vt:lpstr>
      <vt:lpstr>Solution: Car Shop Extended (2)</vt:lpstr>
      <vt:lpstr>Default Method</vt:lpstr>
      <vt:lpstr>Default Method </vt:lpstr>
      <vt:lpstr>Static Method</vt:lpstr>
      <vt:lpstr>Problem: Say Hello </vt:lpstr>
      <vt:lpstr>Solution: Say Hello (1) </vt:lpstr>
      <vt:lpstr>Solution: Say Hello (2)</vt:lpstr>
      <vt:lpstr>Abstract Classes</vt:lpstr>
      <vt:lpstr>Abstract Class</vt:lpstr>
      <vt:lpstr>Abstract Methods</vt:lpstr>
      <vt:lpstr>Interfaces vs Abstract Classes</vt:lpstr>
      <vt:lpstr>Interface vs Abstract Class (1) </vt:lpstr>
      <vt:lpstr>Interface vs Abstract Class (2)</vt:lpstr>
      <vt:lpstr>Problem: Say Hello Extended</vt:lpstr>
      <vt:lpstr>Solution: Say Hello Extended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Interfaces and Abstraction</dc:title>
  <dc:subject>Java OOP – Practical Training Course @ SoftUni</dc:subject>
  <dc:creator>Software University</dc:creator>
  <cp:keywords>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</cp:lastModifiedBy>
  <cp:revision>3</cp:revision>
  <dcterms:created xsi:type="dcterms:W3CDTF">2018-05-23T13:08:44Z</dcterms:created>
  <dcterms:modified xsi:type="dcterms:W3CDTF">2020-03-09T15:06:01Z</dcterms:modified>
  <cp:category>programming;computer programming;software development;web development</cp:category>
</cp:coreProperties>
</file>