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8" r:id="rId49"/>
    <p:sldId id="304" r:id="rId50"/>
    <p:sldId id="305" r:id="rId51"/>
    <p:sldId id="310" r:id="rId52"/>
    <p:sldId id="30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E41001-8270-4035-9F4B-86610B09F23D}">
          <p14:sldIdLst>
            <p14:sldId id="256"/>
            <p14:sldId id="257"/>
            <p14:sldId id="258"/>
          </p14:sldIdLst>
        </p14:section>
        <p14:section name="Reflection" id="{38615983-5BCF-4139-BB8C-EDCB40F58CE9}">
          <p14:sldIdLst>
            <p14:sldId id="259"/>
            <p14:sldId id="260"/>
            <p14:sldId id="261"/>
            <p14:sldId id="262"/>
            <p14:sldId id="263"/>
          </p14:sldIdLst>
        </p14:section>
        <p14:section name="Reflection API" id="{B139D36F-13D5-4FFC-A0CC-B6683D4251F4}">
          <p14:sldIdLst>
            <p14:sldId id="264"/>
            <p14:sldId id="265"/>
          </p14:sldIdLst>
        </p14:section>
        <p14:section name="Untitled Section" id="{6974E66B-B4FF-4802-B1A4-25F72102D56C}">
          <p14:sldIdLst>
            <p14:sldId id="266"/>
            <p14:sldId id="267"/>
            <p14:sldId id="268"/>
            <p14:sldId id="269"/>
          </p14:sldIdLst>
        </p14:section>
        <p14:section name="Constructors, Fields and Methods" id="{E6B71E15-9387-43B9-B9F3-64C172519DC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Access Modifiers" id="{9EDB5559-3ECA-4A89-BC52-F9E359932953}">
          <p14:sldIdLst>
            <p14:sldId id="279"/>
            <p14:sldId id="280"/>
            <p14:sldId id="281"/>
            <p14:sldId id="282"/>
            <p14:sldId id="283"/>
          </p14:sldIdLst>
        </p14:section>
        <p14:section name="Annotations" id="{6037FEE6-485D-4C9F-AA98-2A9B6D84BD42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Conclusion" id="{53504DFB-A214-4266-AD56-96F00CEE0A88}">
          <p14:sldIdLst>
            <p14:sldId id="302"/>
            <p14:sldId id="308"/>
            <p14:sldId id="304"/>
            <p14:sldId id="305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76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70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104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316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662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955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6290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74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3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4406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1207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33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807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404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1511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382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458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758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9249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1423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7477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6347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541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274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1819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3909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0591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772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5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333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315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1301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73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04/Reflection-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5" y="762860"/>
            <a:ext cx="10962447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</a:t>
            </a:r>
            <a:r>
              <a:rPr lang="en-US" sz="5400" dirty="0"/>
              <a:t>Annotations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75" y="2539440"/>
            <a:ext cx="2631413" cy="16114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92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</a:t>
            </a:r>
            <a:r>
              <a:rPr lang="en-US" dirty="0"/>
              <a:t>btain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  <a:p>
            <a:pPr lvl="1"/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know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If you </a:t>
            </a:r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7200" y="2590801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myObjectClass = MyObject.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191001"/>
            <a:ext cx="944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myClass = 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4587511" y="5043291"/>
            <a:ext cx="3763470" cy="1055608"/>
          </a:xfrm>
          <a:prstGeom prst="wedgeRoundRectCallout">
            <a:avLst>
              <a:gd name="adj1" fmla="val 31399"/>
              <a:gd name="adj2" fmla="val -6619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You need fully qualified class name as String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504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Fully qualified class name</a:t>
            </a:r>
          </a:p>
          <a:p>
            <a:pPr marL="609219" lvl="1" indent="0">
              <a:buNone/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Class name without the package 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9040" y="4126265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simpleClassName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getSimpleName()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Name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9040" y="2526065"/>
            <a:ext cx="1036994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99841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parent class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b="1" dirty="0">
                <a:solidFill>
                  <a:schemeClr val="bg1"/>
                </a:solidFill>
              </a:rPr>
              <a:t>represented</a:t>
            </a:r>
            <a:r>
              <a:rPr lang="en-US" dirty="0"/>
              <a:t> by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</a:t>
            </a:r>
            <a:br>
              <a:rPr lang="en-US" dirty="0"/>
            </a:br>
            <a:r>
              <a:rPr lang="en-US" dirty="0"/>
              <a:t>Java Reflection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Only the interfaces </a:t>
            </a:r>
            <a:r>
              <a:rPr lang="en-US" b="1" dirty="0">
                <a:solidFill>
                  <a:schemeClr val="bg1"/>
                </a:solidFill>
              </a:rPr>
              <a:t>specifically declared </a:t>
            </a:r>
            <a:r>
              <a:rPr lang="en-GB" dirty="0"/>
              <a:t>implemented </a:t>
            </a:r>
            <a:r>
              <a:rPr lang="en-US" dirty="0"/>
              <a:t>by a given class are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823" y="1811691"/>
            <a:ext cx="953355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className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getSuperclass()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819" y="3299921"/>
            <a:ext cx="953355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interfaces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0444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ReflectionClass to your </a:t>
            </a:r>
            <a:r>
              <a:rPr lang="en-US" b="1" dirty="0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folder in your project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you should print:</a:t>
            </a:r>
            <a:endParaRPr lang="bg-BG" dirty="0"/>
          </a:p>
          <a:p>
            <a:pPr lvl="1"/>
            <a:r>
              <a:rPr lang="en-US" dirty="0"/>
              <a:t>This class type</a:t>
            </a:r>
          </a:p>
          <a:p>
            <a:pPr lvl="1"/>
            <a:r>
              <a:rPr lang="en-US" dirty="0"/>
              <a:t>Super class type</a:t>
            </a:r>
          </a:p>
          <a:p>
            <a:pPr lvl="1"/>
            <a:r>
              <a:rPr lang="en-US" dirty="0"/>
              <a:t>All Interfaces</a:t>
            </a:r>
          </a:p>
          <a:p>
            <a:pPr lvl="1"/>
            <a:r>
              <a:rPr lang="en-US" dirty="0"/>
              <a:t>Instantiate object using reflection and print it</a:t>
            </a:r>
          </a:p>
          <a:p>
            <a:r>
              <a:rPr lang="en-US" dirty="0"/>
              <a:t>Don't change anything in class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18A10-99F7-403C-9B82-E2C162EDB57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159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7333" y="1447801"/>
            <a:ext cx="1203960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Class&lt;Reflection&gt; aClass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Reflection.class</a:t>
            </a:r>
            <a:r>
              <a:rPr lang="en-US" sz="2600" b="1" noProof="1">
                <a:latin typeface="Consolas" pitchFamily="49" charset="0"/>
              </a:rPr>
              <a:t>;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</a:t>
            </a:r>
            <a:r>
              <a:rPr lang="bg-BG" sz="2600" b="1" noProof="1">
                <a:latin typeface="Consolas" pitchFamily="49" charset="0"/>
              </a:rPr>
              <a:t>);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getSuperclass</a:t>
            </a:r>
            <a:r>
              <a:rPr lang="en-US" sz="2600" b="1" noProof="1">
                <a:latin typeface="Consolas" pitchFamily="49" charset="0"/>
              </a:rPr>
              <a:t>());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Class[] interfaces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getInterfaces</a:t>
            </a:r>
            <a:r>
              <a:rPr lang="en-US" sz="2600" b="1" noProof="1">
                <a:latin typeface="Consolas" pitchFamily="49" charset="0"/>
              </a:rPr>
              <a:t>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for (Class anInterface : interfaces)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System.out.println(anInterface);</a:t>
            </a: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//Reflection ref = aClass.newInstance();//Deprecated since Java 9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Reflection ref = aClass.getDeclaredConstructor().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newInstance()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System.out.println(ref);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6962550" y="5768164"/>
            <a:ext cx="2733902" cy="510778"/>
          </a:xfrm>
          <a:prstGeom prst="wedgeRoundRectCallout">
            <a:avLst>
              <a:gd name="adj1" fmla="val 55914"/>
              <a:gd name="adj2" fmla="val -4795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object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5435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Constructors, Fields and 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B7FD0-6395-42F6-8095-F1DAF239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01" y="1321724"/>
            <a:ext cx="2844875" cy="24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only public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 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constructor by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5" y="1752601"/>
            <a:ext cx="1007127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2274" y="3136612"/>
            <a:ext cx="1007127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ctors =     </a:t>
            </a:r>
          </a:p>
          <a:p>
            <a:r>
              <a:rPr lang="en-GB" sz="3000" b="1" dirty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aClass.</a:t>
            </a:r>
            <a:r>
              <a:rPr lang="en-GB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getDeclaredConstructors()</a:t>
            </a:r>
            <a:r>
              <a:rPr lang="en-GB" sz="3000" b="1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4" y="4953000"/>
            <a:ext cx="100712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ctor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getConstructor(String.class)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7319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parameter types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Instantiating objects </a:t>
            </a:r>
            <a:r>
              <a:rPr lang="en-US" dirty="0"/>
              <a:t>using 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2274" y="1752600"/>
            <a:ext cx="1030454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parameterTypes =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ctor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272" y="3850429"/>
            <a:ext cx="1030454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 =  MyObject.class.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(String.class);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(MyObject)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constructor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					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newInstance("arg1")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02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4200"/>
              </a:spcBef>
              <a:buNone/>
            </a:pPr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fields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Get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Name and Type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4830" y="16764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 = aClas</a:t>
            </a:r>
            <a:r>
              <a:rPr lang="en-US" sz="3000" b="1" noProof="1">
                <a:latin typeface="Consolas" pitchFamily="49" charset="0"/>
              </a:rPr>
              <a:t>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getField("somefield")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4830" y="3654433"/>
            <a:ext cx="955553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fields =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4830" y="5105400"/>
            <a:ext cx="955553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fieldName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getName()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fieldType = field.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getType()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699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Setting value for field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Set and Get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5819" y="1715278"/>
            <a:ext cx="10386527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aClass = MyObject.class;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 field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getDeclaredField(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"someField"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MyObject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MyObject();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setAccessible(true)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 value = field.get(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value);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4761609" y="5378018"/>
            <a:ext cx="5924175" cy="1328023"/>
          </a:xfrm>
          <a:prstGeom prst="wedgeRoundRectCallout">
            <a:avLst>
              <a:gd name="adj1" fmla="val -54447"/>
              <a:gd name="adj2" fmla="val -4029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objectInstance</a:t>
            </a:r>
            <a:r>
              <a:rPr lang="en-US" sz="2400" b="1" dirty="0">
                <a:solidFill>
                  <a:schemeClr val="bg2"/>
                </a:solidFill>
              </a:rPr>
              <a:t> parameter passed to the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solidFill>
                  <a:schemeClr val="bg2"/>
                </a:solidFill>
              </a:rPr>
              <a:t> method should be an instance of the class that owns the field</a:t>
            </a:r>
          </a:p>
        </p:txBody>
      </p:sp>
      <p:sp>
        <p:nvSpPr>
          <p:cNvPr id="9" name="AutoShape 20">
            <a:extLst>
              <a:ext uri="{FF2B5EF4-FFF2-40B4-BE49-F238E27FC236}">
                <a16:creationId xmlns:a16="http://schemas.microsoft.com/office/drawing/2014/main" id="{0B6E65F0-A1C1-4E96-8F6F-A683DD87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317" y="3363686"/>
            <a:ext cx="3747793" cy="752049"/>
          </a:xfrm>
          <a:prstGeom prst="wedgeRoundRectCallout">
            <a:avLst>
              <a:gd name="adj1" fmla="val -55361"/>
              <a:gd name="adj2" fmla="val -1297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Change the behavior of the </a:t>
            </a:r>
            <a:r>
              <a:rPr lang="en-US" sz="2400" b="1" dirty="0" err="1">
                <a:solidFill>
                  <a:schemeClr val="bg1"/>
                </a:solidFill>
              </a:rPr>
              <a:t>AccessibleObject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699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Reflection - What? Why? Where?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819096" lvl="1" indent="-514350"/>
            <a:r>
              <a:rPr lang="en-US" dirty="0"/>
              <a:t>Access Modifiers</a:t>
            </a:r>
          </a:p>
          <a:p>
            <a:pPr marL="819096" lvl="1" indent="-514350"/>
            <a:r>
              <a:rPr lang="en-US" dirty="0"/>
              <a:t>Reflecting Annotations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177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without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600" y="1752601"/>
            <a:ext cx="1062584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Method[]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methods = aClass</a:t>
            </a:r>
            <a:r>
              <a:rPr lang="en-US" sz="3000" b="1" noProof="1">
                <a:latin typeface="Consolas" pitchFamily="49" charset="0"/>
              </a:rPr>
              <a:t>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getMethods()</a:t>
            </a:r>
            <a:r>
              <a:rPr lang="en-US" sz="30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getMethod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("doSomething",String.class)</a:t>
            </a:r>
            <a:r>
              <a:rPr lang="en-US" sz="30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495800"/>
            <a:ext cx="1062584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>
              <a:spcBef>
                <a:spcPts val="1200"/>
              </a:spcBef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      aClass.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getMethod("doSomething", null)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08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2001" y="1070666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methods with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8874" y="1740694"/>
            <a:ext cx="1084030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paramTypes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getParameterTypes()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returnType = metho</a:t>
            </a:r>
            <a:r>
              <a:rPr lang="en-US" sz="2800" b="1" noProof="1">
                <a:latin typeface="Consolas" pitchFamily="49" charset="0"/>
              </a:rPr>
              <a:t>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getReturnType()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874" y="3773031"/>
            <a:ext cx="1084030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Method method = MyObject.class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.getMethod("doSomething", String.class);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"arg1");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920246" y="5729918"/>
            <a:ext cx="4832976" cy="646986"/>
          </a:xfrm>
          <a:prstGeom prst="wedgeRoundRectCallout">
            <a:avLst>
              <a:gd name="adj1" fmla="val 33983"/>
              <a:gd name="adj2" fmla="val -73164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b="1" dirty="0">
                <a:solidFill>
                  <a:schemeClr val="bg2"/>
                </a:solidFill>
              </a:rPr>
              <a:t> is for static methods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086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 get all methods and print: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getters and setters </a:t>
            </a:r>
            <a:r>
              <a:rPr lang="en-US" b="1" dirty="0">
                <a:solidFill>
                  <a:schemeClr val="bg1"/>
                </a:solidFill>
              </a:rPr>
              <a:t>alphabetically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Getters:</a:t>
            </a:r>
          </a:p>
          <a:p>
            <a:pPr lvl="1"/>
            <a:r>
              <a:rPr lang="en-US" dirty="0"/>
              <a:t>A getter method have its name start with "get", take 0 </a:t>
            </a:r>
            <a:br>
              <a:rPr lang="en-US" dirty="0"/>
            </a:br>
            <a:r>
              <a:rPr lang="en-US" dirty="0"/>
              <a:t>parameters, and returns a value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Setters:</a:t>
            </a:r>
          </a:p>
          <a:p>
            <a:pPr lvl="1"/>
            <a:r>
              <a:rPr lang="en-US" dirty="0"/>
              <a:t>A setter method have its name start with "set", and </a:t>
            </a:r>
            <a:br>
              <a:rPr lang="en-US" dirty="0"/>
            </a:br>
            <a:r>
              <a:rPr lang="en-US" dirty="0"/>
              <a:t>takes 1 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437D0-F194-42F6-8E47-A56AD02FC412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495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4218" y="1602646"/>
            <a:ext cx="10321637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methods = Reflection.class.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getDeclaredMethods()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Method[] getters = Arrays.stream(methods)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.filter(m -&gt;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m.getName().startsWith("get")</a:t>
            </a:r>
            <a:r>
              <a:rPr lang="en-US" sz="2400" b="1" noProof="1">
                <a:latin typeface="Consolas" pitchFamily="49" charset="0"/>
              </a:rPr>
              <a:t> &amp;&amp;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m.getParameterCount() == 0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.sorted(Comparator.comparing(Method::getName))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.toArray(Method[]::new);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Arrays.stream(getters).forEach(m -&gt;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System.out.printf("%s will return class %s%n",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m.getName()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m.getReturnType().getName()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557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D9530A-44C4-44F8-B236-93ABA425C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7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01023"/>
          </a:xfrm>
        </p:spPr>
        <p:txBody>
          <a:bodyPr/>
          <a:lstStyle/>
          <a:p>
            <a:r>
              <a:rPr lang="en-US" dirty="0"/>
              <a:t>Obtain the </a:t>
            </a:r>
            <a:r>
              <a:rPr lang="en-US" b="1" dirty="0">
                <a:solidFill>
                  <a:schemeClr val="bg1"/>
                </a:solidFill>
              </a:rPr>
              <a:t>class modifiers </a:t>
            </a:r>
            <a:r>
              <a:rPr lang="en-US" dirty="0"/>
              <a:t>like this</a:t>
            </a:r>
            <a:endParaRPr lang="bg-BG" dirty="0"/>
          </a:p>
          <a:p>
            <a:pPr marL="0" indent="0">
              <a:spcBef>
                <a:spcPts val="0"/>
              </a:spcBef>
              <a:buNone/>
            </a:pPr>
            <a:endParaRPr lang="bg-BG" dirty="0"/>
          </a:p>
          <a:p>
            <a:r>
              <a:rPr lang="bg-BG" dirty="0"/>
              <a:t>Е</a:t>
            </a:r>
            <a:r>
              <a:rPr lang="en-US" dirty="0"/>
              <a:t>ach modifier is a </a:t>
            </a:r>
            <a:r>
              <a:rPr lang="en-US" b="1" dirty="0">
                <a:solidFill>
                  <a:schemeClr val="bg1"/>
                </a:solidFill>
              </a:rPr>
              <a:t>flag bit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that is either set or cleared</a:t>
            </a:r>
          </a:p>
          <a:p>
            <a:r>
              <a:rPr lang="en-US" dirty="0"/>
              <a:t>You can check the modifiers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3783" y="1840348"/>
            <a:ext cx="81168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modifiers = aClass.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3783" y="4419601"/>
            <a:ext cx="8116888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Modifier.isProtected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Modifier.isPublic</a:t>
            </a:r>
            <a:r>
              <a:rPr lang="fr-FR" sz="2800" b="1" noProof="1">
                <a:latin typeface="Consolas" pitchFamily="49" charset="0"/>
              </a:rPr>
              <a:t>(modifiers);</a:t>
            </a:r>
          </a:p>
          <a:p>
            <a:pPr fontAlgn="base">
              <a:spcBef>
                <a:spcPts val="1200"/>
              </a:spcBef>
            </a:pPr>
            <a:r>
              <a:rPr lang="fr-FR" sz="2800" b="1" noProof="1">
                <a:solidFill>
                  <a:schemeClr val="bg1"/>
                </a:solidFill>
                <a:latin typeface="Consolas" pitchFamily="49" charset="0"/>
              </a:rPr>
              <a:t>Modifier.isStatic</a:t>
            </a:r>
            <a:r>
              <a:rPr lang="fr-FR" sz="2800" b="1" noProof="1">
                <a:latin typeface="Consolas" pitchFamily="49" charset="0"/>
              </a:rPr>
              <a:t>(modifiers);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362700" y="2640941"/>
            <a:ext cx="4495800" cy="919401"/>
          </a:xfrm>
          <a:prstGeom prst="wedgeRoundRectCallout">
            <a:avLst>
              <a:gd name="adj1" fmla="val -34661"/>
              <a:gd name="adj2" fmla="val -63003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getModifiers()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called on constructors, fields, methods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120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arrays via Java Reflection</a:t>
            </a:r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Obtain parameter annotations</a:t>
            </a:r>
          </a:p>
          <a:p>
            <a:pPr marL="0" indent="0">
              <a:spcBef>
                <a:spcPts val="60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998" y="3235404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0, 123);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Array.set</a:t>
            </a:r>
            <a:r>
              <a:rPr lang="en-US" sz="2800" b="1" noProof="1">
                <a:latin typeface="Consolas" pitchFamily="49" charset="0"/>
              </a:rPr>
              <a:t>(intArray, 1, 456);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0998" y="5290317"/>
            <a:ext cx="1143000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stringArrayComponentType =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                 stringArrayClass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.getComponentType();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0997" y="1861132"/>
            <a:ext cx="114300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intArray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(int[]) </a:t>
            </a:r>
            <a:r>
              <a:rPr lang="en-US" sz="2800" b="1" noProof="1"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(int.class, 3)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12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perfectly know how to write High Quality Code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Reflection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print all mistakes in </a:t>
            </a:r>
            <a:r>
              <a:rPr lang="en-US" b="1" dirty="0">
                <a:solidFill>
                  <a:schemeClr val="bg1"/>
                </a:solidFill>
              </a:rPr>
              <a:t>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which you can find</a:t>
            </a:r>
          </a:p>
          <a:p>
            <a:r>
              <a:rPr lang="en-US" dirty="0"/>
              <a:t>Get all fields, getters and setters and sort each </a:t>
            </a:r>
            <a:br>
              <a:rPr lang="en-US" dirty="0"/>
            </a:br>
            <a:r>
              <a:rPr lang="en-US" dirty="0"/>
              <a:t>category by name</a:t>
            </a:r>
          </a:p>
          <a:p>
            <a:r>
              <a:rPr lang="en-US" dirty="0"/>
              <a:t>First print mistakes in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</a:p>
          <a:p>
            <a:r>
              <a:rPr lang="en-US" dirty="0"/>
              <a:t>Then print mistakes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 Quality Mistakes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EC2EF-E4D3-4E58-8EB0-5A1AEAFF2638}"/>
              </a:ext>
            </a:extLst>
          </p:cNvPr>
          <p:cNvSpPr txBox="1"/>
          <p:nvPr/>
        </p:nvSpPr>
        <p:spPr>
          <a:xfrm>
            <a:off x="760412" y="634422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https://judge.softuni.bg/Contests/1604/Reflection-Lab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426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8527" y="1610035"/>
            <a:ext cx="1055494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Field[] fields = Reflection.class.getDeclaredFields();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Arrays.stream(fields)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.filter(f -&gt; !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Modifier.isPrivate</a:t>
            </a:r>
            <a:r>
              <a:rPr lang="en-US" sz="2400" b="1" noProof="1">
                <a:latin typeface="Consolas" pitchFamily="49" charset="0"/>
              </a:rPr>
              <a:t>(f.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getModifiers()</a:t>
            </a:r>
            <a:r>
              <a:rPr lang="en-US" sz="2400" b="1" noProof="1">
                <a:latin typeface="Consolas" pitchFamily="49" charset="0"/>
              </a:rPr>
              <a:t>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.sorted((Comparator.comparing(Field::getName)))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.forEach(f -&gt; System.out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		   .printf("%s must be private!%n", f.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4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Do the same for getters and setters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884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Annotations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00A2C-BEF8-45F0-844B-FFA191BD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2" y="1159777"/>
            <a:ext cx="2792792" cy="2792792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Data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285318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3684815"/>
            <a:ext cx="9621296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Свързано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88" y="1284330"/>
            <a:ext cx="3255313" cy="19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102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Autofit/>
          </a:bodyPr>
          <a:lstStyle/>
          <a:p>
            <a:r>
              <a:rPr lang="en-US" dirty="0"/>
              <a:t>To generate </a:t>
            </a:r>
            <a:r>
              <a:rPr lang="en-US" b="1" dirty="0">
                <a:solidFill>
                  <a:schemeClr val="bg1"/>
                </a:solidFill>
              </a:rPr>
              <a:t>compiler 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 generation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At runtime 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Serialization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524" y="1874622"/>
            <a:ext cx="709284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@SuppressWarnings("unchecked")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9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</a:t>
            </a:r>
            <a:r>
              <a:rPr lang="en-US" b="1" dirty="0">
                <a:solidFill>
                  <a:schemeClr val="bg1"/>
                </a:solidFill>
              </a:rPr>
              <a:t>compile time error</a:t>
            </a:r>
            <a:r>
              <a:rPr lang="en-US" b="1" dirty="0"/>
              <a:t> </a:t>
            </a:r>
            <a:r>
              <a:rPr lang="en-US" dirty="0"/>
              <a:t>if the method does not override a method in a parent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(1)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514600"/>
            <a:ext cx="8021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String toString()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"new toString() method";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5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@SupressWarning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turns off </a:t>
            </a:r>
            <a:r>
              <a:rPr lang="en-US" b="1" dirty="0">
                <a:solidFill>
                  <a:schemeClr val="bg1"/>
                </a:solidFill>
              </a:rPr>
              <a:t>compiler warnings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357497"/>
            <a:ext cx="95450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@SuppressWarnings(value = "unchecked")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&lt;T&gt; void warning(int size)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T[] unchecked =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(T[])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 Object[size];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46987" y="2563773"/>
            <a:ext cx="2019425" cy="1055608"/>
          </a:xfrm>
          <a:prstGeom prst="wedgeRoundRectCallout">
            <a:avLst>
              <a:gd name="adj1" fmla="val -60113"/>
              <a:gd name="adj2" fmla="val -331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Annotation with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28800" y="4439830"/>
            <a:ext cx="4008582" cy="1055608"/>
          </a:xfrm>
          <a:prstGeom prst="wedgeRoundRectCallout">
            <a:avLst>
              <a:gd name="adj1" fmla="val 35514"/>
              <a:gd name="adj2" fmla="val -63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767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@Deprecated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generates a </a:t>
            </a:r>
            <a:r>
              <a:rPr lang="en-US" b="1" dirty="0">
                <a:solidFill>
                  <a:schemeClr val="bg1"/>
                </a:solidFill>
              </a:rPr>
              <a:t>compiler warning </a:t>
            </a:r>
            <a:r>
              <a:rPr lang="en-US" dirty="0"/>
              <a:t>if </a:t>
            </a:r>
            <a:br>
              <a:rPr lang="en-US" dirty="0"/>
            </a:br>
            <a:r>
              <a:rPr lang="en-US" dirty="0"/>
              <a:t>the element is used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Annotations (3)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2619668"/>
            <a:ext cx="869843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@Deprecated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deprecatedMethod()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System.out.println("Deprecated!");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650672" y="2263838"/>
            <a:ext cx="3285837" cy="1055608"/>
          </a:xfrm>
          <a:prstGeom prst="wedgeRoundRectCallout">
            <a:avLst>
              <a:gd name="adj1" fmla="val -56897"/>
              <a:gd name="adj2" fmla="val 158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Generates compiler warning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3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4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@interface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the keyword for annotations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Annotations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1905001"/>
            <a:ext cx="8935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myValue()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"default";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5704" y="4029432"/>
            <a:ext cx="8935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@MyAnnotation(myValue = "value")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annotatedMethod()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System.out.println("I am annotated");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173043" y="4371915"/>
            <a:ext cx="3674102" cy="919401"/>
          </a:xfrm>
          <a:prstGeom prst="wedgeRoundRectCallout">
            <a:avLst>
              <a:gd name="adj1" fmla="val -54198"/>
              <a:gd name="adj2" fmla="val -341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Skip name if you have only one value named "value"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357253" y="3173611"/>
            <a:ext cx="2847109" cy="510778"/>
          </a:xfrm>
          <a:prstGeom prst="wedgeRoundRectCallout">
            <a:avLst>
              <a:gd name="adj1" fmla="val -54655"/>
              <a:gd name="adj2" fmla="val -447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Annotation element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45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Allowed types for annotation elements:</a:t>
            </a:r>
          </a:p>
          <a:p>
            <a:pPr lvl="1"/>
            <a:r>
              <a:rPr lang="en-US" dirty="0">
                <a:latin typeface="+mj-lt"/>
              </a:rPr>
              <a:t>Primitive types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+mj-lt"/>
              </a:rPr>
              <a:t>,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+mj-lt"/>
              </a:rPr>
              <a:t>, etc.)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Annotation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dirty="0">
                <a:latin typeface="+mj-lt"/>
              </a:rPr>
              <a:t> of any of the above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83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Meta annotations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annotate annotations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@Target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specifies where the annotation is applicable</a:t>
            </a: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400" dirty="0"/>
              <a:t>Available element types –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FIELD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LOCAL_VARIABLE</a:t>
            </a:r>
            <a:r>
              <a:rPr lang="en-US" sz="3400" dirty="0"/>
              <a:t>,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PACKAGE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PARAMETER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@Target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5704" y="2667001"/>
            <a:ext cx="77763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@Target(ElementType.FIELD)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FieldAnnotation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46441" y="2454280"/>
            <a:ext cx="2519217" cy="919401"/>
          </a:xfrm>
          <a:prstGeom prst="wedgeRoundRectCallout">
            <a:avLst>
              <a:gd name="adj1" fmla="val -56380"/>
              <a:gd name="adj2" fmla="val -104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Used to annotate fields only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83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@Retention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specifies where annotation is available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Available retention policies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SOURCE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CLASS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RUNTIME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Annotations – </a:t>
            </a:r>
            <a:r>
              <a:rPr lang="en-US" dirty="0">
                <a:latin typeface="Consolas" panose="020B0609020204030204" pitchFamily="49" charset="0"/>
              </a:rPr>
              <a:t>@Retention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1961730"/>
            <a:ext cx="8081909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RuntimeAnnotation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831392" y="1961730"/>
            <a:ext cx="2279953" cy="919401"/>
          </a:xfrm>
          <a:prstGeom prst="wedgeRoundRectCallout">
            <a:avLst>
              <a:gd name="adj1" fmla="val -59221"/>
              <a:gd name="adj2" fmla="val -188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can get info at runtime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308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Subject</a:t>
            </a:r>
            <a:r>
              <a:rPr lang="en-US" dirty="0"/>
              <a:t> with a String[]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"categories"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types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Annotation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0395" y="3429000"/>
            <a:ext cx="6456243" cy="1362075"/>
            <a:chOff x="866916" y="4038600"/>
            <a:chExt cx="6456243" cy="13620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459" y="4038600"/>
              <a:ext cx="6362700" cy="1362075"/>
            </a:xfrm>
            <a:prstGeom prst="roundRect">
              <a:avLst>
                <a:gd name="adj" fmla="val 8995"/>
              </a:avLst>
            </a:prstGeom>
            <a:ln>
              <a:solidFill>
                <a:schemeClr val="tx1"/>
              </a:solidFill>
            </a:ln>
          </p:spPr>
        </p:pic>
        <p:sp>
          <p:nvSpPr>
            <p:cNvPr id="9" name="Arrow: Right 8"/>
            <p:cNvSpPr/>
            <p:nvPr/>
          </p:nvSpPr>
          <p:spPr>
            <a:xfrm>
              <a:off x="866916" y="4174423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9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68" y="1524000"/>
            <a:ext cx="3324266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What? Why? Where? When?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Annotation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5887" y="1607127"/>
            <a:ext cx="8226949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@Target(ElementType.TYPE)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@Retention(RetentionPolicy.RUNTIME)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@interface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Subject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categories();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76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annotations</a:t>
            </a:r>
            <a:endParaRPr lang="bg-BG" dirty="0"/>
          </a:p>
          <a:p>
            <a:pPr marL="0" indent="0">
              <a:spcBef>
                <a:spcPts val="3600"/>
              </a:spcBef>
              <a:buNone/>
            </a:pPr>
            <a:endParaRPr lang="bg-BG" dirty="0"/>
          </a:p>
          <a:p>
            <a:r>
              <a:rPr lang="en-US" dirty="0"/>
              <a:t>Obtain parameter annotations</a:t>
            </a:r>
          </a:p>
          <a:p>
            <a:pPr marL="0" indent="0">
              <a:spcBef>
                <a:spcPts val="3600"/>
              </a:spcBef>
              <a:buNone/>
            </a:pPr>
            <a:endParaRPr lang="en-US" dirty="0"/>
          </a:p>
          <a:p>
            <a:r>
              <a:rPr lang="en-US" dirty="0"/>
              <a:t>Obtain fields and methods annotations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4936" y="1771262"/>
            <a:ext cx="11039669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 </a:t>
            </a:r>
            <a:r>
              <a:rPr lang="en-US" sz="2600" b="1" noProof="1">
                <a:latin typeface="Consolas" pitchFamily="49" charset="0"/>
              </a:rPr>
              <a:t>annotations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annotation = aClass.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getAnnotation(MyAnno.class)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934" y="3561186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Annotation[][] </a:t>
            </a:r>
            <a:r>
              <a:rPr lang="en-US" sz="2600" b="1" noProof="1">
                <a:latin typeface="Consolas" pitchFamily="49" charset="0"/>
              </a:rPr>
              <a:t>parameterAnnotations =                    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                  method.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getParameterAnnotations()</a:t>
            </a:r>
            <a:r>
              <a:rPr lang="en-US" sz="26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1934" y="5352662"/>
            <a:ext cx="11032910" cy="1046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fieldAnots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Annotation[] methodAnot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method</a:t>
            </a:r>
            <a:r>
              <a:rPr lang="en-US" sz="2600" b="1" noProof="1">
                <a:latin typeface="Consolas" pitchFamily="49" charset="0"/>
              </a:rPr>
              <a:t>.getDeclaredAnnotations();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554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(1)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08632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@Author(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"Gosho")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AuthoredClass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Class cl = AuthoredClass.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33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Some annotations can be accessed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at runtime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Annotation 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9853" y="1895669"/>
            <a:ext cx="11327994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cl = AuthoredClass.class;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Annotation[]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annotations = cl.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getAnnotations()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(Annotation annotation : annotations)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(annotation.annotationType().equals(Author.class))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Author author =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Author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annotation;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System.out.println(author.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395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annotation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with a String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"name"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available at runtime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placed</a:t>
            </a:r>
            <a:r>
              <a:rPr lang="en-US" dirty="0"/>
              <a:t> only </a:t>
            </a:r>
            <a:r>
              <a:rPr lang="en-US" b="1" dirty="0">
                <a:solidFill>
                  <a:schemeClr val="bg1"/>
                </a:solidFill>
              </a:rPr>
              <a:t>on methods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A6F62-3D0A-4CC7-BE0F-098AB0649F8D}"/>
              </a:ext>
            </a:extLst>
          </p:cNvPr>
          <p:cNvGrpSpPr/>
          <p:nvPr/>
        </p:nvGrpSpPr>
        <p:grpSpPr>
          <a:xfrm>
            <a:off x="599516" y="4760273"/>
            <a:ext cx="10626913" cy="1803203"/>
            <a:chOff x="485863" y="4760273"/>
            <a:chExt cx="10626913" cy="1803203"/>
          </a:xfrm>
        </p:grpSpPr>
        <p:sp>
          <p:nvSpPr>
            <p:cNvPr id="9" name="Arrow: Right 8"/>
            <p:cNvSpPr/>
            <p:nvPr/>
          </p:nvSpPr>
          <p:spPr>
            <a:xfrm>
              <a:off x="6814075" y="5471374"/>
              <a:ext cx="304800" cy="381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8D76F6-86F7-4436-A3CF-84298791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863" y="4760273"/>
              <a:ext cx="6182411" cy="1803203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7D4B30-01D3-4C44-9FC7-D938B3724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4676" y="5347549"/>
              <a:ext cx="3848100" cy="628650"/>
            </a:xfrm>
            <a:prstGeom prst="roundRect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91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(1)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101777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Tracker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printMethodsByAuthor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(Class&lt;?&gt; cl)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Map&lt;String, List&lt;String&gt;&gt; methodsByAuthor = new HashMap&lt;&gt;();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Method[] methods = cl.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getDeclaredMethods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(Method method : methods)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Author annotation = method.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getAnnotation(Author.class)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 on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8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 (2)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142" y="1351729"/>
            <a:ext cx="108404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(annotation != null)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.putIfAbsent(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new ArrayList&lt;&gt;());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methodsByAuthor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.get(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annotation.name()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).add(method.getName() + "()");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the results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66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2" y="1612806"/>
            <a:ext cx="837873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What is </a:t>
            </a:r>
            <a:r>
              <a:rPr lang="en-US" sz="3400" b="1" dirty="0">
                <a:solidFill>
                  <a:schemeClr val="bg1"/>
                </a:solidFill>
              </a:rPr>
              <a:t>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Reflection </a:t>
            </a:r>
            <a:r>
              <a:rPr lang="en-US" sz="3400" b="1" dirty="0">
                <a:solidFill>
                  <a:schemeClr val="bg1"/>
                </a:solidFill>
              </a:rPr>
              <a:t>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Reflecting Classes, Constructors,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Fields,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Annotations</a:t>
            </a:r>
            <a:endParaRPr lang="en-US" sz="3400" dirty="0">
              <a:solidFill>
                <a:schemeClr val="bg2"/>
              </a:solidFill>
            </a:endParaRP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Used to describe our code</a:t>
            </a:r>
          </a:p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Provide the possibility to work with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non-existing classes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Can be accessed through </a:t>
            </a:r>
            <a:r>
              <a:rPr lang="en-US" sz="3200" b="1" dirty="0">
                <a:solidFill>
                  <a:schemeClr val="bg1"/>
                </a:solidFill>
              </a:rPr>
              <a:t>reflection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1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 technique </a:t>
            </a:r>
            <a:r>
              <a:rPr lang="en-US" dirty="0"/>
              <a:t>in which computer programs have the ability to treat </a:t>
            </a:r>
            <a:r>
              <a:rPr lang="en-US" b="1" dirty="0">
                <a:solidFill>
                  <a:schemeClr val="bg1"/>
                </a:solidFill>
              </a:rPr>
              <a:t>programs 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 itself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2514600"/>
            <a:ext cx="4470399" cy="3352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12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GB" dirty="0"/>
              <a:t>Reflection?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8" y="3251448"/>
            <a:ext cx="3925125" cy="392614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2629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GB" dirty="0"/>
              <a:t>Reflection?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A70FC-D3EC-4DE6-A57F-9CDFF56B308D}"/>
              </a:ext>
            </a:extLst>
          </p:cNvPr>
          <p:cNvSpPr/>
          <p:nvPr/>
        </p:nvSpPr>
        <p:spPr>
          <a:xfrm>
            <a:off x="9551430" y="735955"/>
            <a:ext cx="222791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dirty="0">
                <a:ln w="0"/>
              </a:rPr>
              <a:t>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98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 logic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</a:t>
            </a:r>
            <a:r>
              <a:rPr lang="en-GB" dirty="0"/>
              <a:t>Reflection?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69" y="2441358"/>
            <a:ext cx="2908150" cy="290890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245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Reflection  API</a:t>
            </a:r>
          </a:p>
        </p:txBody>
      </p:sp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:a16="http://schemas.microsoft.com/office/drawing/2014/main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3505200" cy="23899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Reflecting Class and Members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5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3162</Words>
  <Application>Microsoft Office PowerPoint</Application>
  <PresentationFormat>Widescreen</PresentationFormat>
  <Paragraphs>536</Paragraphs>
  <Slides>52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Reflection and Annotations</vt:lpstr>
      <vt:lpstr>Table of Contents</vt:lpstr>
      <vt:lpstr>Have a Question?</vt:lpstr>
      <vt:lpstr>Reflection</vt:lpstr>
      <vt:lpstr>What is Metaprogramming?</vt:lpstr>
      <vt:lpstr>What is Reflection?</vt:lpstr>
      <vt:lpstr>When to Use Reflection?</vt:lpstr>
      <vt:lpstr>When Not to Use Reflection?</vt:lpstr>
      <vt:lpstr>Reflection  API</vt:lpstr>
      <vt:lpstr>The Class Object</vt:lpstr>
      <vt:lpstr>Class Name</vt:lpstr>
      <vt:lpstr>Base Class and Interfaces</vt:lpstr>
      <vt:lpstr>Problem: Reflection</vt:lpstr>
      <vt:lpstr>Solution: Reflection</vt:lpstr>
      <vt:lpstr>Constructors, Fields and Methods</vt:lpstr>
      <vt:lpstr>Constructors (1)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Access Modifiers</vt:lpstr>
      <vt:lpstr>Access Modifiers</vt:lpstr>
      <vt:lpstr>Arrays</vt:lpstr>
      <vt:lpstr>Problem: High Quality Mistakes</vt:lpstr>
      <vt:lpstr>Solution: High Quality Mistakes</vt:lpstr>
      <vt:lpstr>Annotations</vt:lpstr>
      <vt:lpstr>Annotation</vt:lpstr>
      <vt:lpstr>Annotation Usage</vt:lpstr>
      <vt:lpstr>Built-In Annotations (1)</vt:lpstr>
      <vt:lpstr>Built-In Annotations (2)</vt:lpstr>
      <vt:lpstr>Built-In Annotations (3)</vt:lpstr>
      <vt:lpstr>Creating Annotations</vt:lpstr>
      <vt:lpstr>Annotation Elements</vt:lpstr>
      <vt:lpstr>Meta Annotations – @Target</vt:lpstr>
      <vt:lpstr>Meta Annotations – @Retention</vt:lpstr>
      <vt:lpstr>Problem: Create Annotation</vt:lpstr>
      <vt:lpstr>Solution: Create Annotation</vt:lpstr>
      <vt:lpstr>Annotations</vt:lpstr>
      <vt:lpstr>Accessing Annotation (1)</vt:lpstr>
      <vt:lpstr>Accessing Annotation (2)</vt:lpstr>
      <vt:lpstr>Problem: Coding Tracker</vt:lpstr>
      <vt:lpstr>Solution: Coding Tracker (1)</vt:lpstr>
      <vt:lpstr>Solution: Coding Tracker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Reflection and Annotations</dc:title>
  <dc:subject>Java OOP – Practical Training Course @ SoftUni</dc:subject>
  <dc:creator>Software University</dc:creator>
  <cp:keywords>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3</cp:revision>
  <dcterms:created xsi:type="dcterms:W3CDTF">2018-05-23T13:08:44Z</dcterms:created>
  <dcterms:modified xsi:type="dcterms:W3CDTF">2020-03-20T14:32:47Z</dcterms:modified>
  <cp:category>programming;computer programming;software development;web development</cp:category>
</cp:coreProperties>
</file>