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1"/>
  </p:notesMasterIdLst>
  <p:handoutMasterIdLst>
    <p:handoutMasterId r:id="rId52"/>
  </p:handoutMasterIdLst>
  <p:sldIdLst>
    <p:sldId id="402" r:id="rId2"/>
    <p:sldId id="493" r:id="rId3"/>
    <p:sldId id="508" r:id="rId4"/>
    <p:sldId id="467" r:id="rId5"/>
    <p:sldId id="554" r:id="rId6"/>
    <p:sldId id="469" r:id="rId7"/>
    <p:sldId id="543" r:id="rId8"/>
    <p:sldId id="573" r:id="rId9"/>
    <p:sldId id="544" r:id="rId10"/>
    <p:sldId id="574" r:id="rId11"/>
    <p:sldId id="575" r:id="rId12"/>
    <p:sldId id="576" r:id="rId13"/>
    <p:sldId id="577" r:id="rId14"/>
    <p:sldId id="578" r:id="rId15"/>
    <p:sldId id="566" r:id="rId16"/>
    <p:sldId id="579" r:id="rId17"/>
    <p:sldId id="580" r:id="rId18"/>
    <p:sldId id="581" r:id="rId19"/>
    <p:sldId id="582" r:id="rId20"/>
    <p:sldId id="605" r:id="rId21"/>
    <p:sldId id="606" r:id="rId22"/>
    <p:sldId id="608" r:id="rId23"/>
    <p:sldId id="583" r:id="rId24"/>
    <p:sldId id="584" r:id="rId25"/>
    <p:sldId id="585" r:id="rId26"/>
    <p:sldId id="586" r:id="rId27"/>
    <p:sldId id="604" r:id="rId28"/>
    <p:sldId id="587" r:id="rId29"/>
    <p:sldId id="588" r:id="rId30"/>
    <p:sldId id="589" r:id="rId31"/>
    <p:sldId id="601" r:id="rId32"/>
    <p:sldId id="602" r:id="rId33"/>
    <p:sldId id="603" r:id="rId34"/>
    <p:sldId id="590" r:id="rId35"/>
    <p:sldId id="591" r:id="rId36"/>
    <p:sldId id="592" r:id="rId37"/>
    <p:sldId id="595" r:id="rId38"/>
    <p:sldId id="594" r:id="rId39"/>
    <p:sldId id="596" r:id="rId40"/>
    <p:sldId id="597" r:id="rId41"/>
    <p:sldId id="598" r:id="rId42"/>
    <p:sldId id="599" r:id="rId43"/>
    <p:sldId id="600" r:id="rId44"/>
    <p:sldId id="349" r:id="rId45"/>
    <p:sldId id="401" r:id="rId46"/>
    <p:sldId id="571" r:id="rId47"/>
    <p:sldId id="572" r:id="rId48"/>
    <p:sldId id="405" r:id="rId49"/>
    <p:sldId id="609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C133087-C7A0-4212-B102-19A61D072FBB}">
          <p14:sldIdLst>
            <p14:sldId id="402"/>
            <p14:sldId id="493"/>
            <p14:sldId id="508"/>
          </p14:sldIdLst>
        </p14:section>
        <p14:section name="Definition" id="{F5E0E1A0-8449-4245-9B25-0CDCC112DD04}">
          <p14:sldIdLst>
            <p14:sldId id="467"/>
            <p14:sldId id="554"/>
            <p14:sldId id="469"/>
            <p14:sldId id="543"/>
          </p14:sldIdLst>
        </p14:section>
        <p14:section name="Benefits &amp; Drawbacks" id="{26F3A3A8-6B26-4564-BC9E-C7F6D3002983}">
          <p14:sldIdLst>
            <p14:sldId id="573"/>
            <p14:sldId id="544"/>
            <p14:sldId id="574"/>
          </p14:sldIdLst>
        </p14:section>
        <p14:section name="Types" id="{08AF103B-ED50-473D-AE23-088F8FA74984}">
          <p14:sldIdLst>
            <p14:sldId id="575"/>
            <p14:sldId id="576"/>
          </p14:sldIdLst>
        </p14:section>
        <p14:section name="Creational Patterns" id="{7546F718-C976-4DE4-88D8-0D2434898F1D}">
          <p14:sldIdLst>
            <p14:sldId id="577"/>
            <p14:sldId id="578"/>
            <p14:sldId id="566"/>
            <p14:sldId id="579"/>
            <p14:sldId id="580"/>
            <p14:sldId id="581"/>
            <p14:sldId id="582"/>
            <p14:sldId id="605"/>
            <p14:sldId id="606"/>
            <p14:sldId id="608"/>
          </p14:sldIdLst>
        </p14:section>
        <p14:section name="Structural Patterns" id="{642F04DC-D7DF-4585-B70A-BDF1EB3C407F}">
          <p14:sldIdLst>
            <p14:sldId id="583"/>
            <p14:sldId id="584"/>
            <p14:sldId id="585"/>
            <p14:sldId id="586"/>
            <p14:sldId id="604"/>
            <p14:sldId id="587"/>
            <p14:sldId id="588"/>
            <p14:sldId id="589"/>
            <p14:sldId id="601"/>
            <p14:sldId id="602"/>
            <p14:sldId id="603"/>
          </p14:sldIdLst>
        </p14:section>
        <p14:section name="Behavioral Patterns" id="{8574EC3A-22AB-4E99-B4A5-952F27B0034D}">
          <p14:sldIdLst>
            <p14:sldId id="590"/>
            <p14:sldId id="591"/>
            <p14:sldId id="592"/>
            <p14:sldId id="595"/>
            <p14:sldId id="594"/>
            <p14:sldId id="596"/>
            <p14:sldId id="597"/>
            <p14:sldId id="598"/>
            <p14:sldId id="599"/>
            <p14:sldId id="600"/>
          </p14:sldIdLst>
        </p14:section>
        <p14:section name="Conclusion" id="{01424C1F-B246-4DD3-96EF-D2DBB59CF80E}">
          <p14:sldIdLst>
            <p14:sldId id="349"/>
            <p14:sldId id="401"/>
            <p14:sldId id="571"/>
            <p14:sldId id="572"/>
            <p14:sldId id="405"/>
            <p14:sldId id="6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858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1.4.2020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01-Apr-20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20F896B-E20A-4133-AA49-7C6C2C69F8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1855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9058EAC-068E-4635-842F-20927AC1B8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46996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4161E63-F129-401C-B627-FAFAAE0FDC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8177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127E156B-7690-49D0-990D-C9F1B7EDB6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477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1F26C420-2BED-40A9-B57C-39D39A9047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4163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58BA189-665D-4110-B348-089191E9FA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75984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DC1CF12-0A96-422F-B76E-CBB119086B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3854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E12C301-C428-43A6-9A3A-100D8F1898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954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30318D0-9B60-44CE-AFB1-81F81D5ED5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5319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680B876-7878-4A5C-A84F-0585A088D5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4695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172FF0D-5BDC-4F1D-BD7D-EBC2922D6C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6796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94FBC27-32D1-419B-A413-1C7376488C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3811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9305C98-90E7-4915-ADDE-FED74DD07D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94393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1C6F9D-AA78-48F3-A60A-23FFFEE6F5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97018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4A2EC7-17CB-4AED-A580-3932196F4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5709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5.png"/><Relationship Id="rId26" Type="http://schemas.openxmlformats.org/officeDocument/2006/relationships/image" Target="../media/image4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4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8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1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3.png"/><Relationship Id="rId22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0.jpeg"/><Relationship Id="rId7" Type="http://schemas.openxmlformats.org/officeDocument/2006/relationships/image" Target="../media/image5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3.gi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Patterns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3" y="2057400"/>
            <a:ext cx="2181040" cy="218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0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Do not lead to a direct code reuse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Deceptively simple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Developers may suffer from </a:t>
            </a:r>
            <a:r>
              <a:rPr lang="en-US" b="1" dirty="0">
                <a:solidFill>
                  <a:schemeClr val="bg1"/>
                </a:solidFill>
              </a:rPr>
              <a:t>pattern overload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overdesign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Validated by </a:t>
            </a:r>
            <a:r>
              <a:rPr lang="en-US" b="1" dirty="0">
                <a:solidFill>
                  <a:schemeClr val="bg1"/>
                </a:solidFill>
              </a:rPr>
              <a:t>experience</a:t>
            </a:r>
            <a:r>
              <a:rPr lang="en-US" dirty="0"/>
              <a:t> and discussion, not by automated</a:t>
            </a:r>
            <a:br>
              <a:rPr lang="en-US" dirty="0"/>
            </a:br>
            <a:r>
              <a:rPr lang="en-US" dirty="0"/>
              <a:t>testing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Should be used only of </a:t>
            </a:r>
            <a:r>
              <a:rPr lang="en-US" b="1" dirty="0">
                <a:solidFill>
                  <a:schemeClr val="bg1"/>
                </a:solidFill>
              </a:rPr>
              <a:t>understood well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Drawbacks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685" y="4027064"/>
            <a:ext cx="2485659" cy="248565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8C01FB4-7B6D-46C8-9C95-37D447FCB8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7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ED7E-D474-4E0E-AAB0-C379153CBAF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Types of Design Patterns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71" y="1054452"/>
            <a:ext cx="1336461" cy="13364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847" y="2390913"/>
            <a:ext cx="1394529" cy="13945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455390"/>
            <a:ext cx="1337764" cy="133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5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5645" y="1163469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Creational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Deal with </a:t>
            </a:r>
            <a:r>
              <a:rPr lang="en-US" b="1" dirty="0">
                <a:solidFill>
                  <a:schemeClr val="bg1"/>
                </a:solidFill>
              </a:rPr>
              <a:t>initialization and configuration </a:t>
            </a:r>
            <a:r>
              <a:rPr lang="en-US" dirty="0"/>
              <a:t>of classes and objects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Structural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Describe ways to </a:t>
            </a:r>
            <a:r>
              <a:rPr lang="en-US" b="1" dirty="0">
                <a:solidFill>
                  <a:schemeClr val="bg1"/>
                </a:solidFill>
              </a:rPr>
              <a:t>assemble</a:t>
            </a:r>
            <a:r>
              <a:rPr lang="en-US" dirty="0"/>
              <a:t> objects to implement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new functionality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Composition</a:t>
            </a:r>
            <a:r>
              <a:rPr lang="en-US" dirty="0"/>
              <a:t> of classes and objects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Behavioral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Deal with dynamic </a:t>
            </a:r>
            <a:r>
              <a:rPr lang="en-US" b="1" dirty="0">
                <a:solidFill>
                  <a:schemeClr val="bg1"/>
                </a:solidFill>
              </a:rPr>
              <a:t>interactions</a:t>
            </a:r>
            <a:r>
              <a:rPr lang="en-US" dirty="0"/>
              <a:t> among societies of classes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Distribute </a:t>
            </a:r>
            <a:r>
              <a:rPr lang="en-US" b="1" dirty="0">
                <a:solidFill>
                  <a:schemeClr val="bg1"/>
                </a:solidFill>
              </a:rPr>
              <a:t>responsibility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Types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D9219C-8A92-4B07-802D-DE20C2DC51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36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CFD93-4745-4292-BCC5-224A16882DD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Creational Patterns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524000"/>
            <a:ext cx="2161554" cy="216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61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10129234" cy="5546589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Deal with </a:t>
            </a:r>
            <a:r>
              <a:rPr lang="en-US" b="1" dirty="0">
                <a:solidFill>
                  <a:schemeClr val="bg1"/>
                </a:solidFill>
              </a:rPr>
              <a:t>object creation </a:t>
            </a:r>
            <a:r>
              <a:rPr lang="en-US" dirty="0"/>
              <a:t>mechanisms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Trying to create objects in a </a:t>
            </a:r>
            <a:r>
              <a:rPr lang="en-US" b="1" dirty="0">
                <a:solidFill>
                  <a:schemeClr val="bg1"/>
                </a:solidFill>
              </a:rPr>
              <a:t>manner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suitable</a:t>
            </a:r>
            <a:br>
              <a:rPr lang="bg-BG" dirty="0"/>
            </a:br>
            <a:r>
              <a:rPr lang="en-US" dirty="0"/>
              <a:t>to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situation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Two main ideas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Encapsulating</a:t>
            </a:r>
            <a:r>
              <a:rPr lang="en-US" dirty="0"/>
              <a:t> knowledge about which classes</a:t>
            </a:r>
            <a:br>
              <a:rPr lang="en-US" dirty="0"/>
            </a:br>
            <a:r>
              <a:rPr lang="en-US" dirty="0"/>
              <a:t>the system uses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Hiding</a:t>
            </a:r>
            <a:r>
              <a:rPr lang="en-US" dirty="0"/>
              <a:t> how instances of these classes are created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EB53C6D-1574-4676-9897-21536E66721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3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most often used creational design pattern</a:t>
            </a:r>
          </a:p>
          <a:p>
            <a:r>
              <a:rPr lang="en-GB" dirty="0"/>
              <a:t>A Singleton class is supposed to have </a:t>
            </a:r>
            <a:r>
              <a:rPr lang="en-GB" b="1" dirty="0">
                <a:solidFill>
                  <a:schemeClr val="bg1"/>
                </a:solidFill>
              </a:rPr>
              <a:t>only one instance</a:t>
            </a:r>
          </a:p>
          <a:p>
            <a:r>
              <a:rPr lang="en-GB" dirty="0"/>
              <a:t>It is </a:t>
            </a:r>
            <a:r>
              <a:rPr lang="en-GB" b="1" dirty="0">
                <a:solidFill>
                  <a:schemeClr val="bg1"/>
                </a:solidFill>
              </a:rPr>
              <a:t>not a global variable</a:t>
            </a:r>
          </a:p>
          <a:p>
            <a:r>
              <a:rPr lang="en-GB" dirty="0"/>
              <a:t>Possible problems</a:t>
            </a:r>
          </a:p>
          <a:p>
            <a:pPr lvl="1"/>
            <a:r>
              <a:rPr lang="en-GB" dirty="0"/>
              <a:t>Lazy loading</a:t>
            </a:r>
          </a:p>
          <a:p>
            <a:pPr lvl="1"/>
            <a:r>
              <a:rPr lang="en-GB" dirty="0"/>
              <a:t>Thread-safe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Pattern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4114800"/>
            <a:ext cx="4021987" cy="127635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5450C08-EFEB-42E7-9594-EF1205F154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405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Double-Check Singleton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65906" y="1295400"/>
            <a:ext cx="11260188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300" dirty="0"/>
              <a:t>class SerializableSingleton implements Serializable {</a:t>
            </a:r>
          </a:p>
          <a:p>
            <a:r>
              <a:rPr lang="en-GB" sz="2300" dirty="0"/>
              <a:t>    private static SerializableSingleton instance;</a:t>
            </a:r>
          </a:p>
          <a:p>
            <a:r>
              <a:rPr lang="en-GB" sz="2300" dirty="0"/>
              <a:t>    private SerializableSingleton() {}</a:t>
            </a:r>
          </a:p>
          <a:p>
            <a:r>
              <a:rPr lang="en-GB" sz="2300" dirty="0"/>
              <a:t>    public static synchronized SerializableSingleton getInstance() {</a:t>
            </a:r>
          </a:p>
          <a:p>
            <a:r>
              <a:rPr lang="en-GB" sz="2300" dirty="0"/>
              <a:t>        if(instance == null) {</a:t>
            </a:r>
          </a:p>
          <a:p>
            <a:r>
              <a:rPr lang="en-GB" sz="2300" dirty="0"/>
              <a:t>            instance = new SerializableSingleton();</a:t>
            </a:r>
          </a:p>
          <a:p>
            <a:r>
              <a:rPr lang="en-GB" sz="2300" dirty="0"/>
              <a:t>        }</a:t>
            </a:r>
          </a:p>
          <a:p>
            <a:r>
              <a:rPr lang="en-GB" sz="2300" dirty="0"/>
              <a:t>        return instance;</a:t>
            </a:r>
          </a:p>
          <a:p>
            <a:r>
              <a:rPr lang="en-GB" sz="2300" dirty="0"/>
              <a:t>    }</a:t>
            </a:r>
            <a:endParaRPr lang="bg-BG" sz="2300" dirty="0"/>
          </a:p>
          <a:p>
            <a:r>
              <a:rPr lang="en-US" sz="2300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B8ACD0E-D620-41B6-A324-9859E7E7AF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45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Factory for </a:t>
            </a:r>
            <a:r>
              <a:rPr lang="en-US" b="1" noProof="1">
                <a:solidFill>
                  <a:schemeClr val="bg1"/>
                </a:solidFill>
              </a:rPr>
              <a:t>cloning</a:t>
            </a:r>
            <a:r>
              <a:rPr lang="en-US" noProof="1"/>
              <a:t> new instances from a prototype</a:t>
            </a:r>
          </a:p>
          <a:p>
            <a:pPr lvl="1"/>
            <a:r>
              <a:rPr lang="en-US" noProof="1"/>
              <a:t>Create new objects by copying this prototype</a:t>
            </a:r>
          </a:p>
          <a:p>
            <a:pPr lvl="1"/>
            <a:r>
              <a:rPr lang="en-US" noProof="1"/>
              <a:t>Instead if using the "new" keyword</a:t>
            </a:r>
          </a:p>
          <a:p>
            <a:pPr>
              <a:buClr>
                <a:schemeClr val="tx2"/>
              </a:buClr>
            </a:pPr>
            <a:r>
              <a:rPr lang="en-US" b="1" noProof="1">
                <a:solidFill>
                  <a:schemeClr val="bg1"/>
                </a:solidFill>
              </a:rPr>
              <a:t>Cloneable</a:t>
            </a:r>
            <a:r>
              <a:rPr lang="en-US" noProof="1"/>
              <a:t> interface acts as Prototype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Pattern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093623"/>
            <a:ext cx="4248150" cy="24384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5A72F779-1746-42E6-8FBA-87F7C36C60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788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Prototype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9200" y="1589382"/>
            <a:ext cx="9271094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public abstract class Prototype {</a:t>
            </a:r>
          </a:p>
          <a:p>
            <a:r>
              <a:rPr lang="en-US" dirty="0"/>
              <a:t>  </a:t>
            </a:r>
            <a:r>
              <a:rPr lang="en-GB" dirty="0"/>
              <a:t>private </a:t>
            </a:r>
            <a:r>
              <a:rPr lang="en-US" dirty="0"/>
              <a:t>S</a:t>
            </a:r>
            <a:r>
              <a:rPr lang="en-GB" dirty="0"/>
              <a:t>tring id;</a:t>
            </a:r>
          </a:p>
          <a:p>
            <a:endParaRPr lang="en-GB" dirty="0"/>
          </a:p>
          <a:p>
            <a:r>
              <a:rPr lang="en-GB" dirty="0"/>
              <a:t>  public Prototype(String id) </a:t>
            </a:r>
            <a:r>
              <a:rPr lang="bg-BG" dirty="0"/>
              <a:t>{</a:t>
            </a:r>
            <a:endParaRPr lang="en-US" dirty="0"/>
          </a:p>
          <a:p>
            <a:r>
              <a:rPr lang="en-US" dirty="0"/>
              <a:t>    </a:t>
            </a:r>
            <a:r>
              <a:rPr lang="en-US" noProof="1"/>
              <a:t>this.id</a:t>
            </a:r>
            <a:r>
              <a:rPr lang="en-GB" dirty="0"/>
              <a:t> = id;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GB" dirty="0"/>
              <a:t>  public </a:t>
            </a:r>
            <a:r>
              <a:rPr lang="en-US" dirty="0"/>
              <a:t>S</a:t>
            </a:r>
            <a:r>
              <a:rPr lang="en-GB" dirty="0"/>
              <a:t>tring getId()</a:t>
            </a:r>
            <a:r>
              <a:rPr lang="en-US" dirty="0"/>
              <a:t> { return </a:t>
            </a:r>
            <a:r>
              <a:rPr lang="en-US" noProof="1"/>
              <a:t>this</a:t>
            </a:r>
            <a:r>
              <a:rPr lang="en-US" dirty="0"/>
              <a:t>.id; }</a:t>
            </a:r>
          </a:p>
          <a:p>
            <a:r>
              <a:rPr lang="en-GB" dirty="0"/>
              <a:t>  public abstract Prototype clone();</a:t>
            </a:r>
          </a:p>
          <a:p>
            <a:r>
              <a:rPr lang="bg-BG" dirty="0"/>
              <a:t>}</a:t>
            </a:r>
            <a:endParaRPr lang="en-US" sz="2400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3890152-58C0-4AFC-9305-D7DBF8430FF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0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Concrete Prototype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5400" y="1676400"/>
            <a:ext cx="9271094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ConcretePrototype</a:t>
            </a:r>
            <a:r>
              <a:rPr lang="en-GB" dirty="0"/>
              <a:t> extends Prototype </a:t>
            </a:r>
            <a:r>
              <a:rPr lang="bg-BG" dirty="0"/>
              <a:t>{</a:t>
            </a:r>
          </a:p>
          <a:p>
            <a:r>
              <a:rPr lang="en-GB" dirty="0"/>
              <a:t>  public </a:t>
            </a:r>
            <a:r>
              <a:rPr lang="en-GB" noProof="1"/>
              <a:t>ConcretePrototype(string</a:t>
            </a:r>
            <a:r>
              <a:rPr lang="en-GB" dirty="0"/>
              <a:t> id) { </a:t>
            </a:r>
          </a:p>
          <a:p>
            <a:r>
              <a:rPr lang="en-GB" dirty="0"/>
              <a:t>  	super(id); </a:t>
            </a:r>
          </a:p>
          <a:p>
            <a:r>
              <a:rPr lang="en-GB" dirty="0"/>
              <a:t>  }</a:t>
            </a:r>
          </a:p>
          <a:p>
            <a:r>
              <a:rPr lang="en-US" dirty="0"/>
              <a:t>  @Override</a:t>
            </a:r>
            <a:endParaRPr lang="bg-BG" dirty="0"/>
          </a:p>
          <a:p>
            <a:r>
              <a:rPr lang="en-GB" dirty="0"/>
              <a:t>  public Prototype clone() {</a:t>
            </a:r>
          </a:p>
          <a:p>
            <a:r>
              <a:rPr lang="en-GB" dirty="0"/>
              <a:t>    return (</a:t>
            </a:r>
            <a:r>
              <a:rPr lang="en-GB" noProof="1"/>
              <a:t>Prototype)this.clone</a:t>
            </a:r>
            <a:r>
              <a:rPr lang="en-GB" dirty="0"/>
              <a:t>(); }</a:t>
            </a:r>
          </a:p>
          <a:p>
            <a:r>
              <a:rPr lang="bg-BG" dirty="0"/>
              <a:t>}</a:t>
            </a:r>
            <a:endParaRPr lang="en-US" sz="2400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C4EE7FE-8A66-4A08-B6D9-A48C0C52AA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17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Definition of Design Patterns</a:t>
            </a:r>
          </a:p>
          <a:p>
            <a:r>
              <a:rPr lang="en-US" sz="3600" dirty="0"/>
              <a:t>Benefits and Drawbacks</a:t>
            </a:r>
          </a:p>
          <a:p>
            <a:r>
              <a:rPr lang="en-US" sz="3600" dirty="0"/>
              <a:t>Types of Design Patterns</a:t>
            </a:r>
          </a:p>
          <a:p>
            <a:pPr lvl="1"/>
            <a:r>
              <a:rPr lang="en-US" sz="3400" dirty="0"/>
              <a:t>Creational</a:t>
            </a:r>
          </a:p>
          <a:p>
            <a:pPr lvl="1"/>
            <a:r>
              <a:rPr lang="en-US" sz="3400" dirty="0"/>
              <a:t>Structural</a:t>
            </a:r>
          </a:p>
          <a:p>
            <a:pPr lvl="1"/>
            <a:r>
              <a:rPr lang="en-US" sz="3400" dirty="0"/>
              <a:t>Behavioral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D5D3648-88E5-4113-80FF-B7E456AEF30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9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Separates</a:t>
            </a:r>
            <a:r>
              <a:rPr lang="en-US" dirty="0"/>
              <a:t> the construction of a complex object from its representation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Same construction process can create different representations</a:t>
            </a:r>
          </a:p>
          <a:p>
            <a:pPr>
              <a:buClr>
                <a:schemeClr val="tx1"/>
              </a:buClr>
            </a:pPr>
            <a:r>
              <a:rPr lang="en-US" dirty="0"/>
              <a:t>Provides control over steps of construction process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Pattern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56B4F62-6632-4827-9301-ECEA87DF97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8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Computer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49343" y="1379441"/>
            <a:ext cx="11430000" cy="50177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public class Computer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private String RAM;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private boolean isGraphicsCardEnabled;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public String getRAM() { return RAM;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public boolean isGraphicsCardEnabled()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    return isGraphicsCardEnabled;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public Computer(String ram, boolean isGraphicsCardEnabled)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    this.RAM = ram;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    this.isGraphicsCardEnabled = isGraphicsCardEnabled;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}</a:t>
            </a:r>
            <a:endParaRPr lang="en-GB" sz="2400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4AF04CC-7F15-4D0C-B4E0-895D9ECBD5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9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ComputerBuilder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49343" y="1379441"/>
            <a:ext cx="11430000" cy="50177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public class ComputerBuilder{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private String RAM;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private boolean isGraphicsCardEnabled;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public ComputerBuilder(String ram){ this.RAM = ram;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public ComputerBuilder setGraphicsCardEnabled(</a:t>
            </a:r>
            <a:endParaRPr lang="bg-BG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noProof="1"/>
              <a:t>				</a:t>
            </a:r>
            <a:r>
              <a:rPr lang="en-GB" noProof="1"/>
              <a:t>boolean isGraphicsCardEnabled)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    this.isGraphicsCardEnabled = isGraphicsCardEnabled;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    return this;</a:t>
            </a:r>
            <a:r>
              <a:rPr lang="bg-BG" noProof="1"/>
              <a:t> </a:t>
            </a:r>
            <a:r>
              <a:rPr lang="en-GB" noProof="1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public Computer build(){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    return new Computer(this.RAM, this.isGraphicsCardEnabled);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}</a:t>
            </a:r>
            <a:r>
              <a:rPr lang="bg-BG" noProof="1"/>
              <a:t> </a:t>
            </a:r>
            <a:r>
              <a:rPr lang="en-GB" noProof="1"/>
              <a:t>}</a:t>
            </a:r>
            <a:endParaRPr lang="en-GB" sz="2400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7CBEDA1-B272-4C83-B141-5572A67DBF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95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5739D-C4BD-403E-A3C5-8C2DA0B16AB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Structural Patterns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4478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8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Describe ways to assemble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to implement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new functionality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Ease the design by identifying a simple way to</a:t>
            </a:r>
            <a:br>
              <a:rPr lang="en-US" dirty="0"/>
            </a:br>
            <a:r>
              <a:rPr lang="en-US" dirty="0"/>
              <a:t>realize </a:t>
            </a:r>
            <a:r>
              <a:rPr lang="en-US" b="1" dirty="0">
                <a:solidFill>
                  <a:schemeClr val="bg1"/>
                </a:solidFill>
              </a:rPr>
              <a:t>relationship</a:t>
            </a:r>
            <a:r>
              <a:rPr lang="en-US" dirty="0"/>
              <a:t> between entities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All about Class and Object composition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Inheritance</a:t>
            </a:r>
            <a:r>
              <a:rPr lang="en-US" dirty="0"/>
              <a:t> to compose interfaces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Ways to compose objects to obtain </a:t>
            </a:r>
            <a:r>
              <a:rPr lang="en-US" b="1" dirty="0">
                <a:solidFill>
                  <a:schemeClr val="bg1"/>
                </a:solidFill>
              </a:rPr>
              <a:t>new 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2F01F49-7877-447B-9089-A4775F076D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7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Provides a </a:t>
            </a:r>
            <a:r>
              <a:rPr lang="en-GB" b="1" dirty="0">
                <a:solidFill>
                  <a:schemeClr val="bg1"/>
                </a:solidFill>
              </a:rPr>
              <a:t>unified interface </a:t>
            </a:r>
            <a:r>
              <a:rPr lang="en-GB" dirty="0"/>
              <a:t>to a set of interfaces</a:t>
            </a:r>
            <a:br>
              <a:rPr lang="en-GB" dirty="0"/>
            </a:br>
            <a:r>
              <a:rPr lang="en-GB" dirty="0"/>
              <a:t>in a subsystem</a:t>
            </a:r>
          </a:p>
          <a:p>
            <a:r>
              <a:rPr lang="en-GB" dirty="0"/>
              <a:t>Defines a </a:t>
            </a:r>
            <a:r>
              <a:rPr lang="en-GB" b="1" dirty="0">
                <a:solidFill>
                  <a:schemeClr val="bg1"/>
                </a:solidFill>
              </a:rPr>
              <a:t>higher-level interface </a:t>
            </a:r>
            <a:r>
              <a:rPr lang="en-GB" dirty="0"/>
              <a:t>that makes the subsystem</a:t>
            </a:r>
            <a:br>
              <a:rPr lang="en-GB" dirty="0"/>
            </a:br>
            <a:r>
              <a:rPr lang="en-GB" dirty="0"/>
              <a:t>easier to use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Pattern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512936"/>
            <a:ext cx="4038600" cy="289078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4D39F099-4B89-4CA1-8629-7543559B9B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333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Façade Class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92427" y="1752600"/>
            <a:ext cx="6007147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Facade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private </a:t>
            </a:r>
            <a:r>
              <a:rPr lang="en-GB" noProof="1"/>
              <a:t>SubSystemOne</a:t>
            </a:r>
            <a:r>
              <a:rPr lang="en-GB" dirty="0"/>
              <a:t> one;</a:t>
            </a:r>
          </a:p>
          <a:p>
            <a:r>
              <a:rPr lang="en-GB" dirty="0"/>
              <a:t>  private </a:t>
            </a:r>
            <a:r>
              <a:rPr lang="en-GB" noProof="1"/>
              <a:t>SubSystemTwo</a:t>
            </a:r>
            <a:r>
              <a:rPr lang="en-GB" dirty="0"/>
              <a:t> two;</a:t>
            </a:r>
          </a:p>
          <a:p>
            <a:endParaRPr lang="en-GB" dirty="0"/>
          </a:p>
          <a:p>
            <a:r>
              <a:rPr lang="en-GB" dirty="0"/>
              <a:t>  public Facade()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one = new </a:t>
            </a:r>
            <a:r>
              <a:rPr lang="en-GB" noProof="1"/>
              <a:t>SubSystemOne</a:t>
            </a:r>
            <a:r>
              <a:rPr lang="en-GB" dirty="0"/>
              <a:t>();</a:t>
            </a:r>
          </a:p>
          <a:p>
            <a:r>
              <a:rPr lang="en-GB" dirty="0"/>
              <a:t>    two = new </a:t>
            </a:r>
            <a:r>
              <a:rPr lang="en-GB" noProof="1"/>
              <a:t>SubSystemTwo</a:t>
            </a:r>
            <a:r>
              <a:rPr lang="en-GB" dirty="0"/>
              <a:t>();</a:t>
            </a:r>
            <a:endParaRPr lang="en-US" dirty="0"/>
          </a:p>
          <a:p>
            <a:r>
              <a:rPr lang="en-US" dirty="0"/>
              <a:t>  }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FC2F4D7-16B6-433D-8853-4AF36D65B4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5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Façade Class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09801" y="1625147"/>
            <a:ext cx="8235061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  public void </a:t>
            </a:r>
            <a:r>
              <a:rPr lang="en-GB" noProof="1"/>
              <a:t>MethodA</a:t>
            </a:r>
            <a:r>
              <a:rPr lang="en-GB" dirty="0"/>
              <a:t>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("\</a:t>
            </a:r>
            <a:r>
              <a:rPr lang="en-GB" noProof="1"/>
              <a:t>nMethodA</a:t>
            </a:r>
            <a:r>
              <a:rPr lang="en-GB" dirty="0"/>
              <a:t>() ---- ");</a:t>
            </a:r>
          </a:p>
          <a:p>
            <a:r>
              <a:rPr lang="en-GB" dirty="0"/>
              <a:t>    </a:t>
            </a:r>
            <a:r>
              <a:rPr lang="en-GB" noProof="1"/>
              <a:t>one.MethodOne</a:t>
            </a:r>
            <a:r>
              <a:rPr lang="en-GB" dirty="0"/>
              <a:t>();</a:t>
            </a:r>
          </a:p>
          <a:p>
            <a:r>
              <a:rPr lang="en-GB" dirty="0"/>
              <a:t>    </a:t>
            </a:r>
            <a:r>
              <a:rPr lang="en-GB" noProof="1"/>
              <a:t>two.MethodTwo</a:t>
            </a:r>
            <a:r>
              <a:rPr lang="en-GB" dirty="0"/>
              <a:t>();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MethodB</a:t>
            </a:r>
            <a:r>
              <a:rPr lang="en-GB" dirty="0"/>
              <a:t>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("\</a:t>
            </a:r>
            <a:r>
              <a:rPr lang="en-GB" noProof="1"/>
              <a:t>nMethodB</a:t>
            </a:r>
            <a:r>
              <a:rPr lang="en-GB" dirty="0"/>
              <a:t>() ---- ");</a:t>
            </a:r>
          </a:p>
          <a:p>
            <a:r>
              <a:rPr lang="en-GB" dirty="0"/>
              <a:t>    </a:t>
            </a:r>
            <a:r>
              <a:rPr lang="en-GB" noProof="1"/>
              <a:t>two.MethodTwo</a:t>
            </a:r>
            <a:r>
              <a:rPr lang="en-GB" dirty="0"/>
              <a:t>();</a:t>
            </a:r>
            <a:r>
              <a:rPr lang="en-US" dirty="0"/>
              <a:t> }</a:t>
            </a:r>
          </a:p>
          <a:p>
            <a:r>
              <a:rPr lang="en-US" dirty="0"/>
              <a:t>}</a:t>
            </a:r>
            <a:endParaRPr lang="en-US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31EA079-D4DB-4CE8-93FA-FE6C51E7A98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2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66801" y="1206520"/>
            <a:ext cx="9207547" cy="21565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SubSystemOne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MethodOne</a:t>
            </a:r>
            <a:r>
              <a:rPr lang="en-GB" dirty="0"/>
              <a:t>()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(" </a:t>
            </a:r>
            <a:r>
              <a:rPr lang="en-GB" noProof="1"/>
              <a:t>SubSystemOne</a:t>
            </a:r>
            <a:r>
              <a:rPr lang="en-GB" dirty="0"/>
              <a:t> Method"); }</a:t>
            </a:r>
            <a:endParaRPr lang="en-US" dirty="0"/>
          </a:p>
          <a:p>
            <a:r>
              <a:rPr lang="en-US" dirty="0"/>
              <a:t>}</a:t>
            </a:r>
            <a:endParaRPr lang="en-US" sz="1800" noProof="1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66800" y="4038601"/>
            <a:ext cx="9207547" cy="21565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SubSystemTwo </a:t>
            </a:r>
            <a:r>
              <a:rPr lang="en-US" dirty="0"/>
              <a:t>{</a:t>
            </a:r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MethodTwo</a:t>
            </a:r>
            <a:r>
              <a:rPr lang="en-GB" dirty="0"/>
              <a:t>()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(" </a:t>
            </a:r>
            <a:r>
              <a:rPr lang="en-GB" noProof="1"/>
              <a:t>SubSystemTwo</a:t>
            </a:r>
            <a:r>
              <a:rPr lang="en-GB" dirty="0"/>
              <a:t> Method"); }</a:t>
            </a:r>
            <a:endParaRPr lang="en-US" dirty="0"/>
          </a:p>
          <a:p>
            <a:r>
              <a:rPr lang="en-US" dirty="0"/>
              <a:t>}</a:t>
            </a:r>
            <a:endParaRPr lang="en-US" sz="1800" noProof="1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922EB44-BD1A-42AB-91F1-7D57383A1E9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9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Allows to </a:t>
            </a:r>
            <a:r>
              <a:rPr lang="en-GB" b="1" dirty="0">
                <a:solidFill>
                  <a:schemeClr val="bg1"/>
                </a:solidFill>
              </a:rPr>
              <a:t>combine</a:t>
            </a:r>
            <a:r>
              <a:rPr lang="en-GB" dirty="0"/>
              <a:t> different types of objects in tree structures</a:t>
            </a:r>
          </a:p>
          <a:p>
            <a:r>
              <a:rPr lang="en-GB" dirty="0"/>
              <a:t>Gives the possibility to treat the </a:t>
            </a:r>
            <a:r>
              <a:rPr lang="en-GB" b="1" dirty="0">
                <a:solidFill>
                  <a:schemeClr val="bg1"/>
                </a:solidFill>
              </a:rPr>
              <a:t>same object(s)</a:t>
            </a:r>
          </a:p>
          <a:p>
            <a:r>
              <a:rPr lang="en-GB" dirty="0"/>
              <a:t>Used when</a:t>
            </a:r>
          </a:p>
          <a:p>
            <a:pPr lvl="1"/>
            <a:r>
              <a:rPr lang="en-GB" dirty="0"/>
              <a:t>You have different objects that you</a:t>
            </a:r>
            <a:br>
              <a:rPr lang="en-GB" dirty="0"/>
            </a:br>
            <a:r>
              <a:rPr lang="en-GB" dirty="0"/>
              <a:t>want to </a:t>
            </a:r>
            <a:r>
              <a:rPr lang="en-GB" b="1" dirty="0">
                <a:solidFill>
                  <a:schemeClr val="bg1"/>
                </a:solidFill>
              </a:rPr>
              <a:t>treat the same way</a:t>
            </a:r>
          </a:p>
          <a:p>
            <a:pPr lvl="1"/>
            <a:r>
              <a:rPr lang="en-GB" dirty="0"/>
              <a:t>You want to present </a:t>
            </a:r>
            <a:r>
              <a:rPr lang="en-GB" b="1" dirty="0">
                <a:solidFill>
                  <a:schemeClr val="bg1"/>
                </a:solidFill>
              </a:rPr>
              <a:t>hierarchy</a:t>
            </a:r>
            <a:br>
              <a:rPr lang="en-GB" dirty="0"/>
            </a:br>
            <a:r>
              <a:rPr lang="en-GB" dirty="0"/>
              <a:t>of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Pattern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007" y="2667001"/>
            <a:ext cx="4276725" cy="309562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DC86AC6C-35D3-4D04-BFC2-570EB6232D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174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#java-advanced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7C8F588-E9A9-4C8C-8FC4-E11E5AC94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605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Component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09801" y="1256479"/>
            <a:ext cx="79121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Component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protected String name;</a:t>
            </a:r>
          </a:p>
          <a:p>
            <a:endParaRPr lang="bg-BG" dirty="0"/>
          </a:p>
          <a:p>
            <a:r>
              <a:rPr lang="en-GB" dirty="0"/>
              <a:t>  public Component(String name)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  this.name = name;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US" dirty="0"/>
              <a:t>  public abstract void add(Component c);</a:t>
            </a:r>
          </a:p>
          <a:p>
            <a:r>
              <a:rPr lang="en-GB" dirty="0"/>
              <a:t>  public abstract void remove(Component c);</a:t>
            </a:r>
          </a:p>
          <a:p>
            <a:r>
              <a:rPr lang="en-US" dirty="0"/>
              <a:t>  public abstract void display(int depth);</a:t>
            </a:r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F43C6-6A42-4B5E-98C6-C91436A378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6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Composite Class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01628" y="1524000"/>
            <a:ext cx="11188747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Composite extends Component</a:t>
            </a:r>
            <a:r>
              <a:rPr lang="en-US" dirty="0"/>
              <a:t> {</a:t>
            </a:r>
            <a:endParaRPr lang="bg-BG" dirty="0"/>
          </a:p>
          <a:p>
            <a:r>
              <a:rPr lang="en-US" dirty="0"/>
              <a:t>  private List&lt;Component&gt; children = new ArrayList&lt;Component&gt;();</a:t>
            </a:r>
            <a:endParaRPr lang="bg-BG" dirty="0"/>
          </a:p>
          <a:p>
            <a:r>
              <a:rPr lang="en-GB" dirty="0"/>
              <a:t>  public Composite(String name)</a:t>
            </a:r>
            <a:r>
              <a:rPr lang="en-US" dirty="0"/>
              <a:t> { super(name); }</a:t>
            </a:r>
          </a:p>
          <a:p>
            <a:r>
              <a:rPr lang="en-US" dirty="0"/>
              <a:t>  @Override</a:t>
            </a:r>
            <a:endParaRPr lang="bg-BG" dirty="0"/>
          </a:p>
          <a:p>
            <a:r>
              <a:rPr lang="en-GB" dirty="0"/>
              <a:t>  public void add(Component component) {</a:t>
            </a:r>
            <a:endParaRPr lang="bg-BG" dirty="0"/>
          </a:p>
          <a:p>
            <a:r>
              <a:rPr lang="en-GB" noProof="1"/>
              <a:t>	children.add(component</a:t>
            </a:r>
            <a:r>
              <a:rPr lang="en-GB" dirty="0"/>
              <a:t>); }</a:t>
            </a:r>
            <a:endParaRPr lang="bg-BG" dirty="0"/>
          </a:p>
          <a:p>
            <a:r>
              <a:rPr lang="bg-BG" dirty="0"/>
              <a:t> </a:t>
            </a:r>
            <a:r>
              <a:rPr lang="en-US" dirty="0"/>
              <a:t> @Override</a:t>
            </a:r>
            <a:endParaRPr lang="bg-BG" dirty="0"/>
          </a:p>
          <a:p>
            <a:r>
              <a:rPr lang="en-US" dirty="0"/>
              <a:t>  public void remove(Component component) {</a:t>
            </a:r>
          </a:p>
          <a:p>
            <a:r>
              <a:rPr lang="en-US" noProof="1"/>
              <a:t>	</a:t>
            </a:r>
            <a:r>
              <a:rPr lang="en-GB" noProof="1"/>
              <a:t>children.Remove(component</a:t>
            </a:r>
            <a:r>
              <a:rPr lang="en-GB" dirty="0"/>
              <a:t>); }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0762D9D-C78B-42C0-88AE-860CADC96E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9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Composite Class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1" y="1403127"/>
            <a:ext cx="10426747" cy="50177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@Override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public void </a:t>
            </a:r>
            <a:r>
              <a:rPr lang="en-US" noProof="1"/>
              <a:t>display(int</a:t>
            </a:r>
            <a:r>
              <a:rPr lang="en-US" dirty="0"/>
              <a:t> depth)</a:t>
            </a:r>
            <a:r>
              <a:rPr lang="bg-BG" dirty="0"/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</a:t>
            </a:r>
            <a:r>
              <a:rPr lang="en-US" dirty="0"/>
              <a:t>printNameInDepth(depth, name</a:t>
            </a:r>
            <a:r>
              <a:rPr lang="en-GB" dirty="0"/>
              <a:t>);</a:t>
            </a:r>
            <a:endParaRPr lang="bg-BG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US" noProof="1"/>
              <a:t>foreach</a:t>
            </a:r>
            <a:r>
              <a:rPr lang="en-US" dirty="0"/>
              <a:t> (Component </a:t>
            </a:r>
            <a:r>
              <a:rPr lang="en-US" noProof="1"/>
              <a:t>component</a:t>
            </a:r>
            <a:r>
              <a:rPr lang="en-US" dirty="0"/>
              <a:t> : children) </a:t>
            </a:r>
            <a:r>
              <a:rPr lang="bg-BG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  </a:t>
            </a:r>
            <a:r>
              <a:rPr lang="en-GB" noProof="1"/>
              <a:t>component.display(depth</a:t>
            </a:r>
            <a:r>
              <a:rPr lang="en-GB" dirty="0"/>
              <a:t> + 2);</a:t>
            </a:r>
            <a:r>
              <a:rPr lang="en-US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bg-BG" dirty="0"/>
              <a:t>}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dirty="0"/>
              <a:t>}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public void printNameInDepth(int depth, String name)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for(int i = 0; i &lt; depth; i++)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	</a:t>
            </a:r>
            <a:r>
              <a:rPr lang="en-GB" noProof="1"/>
              <a:t>System.out.print("-");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GB" noProof="1"/>
              <a:t>System.out.print(name);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}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4809B8F-6417-47F5-97DD-636EA27240F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40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Leaf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1" y="1377773"/>
            <a:ext cx="10426747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class Leaf extends Component</a:t>
            </a:r>
            <a:r>
              <a:rPr lang="en-US" sz="2400" dirty="0"/>
              <a:t> {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public Leaf(String name) </a:t>
            </a:r>
            <a:r>
              <a:rPr lang="en-US" sz="2400" dirty="0"/>
              <a:t>{ super(name);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@Override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public void add(Component c)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System.out.println("Cannot add to a leaf");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@Override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public void Remove(Component c)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System.out.println("Cannot remove from a leaf");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@Override</a:t>
            </a:r>
            <a:r>
              <a:rPr lang="bg-BG" sz="24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public void </a:t>
            </a:r>
            <a:r>
              <a:rPr lang="en-US" sz="2400" noProof="1"/>
              <a:t>Display(int</a:t>
            </a:r>
            <a:r>
              <a:rPr lang="en-US" sz="2400" dirty="0"/>
              <a:t> depth)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  </a:t>
            </a:r>
            <a:r>
              <a:rPr lang="en-US" sz="2400" dirty="0"/>
              <a:t>System.out.println</a:t>
            </a:r>
            <a:r>
              <a:rPr lang="en-GB" sz="2400" noProof="1"/>
              <a:t>(</a:t>
            </a:r>
            <a:r>
              <a:rPr lang="en-US" dirty="0"/>
              <a:t>printNameInDepth(depth, name</a:t>
            </a:r>
            <a:r>
              <a:rPr lang="en-GB" dirty="0"/>
              <a:t>); </a:t>
            </a:r>
            <a:r>
              <a:rPr lang="en-GB" sz="2400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400" dirty="0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3A4F467-B090-4D80-AA77-3DA9A0A126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9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21E09-A781-4CF2-9B6C-5FDB0694705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Behavioral Patterns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1447801"/>
            <a:ext cx="2269081" cy="226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6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Concerned with </a:t>
            </a:r>
            <a:r>
              <a:rPr lang="en-US" b="1" dirty="0">
                <a:solidFill>
                  <a:schemeClr val="bg1"/>
                </a:solidFill>
              </a:rPr>
              <a:t>interaction</a:t>
            </a:r>
            <a:r>
              <a:rPr lang="en-US" dirty="0"/>
              <a:t> between objects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Either with the </a:t>
            </a:r>
            <a:r>
              <a:rPr lang="en-US" b="1" dirty="0">
                <a:solidFill>
                  <a:schemeClr val="bg1"/>
                </a:solidFill>
              </a:rPr>
              <a:t>assignment of responsibilities</a:t>
            </a:r>
            <a:br>
              <a:rPr lang="en-US" dirty="0"/>
            </a:br>
            <a:r>
              <a:rPr lang="en-US" dirty="0"/>
              <a:t>between objects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encapsulating behavior </a:t>
            </a:r>
            <a:r>
              <a:rPr lang="en-US" dirty="0"/>
              <a:t>in an object and</a:t>
            </a:r>
            <a:br>
              <a:rPr lang="en-US" dirty="0"/>
            </a:br>
            <a:r>
              <a:rPr lang="en-US" dirty="0"/>
              <a:t>delegating requests to it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Increases </a:t>
            </a:r>
            <a:r>
              <a:rPr lang="en-US" b="1" dirty="0">
                <a:solidFill>
                  <a:schemeClr val="bg1"/>
                </a:solidFill>
              </a:rPr>
              <a:t>flexibility</a:t>
            </a:r>
            <a:r>
              <a:rPr lang="en-US" dirty="0"/>
              <a:t> in carrying out cross-classes</a:t>
            </a:r>
            <a:br>
              <a:rPr lang="en-US" dirty="0"/>
            </a:br>
            <a:r>
              <a:rPr lang="en-US" dirty="0"/>
              <a:t>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8CDD19F-A16B-402C-B86E-E1ED38E7A03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3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An object </a:t>
            </a:r>
            <a:r>
              <a:rPr lang="en-GB" b="1" dirty="0">
                <a:solidFill>
                  <a:schemeClr val="bg1"/>
                </a:solidFill>
              </a:rPr>
              <a:t>encapsulates</a:t>
            </a:r>
            <a:r>
              <a:rPr lang="en-GB" dirty="0"/>
              <a:t> all the information needed to call</a:t>
            </a:r>
            <a:br>
              <a:rPr lang="en-GB" dirty="0"/>
            </a:br>
            <a:r>
              <a:rPr lang="en-GB" dirty="0"/>
              <a:t>a method at a later time</a:t>
            </a:r>
          </a:p>
          <a:p>
            <a:pPr lvl="1"/>
            <a:r>
              <a:rPr lang="en-GB" dirty="0"/>
              <a:t>Lets you </a:t>
            </a:r>
            <a:r>
              <a:rPr lang="en-GB" b="1" dirty="0">
                <a:solidFill>
                  <a:schemeClr val="bg1"/>
                </a:solidFill>
              </a:rPr>
              <a:t>parameterize</a:t>
            </a:r>
            <a:r>
              <a:rPr lang="en-GB" dirty="0"/>
              <a:t> clients with different requests,</a:t>
            </a:r>
            <a:br>
              <a:rPr lang="en-GB" dirty="0"/>
            </a:br>
            <a:r>
              <a:rPr lang="en-GB" dirty="0"/>
              <a:t>queue or log requests, and support undoable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Pattern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7" y="3801789"/>
            <a:ext cx="4286249" cy="280594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DA39A2EC-DFCC-4349-8087-2F9346BDD7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348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Command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11569" y="1594667"/>
            <a:ext cx="6921547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Command </a:t>
            </a:r>
            <a:r>
              <a:rPr lang="bg-BG" dirty="0"/>
              <a:t>{</a:t>
            </a:r>
            <a:endParaRPr lang="en-US" dirty="0"/>
          </a:p>
          <a:p>
            <a:r>
              <a:rPr lang="en-GB" dirty="0"/>
              <a:t>  protected Receiver </a:t>
            </a:r>
            <a:r>
              <a:rPr lang="en-GB" noProof="1"/>
              <a:t>receiver</a:t>
            </a:r>
            <a:r>
              <a:rPr lang="en-GB" dirty="0"/>
              <a:t>;</a:t>
            </a:r>
          </a:p>
          <a:p>
            <a:endParaRPr lang="en-GB" dirty="0"/>
          </a:p>
          <a:p>
            <a:r>
              <a:rPr lang="en-GB" dirty="0"/>
              <a:t>  public Command(Receiver receiver)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this.receiver</a:t>
            </a:r>
            <a:r>
              <a:rPr lang="en-GB" dirty="0"/>
              <a:t> = receiver;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GB" dirty="0"/>
              <a:t>  public abstract void execute();</a:t>
            </a:r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37B0087-52C7-483E-AAE3-6F8D356FF61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80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Concrete Command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33601" y="1828800"/>
            <a:ext cx="7912147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ConcreteCommand</a:t>
            </a:r>
            <a:r>
              <a:rPr lang="en-GB" dirty="0"/>
              <a:t> extends Command </a:t>
            </a:r>
            <a:r>
              <a:rPr lang="bg-BG" dirty="0"/>
              <a:t>{</a:t>
            </a:r>
          </a:p>
          <a:p>
            <a:r>
              <a:rPr lang="en-GB" dirty="0"/>
              <a:t>  public </a:t>
            </a:r>
            <a:r>
              <a:rPr lang="en-GB" noProof="1"/>
              <a:t>ConcreteCommand(Receiver</a:t>
            </a:r>
            <a:r>
              <a:rPr lang="en-GB" dirty="0"/>
              <a:t> receiver) </a:t>
            </a:r>
            <a:r>
              <a:rPr lang="en-US" dirty="0"/>
              <a:t>{</a:t>
            </a:r>
          </a:p>
          <a:p>
            <a:r>
              <a:rPr lang="en-US" dirty="0"/>
              <a:t>	super(receiver); }</a:t>
            </a:r>
          </a:p>
          <a:p>
            <a:endParaRPr lang="bg-BG" dirty="0"/>
          </a:p>
          <a:p>
            <a:r>
              <a:rPr lang="en-GB" dirty="0"/>
              <a:t>  @Override  </a:t>
            </a:r>
          </a:p>
          <a:p>
            <a:r>
              <a:rPr lang="en-GB" dirty="0"/>
              <a:t>  public void execute() {</a:t>
            </a:r>
          </a:p>
          <a:p>
            <a:r>
              <a:rPr lang="en-GB" dirty="0"/>
              <a:t>    </a:t>
            </a:r>
            <a:r>
              <a:rPr lang="en-GB" noProof="1"/>
              <a:t>receiver.action</a:t>
            </a:r>
            <a:r>
              <a:rPr lang="en-GB" dirty="0"/>
              <a:t>(); }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978B39C-3A3A-4986-B077-45BB30AAED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62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Receiver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5400" y="1981201"/>
            <a:ext cx="9271094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Receiver </a:t>
            </a:r>
            <a:r>
              <a:rPr lang="bg-BG" dirty="0"/>
              <a:t>{</a:t>
            </a:r>
          </a:p>
          <a:p>
            <a:r>
              <a:rPr lang="en-GB" dirty="0"/>
              <a:t>  public void action() </a:t>
            </a:r>
            <a:r>
              <a:rPr lang="bg-BG" dirty="0"/>
              <a:t>{</a:t>
            </a:r>
          </a:p>
          <a:p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("Called </a:t>
            </a:r>
            <a:r>
              <a:rPr lang="en-GB" noProof="1"/>
              <a:t>Receiver.action</a:t>
            </a:r>
            <a:r>
              <a:rPr lang="en-GB" dirty="0"/>
              <a:t>()");</a:t>
            </a:r>
          </a:p>
          <a:p>
            <a:r>
              <a:rPr lang="bg-BG" dirty="0"/>
              <a:t>  }</a:t>
            </a:r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9D403B7-3828-4530-9B50-66ACD6CE9D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72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6791-50AE-4090-B2D6-996CD718374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Design Patterns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306" y="1524000"/>
            <a:ext cx="2285390" cy="2285390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E28210A8-51EE-46FF-93C0-F7E58E7FE8D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Definition, Solutions and Elements</a:t>
            </a:r>
          </a:p>
        </p:txBody>
      </p:sp>
    </p:spTree>
    <p:extLst>
      <p:ext uri="{BB962C8B-B14F-4D97-AF65-F5344CB8AC3E}">
        <p14:creationId xmlns:p14="http://schemas.microsoft.com/office/powerpoint/2010/main" val="262420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Invoker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752601" y="1286957"/>
            <a:ext cx="8064547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Invoker </a:t>
            </a:r>
            <a:r>
              <a:rPr lang="bg-BG" dirty="0"/>
              <a:t>{</a:t>
            </a:r>
          </a:p>
          <a:p>
            <a:r>
              <a:rPr lang="en-GB" dirty="0"/>
              <a:t>  private Command command;</a:t>
            </a:r>
          </a:p>
          <a:p>
            <a:endParaRPr lang="en-GB" dirty="0"/>
          </a:p>
          <a:p>
            <a:r>
              <a:rPr lang="en-GB" dirty="0"/>
              <a:t>  public void </a:t>
            </a:r>
            <a:r>
              <a:rPr lang="en-GB" noProof="1"/>
              <a:t>setCommand(Command</a:t>
            </a:r>
            <a:r>
              <a:rPr lang="en-GB" dirty="0"/>
              <a:t> command) {</a:t>
            </a:r>
            <a:endParaRPr lang="bg-BG" dirty="0"/>
          </a:p>
          <a:p>
            <a:r>
              <a:rPr lang="en-GB" dirty="0"/>
              <a:t>    this</a:t>
            </a:r>
            <a:r>
              <a:rPr lang="en-GB" noProof="1"/>
              <a:t>.</a:t>
            </a:r>
            <a:r>
              <a:rPr lang="en-GB" dirty="0"/>
              <a:t>command = command; }</a:t>
            </a:r>
            <a:endParaRPr lang="en-US" dirty="0"/>
          </a:p>
          <a:p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ExecuteCommand</a:t>
            </a:r>
            <a:r>
              <a:rPr lang="en-GB" dirty="0"/>
              <a:t>()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command.execute</a:t>
            </a:r>
            <a:r>
              <a:rPr lang="en-GB" dirty="0"/>
              <a:t>(); }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23EA2FB-0653-4C58-B7A2-4866D6BCAC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6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Define the </a:t>
            </a:r>
            <a:r>
              <a:rPr lang="en-GB" b="1" dirty="0">
                <a:solidFill>
                  <a:schemeClr val="bg1"/>
                </a:solidFill>
              </a:rPr>
              <a:t>skeleton</a:t>
            </a:r>
            <a:r>
              <a:rPr lang="en-GB" dirty="0"/>
              <a:t> of an algorithm in a method,</a:t>
            </a:r>
            <a:br>
              <a:rPr lang="en-GB" dirty="0"/>
            </a:br>
            <a:r>
              <a:rPr lang="en-GB" dirty="0"/>
              <a:t>leaving some implementation to its subclasses</a:t>
            </a:r>
          </a:p>
          <a:p>
            <a:r>
              <a:rPr lang="en-GB" dirty="0"/>
              <a:t>Allows the subclasses to </a:t>
            </a:r>
            <a:r>
              <a:rPr lang="en-GB" b="1" dirty="0">
                <a:solidFill>
                  <a:schemeClr val="bg1"/>
                </a:solidFill>
              </a:rPr>
              <a:t>redefine</a:t>
            </a:r>
            <a:r>
              <a:rPr lang="en-GB" dirty="0"/>
              <a:t> the implementation of</a:t>
            </a:r>
            <a:br>
              <a:rPr lang="en-GB" dirty="0"/>
            </a:br>
            <a:r>
              <a:rPr lang="en-GB" dirty="0"/>
              <a:t>some of the </a:t>
            </a:r>
            <a:r>
              <a:rPr lang="en-GB" b="1" dirty="0">
                <a:solidFill>
                  <a:schemeClr val="bg1"/>
                </a:solidFill>
              </a:rPr>
              <a:t>parts</a:t>
            </a:r>
            <a:r>
              <a:rPr lang="en-GB" dirty="0"/>
              <a:t> of the algorithm, but not its structure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Pattern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065" y="3733933"/>
            <a:ext cx="4114800" cy="266326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4CD72444-F45B-4D9F-9248-E50D8EEA5F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12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333979"/>
            <a:ext cx="9271094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</a:t>
            </a:r>
            <a:r>
              <a:rPr lang="en-GB" noProof="1"/>
              <a:t>AbstractClass </a:t>
            </a:r>
            <a:r>
              <a:rPr lang="bg-BG" dirty="0"/>
              <a:t>{</a:t>
            </a:r>
          </a:p>
          <a:p>
            <a:r>
              <a:rPr lang="en-GB" dirty="0"/>
              <a:t>  public abstract void primitiveOperation1();</a:t>
            </a:r>
          </a:p>
          <a:p>
            <a:r>
              <a:rPr lang="en-GB" dirty="0"/>
              <a:t>  public abstract void primitiveOperation2();</a:t>
            </a:r>
          </a:p>
          <a:p>
            <a:endParaRPr lang="en-GB" dirty="0"/>
          </a:p>
          <a:p>
            <a:r>
              <a:rPr lang="en-GB" dirty="0"/>
              <a:t>  public void </a:t>
            </a:r>
            <a:r>
              <a:rPr lang="en-GB" noProof="1"/>
              <a:t>templateMethod</a:t>
            </a:r>
            <a:r>
              <a:rPr lang="en-GB" dirty="0"/>
              <a:t>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primitiveOperation1();</a:t>
            </a:r>
          </a:p>
          <a:p>
            <a:r>
              <a:rPr lang="en-GB" dirty="0"/>
              <a:t>    primitiveOperation2();</a:t>
            </a:r>
          </a:p>
          <a:p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("");</a:t>
            </a:r>
            <a:r>
              <a:rPr lang="en-US" dirty="0"/>
              <a:t> }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2DF915D-6106-4BE2-9C55-01465DF4C36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6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Concrete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1000" y="1333979"/>
            <a:ext cx="11277600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ConcreteClassA</a:t>
            </a:r>
            <a:r>
              <a:rPr lang="en-GB" dirty="0"/>
              <a:t> extends </a:t>
            </a:r>
            <a:r>
              <a:rPr lang="en-GB" noProof="1"/>
              <a:t>AbstractClass </a:t>
            </a:r>
            <a:r>
              <a:rPr lang="bg-BG" dirty="0"/>
              <a:t>{</a:t>
            </a:r>
            <a:endParaRPr lang="en-US" dirty="0"/>
          </a:p>
          <a:p>
            <a:r>
              <a:rPr lang="en-US" dirty="0"/>
              <a:t>  @Override</a:t>
            </a:r>
            <a:endParaRPr lang="bg-BG" dirty="0"/>
          </a:p>
          <a:p>
            <a:r>
              <a:rPr lang="en-GB" dirty="0"/>
              <a:t>  public void primitiveOperation1() {</a:t>
            </a:r>
            <a:endParaRPr lang="bg-BG" dirty="0"/>
          </a:p>
          <a:p>
            <a:r>
              <a:rPr lang="en-GB" dirty="0"/>
              <a:t>    System.out.println("</a:t>
            </a:r>
            <a:r>
              <a:rPr lang="en-GB" noProof="1"/>
              <a:t>ConcreteClassA</a:t>
            </a:r>
            <a:r>
              <a:rPr lang="en-GB" dirty="0"/>
              <a:t>.primitiveOperation1()"); }</a:t>
            </a:r>
            <a:endParaRPr lang="bg-BG" dirty="0"/>
          </a:p>
          <a:p>
            <a:r>
              <a:rPr lang="en-US" dirty="0"/>
              <a:t>  @Override</a:t>
            </a:r>
            <a:endParaRPr lang="bg-BG" dirty="0"/>
          </a:p>
          <a:p>
            <a:r>
              <a:rPr lang="en-GB" dirty="0"/>
              <a:t>  public void primitiveOperation2() {</a:t>
            </a:r>
            <a:endParaRPr lang="bg-BG" dirty="0"/>
          </a:p>
          <a:p>
            <a:r>
              <a:rPr lang="en-GB" dirty="0"/>
              <a:t>  System.out.println("</a:t>
            </a:r>
            <a:r>
              <a:rPr lang="en-GB" noProof="1"/>
              <a:t>ConcreteClassA</a:t>
            </a:r>
            <a:r>
              <a:rPr lang="en-GB" dirty="0"/>
              <a:t>.primitiveOperation2()");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401FED3-CD08-47E9-8E6C-0E8BF0982A2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11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Design Patterns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Provide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solution</a:t>
            </a:r>
            <a:r>
              <a:rPr lang="en-US" sz="3400" dirty="0">
                <a:solidFill>
                  <a:schemeClr val="bg2"/>
                </a:solidFill>
              </a:rPr>
              <a:t> to common problems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Add additional layers of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abstraction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Three main types of Design Patterns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Creational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Structural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Behavioral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66E4DDA-2ACF-4D0D-8C08-F3CC9DBB5D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061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1715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35EC6742-B30B-4374-9F5A-4ECAAA94D9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401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3345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97C1FD33-9DD8-45E9-A120-AA3468B684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142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895A8D9-414E-44BD-954B-BA1EBC83047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8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59FFF03-F5ED-4A05-834D-8172027679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909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86766" y="1121143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General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reusable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solutions</a:t>
            </a:r>
            <a:r>
              <a:rPr lang="en-US" dirty="0"/>
              <a:t> to common</a:t>
            </a:r>
            <a:br>
              <a:rPr lang="en-US" dirty="0"/>
            </a:br>
            <a:r>
              <a:rPr lang="en-US" dirty="0"/>
              <a:t>problems in software design</a:t>
            </a:r>
          </a:p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for solving given problems</a:t>
            </a:r>
          </a:p>
          <a:p>
            <a:pPr>
              <a:lnSpc>
                <a:spcPct val="100000"/>
              </a:lnSpc>
            </a:pPr>
            <a:r>
              <a:rPr lang="en-US" dirty="0"/>
              <a:t>Add additional layers of </a:t>
            </a:r>
            <a:r>
              <a:rPr lang="en-US" b="1" dirty="0">
                <a:solidFill>
                  <a:schemeClr val="bg1"/>
                </a:solidFill>
              </a:rPr>
              <a:t>abstraction</a:t>
            </a:r>
            <a:r>
              <a:rPr lang="en-US" dirty="0"/>
              <a:t> in order to</a:t>
            </a:r>
            <a:br>
              <a:rPr lang="en-US" dirty="0"/>
            </a:br>
            <a:r>
              <a:rPr lang="en-US" dirty="0"/>
              <a:t>reach flexibility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Design Patterns?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DADE8AB-27C6-4024-A551-BA88EF756C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2716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Patterns solve </a:t>
            </a:r>
            <a:r>
              <a:rPr lang="en-US" b="1" dirty="0">
                <a:solidFill>
                  <a:schemeClr val="bg1"/>
                </a:solidFill>
              </a:rPr>
              <a:t>software structural problems </a:t>
            </a:r>
            <a:r>
              <a:rPr lang="en-US" dirty="0"/>
              <a:t>like: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Abstraction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Encapsulation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Separation of concerns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Coupling and cohesion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Separation of interface and implementation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Divide and conquer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Do Design Patterns Solve?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A3C633D-5054-43BF-9CC8-952BADFEB7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8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Pattern name - Increases </a:t>
            </a:r>
            <a:r>
              <a:rPr lang="en-US" b="1" dirty="0">
                <a:solidFill>
                  <a:schemeClr val="bg1"/>
                </a:solidFill>
              </a:rPr>
              <a:t>vocabulary</a:t>
            </a:r>
            <a:r>
              <a:rPr lang="en-US" dirty="0"/>
              <a:t> of designers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Problem - </a:t>
            </a:r>
            <a:r>
              <a:rPr lang="en-US" b="1" dirty="0">
                <a:solidFill>
                  <a:schemeClr val="bg1"/>
                </a:solidFill>
              </a:rPr>
              <a:t>Intent</a:t>
            </a:r>
            <a:r>
              <a:rPr lang="en-US" dirty="0"/>
              <a:t>, context and when to apply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Solution - </a:t>
            </a:r>
            <a:r>
              <a:rPr lang="en-US" b="1" dirty="0">
                <a:solidFill>
                  <a:schemeClr val="bg1"/>
                </a:solidFill>
              </a:rPr>
              <a:t>Abstract</a:t>
            </a:r>
            <a:r>
              <a:rPr lang="en-US" dirty="0"/>
              <a:t> code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Consequences - </a:t>
            </a:r>
            <a:r>
              <a:rPr lang="en-US" b="1" dirty="0">
                <a:solidFill>
                  <a:schemeClr val="bg1"/>
                </a:solidFill>
              </a:rPr>
              <a:t>Results</a:t>
            </a:r>
            <a:r>
              <a:rPr lang="en-US" dirty="0"/>
              <a:t> and trade-offs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 of a Design Pattern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7801B4E-590C-4C14-A5C8-176C7ED68C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7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8C61D3-3B0F-4CFE-B467-2141346AD2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Why Design Patterns?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1600201"/>
            <a:ext cx="2095347" cy="209534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B3B61F75-29A6-4995-B1FE-636C6DEC979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Benefits and Drawbacks</a:t>
            </a:r>
          </a:p>
        </p:txBody>
      </p:sp>
    </p:spTree>
    <p:extLst>
      <p:ext uri="{BB962C8B-B14F-4D97-AF65-F5344CB8AC3E}">
        <p14:creationId xmlns:p14="http://schemas.microsoft.com/office/powerpoint/2010/main" val="110259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Names form a common vocabulary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Enable large-scale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of software architectures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Help improve developer </a:t>
            </a:r>
            <a:r>
              <a:rPr lang="en-US" b="1" dirty="0">
                <a:solidFill>
                  <a:schemeClr val="bg1"/>
                </a:solidFill>
              </a:rPr>
              <a:t>communication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Help ease the </a:t>
            </a:r>
            <a:r>
              <a:rPr lang="en-US" b="1" dirty="0">
                <a:solidFill>
                  <a:schemeClr val="bg1"/>
                </a:solidFill>
              </a:rPr>
              <a:t>transition</a:t>
            </a:r>
            <a:r>
              <a:rPr lang="en-US" dirty="0"/>
              <a:t> to Object Oriented technology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speed-up</a:t>
            </a:r>
            <a:r>
              <a:rPr lang="en-US" dirty="0"/>
              <a:t> the development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1" y="4158365"/>
            <a:ext cx="2203997" cy="220399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4A11D1D2-1AD5-419D-A0C8-CB69123B35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7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3692</TotalTime>
  <Words>2089</Words>
  <Application>Microsoft Office PowerPoint</Application>
  <PresentationFormat>Widescreen</PresentationFormat>
  <Paragraphs>395</Paragraphs>
  <Slides>49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Consolas</vt:lpstr>
      <vt:lpstr>Wingdings</vt:lpstr>
      <vt:lpstr>Wingdings 2</vt:lpstr>
      <vt:lpstr>SoftUni</vt:lpstr>
      <vt:lpstr>Design Patterns</vt:lpstr>
      <vt:lpstr>Table of Contents</vt:lpstr>
      <vt:lpstr>Have a Question?</vt:lpstr>
      <vt:lpstr>Design Patterns</vt:lpstr>
      <vt:lpstr>What Are Design Patterns?</vt:lpstr>
      <vt:lpstr>What Do Design Patterns Solve?</vt:lpstr>
      <vt:lpstr>Elements of a Design Pattern</vt:lpstr>
      <vt:lpstr>Why Design Patterns?</vt:lpstr>
      <vt:lpstr>Benefits</vt:lpstr>
      <vt:lpstr>Drawbacks</vt:lpstr>
      <vt:lpstr>Types of Design Patterns</vt:lpstr>
      <vt:lpstr>Main Types</vt:lpstr>
      <vt:lpstr>Creational Patterns</vt:lpstr>
      <vt:lpstr>Purposes</vt:lpstr>
      <vt:lpstr>Singleton Pattern</vt:lpstr>
      <vt:lpstr>Double-Check Singleton Example</vt:lpstr>
      <vt:lpstr>Prototype Pattern</vt:lpstr>
      <vt:lpstr>The Prototype Abstract Class</vt:lpstr>
      <vt:lpstr>A Concrete Prototype Class</vt:lpstr>
      <vt:lpstr>Builder Pattern</vt:lpstr>
      <vt:lpstr>Example: Computer Class</vt:lpstr>
      <vt:lpstr>Example: ComputerBuilder Class</vt:lpstr>
      <vt:lpstr>Structural Patterns</vt:lpstr>
      <vt:lpstr>Purposes</vt:lpstr>
      <vt:lpstr>Façade Pattern</vt:lpstr>
      <vt:lpstr>The Façade Class (1)</vt:lpstr>
      <vt:lpstr>The Façade Class (2)</vt:lpstr>
      <vt:lpstr>Subsystem Classes</vt:lpstr>
      <vt:lpstr>Composite Pattern</vt:lpstr>
      <vt:lpstr>The Component Abstract Class</vt:lpstr>
      <vt:lpstr>The Composite Class (1)</vt:lpstr>
      <vt:lpstr>The Composite Class (2)</vt:lpstr>
      <vt:lpstr>The Leaf Class</vt:lpstr>
      <vt:lpstr>Behavioral Patterns</vt:lpstr>
      <vt:lpstr>Purposes</vt:lpstr>
      <vt:lpstr>Command Pattern</vt:lpstr>
      <vt:lpstr>The Command Abstract Class</vt:lpstr>
      <vt:lpstr>Concrete Command Class</vt:lpstr>
      <vt:lpstr>The Receiver Class</vt:lpstr>
      <vt:lpstr>The Invoker Class</vt:lpstr>
      <vt:lpstr>Template Pattern</vt:lpstr>
      <vt:lpstr>The Abstract Class</vt:lpstr>
      <vt:lpstr>A Concrete Class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Design Patterns</dc:title>
  <dc:subject>Java OOP – Practical Training Course @ SoftUni</dc:subject>
  <dc:creator>Software University</dc:creator>
  <cp:keywords>Java OOP;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Lyubomir Tomanov</cp:lastModifiedBy>
  <cp:revision>9</cp:revision>
  <dcterms:created xsi:type="dcterms:W3CDTF">2018-05-23T13:08:44Z</dcterms:created>
  <dcterms:modified xsi:type="dcterms:W3CDTF">2020-04-01T15:04:49Z</dcterms:modified>
  <cp:category>programming; education; software engineering; software development</cp:category>
</cp:coreProperties>
</file>