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  <p:sldMasterId id="2147483688" r:id="rId3"/>
  </p:sldMasterIdLst>
  <p:notesMasterIdLst>
    <p:notesMasterId r:id="rId63"/>
  </p:notesMasterIdLst>
  <p:handoutMasterIdLst>
    <p:handoutMasterId r:id="rId64"/>
  </p:handoutMasterIdLst>
  <p:sldIdLst>
    <p:sldId id="402" r:id="rId4"/>
    <p:sldId id="527" r:id="rId5"/>
    <p:sldId id="508" r:id="rId6"/>
    <p:sldId id="539" r:id="rId7"/>
    <p:sldId id="538" r:id="rId8"/>
    <p:sldId id="540" r:id="rId9"/>
    <p:sldId id="553" r:id="rId10"/>
    <p:sldId id="545" r:id="rId11"/>
    <p:sldId id="544" r:id="rId12"/>
    <p:sldId id="546" r:id="rId13"/>
    <p:sldId id="547" r:id="rId14"/>
    <p:sldId id="548" r:id="rId15"/>
    <p:sldId id="550" r:id="rId16"/>
    <p:sldId id="549" r:id="rId17"/>
    <p:sldId id="554" r:id="rId18"/>
    <p:sldId id="555" r:id="rId19"/>
    <p:sldId id="490" r:id="rId20"/>
    <p:sldId id="451" r:id="rId21"/>
    <p:sldId id="491" r:id="rId22"/>
    <p:sldId id="473" r:id="rId23"/>
    <p:sldId id="494" r:id="rId24"/>
    <p:sldId id="495" r:id="rId25"/>
    <p:sldId id="496" r:id="rId26"/>
    <p:sldId id="497" r:id="rId27"/>
    <p:sldId id="498" r:id="rId28"/>
    <p:sldId id="499" r:id="rId29"/>
    <p:sldId id="500" r:id="rId30"/>
    <p:sldId id="501" r:id="rId31"/>
    <p:sldId id="530" r:id="rId32"/>
    <p:sldId id="529" r:id="rId33"/>
    <p:sldId id="503" r:id="rId34"/>
    <p:sldId id="504" r:id="rId35"/>
    <p:sldId id="505" r:id="rId36"/>
    <p:sldId id="551" r:id="rId37"/>
    <p:sldId id="552" r:id="rId38"/>
    <p:sldId id="509" r:id="rId39"/>
    <p:sldId id="510" r:id="rId40"/>
    <p:sldId id="511" r:id="rId41"/>
    <p:sldId id="512" r:id="rId42"/>
    <p:sldId id="513" r:id="rId43"/>
    <p:sldId id="514" r:id="rId44"/>
    <p:sldId id="515" r:id="rId45"/>
    <p:sldId id="516" r:id="rId46"/>
    <p:sldId id="517" r:id="rId47"/>
    <p:sldId id="518" r:id="rId48"/>
    <p:sldId id="519" r:id="rId49"/>
    <p:sldId id="520" r:id="rId50"/>
    <p:sldId id="521" r:id="rId51"/>
    <p:sldId id="533" r:id="rId52"/>
    <p:sldId id="534" r:id="rId53"/>
    <p:sldId id="535" r:id="rId54"/>
    <p:sldId id="536" r:id="rId55"/>
    <p:sldId id="537" r:id="rId56"/>
    <p:sldId id="349" r:id="rId57"/>
    <p:sldId id="556" r:id="rId58"/>
    <p:sldId id="564" r:id="rId59"/>
    <p:sldId id="562" r:id="rId60"/>
    <p:sldId id="559" r:id="rId61"/>
    <p:sldId id="560" r:id="rId6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27"/>
            <p14:sldId id="508"/>
          </p14:sldIdLst>
        </p14:section>
        <p14:section name="Introduction and Basic Syntax" id="{E2293DB6-F577-4ECD-BB5C-347D8C25B614}">
          <p14:sldIdLst>
            <p14:sldId id="539"/>
            <p14:sldId id="538"/>
            <p14:sldId id="540"/>
            <p14:sldId id="553"/>
          </p14:sldIdLst>
        </p14:section>
        <p14:section name="Console I/O" id="{B3C2F6C5-3811-46BC-8A13-A1D9AFBBEEEE}">
          <p14:sldIdLst>
            <p14:sldId id="545"/>
            <p14:sldId id="544"/>
            <p14:sldId id="546"/>
            <p14:sldId id="547"/>
            <p14:sldId id="548"/>
            <p14:sldId id="550"/>
            <p14:sldId id="549"/>
            <p14:sldId id="554"/>
            <p14:sldId id="555"/>
          </p14:sldIdLst>
        </p14:section>
        <p14:section name="Comparison Operators" id="{83CAED28-7812-4FC1-B9D6-4793E43BDB79}">
          <p14:sldIdLst>
            <p14:sldId id="490"/>
            <p14:sldId id="451"/>
            <p14:sldId id="491"/>
          </p14:sldIdLst>
        </p14:section>
        <p14:section name="If / Else Statements" id="{130A4ED5-C7C3-44ED-931F-169C147C932A}">
          <p14:sldIdLst>
            <p14:sldId id="473"/>
            <p14:sldId id="494"/>
            <p14:sldId id="495"/>
            <p14:sldId id="496"/>
            <p14:sldId id="497"/>
            <p14:sldId id="498"/>
          </p14:sldIdLst>
        </p14:section>
        <p14:section name="Switch Statements" id="{B56C13C7-1A79-4B26-9356-BBB72CA7B7B3}">
          <p14:sldIdLst>
            <p14:sldId id="499"/>
            <p14:sldId id="500"/>
            <p14:sldId id="501"/>
            <p14:sldId id="530"/>
          </p14:sldIdLst>
        </p14:section>
        <p14:section name="Logical Operators" id="{43F26E95-5930-4D82-8818-E1D62107F612}">
          <p14:sldIdLst>
            <p14:sldId id="529"/>
            <p14:sldId id="503"/>
            <p14:sldId id="504"/>
            <p14:sldId id="505"/>
            <p14:sldId id="551"/>
            <p14:sldId id="552"/>
          </p14:sldIdLst>
        </p14:section>
        <p14:section name="Loops" id="{767741AE-D679-4CE7-972B-8D3041EEE898}">
          <p14:sldIdLst>
            <p14:sldId id="509"/>
            <p14:sldId id="510"/>
          </p14:sldIdLst>
        </p14:section>
        <p14:section name="For Loops" id="{4045AAF8-D146-4470-91BA-AFFF356EDF9D}">
          <p14:sldIdLst>
            <p14:sldId id="511"/>
            <p14:sldId id="512"/>
            <p14:sldId id="513"/>
            <p14:sldId id="514"/>
            <p14:sldId id="515"/>
          </p14:sldIdLst>
        </p14:section>
        <p14:section name="While Loops" id="{8C375EC3-6FED-4585-B5E9-A2232024BEC7}">
          <p14:sldIdLst>
            <p14:sldId id="516"/>
            <p14:sldId id="517"/>
            <p14:sldId id="518"/>
          </p14:sldIdLst>
        </p14:section>
        <p14:section name="Do-While Loops" id="{B327B4D0-2AFB-40FD-9F61-00361373755F}">
          <p14:sldIdLst>
            <p14:sldId id="519"/>
            <p14:sldId id="520"/>
            <p14:sldId id="521"/>
          </p14:sldIdLst>
        </p14:section>
        <p14:section name="Debugging" id="{A1555B4B-16C3-4EFF-8473-73BA3682DAC1}">
          <p14:sldIdLst>
            <p14:sldId id="533"/>
            <p14:sldId id="534"/>
            <p14:sldId id="535"/>
            <p14:sldId id="536"/>
            <p14:sldId id="537"/>
          </p14:sldIdLst>
        </p14:section>
        <p14:section name="Conclusion" id="{10E03AB1-9AA8-4E86-9A64-D741901E50A2}">
          <p14:sldIdLst>
            <p14:sldId id="349"/>
            <p14:sldId id="556"/>
            <p14:sldId id="564"/>
            <p14:sldId id="562"/>
            <p14:sldId id="559"/>
            <p14:sldId id="5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33" autoAdjust="0"/>
  </p:normalViewPr>
  <p:slideViewPr>
    <p:cSldViewPr>
      <p:cViewPr varScale="1">
        <p:scale>
          <a:sx n="75" d="100"/>
          <a:sy n="75" d="100"/>
        </p:scale>
        <p:origin x="540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18-Sep-19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93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276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6171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28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9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1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3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4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3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1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9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35545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27565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1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1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B77B9B79-3DD1-435C-A06D-293BA3843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4FE50A-7120-4111-810F-0F6E3D4E8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2D3C0-2398-43EA-A020-EADD323A26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92C202-B846-4E5A-9F70-183DA5625868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B89FA-8EAA-4D1E-BD33-EF71589ECF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F8023C85-4DB9-4984-BD59-58C532CC88FA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36E7B45C-6306-42C6-A106-7AFAC099338D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13552CD6-A76D-4401-B313-2DA69FD0C2E3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7AA4B7CB-C232-4A3A-B998-1F6A9134F2A7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C0EB26FD-1863-4D46-9561-DE710ABDF0AB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C20D2E1E-676D-476D-A8A5-2D75E1B00489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CEF44FF-F85B-4472-B296-F62F51F56852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4" name="TextBox 13">
            <a:hlinkClick r:id="rId5" tooltip="Software University Foundaton"/>
            <a:extLst>
              <a:ext uri="{FF2B5EF4-FFF2-40B4-BE49-F238E27FC236}">
                <a16:creationId xmlns:a16="http://schemas.microsoft.com/office/drawing/2014/main" id="{8203D78B-1551-4563-A480-CDE89719BDD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4C9F20-ACC3-48C1-942C-0D079125E041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4434FB42-069B-4E24-9985-7A9B74485F31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AC30AE-6134-41CB-A96B-0CF95601F75B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8" name="TextBox 17">
            <a:hlinkClick r:id="rId5" tooltip="Software University Foundaton"/>
            <a:extLst>
              <a:ext uri="{FF2B5EF4-FFF2-40B4-BE49-F238E27FC236}">
                <a16:creationId xmlns:a16="http://schemas.microsoft.com/office/drawing/2014/main" id="{8A86AF2D-C043-4500-8383-0A0CC8A349CB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D7FEFD2B-104C-4C4F-A78E-4727BB795D5F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C976C315-3BBA-423B-874F-CC2488B7D287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DDD043A1-58F2-4445-8D84-F11350C295E8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FE4667FB-0988-4D3E-9958-E8DA9205A1FD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00CA8125-F75A-493C-AAE0-FBB8ADC28E42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529EE192-8C44-4C1B-9FBA-D1D962D2B8C9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30EDB410-EC1E-4D8A-B422-B1FCF8B8FCB2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1E7AC9E7-AF5C-477E-BA9D-F11E4FC67829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45D98824-742F-42CA-8644-50584CE3FF04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283534F5-5EFA-4904-9954-AA793C69FD0A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6464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9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7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1" y="603566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1" y="603566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7" y="254857"/>
            <a:ext cx="10962447" cy="882654"/>
          </a:xfrm>
        </p:spPr>
        <p:txBody>
          <a:bodyPr/>
          <a:lstStyle>
            <a:lvl1pPr algn="ctr">
              <a:defRPr sz="4796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6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6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6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6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3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6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82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7"/>
            <a:ext cx="8180332" cy="4795935"/>
          </a:xfrm>
        </p:spPr>
        <p:txBody>
          <a:bodyPr/>
          <a:lstStyle>
            <a:lvl1pPr marL="513734" indent="-513734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2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41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6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4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20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9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3" y="3314707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5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9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2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77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6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2" tIns="60896" rIns="121792" bIns="6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8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6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9" y="6390563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7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3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8853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8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6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6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7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29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8853" indent="0">
              <a:buNone/>
              <a:defRPr sz="3729"/>
            </a:lvl2pPr>
            <a:lvl3pPr marL="1217707" indent="0">
              <a:buNone/>
              <a:defRPr sz="3196"/>
            </a:lvl3pPr>
            <a:lvl4pPr marL="1826561" indent="0">
              <a:buNone/>
              <a:defRPr sz="2663"/>
            </a:lvl4pPr>
            <a:lvl5pPr marL="2435414" indent="0">
              <a:buNone/>
              <a:defRPr sz="2663"/>
            </a:lvl5pPr>
            <a:lvl6pPr marL="3044268" indent="0">
              <a:buNone/>
              <a:defRPr sz="2663"/>
            </a:lvl6pPr>
            <a:lvl7pPr marL="3653122" indent="0">
              <a:buNone/>
              <a:defRPr sz="2663"/>
            </a:lvl7pPr>
            <a:lvl8pPr marL="4261975" indent="0">
              <a:buNone/>
              <a:defRPr sz="2663"/>
            </a:lvl8pPr>
            <a:lvl9pPr marL="4870828" indent="0">
              <a:buNone/>
              <a:defRPr sz="266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4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5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9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13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7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304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1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1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9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8" y="170247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4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3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6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8" y="1297096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1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13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4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4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4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2" y="1186310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6"/>
            </a:lvl1pPr>
            <a:lvl2pPr marL="989387" marR="0" indent="-380534" algn="l" defTabSz="1217707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23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6" dirty="0"/>
              <a:t>Software University – High-Quality Education, </a:t>
            </a:r>
            <a:br>
              <a:rPr lang="en-US" sz="3196" dirty="0"/>
            </a:br>
            <a:r>
              <a:rPr lang="en-US" sz="3196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6" noProof="1">
                <a:hlinkClick r:id="rId3"/>
              </a:rPr>
              <a:t>softuni.bg</a:t>
            </a:r>
            <a:r>
              <a:rPr lang="en-US" sz="2896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6" dirty="0"/>
              <a:t>Software University Foundation</a:t>
            </a:r>
            <a:endParaRPr lang="bg-BG" sz="3196" dirty="0"/>
          </a:p>
          <a:p>
            <a:pPr lvl="1">
              <a:lnSpc>
                <a:spcPct val="100000"/>
              </a:lnSpc>
            </a:pPr>
            <a:r>
              <a:rPr lang="en-US" sz="2996" noProof="1">
                <a:hlinkClick r:id="rId4"/>
              </a:rPr>
              <a:t>http://softuni.foundation/</a:t>
            </a:r>
            <a:endParaRPr lang="en-US" sz="2996" noProof="1"/>
          </a:p>
          <a:p>
            <a:pPr>
              <a:lnSpc>
                <a:spcPct val="100000"/>
              </a:lnSpc>
            </a:pPr>
            <a:r>
              <a:rPr lang="en-US" sz="3196" dirty="0"/>
              <a:t>Software University @ Facebook</a:t>
            </a:r>
          </a:p>
          <a:p>
            <a:pPr marL="989387" marR="0" lvl="1" indent="-380534" algn="l" defTabSz="1217707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235" algn="l"/>
              </a:tabLst>
              <a:defRPr/>
            </a:pPr>
            <a:r>
              <a:rPr kumimoji="0" lang="en-US" sz="2896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6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6" dirty="0"/>
              <a:t>Software University Forums</a:t>
            </a:r>
          </a:p>
          <a:p>
            <a:pPr marL="989387" marR="0" lvl="1" indent="-380534" algn="l" defTabSz="1217707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235" algn="l"/>
              </a:tabLst>
              <a:defRPr/>
            </a:pPr>
            <a:r>
              <a:rPr lang="en-US" sz="2796" dirty="0">
                <a:hlinkClick r:id="rId6"/>
              </a:rPr>
              <a:t>forum.softuni.bg</a:t>
            </a:r>
            <a:endParaRPr lang="en-US" sz="2796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6" y="5017465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1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0" y="1319426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3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64270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869900"/>
            <a:ext cx="10363200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398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3999" cap="none" spc="200" baseline="0">
                <a:solidFill>
                  <a:schemeClr val="accent1"/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8" y="319861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555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9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6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6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06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58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9" y="6397199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18-Sep-19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1" y="6397199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9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7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133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7707" rtl="0" eaLnBrk="1" latinLnBrk="1" hangingPunct="1">
        <a:spcBef>
          <a:spcPct val="0"/>
        </a:spcBef>
        <a:buNone/>
        <a:defRPr sz="3996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641" indent="-456641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6" kern="1200">
          <a:solidFill>
            <a:schemeClr val="tx1"/>
          </a:solidFill>
          <a:latin typeface="+mn-lt"/>
          <a:ea typeface="+mn-ea"/>
          <a:cs typeface="+mn-cs"/>
        </a:defRPr>
      </a:lvl1pPr>
      <a:lvl2pPr marL="989387" indent="-380534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6" kern="1200">
          <a:solidFill>
            <a:schemeClr val="tx1"/>
          </a:solidFill>
          <a:latin typeface="+mn-lt"/>
          <a:ea typeface="+mn-ea"/>
          <a:cs typeface="+mn-cs"/>
        </a:defRPr>
      </a:lvl2pPr>
      <a:lvl3pPr marL="1522134" indent="-304428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6" kern="1200">
          <a:solidFill>
            <a:schemeClr val="tx1"/>
          </a:solidFill>
          <a:latin typeface="+mn-lt"/>
          <a:ea typeface="+mn-ea"/>
          <a:cs typeface="+mn-cs"/>
        </a:defRPr>
      </a:lvl3pPr>
      <a:lvl4pPr marL="2130988" indent="-304428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6" kern="1200">
          <a:solidFill>
            <a:schemeClr val="tx1"/>
          </a:solidFill>
          <a:latin typeface="+mn-lt"/>
          <a:ea typeface="+mn-ea"/>
          <a:cs typeface="+mn-cs"/>
        </a:defRPr>
      </a:lvl4pPr>
      <a:lvl5pPr marL="2739841" indent="-304428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6" kern="1200">
          <a:solidFill>
            <a:schemeClr val="tx1"/>
          </a:solidFill>
          <a:latin typeface="+mn-lt"/>
          <a:ea typeface="+mn-ea"/>
          <a:cs typeface="+mn-cs"/>
        </a:defRPr>
      </a:lvl5pPr>
      <a:lvl6pPr marL="3348694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6pPr>
      <a:lvl7pPr marL="3957548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7pPr>
      <a:lvl8pPr marL="4566402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8pPr>
      <a:lvl9pPr marL="5175255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1pPr>
      <a:lvl2pPr marL="608853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217707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3pPr>
      <a:lvl4pPr marL="1826561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4pPr>
      <a:lvl5pPr marL="2435414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5pPr>
      <a:lvl6pPr marL="3044268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6pPr>
      <a:lvl7pPr marL="3653122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7pPr>
      <a:lvl8pPr marL="4261975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8pPr>
      <a:lvl9pPr marL="4870828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0/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jdk12-downloads-5295953.html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0/" TargetMode="Externa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1.png"/><Relationship Id="rId26" Type="http://schemas.openxmlformats.org/officeDocument/2006/relationships/image" Target="../media/image7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7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9.png"/><Relationship Id="rId22" Type="http://schemas.openxmlformats.org/officeDocument/2006/relationships/image" Target="../media/image7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6.jpeg"/><Relationship Id="rId7" Type="http://schemas.openxmlformats.org/officeDocument/2006/relationships/image" Target="../media/image7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9.gi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5" y="1178879"/>
            <a:ext cx="10962447" cy="1225140"/>
          </a:xfrm>
        </p:spPr>
        <p:txBody>
          <a:bodyPr>
            <a:normAutofit/>
          </a:bodyPr>
          <a:lstStyle/>
          <a:p>
            <a:r>
              <a:rPr lang="en-US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3" y="254857"/>
            <a:ext cx="11097320" cy="882654"/>
          </a:xfrm>
        </p:spPr>
        <p:txBody>
          <a:bodyPr>
            <a:normAutofit/>
          </a:bodyPr>
          <a:lstStyle/>
          <a:p>
            <a:r>
              <a:rPr lang="en-US" dirty="0"/>
              <a:t>Java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B5D3C-5762-43CD-8C54-EDF0AB539D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5305" y="2068236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scanner.nextLine()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Convert the string to number by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0612" y="2667000"/>
            <a:ext cx="876299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import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</a:rPr>
              <a:t> sc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400" b="1" noProof="1">
                <a:latin typeface="Consolas" pitchFamily="49" charset="0"/>
              </a:rPr>
              <a:t> name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age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Integer.parseInt</a:t>
            </a:r>
            <a:r>
              <a:rPr lang="en-US" sz="2400" b="1" noProof="1">
                <a:latin typeface="Consolas" pitchFamily="49" charset="0"/>
              </a:rPr>
              <a:t>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400" b="1" noProof="1">
                <a:latin typeface="Consolas" pitchFamily="49" charset="0"/>
              </a:rPr>
              <a:t> salary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Double.parseDouble(</a:t>
            </a:r>
            <a:r>
              <a:rPr lang="en-US" sz="2400" b="1" noProof="1">
                <a:latin typeface="Consolas" pitchFamily="49" charset="0"/>
              </a:rPr>
              <a:t>sc.nextLine()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to the console,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dirty="0"/>
              <a:t> class</a:t>
            </a:r>
          </a:p>
          <a:p>
            <a:r>
              <a:rPr lang="en-US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System.out.print()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System.out.println()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412" y="3929590"/>
            <a:ext cx="601980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System.out.print("Name: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name = scanner.nextLine();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System.out.println("Hi, " + name);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George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George</a:t>
            </a:r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28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format </a:t>
            </a:r>
            <a:r>
              <a:rPr lang="en-US" dirty="0"/>
              <a:t>to print at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5612" y="2747419"/>
            <a:ext cx="9753600" cy="2341768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>
                <a:solidFill>
                  <a:schemeClr val="tx1"/>
                </a:solidFill>
              </a:rPr>
              <a:t>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>
                <a:solidFill>
                  <a:schemeClr val="tx1"/>
                </a:solidFill>
              </a:rPr>
              <a:t> = 5;</a:t>
            </a:r>
          </a:p>
          <a:p>
            <a:r>
              <a:rPr lang="en-GB" sz="2700" dirty="0">
                <a:solidFill>
                  <a:schemeClr val="tx1"/>
                </a:solidFill>
              </a:rPr>
              <a:t>System.out.</a:t>
            </a:r>
            <a:r>
              <a:rPr lang="en-GB" sz="2700" dirty="0">
                <a:solidFill>
                  <a:schemeClr val="bg1"/>
                </a:solidFill>
              </a:rPr>
              <a:t>printf</a:t>
            </a:r>
            <a:r>
              <a:rPr lang="en-GB" sz="2700" dirty="0">
                <a:solidFill>
                  <a:schemeClr val="tx1"/>
                </a:solidFill>
              </a:rPr>
              <a:t>("Name: </a:t>
            </a:r>
            <a:r>
              <a:rPr lang="en-GB" sz="2700" dirty="0">
                <a:solidFill>
                  <a:schemeClr val="bg1"/>
                </a:solidFill>
              </a:rPr>
              <a:t>%s</a:t>
            </a:r>
            <a:r>
              <a:rPr lang="en-GB" sz="2700" dirty="0">
                <a:solidFill>
                  <a:schemeClr val="tx1"/>
                </a:solidFill>
              </a:rPr>
              <a:t>, Age: </a:t>
            </a:r>
            <a:r>
              <a:rPr lang="en-GB" sz="2700" dirty="0">
                <a:solidFill>
                  <a:schemeClr val="bg1"/>
                </a:solidFill>
              </a:rPr>
              <a:t>%d</a:t>
            </a:r>
            <a:r>
              <a:rPr lang="en-GB" sz="2700" dirty="0">
                <a:solidFill>
                  <a:schemeClr val="tx1"/>
                </a:solidFill>
              </a:rPr>
              <a:t>", </a:t>
            </a:r>
            <a:r>
              <a:rPr lang="en-GB" sz="2700" dirty="0">
                <a:solidFill>
                  <a:schemeClr val="bg1"/>
                </a:solidFill>
              </a:rPr>
              <a:t>name</a:t>
            </a:r>
            <a:r>
              <a:rPr lang="en-GB" sz="2700" dirty="0">
                <a:solidFill>
                  <a:schemeClr val="tx1"/>
                </a:solidFill>
              </a:rPr>
              <a:t>, </a:t>
            </a:r>
            <a:r>
              <a:rPr lang="en-GB" sz="2700" dirty="0">
                <a:solidFill>
                  <a:schemeClr val="bg1"/>
                </a:solidFill>
              </a:rPr>
              <a:t>age</a:t>
            </a:r>
            <a:r>
              <a:rPr lang="en-GB" sz="2700" dirty="0">
                <a:solidFill>
                  <a:schemeClr val="tx1"/>
                </a:solidFill>
              </a:rPr>
              <a:t>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Print Format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0012" y="2801980"/>
            <a:ext cx="3469196" cy="1084220"/>
          </a:xfrm>
          <a:prstGeom prst="wedgeRoundRectCallout">
            <a:avLst>
              <a:gd name="adj1" fmla="val -36309"/>
              <a:gd name="adj2" fmla="val 6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string and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00470" y="4651249"/>
            <a:ext cx="3032542" cy="1730502"/>
          </a:xfrm>
          <a:prstGeom prst="wedgeRoundRectCallout">
            <a:avLst>
              <a:gd name="adj1" fmla="val -36520"/>
              <a:gd name="adj2" fmla="val -63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%d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stands for integer number and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corresponds to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3638" y="3788938"/>
            <a:ext cx="9396974" cy="2341768"/>
          </a:xfrm>
        </p:spPr>
        <p:txBody>
          <a:bodyPr/>
          <a:lstStyle/>
          <a:p>
            <a:r>
              <a:rPr lang="en-GB" sz="2700" dirty="0">
                <a:solidFill>
                  <a:schemeClr val="tx1"/>
                </a:solidFill>
              </a:rPr>
              <a:t>int percentage = 55;</a:t>
            </a:r>
          </a:p>
          <a:p>
            <a:r>
              <a:rPr lang="en-GB" sz="2700" dirty="0">
                <a:solidFill>
                  <a:schemeClr val="tx1"/>
                </a:solidFill>
              </a:rPr>
              <a:t>double grade = 5.5334;</a:t>
            </a:r>
          </a:p>
          <a:p>
            <a:r>
              <a:rPr lang="en-GB" sz="2700" dirty="0">
                <a:solidFill>
                  <a:schemeClr val="tx1"/>
                </a:solidFill>
              </a:rPr>
              <a:t>System.out.printf("</a:t>
            </a:r>
            <a:r>
              <a:rPr lang="en-GB" sz="2700" dirty="0">
                <a:solidFill>
                  <a:schemeClr val="bg1"/>
                </a:solidFill>
              </a:rPr>
              <a:t>%03d</a:t>
            </a:r>
            <a:r>
              <a:rPr lang="en-GB" sz="2700" dirty="0">
                <a:solidFill>
                  <a:schemeClr val="tx1"/>
                </a:solidFill>
              </a:rPr>
              <a:t>", percentage);   </a:t>
            </a:r>
            <a:r>
              <a:rPr lang="en-GB" sz="2700" i="1" dirty="0">
                <a:solidFill>
                  <a:schemeClr val="accent2"/>
                </a:solidFill>
              </a:rPr>
              <a:t>// 055</a:t>
            </a:r>
            <a:endParaRPr lang="en-GB" sz="2700" dirty="0">
              <a:solidFill>
                <a:schemeClr val="tx1"/>
              </a:solidFill>
            </a:endParaRPr>
          </a:p>
          <a:p>
            <a:r>
              <a:rPr lang="en-GB" sz="2700" dirty="0">
                <a:solidFill>
                  <a:schemeClr val="tx1"/>
                </a:solidFill>
              </a:rPr>
              <a:t>System.out.printf("</a:t>
            </a:r>
            <a:r>
              <a:rPr lang="en-GB" sz="2700" dirty="0">
                <a:solidFill>
                  <a:schemeClr val="bg1"/>
                </a:solidFill>
              </a:rPr>
              <a:t>%.2f</a:t>
            </a:r>
            <a:r>
              <a:rPr lang="en-GB" sz="2700" dirty="0">
                <a:solidFill>
                  <a:schemeClr val="tx1"/>
                </a:solidFill>
              </a:rPr>
              <a:t>", grade);        </a:t>
            </a:r>
            <a:r>
              <a:rPr lang="en-GB" sz="2700" i="1" dirty="0">
                <a:solidFill>
                  <a:schemeClr val="accent2"/>
                </a:solidFill>
              </a:rPr>
              <a:t>// 5.53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Numbers in Placeholders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String.format </a:t>
            </a:r>
            <a:r>
              <a:rPr lang="en-US" dirty="0"/>
              <a:t>to create a string by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6612" y="2731481"/>
            <a:ext cx="9296400" cy="3480541"/>
          </a:xfrm>
        </p:spPr>
        <p:txBody>
          <a:bodyPr/>
          <a:lstStyle/>
          <a:p>
            <a:r>
              <a:rPr lang="en-US" sz="2700" dirty="0">
                <a:solidFill>
                  <a:schemeClr val="tx1"/>
                </a:solidFill>
              </a:rPr>
              <a:t>String name = "George";</a:t>
            </a:r>
          </a:p>
          <a:p>
            <a:r>
              <a:rPr lang="en-US" sz="2700" dirty="0">
                <a:solidFill>
                  <a:schemeClr val="tx1"/>
                </a:solidFill>
              </a:rPr>
              <a:t>int age = 5;</a:t>
            </a:r>
          </a:p>
          <a:p>
            <a:r>
              <a:rPr lang="en-GB" sz="2700" dirty="0">
                <a:solidFill>
                  <a:schemeClr val="tx1"/>
                </a:solidFill>
              </a:rPr>
              <a:t>String result = String.format("Name: </a:t>
            </a:r>
            <a:r>
              <a:rPr lang="en-GB" sz="2700" dirty="0">
                <a:solidFill>
                  <a:schemeClr val="bg1"/>
                </a:solidFill>
              </a:rPr>
              <a:t>%s</a:t>
            </a:r>
            <a:r>
              <a:rPr lang="en-GB" sz="2700" dirty="0">
                <a:solidFill>
                  <a:schemeClr val="tx1"/>
                </a:solidFill>
              </a:rPr>
              <a:t>,</a:t>
            </a:r>
          </a:p>
          <a:p>
            <a:r>
              <a:rPr lang="en-GB" sz="2700" dirty="0">
                <a:solidFill>
                  <a:schemeClr val="tx1"/>
                </a:solidFill>
              </a:rPr>
              <a:t>			 Age: </a:t>
            </a:r>
            <a:r>
              <a:rPr lang="en-GB" sz="2700" dirty="0">
                <a:solidFill>
                  <a:schemeClr val="bg1"/>
                </a:solidFill>
              </a:rPr>
              <a:t>%d</a:t>
            </a:r>
            <a:r>
              <a:rPr lang="en-GB" sz="2700" dirty="0">
                <a:solidFill>
                  <a:schemeClr val="tx1"/>
                </a:solidFill>
              </a:rPr>
              <a:t>", </a:t>
            </a:r>
            <a:r>
              <a:rPr lang="en-GB" sz="2700" dirty="0">
                <a:solidFill>
                  <a:schemeClr val="bg1"/>
                </a:solidFill>
              </a:rPr>
              <a:t>name</a:t>
            </a:r>
            <a:r>
              <a:rPr lang="en-GB" sz="2700" dirty="0">
                <a:solidFill>
                  <a:schemeClr val="tx1"/>
                </a:solidFill>
              </a:rPr>
              <a:t>, </a:t>
            </a:r>
            <a:r>
              <a:rPr lang="en-GB" sz="2700" dirty="0">
                <a:solidFill>
                  <a:schemeClr val="bg1"/>
                </a:solidFill>
              </a:rPr>
              <a:t>age</a:t>
            </a:r>
            <a:r>
              <a:rPr lang="en-GB" sz="2700" dirty="0">
                <a:solidFill>
                  <a:schemeClr val="tx1"/>
                </a:solidFill>
              </a:rPr>
              <a:t>);</a:t>
            </a:r>
          </a:p>
          <a:p>
            <a:r>
              <a:rPr lang="en-GB" sz="2700" dirty="0">
                <a:solidFill>
                  <a:schemeClr val="tx1"/>
                </a:solidFill>
              </a:rPr>
              <a:t>System.out.println(result);</a:t>
            </a:r>
          </a:p>
          <a:p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String.format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43317-2D68-4324-9B00-AEB3536B18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89212" y="5217570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62" y="4724400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952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175" y="1447800"/>
            <a:ext cx="11339580" cy="47703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import java.util.Scanner;</a:t>
            </a:r>
          </a:p>
          <a:p>
            <a:r>
              <a:rPr lang="en-GB" dirty="0">
                <a:solidFill>
                  <a:schemeClr val="tx1"/>
                </a:solidFill>
              </a:rPr>
              <a:t>…</a:t>
            </a:r>
          </a:p>
          <a:p>
            <a:r>
              <a:rPr lang="en-GB" dirty="0">
                <a:solidFill>
                  <a:schemeClr val="bg1"/>
                </a:solidFill>
              </a:rPr>
              <a:t>Scanner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>
                <a:solidFill>
                  <a:schemeClr val="bg1"/>
                </a:solidFill>
              </a:rPr>
              <a:t>new Scanner(System.in)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String name = </a:t>
            </a:r>
            <a:r>
              <a:rPr lang="en-GB" dirty="0">
                <a:solidFill>
                  <a:schemeClr val="bg1"/>
                </a:solidFill>
              </a:rPr>
              <a:t>sc.nextLine()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int age = Integer.parseInt(sc.nextLine());</a:t>
            </a:r>
          </a:p>
          <a:p>
            <a:r>
              <a:rPr lang="en-GB" dirty="0">
                <a:solidFill>
                  <a:schemeClr val="tx1"/>
                </a:solidFill>
              </a:rPr>
              <a:t>double grade = </a:t>
            </a:r>
            <a:r>
              <a:rPr lang="en-GB" dirty="0" err="1">
                <a:solidFill>
                  <a:schemeClr val="bg1"/>
                </a:solidFill>
              </a:rPr>
              <a:t>Double.parseDouble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bg1"/>
                </a:solidFill>
              </a:rPr>
              <a:t>sc.nextLine</a:t>
            </a:r>
            <a:r>
              <a:rPr lang="en-GB" dirty="0">
                <a:solidFill>
                  <a:schemeClr val="bg1"/>
                </a:solidFill>
              </a:rPr>
              <a:t>())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System.out.printf("Name: %s, Age: %d, Grade: %.2f", </a:t>
            </a:r>
          </a:p>
          <a:p>
            <a:r>
              <a:rPr lang="en-GB" dirty="0">
                <a:solidFill>
                  <a:schemeClr val="tx1"/>
                </a:solidFill>
              </a:rPr>
              <a:t>                                                name, age, grade);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Student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215FF-3756-47CF-8F23-1AD3FE122BA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6E761-CF9F-493E-8362-6B006C8556F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86A01-8A4D-490F-815F-1C9667159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endParaRPr lang="en-GB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651573"/>
              </p:ext>
            </p:extLst>
          </p:nvPr>
        </p:nvGraphicFramePr>
        <p:xfrm>
          <a:off x="1865312" y="1752600"/>
          <a:ext cx="8458200" cy="4319016"/>
        </p:xfrm>
        <a:graphic>
          <a:graphicData uri="http://schemas.openxmlformats.org/drawingml/2006/table">
            <a:tbl>
              <a:tblPr/>
              <a:tblGrid>
                <a:gridCol w="483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7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4812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int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b);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0);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 100);     </a:t>
            </a:r>
            <a:endParaRPr lang="bg-BG" sz="2400" dirty="0">
              <a:solidFill>
                <a:schemeClr val="tx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>
                <a:solidFill>
                  <a:schemeClr val="tx1"/>
                </a:solidFill>
              </a:rPr>
              <a:t> a);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>
                <a:solidFill>
                  <a:schemeClr val="tx1"/>
                </a:solidFill>
              </a:rPr>
              <a:t> 5);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System.out.println(b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>
                <a:solidFill>
                  <a:schemeClr val="tx1"/>
                </a:solidFill>
              </a:rPr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89812" y="3122180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89812" y="3684322"/>
            <a:ext cx="163362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89812" y="4847625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89812" y="4263488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89812" y="5350556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89812" y="5853487"/>
            <a:ext cx="1820252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812" y="1295400"/>
            <a:ext cx="8153400" cy="4795935"/>
          </a:xfrm>
        </p:spPr>
        <p:txBody>
          <a:bodyPr>
            <a:noAutofit/>
          </a:bodyPr>
          <a:lstStyle/>
          <a:p>
            <a:r>
              <a:rPr lang="en-GB" sz="2800" dirty="0"/>
              <a:t>Introduction and Basic Syntax</a:t>
            </a:r>
          </a:p>
          <a:p>
            <a:r>
              <a:rPr lang="en-GB" sz="2800" dirty="0"/>
              <a:t>Comparison Operators</a:t>
            </a:r>
          </a:p>
          <a:p>
            <a:r>
              <a:rPr lang="en-GB" sz="2800" dirty="0"/>
              <a:t>The if-else /</a:t>
            </a:r>
            <a:r>
              <a:rPr lang="en-US" sz="2800" dirty="0"/>
              <a:t> switch-case Statement</a:t>
            </a:r>
          </a:p>
          <a:p>
            <a:r>
              <a:rPr lang="en-GB" sz="2800" dirty="0"/>
              <a:t>Logical Operators</a:t>
            </a:r>
            <a:endParaRPr lang="en-US" sz="2800" dirty="0"/>
          </a:p>
          <a:p>
            <a:r>
              <a:rPr lang="en-GB" sz="2800" dirty="0"/>
              <a:t>Loops</a:t>
            </a:r>
          </a:p>
          <a:p>
            <a:r>
              <a:rPr lang="en-GB" sz="2800" dirty="0"/>
              <a:t>Debugging</a:t>
            </a:r>
            <a:r>
              <a:rPr lang="en-US" sz="2800" dirty="0"/>
              <a:t> and Troubleshooting</a:t>
            </a:r>
            <a:endParaRPr lang="en-US" sz="3200" dirty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309-4F05-4558-94BB-7EBFDA510A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if-else Statement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5" y="1600200"/>
            <a:ext cx="2974554" cy="1928813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248C20F-ECAC-4875-B160-F2FA774AB6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7"/>
            <a:ext cx="10958928" cy="499819"/>
          </a:xfrm>
        </p:spPr>
        <p:txBody>
          <a:bodyPr/>
          <a:lstStyle/>
          <a:p>
            <a:r>
              <a:rPr lang="en-GB" dirty="0"/>
              <a:t>Implementing Control-Flow Logic</a:t>
            </a:r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simplest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bg-BG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19199" y="3865271"/>
            <a:ext cx="9142413" cy="1695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Double.parseDouble(sc.nextLine());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425291" y="5044931"/>
            <a:ext cx="4112752" cy="99767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Java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opening bracket stays on the same line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3" y="6255327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it-IT" sz="3200" noProof="1"/>
              <a:t>"</a:t>
            </a:r>
            <a:r>
              <a:rPr lang="it-IT" sz="3200" b="1" noProof="1">
                <a:solidFill>
                  <a:schemeClr val="bg1"/>
                </a:solidFill>
              </a:rPr>
              <a:t>Failed</a:t>
            </a:r>
            <a:r>
              <a:rPr lang="it-IT" sz="3200" noProof="1"/>
              <a:t>!", </a:t>
            </a:r>
            <a:br>
              <a:rPr lang="it-IT" sz="3200" noProof="1"/>
            </a:br>
            <a:r>
              <a:rPr lang="it-IT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12812" y="6363640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https://judge.softuni.bg/Contests/1190/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2725" y="3896403"/>
            <a:ext cx="2438400" cy="1676400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stays on a new line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6F530E0-7E6E-4C40-B30D-0E19F62D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408" y="3722742"/>
            <a:ext cx="5815793" cy="21012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(grade &gt;=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 System.out.println("Passed!");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  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4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1" y="1196125"/>
            <a:ext cx="11625959" cy="52010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 Will be Back in 30 Minutes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4553" y="3579451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3865" y="397563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2639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0906" y="356385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2" name="Right Arrow 14"/>
          <p:cNvSpPr/>
          <p:nvPr/>
        </p:nvSpPr>
        <p:spPr>
          <a:xfrm flipV="1">
            <a:off x="2434751" y="3956118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29205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4551" y="356292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2277" y="3961313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59707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0644" y="5010938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2540" y="545469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2639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09875" y="499534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0" name="Right Arrow 14"/>
          <p:cNvSpPr/>
          <p:nvPr/>
        </p:nvSpPr>
        <p:spPr>
          <a:xfrm flipV="1">
            <a:off x="2409962" y="5397474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29205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5322" y="4994415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7428" y="540712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59706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 (1)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50912" y="1600200"/>
            <a:ext cx="102870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Integer.parseInt(sc.nextLine()) + 30;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 on the next slide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 Will be Back in 30 Minutes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789112" y="1676400"/>
            <a:ext cx="8610599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(minutes &lt;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System.out.printf("%d:%02d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%n</a:t>
            </a:r>
            <a:r>
              <a:rPr lang="en-GB" sz="2400" b="1" noProof="1">
                <a:latin typeface="Consolas" pitchFamily="49" charset="0"/>
              </a:rPr>
              <a:t>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</a:t>
            </a:r>
            <a:r>
              <a:rPr lang="en-GB" sz="2400" b="1" noProof="1">
                <a:latin typeface="Consolas" pitchFamily="49" charset="0"/>
              </a:rPr>
              <a:t>System.out.printf("%d:%d", hours, minutes);</a:t>
            </a:r>
            <a:endParaRPr lang="it-IT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DC1A50-8833-483A-ADDC-A0ABDA1E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1953548"/>
            <a:ext cx="2743200" cy="1110545"/>
          </a:xfrm>
          <a:prstGeom prst="wedgeRoundRectCallout">
            <a:avLst>
              <a:gd name="adj1" fmla="val 41029"/>
              <a:gd name="adj2" fmla="val -20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%n 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on the next line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81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943EE-0B90-41B9-AA66-4A6940EBF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0959"/>
            <a:ext cx="10958928" cy="499819"/>
          </a:xfrm>
        </p:spPr>
        <p:txBody>
          <a:bodyPr/>
          <a:lstStyle/>
          <a:p>
            <a:r>
              <a:rPr lang="en-GB" dirty="0"/>
              <a:t>Simplified if-else-if-else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4832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input a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65312" y="2635209"/>
            <a:ext cx="8458200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int month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switch (month)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200" b="1" noProof="1">
                <a:latin typeface="Consolas" pitchFamily="49" charset="0"/>
              </a:rPr>
              <a:t> System.out.println("January");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200" b="1" noProof="1">
                <a:latin typeface="Consolas" pitchFamily="49" charset="0"/>
              </a:rPr>
              <a:t> System.out.println("February");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TODO: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200" b="1" noProof="1">
                <a:latin typeface="Consolas" pitchFamily="49" charset="0"/>
              </a:rPr>
              <a:t> System.out.println("Error!");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6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214B25E0-65D6-4F10-9E5E-A4B01557FE4E}"/>
              </a:ext>
            </a:extLst>
          </p:cNvPr>
          <p:cNvSpPr/>
          <p:nvPr/>
        </p:nvSpPr>
        <p:spPr>
          <a:xfrm>
            <a:off x="3235643" y="4272290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55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29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5643" y="5098409"/>
            <a:ext cx="381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2957840"/>
            <a:ext cx="2857500" cy="285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082612" y="1266455"/>
            <a:ext cx="10453800" cy="47712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Read the input</a:t>
            </a:r>
            <a:endParaRPr lang="bg-BG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England": System.out.println("English");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Spain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Argentina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"</a:t>
            </a:r>
            <a:r>
              <a:rPr lang="en-US" sz="2400" b="1" noProof="1">
                <a:latin typeface="Consolas" pitchFamily="49" charset="0"/>
              </a:rPr>
              <a:t>Mexico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": </a:t>
            </a:r>
            <a:r>
              <a:rPr lang="en-US" sz="2400" b="1" noProof="1">
                <a:latin typeface="Consolas" pitchFamily="49" charset="0"/>
              </a:rPr>
              <a:t>System.out.println("Spanish");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2400" b="1" noProof="1">
                <a:latin typeface="Consolas" pitchFamily="49" charset="0"/>
              </a:rPr>
              <a:t>System.out.println("unknown");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74D91-D9FC-46BD-86D0-77FA9E100E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2077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476203"/>
              </p:ext>
            </p:extLst>
          </p:nvPr>
        </p:nvGraphicFramePr>
        <p:xfrm>
          <a:off x="989805" y="3352800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day. If the age is &lt; 0 or &gt; 122, </a:t>
            </a:r>
            <a:br>
              <a:rPr lang="en-US" dirty="0"/>
            </a:br>
            <a:r>
              <a:rPr lang="en-US" dirty="0"/>
              <a:t>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7270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48788" y="5591773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2404" y="5461650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1812" y="5462739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39521" y="5591774"/>
            <a:ext cx="381000" cy="2403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965672"/>
              </p:ext>
            </p:extLst>
          </p:nvPr>
        </p:nvGraphicFramePr>
        <p:xfrm>
          <a:off x="760412" y="2969035"/>
          <a:ext cx="10209212" cy="210642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983" y="5261901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(1)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3762" y="1252263"/>
            <a:ext cx="104013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String day = sc.nextLine().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toLowerCase()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age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if (day.equals("weekday"))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if ((age &gt;= 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18)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</a:rPr>
              <a:t> (age &gt; 64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 </a:t>
            </a:r>
            <a:endParaRPr lang="bg-BG" sz="24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3762" y="1447800"/>
            <a:ext cx="10401300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(day.equals("weekend"))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GB" sz="2400" b="1" noProof="1">
                <a:latin typeface="Consolas" pitchFamily="49" charset="0"/>
              </a:rPr>
              <a:t> (age &gt; 64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122))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else if (age &gt; 18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64)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164004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93762" y="1447800"/>
            <a:ext cx="104013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 if (day.equals("holiday")){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if (age &gt;= 0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GB" sz="24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if (price !=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System.out.println("Error!");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43071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8B4B-2849-4053-BCFF-56C3F7C1C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Code Block Repetition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01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956" y="1219200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7131B-3922-4111-B266-6173EA1FC5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Managing the Count of the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3" y="2251655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3012" y="2290534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9412" y="3441392"/>
            <a:ext cx="2057400" cy="735889"/>
          </a:xfrm>
          <a:prstGeom prst="wedgeRoundRectCallout">
            <a:avLst>
              <a:gd name="adj1" fmla="val 61462"/>
              <a:gd name="adj2" fmla="val 29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8223" y="3276600"/>
            <a:ext cx="620554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(int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i &lt;=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GB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19718" y="2285758"/>
            <a:ext cx="2178048" cy="735890"/>
          </a:xfrm>
          <a:prstGeom prst="wedgeRoundRectCallout">
            <a:avLst>
              <a:gd name="adj1" fmla="val -39251"/>
              <a:gd name="adj2" fmla="val 7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08223" y="5106899"/>
            <a:ext cx="1934397" cy="1553935"/>
          </a:xfrm>
          <a:prstGeom prst="wedgeRoundRectCallout">
            <a:avLst>
              <a:gd name="adj1" fmla="val -39888"/>
              <a:gd name="adj2" fmla="val -1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Executed at </a:t>
            </a:r>
            <a:r>
              <a:rPr lang="en-US" sz="2800" b="1" dirty="0">
                <a:solidFill>
                  <a:schemeClr val="bg1"/>
                </a:solidFill>
              </a:rPr>
              <a:t>each iteration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322363" y="4495800"/>
            <a:ext cx="2541210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on the same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19662" y="2285758"/>
            <a:ext cx="2178048" cy="735890"/>
          </a:xfrm>
          <a:prstGeom prst="wedgeRoundRectCallout">
            <a:avLst>
              <a:gd name="adj1" fmla="val 23719"/>
              <a:gd name="adj2" fmla="val 802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  <p:bldP spid="14" grpId="0" animBg="1"/>
      <p:bldP spid="11" grpId="0" animBg="1"/>
      <p:bldP spid="1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and Basic Syntax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E23DA-9623-479F-97B4-BCB929CA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192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fori</a:t>
            </a:r>
            <a:r>
              <a:rPr lang="en-US" sz="3600" dirty="0"/>
              <a:t>" live template in</a:t>
            </a:r>
            <a:r>
              <a:rPr lang="bg-BG" sz="3600" dirty="0"/>
              <a:t> </a:t>
            </a:r>
            <a:r>
              <a:rPr lang="en-US" sz="3600" dirty="0"/>
              <a:t>Intellij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7587" y="2058474"/>
            <a:ext cx="6248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3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+= 3</a:t>
            </a:r>
            <a:r>
              <a:rPr lang="en-US" sz="2398" b="1" noProof="1">
                <a:latin typeface="Consolas" pitchFamily="49" charset="0"/>
              </a:rPr>
              <a:t>)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Right Arrow 12"/>
          <p:cNvSpPr/>
          <p:nvPr/>
        </p:nvSpPr>
        <p:spPr>
          <a:xfrm>
            <a:off x="6260239" y="5363743"/>
            <a:ext cx="533400" cy="3949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912813" y="6307086"/>
            <a:ext cx="10363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https://judge.softuni.bg/Contests/1190/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35" y="2090496"/>
            <a:ext cx="3389513" cy="186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42DEB-961C-4BF8-9DB7-2E64BAFE4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5059685"/>
            <a:ext cx="4696480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665412" y="4799115"/>
            <a:ext cx="2895600" cy="762094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[Tab] twice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AD067-0226-4846-85F5-E2CA9A3B78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56" y="4994392"/>
            <a:ext cx="4258269" cy="1133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5812" y="3625408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4532" y="3721928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7949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3185" y="3633262"/>
            <a:ext cx="577900" cy="591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3834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4">
            <a:extLst>
              <a:ext uri="{FF2B5EF4-FFF2-40B4-BE49-F238E27FC236}">
                <a16:creationId xmlns:a16="http://schemas.microsoft.com/office/drawing/2014/main" id="{733381BE-6F75-4BFA-A919-D38CA0BD90A8}"/>
              </a:ext>
            </a:extLst>
          </p:cNvPr>
          <p:cNvSpPr/>
          <p:nvPr/>
        </p:nvSpPr>
        <p:spPr>
          <a:xfrm>
            <a:off x="7371851" y="3729782"/>
            <a:ext cx="414606" cy="398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17711" y="1256573"/>
            <a:ext cx="8153401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</a:rPr>
              <a:t>(int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800" b="1" noProof="1">
                <a:latin typeface="Consolas" pitchFamily="49" charset="0"/>
              </a:rPr>
              <a:t>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800" b="1" noProof="1">
                <a:latin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System.out.printf("Sum: %d", sum);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7461B-6027-4B03-AB52-D2258416A4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Iterations While a Condition is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905000"/>
            <a:ext cx="304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3715" y="2940442"/>
            <a:ext cx="63246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System.out.println(n);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70812" y="3613879"/>
            <a:ext cx="2211204" cy="712442"/>
          </a:xfrm>
          <a:prstGeom prst="wedgeRoundRectCallout">
            <a:avLst>
              <a:gd name="adj1" fmla="val -35375"/>
              <a:gd name="adj2" fmla="val 29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84812" y="2685373"/>
            <a:ext cx="1828800" cy="695444"/>
          </a:xfrm>
          <a:prstGeom prst="wedgeRoundRectCallout">
            <a:avLst>
              <a:gd name="adj1" fmla="val -25910"/>
              <a:gd name="adj2" fmla="val 10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855612" y="2139260"/>
            <a:ext cx="2116206" cy="703660"/>
          </a:xfrm>
          <a:prstGeom prst="wedgeRoundRectCallout">
            <a:avLst>
              <a:gd name="adj1" fmla="val 27807"/>
              <a:gd name="adj2" fmla="val 356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248218" y="5271824"/>
            <a:ext cx="3729855" cy="686832"/>
          </a:xfrm>
          <a:prstGeom prst="wedgeRoundRectCallout">
            <a:avLst>
              <a:gd name="adj1" fmla="val -44281"/>
              <a:gd name="adj2" fmla="val -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5099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31912" y="1981200"/>
            <a:ext cx="9524999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int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800" b="1" noProof="1">
                <a:latin typeface="Consolas" pitchFamily="49" charset="0"/>
              </a:rPr>
              <a:t>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		   number, times, number * times);</a:t>
            </a:r>
            <a:r>
              <a:rPr lang="pt-BR" sz="2800" b="1" noProof="1">
                <a:latin typeface="Consolas" pitchFamily="49" charset="0"/>
              </a:rPr>
              <a:t>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  times++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Do…While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56F7F-CA8E-4636-89F2-751C7AE216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Execute a Piece of Code One or More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7412" y="2345086"/>
            <a:ext cx="5334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System.out.println(i);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2812" y="3276600"/>
            <a:ext cx="1981200" cy="666938"/>
          </a:xfrm>
          <a:prstGeom prst="wedgeRoundRectCallout">
            <a:avLst>
              <a:gd name="adj1" fmla="val -17211"/>
              <a:gd name="adj2" fmla="val 30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75940" y="5246544"/>
            <a:ext cx="1799145" cy="604352"/>
          </a:xfrm>
          <a:prstGeom prst="wedgeRoundRectCallout">
            <a:avLst>
              <a:gd name="adj1" fmla="val -37790"/>
              <a:gd name="adj2" fmla="val 8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5812" y="2209800"/>
            <a:ext cx="2086455" cy="612576"/>
          </a:xfrm>
          <a:prstGeom prst="wedgeRoundRectCallout">
            <a:avLst>
              <a:gd name="adj1" fmla="val -43033"/>
              <a:gd name="adj2" fmla="val 310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89012" y="4038600"/>
            <a:ext cx="2339754" cy="812271"/>
          </a:xfrm>
          <a:prstGeom prst="wedgeRoundRectCallout">
            <a:avLst>
              <a:gd name="adj1" fmla="val 61315"/>
              <a:gd name="adj2" fmla="val 6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the counter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2875" y="2057400"/>
            <a:ext cx="9259891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number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int times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do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GB" b="1" noProof="1">
                <a:latin typeface="Consolas" pitchFamily="49" charset="0"/>
              </a:rPr>
              <a:t>System.out.printf("%d X %d = %d%n",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b="1" noProof="1">
                <a:latin typeface="Consolas" pitchFamily="49" charset="0"/>
              </a:rPr>
              <a:t>		   number, times, number * times);</a:t>
            </a:r>
            <a:endParaRPr lang="pt-BR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latin typeface="Consolas" pitchFamily="49" charset="0"/>
              </a:rPr>
              <a:t>  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b="1" noProof="1">
                <a:latin typeface="Consolas" pitchFamily="49" charset="0"/>
              </a:rPr>
              <a:t> while (</a:t>
            </a:r>
            <a:r>
              <a:rPr lang="pt-BR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b="1" noProof="1">
                <a:latin typeface="Consolas" pitchFamily="49" charset="0"/>
              </a:rPr>
              <a:t>);</a:t>
            </a:r>
            <a:endParaRPr lang="en-US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CA24E-EED6-4687-92A1-F015AE9C2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/>
              <a:t>the InteliJ Debugger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1934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– Introduction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8263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Java </a:t>
            </a:r>
            <a:r>
              <a:rPr lang="en-US" dirty="0"/>
              <a:t>is modern, flexible, general-purpose</a:t>
            </a:r>
            <a:br>
              <a:rPr lang="en-US" dirty="0"/>
            </a:br>
            <a:r>
              <a:rPr lang="en-US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</a:t>
            </a:r>
            <a:r>
              <a:rPr lang="en-US" dirty="0"/>
              <a:t> by nature, statically-typed, compiled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course will use </a:t>
            </a:r>
            <a:r>
              <a:rPr lang="en-US" dirty="0">
                <a:hlinkClick r:id="rId2"/>
              </a:rPr>
              <a:t>Java Development Kit (JDK)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61573" y="3200400"/>
            <a:ext cx="5867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main(String[] args)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5F3C966-19FE-4AA9-A711-33186AE4E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600" y="3200400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037C04-3D6A-40C5-B813-861EEA6F7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210" y="3180912"/>
            <a:ext cx="367392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Intellij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Intellij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FBA08-6F7A-42D3-A623-6DD1FFF0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31" y="1795124"/>
            <a:ext cx="6649164" cy="40030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[Ctrl+F8]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[Alt+Shift+F9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[F8] 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Intellij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BF9A-C832-46DE-A6B6-297CC4FF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1901393"/>
            <a:ext cx="5586529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2349873"/>
            <a:ext cx="6019800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Scanner sc = new Scanner(System.in);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n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sum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&lt;=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System.out.print(2 * i + 1);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sum += 2 * i;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System.out.printf("Sum: %d%n", sum);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788A018-09F8-4410-8ED5-63CDBEBAC522}"/>
              </a:ext>
            </a:extLst>
          </p:cNvPr>
          <p:cNvSpPr txBox="1">
            <a:spLocks/>
          </p:cNvSpPr>
          <p:nvPr/>
        </p:nvSpPr>
        <p:spPr>
          <a:xfrm>
            <a:off x="8404299" y="1949824"/>
            <a:ext cx="358140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2A47E5-D108-49E6-9BCA-05310A664B8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https://judge.softuni.bg/Contests/1190/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7" y="1419749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from / </a:t>
            </a:r>
            <a:r>
              <a:rPr lang="en-US" sz="3200" b="1" dirty="0">
                <a:solidFill>
                  <a:schemeClr val="bg1"/>
                </a:solidFill>
              </a:rPr>
              <a:t>Printing</a:t>
            </a:r>
            <a:r>
              <a:rPr lang="en-US" sz="3200" dirty="0">
                <a:solidFill>
                  <a:schemeClr val="bg2"/>
                </a:solidFill>
              </a:rPr>
              <a:t> to the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5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884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745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352" y="1196124"/>
            <a:ext cx="11923859" cy="55856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Intellij Idea </a:t>
            </a:r>
            <a:r>
              <a:rPr lang="en-US" dirty="0"/>
              <a:t>is powerful IDE for Java and</a:t>
            </a:r>
            <a:br>
              <a:rPr lang="en-US" dirty="0"/>
            </a:br>
            <a:r>
              <a:rPr lang="en-US" dirty="0"/>
              <a:t>other languages</a:t>
            </a:r>
          </a:p>
          <a:p>
            <a:r>
              <a:rPr lang="en-US" dirty="0"/>
              <a:t>Create a project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Intellij Idea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EBC834-6925-4BF7-9DCF-92551F21A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7" r="14797" b="22247"/>
          <a:stretch/>
        </p:blipFill>
        <p:spPr>
          <a:xfrm>
            <a:off x="313405" y="3276600"/>
            <a:ext cx="2904872" cy="3429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60DFA8-9FC3-4633-A7A8-F015AA49C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44" y="3577353"/>
            <a:ext cx="3648584" cy="28960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4">
            <a:extLst>
              <a:ext uri="{FF2B5EF4-FFF2-40B4-BE49-F238E27FC236}">
                <a16:creationId xmlns:a16="http://schemas.microsoft.com/office/drawing/2014/main" id="{127E9099-52F2-4FBD-98E8-CC532B5B8CCA}"/>
              </a:ext>
            </a:extLst>
          </p:cNvPr>
          <p:cNvSpPr/>
          <p:nvPr/>
        </p:nvSpPr>
        <p:spPr>
          <a:xfrm flipV="1">
            <a:off x="3326154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ight Arrow 14">
            <a:extLst>
              <a:ext uri="{FF2B5EF4-FFF2-40B4-BE49-F238E27FC236}">
                <a16:creationId xmlns:a16="http://schemas.microsoft.com/office/drawing/2014/main" id="{38F5BDD7-024C-499B-95EA-28364DE349D0}"/>
              </a:ext>
            </a:extLst>
          </p:cNvPr>
          <p:cNvSpPr/>
          <p:nvPr/>
        </p:nvSpPr>
        <p:spPr>
          <a:xfrm flipV="1">
            <a:off x="7508529" y="4874901"/>
            <a:ext cx="253113" cy="2323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2EAFD0A-7C1B-41ED-9396-82E8CE614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43" y="4329420"/>
            <a:ext cx="4082159" cy="11594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</a:t>
            </a:r>
            <a:r>
              <a:rPr lang="en-GB" dirty="0"/>
              <a:t>Initializing variables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4062" y="2133600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4062" y="4168396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2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988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2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6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Console I/O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from and Writing to the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4652A-F738-488A-BD81-51BB8AA7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042" y="1385091"/>
            <a:ext cx="2618740" cy="26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508256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read/write</a:t>
            </a:r>
            <a:r>
              <a:rPr lang="en-US" dirty="0"/>
              <a:t> to the console,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Scanner</a:t>
            </a:r>
            <a:r>
              <a:rPr lang="en-US" dirty="0"/>
              <a:t> class</a:t>
            </a:r>
          </a:p>
          <a:p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java.util.Scanner </a:t>
            </a:r>
            <a:r>
              <a:rPr lang="en-US" dirty="0"/>
              <a:t>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input from the console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3012" y="3094583"/>
            <a:ext cx="7180915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import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java.util.Scanner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Scanner</a:t>
            </a:r>
            <a:r>
              <a:rPr lang="en-US" sz="2700" b="1" noProof="1">
                <a:latin typeface="Consolas" pitchFamily="49" charset="0"/>
              </a:rPr>
              <a:t> sc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new Scanner(System.in)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0193" y="5886144"/>
            <a:ext cx="559161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sc.nextLine()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80412" y="5983223"/>
            <a:ext cx="2681522" cy="475249"/>
          </a:xfrm>
          <a:prstGeom prst="wedgeRoundRectCallout">
            <a:avLst>
              <a:gd name="adj1" fmla="val -55907"/>
              <a:gd name="adj2" fmla="val 14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4840</TotalTime>
  <Words>2574</Words>
  <Application>Microsoft Office PowerPoint</Application>
  <PresentationFormat>Custom</PresentationFormat>
  <Paragraphs>596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1_SoftUni3_1</vt:lpstr>
      <vt:lpstr>Java Introduction</vt:lpstr>
      <vt:lpstr>Table of Contents</vt:lpstr>
      <vt:lpstr>Have a Question?</vt:lpstr>
      <vt:lpstr>PowerPoint Presentation</vt:lpstr>
      <vt:lpstr>Java – Introduction</vt:lpstr>
      <vt:lpstr>Using Intellij Idea</vt:lpstr>
      <vt:lpstr>Declaring Variables</vt:lpstr>
      <vt:lpstr>PowerPoint Presentation</vt:lpstr>
      <vt:lpstr>Reading from the Console</vt:lpstr>
      <vt:lpstr>Converting Input from the Console</vt:lpstr>
      <vt:lpstr>Printing to the Console</vt:lpstr>
      <vt:lpstr>Using Print Format</vt:lpstr>
      <vt:lpstr>Formatting Numbers in Placeholders</vt:lpstr>
      <vt:lpstr>Using String.format</vt:lpstr>
      <vt:lpstr>Problem: Student Information</vt:lpstr>
      <vt:lpstr>Solution: Student Information</vt:lpstr>
      <vt:lpstr>PowerPoint Presentation</vt:lpstr>
      <vt:lpstr>Comparison Operators</vt:lpstr>
      <vt:lpstr>Comparing Numbers</vt:lpstr>
      <vt:lpstr>PowerPoint Presentation</vt:lpstr>
      <vt:lpstr>The if Statement</vt:lpstr>
      <vt:lpstr>The if-else Statement</vt:lpstr>
      <vt:lpstr>Problem: I Will be Back in 30 Minutes</vt:lpstr>
      <vt:lpstr>Solution: I Will be Back in 30 Minutes (1)</vt:lpstr>
      <vt:lpstr>Solution: I Will be Back in 30 Minutes (2)</vt:lpstr>
      <vt:lpstr>PowerPoint Presentation</vt:lpstr>
      <vt:lpstr>The switch-case Statement</vt:lpstr>
      <vt:lpstr>Problem: Foreign Languages</vt:lpstr>
      <vt:lpstr>Solution: Foreign Languages</vt:lpstr>
      <vt:lpstr>PowerPoint Presentation</vt:lpstr>
      <vt:lpstr>Logical Operators</vt:lpstr>
      <vt:lpstr>Problem: Theatre Promotions</vt:lpstr>
      <vt:lpstr>Solution: Theatre Promotions (1)</vt:lpstr>
      <vt:lpstr>Solution: Theatre Promotions (2)</vt:lpstr>
      <vt:lpstr>Solution: Theatre Promotions (3)</vt:lpstr>
      <vt:lpstr>PowerPoint Presentation</vt:lpstr>
      <vt:lpstr>Loop: Definition</vt:lpstr>
      <vt:lpstr>PowerPoint Presentation</vt:lpstr>
      <vt:lpstr>For-Loops</vt:lpstr>
      <vt:lpstr>Example: Divisible by 3</vt:lpstr>
      <vt:lpstr>Problem: Sum of Odd Numbers</vt:lpstr>
      <vt:lpstr>Solution: Sum of Odd Numbers</vt:lpstr>
      <vt:lpstr>PowerPoint Presentation</vt:lpstr>
      <vt:lpstr>While Loops</vt:lpstr>
      <vt:lpstr>Problem: Multiplication Table</vt:lpstr>
      <vt:lpstr>PowerPoint Presentation</vt:lpstr>
      <vt:lpstr>Do ... While Loop</vt:lpstr>
      <vt:lpstr>Problem: Multiplication Table 2.0</vt:lpstr>
      <vt:lpstr>PowerPoint Presentation</vt:lpstr>
      <vt:lpstr>Debugging the Code</vt:lpstr>
      <vt:lpstr>Debugging in Intellij</vt:lpstr>
      <vt:lpstr>Using the Debugger in Intellij</vt:lpstr>
      <vt:lpstr>Problem: Find and Fix the Bugs in the Code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Foundation - http://softuni.org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Syntax, Conditional Statements and Loops</dc:title>
  <dc:subject>Java Fundamentals  – Practical Training Course @ SoftUni</dc:subject>
  <dc:creator>Software University Foundation</dc:creator>
  <cp:keywords>Technology Fundamentals, tech, fundamentals, technologySoftware University, SoftUni, programming, coding, software development, education, training, course</cp:keywords>
  <dc:description>Java Fundamentals Course @ SoftUni – https://softuni.bg/courses/programming-fundamentals</dc:description>
  <cp:lastModifiedBy>Dimitar Tanasi</cp:lastModifiedBy>
  <cp:revision>645</cp:revision>
  <dcterms:created xsi:type="dcterms:W3CDTF">2014-01-02T17:00:34Z</dcterms:created>
  <dcterms:modified xsi:type="dcterms:W3CDTF">2019-09-18T11:12:37Z</dcterms:modified>
  <cp:category>technology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