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  <p:sldMasterId id="2147483689" r:id="rId3"/>
  </p:sldMasterIdLst>
  <p:notesMasterIdLst>
    <p:notesMasterId r:id="rId62"/>
  </p:notesMasterIdLst>
  <p:handoutMasterIdLst>
    <p:handoutMasterId r:id="rId63"/>
  </p:handoutMasterIdLst>
  <p:sldIdLst>
    <p:sldId id="402" r:id="rId4"/>
    <p:sldId id="539" r:id="rId5"/>
    <p:sldId id="518" r:id="rId6"/>
    <p:sldId id="467" r:id="rId7"/>
    <p:sldId id="468" r:id="rId8"/>
    <p:sldId id="469" r:id="rId9"/>
    <p:sldId id="470" r:id="rId10"/>
    <p:sldId id="471" r:id="rId11"/>
    <p:sldId id="510" r:id="rId12"/>
    <p:sldId id="511" r:id="rId13"/>
    <p:sldId id="538" r:id="rId14"/>
    <p:sldId id="513" r:id="rId15"/>
    <p:sldId id="472" r:id="rId16"/>
    <p:sldId id="520" r:id="rId17"/>
    <p:sldId id="474" r:id="rId18"/>
    <p:sldId id="475" r:id="rId19"/>
    <p:sldId id="478" r:id="rId20"/>
    <p:sldId id="549" r:id="rId21"/>
    <p:sldId id="479" r:id="rId22"/>
    <p:sldId id="480" r:id="rId23"/>
    <p:sldId id="481" r:id="rId24"/>
    <p:sldId id="482" r:id="rId25"/>
    <p:sldId id="484" r:id="rId26"/>
    <p:sldId id="485" r:id="rId27"/>
    <p:sldId id="486" r:id="rId28"/>
    <p:sldId id="487" r:id="rId29"/>
    <p:sldId id="540" r:id="rId30"/>
    <p:sldId id="489" r:id="rId31"/>
    <p:sldId id="490" r:id="rId32"/>
    <p:sldId id="521" r:id="rId33"/>
    <p:sldId id="492" r:id="rId34"/>
    <p:sldId id="493" r:id="rId35"/>
    <p:sldId id="534" r:id="rId36"/>
    <p:sldId id="477" r:id="rId37"/>
    <p:sldId id="535" r:id="rId38"/>
    <p:sldId id="495" r:id="rId39"/>
    <p:sldId id="496" r:id="rId40"/>
    <p:sldId id="497" r:id="rId41"/>
    <p:sldId id="536" r:id="rId42"/>
    <p:sldId id="498" r:id="rId43"/>
    <p:sldId id="499" r:id="rId44"/>
    <p:sldId id="500" r:id="rId45"/>
    <p:sldId id="501" r:id="rId46"/>
    <p:sldId id="502" r:id="rId47"/>
    <p:sldId id="503" r:id="rId48"/>
    <p:sldId id="537" r:id="rId49"/>
    <p:sldId id="504" r:id="rId50"/>
    <p:sldId id="505" r:id="rId51"/>
    <p:sldId id="506" r:id="rId52"/>
    <p:sldId id="507" r:id="rId53"/>
    <p:sldId id="543" r:id="rId54"/>
    <p:sldId id="522" r:id="rId55"/>
    <p:sldId id="349" r:id="rId56"/>
    <p:sldId id="550" r:id="rId57"/>
    <p:sldId id="558" r:id="rId58"/>
    <p:sldId id="556" r:id="rId59"/>
    <p:sldId id="553" r:id="rId60"/>
    <p:sldId id="554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39"/>
            <p14:sldId id="518"/>
          </p14:sldIdLst>
        </p14:section>
        <p14:section name="Data Typ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  <p14:sldId id="549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4"/>
            <p14:sldId id="485"/>
            <p14:sldId id="486"/>
            <p14:sldId id="487"/>
            <p14:sldId id="540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Data Type" id="{F8F7233D-65B2-4E34-BC10-F356A4FD0B35}">
          <p14:sldIdLst>
            <p14:sldId id="537"/>
            <p14:sldId id="504"/>
            <p14:sldId id="505"/>
            <p14:sldId id="506"/>
            <p14:sldId id="507"/>
            <p14:sldId id="543"/>
            <p14:sldId id="522"/>
          </p14:sldIdLst>
        </p14:section>
        <p14:section name="Conclusion" id="{10E03AB1-9AA8-4E86-9A64-D741901E50A2}">
          <p14:sldIdLst>
            <p14:sldId id="349"/>
            <p14:sldId id="550"/>
            <p14:sldId id="558"/>
            <p14:sldId id="556"/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533" autoAdjust="0"/>
  </p:normalViewPr>
  <p:slideViewPr>
    <p:cSldViewPr>
      <p:cViewPr varScale="1">
        <p:scale>
          <a:sx n="75" d="100"/>
          <a:sy n="75" d="100"/>
        </p:scale>
        <p:origin x="552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25-Sep-19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81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9621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476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57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6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3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1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3734" indent="-513734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2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6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8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1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6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40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2" tIns="60896" rIns="121792" bIns="6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853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6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2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8853" indent="0">
              <a:buNone/>
              <a:defRPr sz="3729"/>
            </a:lvl2pPr>
            <a:lvl3pPr marL="1217707" indent="0">
              <a:buNone/>
              <a:defRPr sz="3196"/>
            </a:lvl3pPr>
            <a:lvl4pPr marL="1826561" indent="0">
              <a:buNone/>
              <a:defRPr sz="2663"/>
            </a:lvl4pPr>
            <a:lvl5pPr marL="2435414" indent="0">
              <a:buNone/>
              <a:defRPr sz="2663"/>
            </a:lvl5pPr>
            <a:lvl6pPr marL="3044268" indent="0">
              <a:buNone/>
              <a:defRPr sz="2663"/>
            </a:lvl6pPr>
            <a:lvl7pPr marL="3653122" indent="0">
              <a:buNone/>
              <a:defRPr sz="2663"/>
            </a:lvl7pPr>
            <a:lvl8pPr marL="4261975" indent="0">
              <a:buNone/>
              <a:defRPr sz="2663"/>
            </a:lvl8pPr>
            <a:lvl9pPr marL="4870828" indent="0">
              <a:buNone/>
              <a:defRPr sz="266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40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304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1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1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2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6"/>
            </a:lvl1pPr>
            <a:lvl2pPr marL="989387" marR="0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6" dirty="0"/>
              <a:t>Software University – High-Quality Education, </a:t>
            </a:r>
            <a:br>
              <a:rPr lang="en-US" sz="3196" dirty="0"/>
            </a:br>
            <a:r>
              <a:rPr lang="en-US" sz="3196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6" noProof="1">
                <a:hlinkClick r:id="rId3"/>
              </a:rPr>
              <a:t>softuni.bg</a:t>
            </a:r>
            <a:r>
              <a:rPr lang="en-US" sz="2896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Foundation</a:t>
            </a:r>
            <a:endParaRPr lang="bg-BG" sz="3196" dirty="0"/>
          </a:p>
          <a:p>
            <a:pPr lvl="1">
              <a:lnSpc>
                <a:spcPct val="100000"/>
              </a:lnSpc>
            </a:pPr>
            <a:r>
              <a:rPr lang="en-US" sz="2996" noProof="1">
                <a:hlinkClick r:id="rId4"/>
              </a:rPr>
              <a:t>http://softuni.foundation/</a:t>
            </a:r>
            <a:endParaRPr lang="en-US" sz="2996" noProof="1"/>
          </a:p>
          <a:p>
            <a:pPr>
              <a:lnSpc>
                <a:spcPct val="100000"/>
              </a:lnSpc>
            </a:pPr>
            <a:r>
              <a:rPr lang="en-US" sz="3196" dirty="0"/>
              <a:t>Software University @ Facebook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kumimoji="0" lang="en-US" sz="2896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6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Forums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lang="en-US" sz="2796" dirty="0">
                <a:hlinkClick r:id="rId6"/>
              </a:rPr>
              <a:t>forum.softuni.bg</a:t>
            </a:r>
            <a:endParaRPr lang="en-US" sz="2796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3958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398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3999" cap="none" spc="200" baseline="0">
                <a:solidFill>
                  <a:schemeClr val="accent1"/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8" y="319861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71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9" y="639719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25-Sep-19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1" y="639719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7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67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707" rtl="0" eaLnBrk="1" latinLnBrk="1" hangingPunct="1">
        <a:spcBef>
          <a:spcPct val="0"/>
        </a:spcBef>
        <a:buNone/>
        <a:defRPr sz="399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1" indent="-456641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4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4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8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6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1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4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8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5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7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1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4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5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2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27/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7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6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6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73.jpeg"/><Relationship Id="rId7" Type="http://schemas.openxmlformats.org/officeDocument/2006/relationships/image" Target="../media/image7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7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6.gi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3275012" y="2011793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-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-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 the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361578" y="4640805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</a:t>
            </a:r>
            <a:r>
              <a: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in the loop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543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 as possible 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1117" y="2842856"/>
            <a:ext cx="8690105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//System.out.println(inner);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532812" y="3736195"/>
            <a:ext cx="565534" cy="159732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371012" y="3809521"/>
            <a:ext cx="2571514" cy="1364158"/>
          </a:xfrm>
          <a:prstGeom prst="wedgeRoundRectCallout">
            <a:avLst>
              <a:gd name="adj1" fmla="val -39149"/>
              <a:gd name="adj2" fmla="val 1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</a:t>
            </a:r>
            <a:endParaRPr lang="bg-BG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3185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</a:t>
            </a:r>
            <a:r>
              <a:rPr lang="en-US" b="1" dirty="0">
                <a:solidFill>
                  <a:schemeClr val="bg1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89012" y="2578743"/>
            <a:ext cx="8139572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System.out.println(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System.out.println(inner);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37353" y="4191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18612" y="3619500"/>
            <a:ext cx="2857658" cy="1143000"/>
          </a:xfrm>
          <a:prstGeom prst="wedgeRoundRectCallout">
            <a:avLst>
              <a:gd name="adj1" fmla="val -31941"/>
              <a:gd name="adj2" fmla="val 2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variable span – reduced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9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sp>
        <p:nvSpPr>
          <p:cNvPr id="2" name="Правоъгълник 1"/>
          <p:cNvSpPr/>
          <p:nvPr/>
        </p:nvSpPr>
        <p:spPr>
          <a:xfrm>
            <a:off x="4917123" y="1403968"/>
            <a:ext cx="2358146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bg-BG" sz="15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577020"/>
              </p:ext>
            </p:extLst>
          </p:nvPr>
        </p:nvGraphicFramePr>
        <p:xfrm>
          <a:off x="1958564" y="1905000"/>
          <a:ext cx="9982198" cy="2937635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7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15</a:t>
                      </a:r>
                      <a:r>
                        <a:rPr lang="en-US" sz="2200" baseline="0" dirty="0"/>
                        <a:t> - 1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bg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31</a:t>
                      </a:r>
                      <a:r>
                        <a:rPr lang="en-US" sz="2200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-2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dirty="0"/>
                        <a:t>2</a:t>
                      </a:r>
                      <a:r>
                        <a:rPr lang="en-US" sz="2200" baseline="30000" dirty="0"/>
                        <a:t>63</a:t>
                      </a:r>
                      <a:r>
                        <a:rPr lang="en-US" sz="2200" dirty="0"/>
                        <a:t>-1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1205" y="2114095"/>
            <a:ext cx="11426550" cy="34420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System.out.printf("%d centuries = %d years = %d days = %d hours.", 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                                    centuries, years, days, hours)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//20 centuries = 2000 years = 730484 days = 17531616 hours.</a:t>
            </a:r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F7BD0F-9F84-47AA-8C30-3C5A6D2C3ED5}"/>
              </a:ext>
            </a:extLst>
          </p:cNvPr>
          <p:cNvSpPr/>
          <p:nvPr/>
        </p:nvSpPr>
        <p:spPr bwMode="auto">
          <a:xfrm>
            <a:off x="7989663" y="4055841"/>
            <a:ext cx="6858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811" y="3059696"/>
            <a:ext cx="6274783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130</a:t>
            </a:r>
            <a:r>
              <a:rPr lang="en-US" sz="2700" b="1" noProof="1">
                <a:latin typeface="Consolas" pitchFamily="49" charset="0"/>
              </a:rPr>
              <a:t>; i++) 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System.out.println(counter);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1265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127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-128</a:t>
            </a:r>
          </a:p>
          <a:p>
            <a:pPr lvl="0" algn="ctr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-127</a:t>
            </a:r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5029200"/>
            <a:ext cx="6019800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hexa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0xFFFFFFFF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//-1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long number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1L</a:t>
            </a:r>
            <a:r>
              <a:rPr lang="en-US" sz="2700" b="1" noProof="1">
                <a:latin typeface="Consolas" pitchFamily="49" charset="0"/>
              </a:rPr>
              <a:t>; </a:t>
            </a:r>
            <a:r>
              <a:rPr lang="bg-BG" sz="2700" b="1" noProof="1">
                <a:latin typeface="Consolas" pitchFamily="49" charset="0"/>
              </a:rPr>
              <a:t>   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//1</a:t>
            </a:r>
            <a:endParaRPr lang="bg-BG" sz="27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92FFD2-1D8D-47CE-B46A-4FAAD6D66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23090"/>
            <a:ext cx="3174546" cy="31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that converts meters to kilometers formatted </a:t>
            </a:r>
            <a:br>
              <a:rPr lang="en-US" dirty="0"/>
            </a:br>
            <a:r>
              <a:rPr lang="en-US" dirty="0"/>
              <a:t>to the second decimal point</a:t>
            </a:r>
          </a:p>
          <a:p>
            <a:r>
              <a:rPr lang="en-US" dirty="0"/>
              <a:t>Examples: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2" y="2438400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4067332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052" y="2438400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16" y="2438400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8249436" y="2526604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156" y="2438400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16" y="3570311"/>
            <a:ext cx="9838696" cy="2449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00" b="1" noProof="1">
              <a:latin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Integer.parseInt(scanner.nextLine());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kilometers = meters / 1000.0;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%.2f</a:t>
            </a:r>
            <a:r>
              <a:rPr lang="en-US" sz="2700" b="1" noProof="1">
                <a:latin typeface="Consolas" pitchFamily="49" charset="0"/>
              </a:rPr>
              <a:t>", kilometers);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798512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9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sp>
        <p:nvSpPr>
          <p:cNvPr id="5" name="Правоъгълник 4"/>
          <p:cNvSpPr/>
          <p:nvPr/>
        </p:nvSpPr>
        <p:spPr>
          <a:xfrm>
            <a:off x="4675608" y="1877352"/>
            <a:ext cx="2817118" cy="1708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5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bg-BG" sz="105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 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Floating-point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statement!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System.out.println("Float PI is: " +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System.out.println("Double PI is: " + doublePI);</a:t>
            </a: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752600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3. 1415927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3689921"/>
            <a:ext cx="3076127" cy="791603"/>
          </a:xfrm>
          <a:prstGeom prst="wedgeRoundRectCallout">
            <a:avLst>
              <a:gd name="adj1" fmla="val -56063"/>
              <a:gd name="adj2" fmla="val -52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3. 141592653589793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program that converts British pounds to US dollars </a:t>
            </a:r>
            <a:br>
              <a:rPr lang="en-US" sz="3200" dirty="0"/>
            </a:br>
            <a:r>
              <a:rPr lang="en-US" sz="3200" dirty="0"/>
              <a:t>formatted to 3th decimal point</a:t>
            </a:r>
          </a:p>
          <a:p>
            <a:r>
              <a:rPr lang="en-US" sz="32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 to Dollars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8095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92314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64701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89012" y="4154058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Double.parseDouble(scanner.nextLine());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System.out.printf("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%.3f</a:t>
            </a:r>
            <a:r>
              <a:rPr lang="en-US" sz="2700" b="1" noProof="1">
                <a:latin typeface="Consolas" pitchFamily="49" charset="0"/>
              </a:rPr>
              <a:t>", result);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8002" y="3189886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2221" y="3048322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4608" y="304832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035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System.out.println(d); 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1.0E34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20e-3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System.out.println(d2);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Double.MAX_VALUE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System.out.println(d3);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//1.7976931348623157E308</a:t>
            </a:r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612" y="1981200"/>
            <a:ext cx="11447412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System.out.println(10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ArithmeticException</a:t>
            </a:r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</a:p>
          <a:p>
            <a:r>
              <a:rPr lang="en-GB" dirty="0"/>
              <a:t>Read more about </a:t>
            </a:r>
            <a:r>
              <a:rPr lang="en-US" b="1" dirty="0">
                <a:solidFill>
                  <a:schemeClr val="bg1"/>
                </a:solidFill>
              </a:rPr>
              <a:t>IEE 754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2413435"/>
            <a:ext cx="9982200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b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double sum = </a:t>
            </a:r>
            <a:r>
              <a:rPr lang="en-CA" sz="2400" b="1" noProof="1">
                <a:solidFill>
                  <a:schemeClr val="bg1"/>
                </a:solidFill>
                <a:latin typeface="Consolas" pitchFamily="49" charset="0"/>
              </a:rPr>
              <a:t>1.33d</a:t>
            </a:r>
            <a:r>
              <a:rPr lang="en-CA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System.out.printf("a+b=%f sum=%f equal=%b",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                      a+b, sum, (a + b == sum));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double num 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num +=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System.out.println(num); </a:t>
            </a:r>
            <a:r>
              <a:rPr lang="en-US" sz="2400" b="1" i="1" noProof="1">
                <a:solidFill>
                  <a:srgbClr val="00B050"/>
                </a:solidFill>
                <a:latin typeface="Consolas" pitchFamily="49" charset="0"/>
              </a:rPr>
              <a:t>// 0.9999999999999062</a:t>
            </a:r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8C9B-E45F-41C6-9DFF-466BDDA8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BigDecimal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0A120-9330-42E1-AB96-F7B8E0217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/>
          <a:p>
            <a:r>
              <a:rPr lang="en-GB" dirty="0"/>
              <a:t>Built-in Java Class</a:t>
            </a:r>
          </a:p>
          <a:p>
            <a:r>
              <a:rPr lang="en-GB" dirty="0"/>
              <a:t>Provides arithmetic operations</a:t>
            </a:r>
          </a:p>
          <a:p>
            <a:r>
              <a:rPr lang="en-GB" dirty="0"/>
              <a:t>Allows calculations with very </a:t>
            </a:r>
            <a:r>
              <a:rPr lang="en-GB" b="1" dirty="0">
                <a:solidFill>
                  <a:schemeClr val="bg1"/>
                </a:solidFill>
              </a:rPr>
              <a:t>high precision</a:t>
            </a:r>
          </a:p>
          <a:p>
            <a:r>
              <a:rPr lang="en-US" dirty="0"/>
              <a:t>Used for financial calculations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950-B826-47D3-B264-01BA8D34518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FFEF72B-C2A6-492E-912E-7F853F2B4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21" y="3812811"/>
            <a:ext cx="10080496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number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(0); 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BigDecimal.valueOf(2.5)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</a:t>
            </a:r>
            <a:endParaRPr lang="bg-BG" sz="2800" b="1" noProof="1">
              <a:solidFill>
                <a:srgbClr val="234465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BigDecimal.valueOf(1.5)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multiply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number = number.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divide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BigDecimal.valueOf(2)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31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7" y="2083851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5827" y="3960520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699548" y="1460877"/>
            <a:ext cx="10789727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int n = Integer.parseInt(sc.nextLine());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sum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(0);</a:t>
            </a:r>
          </a:p>
          <a:p>
            <a:r>
              <a:rPr lang="en-US" sz="2800" noProof="1"/>
              <a:t>for (int i = 0; i &lt; n; i++) {</a:t>
            </a:r>
          </a:p>
          <a:p>
            <a:r>
              <a:rPr lang="en-US" sz="2800" noProof="1"/>
              <a:t>   </a:t>
            </a:r>
            <a:r>
              <a:rPr lang="en-US" sz="2800" noProof="1">
                <a:solidFill>
                  <a:schemeClr val="bg1"/>
                </a:solidFill>
              </a:rPr>
              <a:t>BigDecimal</a:t>
            </a:r>
            <a:r>
              <a:rPr lang="en-US" sz="2800" noProof="1"/>
              <a:t> number = </a:t>
            </a:r>
            <a:r>
              <a:rPr lang="en-US" sz="2800" noProof="1">
                <a:solidFill>
                  <a:schemeClr val="bg1"/>
                </a:solidFill>
              </a:rPr>
              <a:t>new BigDecimal</a:t>
            </a:r>
            <a:r>
              <a:rPr lang="en-US" sz="2800" noProof="1"/>
              <a:t>(sc.nextLine());</a:t>
            </a:r>
          </a:p>
          <a:p>
            <a:r>
              <a:rPr lang="en-US" sz="2800" noProof="1"/>
              <a:t>   sum = sum.</a:t>
            </a:r>
            <a:r>
              <a:rPr lang="en-US" sz="2800" noProof="1">
                <a:solidFill>
                  <a:schemeClr val="bg1"/>
                </a:solidFill>
              </a:rPr>
              <a:t>add</a:t>
            </a:r>
            <a:r>
              <a:rPr lang="en-US" sz="2800" noProof="1"/>
              <a:t>(number);</a:t>
            </a:r>
          </a:p>
          <a:p>
            <a:r>
              <a:rPr lang="en-US" sz="2800" noProof="1"/>
              <a:t>}</a:t>
            </a:r>
          </a:p>
          <a:p>
            <a:r>
              <a:rPr lang="en-US" sz="2800" noProof="1"/>
              <a:t>System.out.println(sum);</a:t>
            </a:r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</a:p>
          <a:p>
            <a:pPr marL="0" indent="0" algn="ctr">
              <a:buNone/>
            </a:pP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F92E-ABD5-4844-B754-691D4D077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b="1" noProof="1">
                <a:solidFill>
                  <a:schemeClr val="bg1"/>
                </a:solidFill>
              </a:rPr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32812" y="5452223"/>
            <a:ext cx="2667000" cy="7620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Explicit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conversion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634539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096599" y="2802062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83" y="518747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404981" y="2658348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788216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</a:t>
            </a:r>
            <a:r>
              <a:rPr lang="bg-BG" sz="2700" b="1" noProof="1">
                <a:latin typeface="Consolas" pitchFamily="49" charset="0"/>
              </a:rPr>
              <a:t/>
            </a:r>
            <a:br>
              <a:rPr lang="bg-BG" sz="2700" b="1" noProof="1">
                <a:latin typeface="Consolas" pitchFamily="49" charset="0"/>
              </a:rPr>
            </a:br>
            <a:r>
              <a:rPr lang="en-US" sz="2700" b="1" noProof="1">
                <a:latin typeface="Consolas" pitchFamily="49" charset="0"/>
              </a:rPr>
              <a:t>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2096599" y="430079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788216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51A68-BF45-4900-BC71-EAF6018CD8F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3550398-FAF2-4FE0-8CE4-45AAD738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81" y="4160645"/>
            <a:ext cx="4738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42463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Integer.parseInt(sc.nextLine());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System.out.printf(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"%d centuries = %d years = %d days = %d hours = %d minutes",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397" b="1" noProof="1">
                <a:latin typeface="Consolas" pitchFamily="49" charset="0"/>
              </a:rPr>
              <a:t>                           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42141" y="3200400"/>
            <a:ext cx="2857500" cy="1066800"/>
          </a:xfrm>
          <a:prstGeom prst="wedgeRoundRectCallout">
            <a:avLst>
              <a:gd name="adj1" fmla="val -34489"/>
              <a:gd name="adj2" fmla="val -81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double to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51236" y="2130512"/>
            <a:ext cx="2743200" cy="835791"/>
          </a:xfrm>
          <a:prstGeom prst="wedgeRoundRectCallout">
            <a:avLst>
              <a:gd name="adj1" fmla="val -63491"/>
              <a:gd name="adj2" fmla="val 26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pical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has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365.2422 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E5710-BF75-435A-8E4F-CA5E1F7FAC6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https://judge.softuni.bg/Contests/1227/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27747-79D1-4869-83DE-F2DE5B047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220200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boolean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System.out.println(equalA1);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special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3862" y="1295400"/>
            <a:ext cx="8801100" cy="4805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Integer.parseInt(sc.nextLine());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for (int num = 1; num &lt;= n; num++)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while (digits &gt; 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21535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923C747-463F-40C7-A7C3-C5FF0F4F06C0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</a:rPr>
              <a:t>System.out.printf("The code of '%c' is: %d%n", ch,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(int)</a:t>
            </a:r>
            <a:r>
              <a:rPr lang="en-GB" sz="2400" b="1" noProof="1">
                <a:latin typeface="Consolas" pitchFamily="49" charset="0"/>
              </a:rPr>
              <a:t> ch);</a:t>
            </a:r>
            <a:endParaRPr lang="en-US" sz="24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takes 3 lines of characters and prints them in reversed order with a space between them</a:t>
            </a:r>
          </a:p>
          <a:p>
            <a:r>
              <a:rPr lang="en-US" sz="32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https://judge.softuni.bg/Contests/1227/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6812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873" y="3833146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5613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3714" y="3429000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775" y="3833146"/>
            <a:ext cx="117403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2515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400" y="1905000"/>
            <a:ext cx="10668000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scanner.nextLine().charAt(0);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System.out.printf("%c %c %c",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thirdChar, secondChar, firstChar);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41171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https://judge.softuni.bg/Contests/1227/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'‚';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letters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E02EFED-EE34-43A0-A1F6-873B95CEA7BA}"/>
              </a:ext>
            </a:extLst>
          </p:cNvPr>
          <p:cNvSpPr txBox="1">
            <a:spLocks/>
          </p:cNvSpPr>
          <p:nvPr/>
        </p:nvSpPr>
        <p:spPr>
          <a:xfrm>
            <a:off x="4418012" y="1447800"/>
            <a:ext cx="3352800" cy="25146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string data type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89212" y="4191000"/>
            <a:ext cx="5181600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s = "Hello, JAVA";</a:t>
            </a:r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 strings insert variable values by pattern: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05618" y="1447800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backslash \ is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escaped by \\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3399692"/>
            <a:ext cx="104394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"Svetlin";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"Nakov";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fullName = String.format(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				   "%s %s", firstName, lastName);</a:t>
            </a:r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names of a person to obtain the full name: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concatenate strings and numbers by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operator:</a:t>
            </a:r>
            <a:endParaRPr lang="bg-BG" dirty="0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Saying Hello – Examples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836612" y="1975160"/>
            <a:ext cx="10896600" cy="2436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firstName = "Ivan";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lastName = "Ivanov";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fullName = String.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				     "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GB" sz="2800" b="1" noProof="1">
                <a:latin typeface="Consolas" panose="020B0609020204030204" pitchFamily="49" charset="0"/>
              </a:rPr>
              <a:t>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System.out.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GB" sz="2800" b="1" noProof="1">
                <a:latin typeface="Consolas" panose="020B0609020204030204" pitchFamily="49" charset="0"/>
              </a:rPr>
              <a:t>("Your full name is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%s</a:t>
            </a:r>
            <a:r>
              <a:rPr lang="en-GB" sz="2800" b="1" noProof="1">
                <a:latin typeface="Consolas" panose="020B0609020204030204" pitchFamily="49" charset="0"/>
              </a:rPr>
              <a:t>.",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fullName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1" y="5383070"/>
            <a:ext cx="11168759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int age = 21;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System.out.println("Hello, I am "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age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 " years old");</a:t>
            </a:r>
          </a:p>
        </p:txBody>
      </p:sp>
    </p:spTree>
    <p:extLst>
      <p:ext uri="{BB962C8B-B14F-4D97-AF65-F5344CB8AC3E}">
        <p14:creationId xmlns:p14="http://schemas.microsoft.com/office/powerpoint/2010/main" val="717147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in the computer</a:t>
            </a:r>
            <a:br>
              <a:rPr lang="en-US" dirty="0"/>
            </a:br>
            <a:r>
              <a:rPr lang="en-US" dirty="0"/>
              <a:t>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0B000-318F-4E6C-B318-A151AA9E3353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https://judge.softuni.bg/Contests/1227/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firstName = sc.nextLine();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lastName = sc.nextLine();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sc.nextLine();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lastName;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System.out.println(result);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Concat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2962" y="1723767"/>
            <a:ext cx="815670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Variables</a:t>
            </a:r>
            <a:r>
              <a:rPr lang="en-GB" sz="34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Have </a:t>
            </a:r>
            <a:r>
              <a:rPr lang="en-GB" sz="3200" b="1" dirty="0">
                <a:solidFill>
                  <a:schemeClr val="bg1"/>
                </a:solidFill>
              </a:rPr>
              <a:t>specific ranges </a:t>
            </a:r>
            <a:r>
              <a:rPr lang="en-GB" sz="32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String and text types: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Type conversion: </a:t>
            </a:r>
            <a:r>
              <a:rPr lang="en-GB" sz="3400" b="1" dirty="0">
                <a:solidFill>
                  <a:schemeClr val="bg1"/>
                </a:solidFill>
              </a:rPr>
              <a:t>implicit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r>
              <a:rPr lang="en-GB" sz="34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313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1034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2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</a:t>
            </a:r>
            <a:r>
              <a:rPr lang="en-US" b="1" dirty="0">
                <a:solidFill>
                  <a:schemeClr val="bg1"/>
                </a:solidFill>
              </a:rPr>
              <a:t>=</a:t>
            </a:r>
            <a:r>
              <a:rPr lang="en-US" dirty="0"/>
              <a:t>" </a:t>
            </a:r>
          </a:p>
          <a:p>
            <a:pPr lvl="1"/>
            <a:r>
              <a:rPr lang="en-US" dirty="0"/>
              <a:t>Example of variable definition and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08611" y="3194071"/>
            <a:ext cx="2871958" cy="578882"/>
          </a:xfrm>
          <a:prstGeom prst="wedgeRoundRectCallout">
            <a:avLst>
              <a:gd name="adj1" fmla="val -12008"/>
              <a:gd name="adj2" fmla="val 80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name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(Java keyword)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Size</a:t>
            </a:r>
            <a:r>
              <a:rPr lang="en-US" b="1" dirty="0"/>
              <a:t> </a:t>
            </a:r>
            <a:r>
              <a:rPr lang="en-US" dirty="0"/>
              <a:t>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043829" y="80832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40056" y="2417947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sequence of 32 bits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28" y="4821764"/>
            <a:ext cx="3699932" cy="1800340"/>
          </a:xfrm>
          <a:prstGeom prst="rect">
            <a:avLst/>
          </a:prstGeom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28620" y="4033156"/>
            <a:ext cx="3747816" cy="936938"/>
          </a:xfrm>
          <a:prstGeom prst="wedgeRoundRectCallout">
            <a:avLst>
              <a:gd name="adj1" fmla="val 40050"/>
              <a:gd name="adj2" fmla="val 87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sequential bytes in the memory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 </a:t>
            </a:r>
            <a:r>
              <a:rPr lang="en-US" sz="3397" dirty="0"/>
              <a:t>is used in Java</a:t>
            </a: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[Adjective]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</a:t>
            </a:r>
            <a:br>
              <a:rPr lang="en-US" dirty="0"/>
            </a:br>
            <a:r>
              <a:rPr lang="en-US" dirty="0"/>
              <a:t>(Always ask "</a:t>
            </a:r>
            <a:r>
              <a:rPr lang="en-US" b="1" dirty="0">
                <a:solidFill>
                  <a:schemeClr val="bg1"/>
                </a:solidFill>
              </a:rPr>
              <a:t>What does this variable contain?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333" y="5133140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7333" y="586926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42222" y="5075991"/>
            <a:ext cx="820303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usersList, fontSize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30394" y="5809753"/>
            <a:ext cx="821485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populate, LastName,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76643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2517</TotalTime>
  <Words>2754</Words>
  <Application>Microsoft Office PowerPoint</Application>
  <PresentationFormat>Custom</PresentationFormat>
  <Paragraphs>595</Paragraphs>
  <Slides>58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맑은 고딕</vt:lpstr>
      <vt:lpstr>Arial</vt:lpstr>
      <vt:lpstr>Calibri</vt:lpstr>
      <vt:lpstr>Consolas</vt:lpstr>
      <vt:lpstr>メイリオ</vt:lpstr>
      <vt:lpstr>Tahoma</vt:lpstr>
      <vt:lpstr>Wingdings</vt:lpstr>
      <vt:lpstr>Wingdings 2</vt:lpstr>
      <vt:lpstr>1_SoftUni3_1</vt:lpstr>
      <vt:lpstr>2_SoftUni3_1</vt:lpstr>
      <vt:lpstr>Data Types and Variables</vt:lpstr>
      <vt:lpstr>Table of Contents</vt:lpstr>
      <vt:lpstr>Have a Question?</vt:lpstr>
      <vt:lpstr>PowerPoint Presentation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PowerPoint Presentation</vt:lpstr>
      <vt:lpstr> </vt:lpstr>
      <vt:lpstr>Centuries – Example</vt:lpstr>
      <vt:lpstr>Beware of Integer Overflow!</vt:lpstr>
      <vt:lpstr>Integer Literals</vt:lpstr>
      <vt:lpstr>Problem: Convert Meters to Kilometres</vt:lpstr>
      <vt:lpstr>PowerPoint Presentation</vt:lpstr>
      <vt:lpstr>What are Floating-Point Types?</vt:lpstr>
      <vt:lpstr>Floating-Point Numbers</vt:lpstr>
      <vt:lpstr>PI Precision – Example</vt:lpstr>
      <vt:lpstr>Problem: Pound to Dollars</vt:lpstr>
      <vt:lpstr>Scientific Notation</vt:lpstr>
      <vt:lpstr>Floating-Point Division</vt:lpstr>
      <vt:lpstr>Floating-Point Calculations – Abnormalities</vt:lpstr>
      <vt:lpstr>BigDecimal</vt:lpstr>
      <vt:lpstr>Problem: Exact Sum of Real Numbers</vt:lpstr>
      <vt:lpstr>Solution: Exact Sum of Real Numbers</vt:lpstr>
      <vt:lpstr>PowerPoint Presentation</vt:lpstr>
      <vt:lpstr>PowerPoint Presentation</vt:lpstr>
      <vt:lpstr>Type Conversion</vt:lpstr>
      <vt:lpstr>Problem: Centuries to Minutes</vt:lpstr>
      <vt:lpstr>Solution: Centuries to Minutes</vt:lpstr>
      <vt:lpstr>PowerPoint Presentation</vt:lpstr>
      <vt:lpstr>Boolean Type</vt:lpstr>
      <vt:lpstr>Problem: Special Numbers</vt:lpstr>
      <vt:lpstr>Solution: Special Numbers</vt:lpstr>
      <vt:lpstr>PowerPoint Presentation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PowerPoint Presentation</vt:lpstr>
      <vt:lpstr>The String Data Type</vt:lpstr>
      <vt:lpstr>Formatting Strings</vt:lpstr>
      <vt:lpstr>Saying Hello – Examples</vt:lpstr>
      <vt:lpstr>Problem: Concat Names</vt:lpstr>
      <vt:lpstr>Solution: Concat Names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Dimitar Tanasi</cp:lastModifiedBy>
  <cp:revision>479</cp:revision>
  <dcterms:created xsi:type="dcterms:W3CDTF">2014-01-02T17:00:34Z</dcterms:created>
  <dcterms:modified xsi:type="dcterms:W3CDTF">2019-09-25T14:29:25Z</dcterms:modified>
  <cp:category>technology fundamentals;computer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