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  <p:sldMasterId id="2147483687" r:id="rId3"/>
  </p:sldMasterIdLst>
  <p:notesMasterIdLst>
    <p:notesMasterId r:id="rId34"/>
  </p:notesMasterIdLst>
  <p:handoutMasterIdLst>
    <p:handoutMasterId r:id="rId35"/>
  </p:handoutMasterIdLst>
  <p:sldIdLst>
    <p:sldId id="402" r:id="rId4"/>
    <p:sldId id="493" r:id="rId5"/>
    <p:sldId id="508" r:id="rId6"/>
    <p:sldId id="467" r:id="rId7"/>
    <p:sldId id="468" r:id="rId8"/>
    <p:sldId id="469" r:id="rId9"/>
    <p:sldId id="470" r:id="rId10"/>
    <p:sldId id="471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9" r:id="rId19"/>
    <p:sldId id="490" r:id="rId20"/>
    <p:sldId id="491" r:id="rId21"/>
    <p:sldId id="539" r:id="rId22"/>
    <p:sldId id="540" r:id="rId23"/>
    <p:sldId id="541" r:id="rId24"/>
    <p:sldId id="543" r:id="rId25"/>
    <p:sldId id="544" r:id="rId26"/>
    <p:sldId id="492" r:id="rId27"/>
    <p:sldId id="349" r:id="rId28"/>
    <p:sldId id="545" r:id="rId29"/>
    <p:sldId id="553" r:id="rId30"/>
    <p:sldId id="551" r:id="rId31"/>
    <p:sldId id="548" r:id="rId32"/>
    <p:sldId id="549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rrays" id="{434EBAE8-1691-433D-9596-8AE3E67F67B5}">
          <p14:sldIdLst>
            <p14:sldId id="467"/>
            <p14:sldId id="468"/>
            <p14:sldId id="469"/>
            <p14:sldId id="470"/>
            <p14:sldId id="471"/>
          </p14:sldIdLst>
        </p14:section>
        <p14:section name="Reading Arrays from the Console" id="{707CFBAC-D943-4BF6-AD94-4BE5E88077CB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9"/>
            <p14:sldId id="490"/>
            <p14:sldId id="491"/>
          </p14:sldIdLst>
        </p14:section>
        <p14:section name="Foreach Loop" id="{0CBB760E-C5D5-4A66-BF06-60DE8A8988E0}">
          <p14:sldIdLst>
            <p14:sldId id="539"/>
            <p14:sldId id="540"/>
            <p14:sldId id="541"/>
            <p14:sldId id="543"/>
            <p14:sldId id="544"/>
            <p14:sldId id="492"/>
          </p14:sldIdLst>
        </p14:section>
        <p14:section name="Conclusion" id="{10E03AB1-9AA8-4E86-9A64-D741901E50A2}">
          <p14:sldIdLst>
            <p14:sldId id="349"/>
            <p14:sldId id="545"/>
            <p14:sldId id="553"/>
            <p14:sldId id="551"/>
            <p14:sldId id="548"/>
            <p14:sldId id="5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5" d="100"/>
          <a:sy n="75" d="100"/>
        </p:scale>
        <p:origin x="474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30-Sep-19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30-Sep-19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7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25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2378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435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1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30-Sep-19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9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7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8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1" y="6035667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1" y="6035667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7" y="254857"/>
            <a:ext cx="10962447" cy="882654"/>
          </a:xfrm>
        </p:spPr>
        <p:txBody>
          <a:bodyPr/>
          <a:lstStyle>
            <a:lvl1pPr algn="ctr">
              <a:defRPr sz="4796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6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6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6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6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3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6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08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7"/>
            <a:ext cx="8180332" cy="4795935"/>
          </a:xfrm>
        </p:spPr>
        <p:txBody>
          <a:bodyPr/>
          <a:lstStyle>
            <a:lvl1pPr marL="513734" indent="-513734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30-Sep-19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2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41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6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4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24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9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30-Sep-19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3" y="3314707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5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30-Sep-19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9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8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30-Sep-19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33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6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2" tIns="60896" rIns="121792" bIns="6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8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6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9" y="6390563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30-Sep-19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3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8853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8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6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7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29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8853" indent="0">
              <a:buNone/>
              <a:defRPr sz="3729"/>
            </a:lvl2pPr>
            <a:lvl3pPr marL="1217707" indent="0">
              <a:buNone/>
              <a:defRPr sz="3196"/>
            </a:lvl3pPr>
            <a:lvl4pPr marL="1826561" indent="0">
              <a:buNone/>
              <a:defRPr sz="2663"/>
            </a:lvl4pPr>
            <a:lvl5pPr marL="2435414" indent="0">
              <a:buNone/>
              <a:defRPr sz="2663"/>
            </a:lvl5pPr>
            <a:lvl6pPr marL="3044268" indent="0">
              <a:buNone/>
              <a:defRPr sz="2663"/>
            </a:lvl6pPr>
            <a:lvl7pPr marL="3653122" indent="0">
              <a:buNone/>
              <a:defRPr sz="2663"/>
            </a:lvl7pPr>
            <a:lvl8pPr marL="4261975" indent="0">
              <a:buNone/>
              <a:defRPr sz="2663"/>
            </a:lvl8pPr>
            <a:lvl9pPr marL="4870828" indent="0">
              <a:buNone/>
              <a:defRPr sz="266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4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5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9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30-Sep-19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91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7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304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1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1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9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8" y="170247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4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15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3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6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8" y="1297096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9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4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4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4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3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2" y="1186310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6"/>
            </a:lvl1pPr>
            <a:lvl2pPr marL="989387" marR="0" indent="-380534" algn="l" defTabSz="1217707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23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6" dirty="0"/>
              <a:t>Software University – High-Quality Education, </a:t>
            </a:r>
            <a:br>
              <a:rPr lang="en-US" sz="3196" dirty="0"/>
            </a:br>
            <a:r>
              <a:rPr lang="en-US" sz="3196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6" noProof="1">
                <a:hlinkClick r:id="rId3"/>
              </a:rPr>
              <a:t>softuni.bg</a:t>
            </a:r>
            <a:r>
              <a:rPr lang="en-US" sz="2896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6" dirty="0"/>
              <a:t>Software University Foundation</a:t>
            </a:r>
            <a:endParaRPr lang="bg-BG" sz="3196" dirty="0"/>
          </a:p>
          <a:p>
            <a:pPr lvl="1">
              <a:lnSpc>
                <a:spcPct val="100000"/>
              </a:lnSpc>
            </a:pPr>
            <a:r>
              <a:rPr lang="en-US" sz="2996" noProof="1">
                <a:hlinkClick r:id="rId4"/>
              </a:rPr>
              <a:t>http://softuni.foundation/</a:t>
            </a:r>
            <a:endParaRPr lang="en-US" sz="2996" noProof="1"/>
          </a:p>
          <a:p>
            <a:pPr>
              <a:lnSpc>
                <a:spcPct val="100000"/>
              </a:lnSpc>
            </a:pPr>
            <a:r>
              <a:rPr lang="en-US" sz="3196" dirty="0"/>
              <a:t>Software University @ Facebook</a:t>
            </a:r>
          </a:p>
          <a:p>
            <a:pPr marL="989387" marR="0" lvl="1" indent="-380534" algn="l" defTabSz="1217707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235" algn="l"/>
              </a:tabLst>
              <a:defRPr/>
            </a:pPr>
            <a:r>
              <a:rPr kumimoji="0" lang="en-US" sz="2896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6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6" dirty="0"/>
              <a:t>Software University Forums</a:t>
            </a:r>
          </a:p>
          <a:p>
            <a:pPr marL="989387" marR="0" lvl="1" indent="-380534" algn="l" defTabSz="1217707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235" algn="l"/>
              </a:tabLst>
              <a:defRPr/>
            </a:pPr>
            <a:r>
              <a:rPr lang="en-US" sz="2796" dirty="0">
                <a:hlinkClick r:id="rId6"/>
              </a:rPr>
              <a:t>forum.softuni.bg</a:t>
            </a:r>
            <a:endParaRPr lang="en-US" sz="2796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6" y="5017465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1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0" y="1319426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3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280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869900"/>
            <a:ext cx="10363200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398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3999" cap="none" spc="200" baseline="0">
                <a:solidFill>
                  <a:schemeClr val="accent1"/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8" y="319861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3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8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30-Sep-19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30-Sep-19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30-Sep-19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30-Sep-19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30-Sep-19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9" y="6397199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30-Sep-19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1" y="6397199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9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7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448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7707" rtl="0" eaLnBrk="1" latinLnBrk="1" hangingPunct="1">
        <a:spcBef>
          <a:spcPct val="0"/>
        </a:spcBef>
        <a:buNone/>
        <a:defRPr sz="3996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641" indent="-456641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6" kern="1200">
          <a:solidFill>
            <a:schemeClr val="tx1"/>
          </a:solidFill>
          <a:latin typeface="+mn-lt"/>
          <a:ea typeface="+mn-ea"/>
          <a:cs typeface="+mn-cs"/>
        </a:defRPr>
      </a:lvl1pPr>
      <a:lvl2pPr marL="989387" indent="-380534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6" kern="1200">
          <a:solidFill>
            <a:schemeClr val="tx1"/>
          </a:solidFill>
          <a:latin typeface="+mn-lt"/>
          <a:ea typeface="+mn-ea"/>
          <a:cs typeface="+mn-cs"/>
        </a:defRPr>
      </a:lvl2pPr>
      <a:lvl3pPr marL="1522134" indent="-304428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6" kern="1200">
          <a:solidFill>
            <a:schemeClr val="tx1"/>
          </a:solidFill>
          <a:latin typeface="+mn-lt"/>
          <a:ea typeface="+mn-ea"/>
          <a:cs typeface="+mn-cs"/>
        </a:defRPr>
      </a:lvl3pPr>
      <a:lvl4pPr marL="2130988" indent="-304428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6" kern="1200">
          <a:solidFill>
            <a:schemeClr val="tx1"/>
          </a:solidFill>
          <a:latin typeface="+mn-lt"/>
          <a:ea typeface="+mn-ea"/>
          <a:cs typeface="+mn-cs"/>
        </a:defRPr>
      </a:lvl4pPr>
      <a:lvl5pPr marL="2739841" indent="-304428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6" kern="1200">
          <a:solidFill>
            <a:schemeClr val="tx1"/>
          </a:solidFill>
          <a:latin typeface="+mn-lt"/>
          <a:ea typeface="+mn-ea"/>
          <a:cs typeface="+mn-cs"/>
        </a:defRPr>
      </a:lvl5pPr>
      <a:lvl6pPr marL="3348694" indent="-304428" algn="l" defTabSz="1217707" rtl="0" eaLnBrk="1" latinLnBrk="1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6pPr>
      <a:lvl7pPr marL="3957548" indent="-304428" algn="l" defTabSz="1217707" rtl="0" eaLnBrk="1" latinLnBrk="1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7pPr>
      <a:lvl8pPr marL="4566402" indent="-304428" algn="l" defTabSz="1217707" rtl="0" eaLnBrk="1" latinLnBrk="1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8pPr>
      <a:lvl9pPr marL="5175255" indent="-304428" algn="l" defTabSz="1217707" rtl="0" eaLnBrk="1" latinLnBrk="1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1pPr>
      <a:lvl2pPr marL="608853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217707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3pPr>
      <a:lvl4pPr marL="1826561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4pPr>
      <a:lvl5pPr marL="2435414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5pPr>
      <a:lvl6pPr marL="3044268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6pPr>
      <a:lvl7pPr marL="3653122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7pPr>
      <a:lvl8pPr marL="4261975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8pPr>
      <a:lvl9pPr marL="4870828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9.jpe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2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7320" y="2286000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First, read the array </a:t>
            </a:r>
            <a:r>
              <a:rPr lang="en-US" b="1" dirty="0">
                <a:solidFill>
                  <a:schemeClr val="bg1"/>
                </a:solidFill>
              </a:rPr>
              <a:t>length </a:t>
            </a:r>
            <a:r>
              <a:rPr lang="en-US" dirty="0"/>
              <a:t>from the console 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83058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29653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672677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</a:t>
            </a:r>
            <a:r>
              <a:rPr lang="en-US" sz="2800" b="1" noProof="1">
                <a:latin typeface="Consolas" pitchFamily="49" charset="0"/>
              </a:rPr>
              <a:t> 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Integer.parseInt(items[i]);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</a:t>
            </a:r>
            <a:r>
              <a:rPr lang="en-US"/>
              <a:t>an array </a:t>
            </a:r>
            <a:r>
              <a:rPr lang="en-US" dirty="0"/>
              <a:t>of integers using functional programming: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9240" y="4648200"/>
            <a:ext cx="9673052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Arrays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.stream(sc.nextLine().split(" "))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.mapToInt(e -&gt; Integer.parseInt(e)).toArray();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4892" y="1940077"/>
            <a:ext cx="96774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inputLine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inputLine.split("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Arrays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stream</a:t>
            </a:r>
            <a:r>
              <a:rPr lang="en-US" sz="2800" b="1" noProof="1">
                <a:latin typeface="Consolas" pitchFamily="49" charset="0"/>
              </a:rPr>
              <a:t>(items)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mapToInt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 -&gt; Integer.parseInt(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)).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343" y="4800601"/>
            <a:ext cx="2639869" cy="103066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chain methods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2" y="2001506"/>
            <a:ext cx="2944461" cy="1142452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java.util.Arrays;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8079" y="2616433"/>
            <a:ext cx="10632665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</a:rPr>
              <a:t>"one", "two"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800" b="1" noProof="1">
                <a:latin typeface="Consolas" pitchFamily="49" charset="0"/>
              </a:rPr>
              <a:t>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new String [] {"one", "two"};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arr.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800" b="1" noProof="1">
                <a:latin typeface="Consolas" pitchFamily="49" charset="0"/>
              </a:rPr>
              <a:t>; i++) 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System.out.printf("arr[%d] = %s%n", i,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array of integers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/>
              <a:t> </a:t>
            </a:r>
            <a:r>
              <a:rPr lang="en-US" sz="3200" dirty="0"/>
              <a:t>lines of integers),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b="1" dirty="0"/>
              <a:t> </a:t>
            </a:r>
            <a:r>
              <a:rPr lang="en-US" sz="3200" dirty="0"/>
              <a:t>it and </a:t>
            </a:r>
            <a:br>
              <a:rPr lang="en-US" sz="3200" dirty="0"/>
            </a:br>
            <a:r>
              <a:rPr lang="en-US" sz="32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https://judge.softuni.bg/Contests/1248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4652" y="2812615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69775" y="355128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7525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7220" y="2667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7826" y="3526830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6011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6513" y="6295585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https://judge.softuni.bg/Contests/1248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2012" y="1308897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 n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int[]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n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-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1;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System.out.print(arr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300" b="1" noProof="1">
                <a:latin typeface="Consolas" pitchFamily="49" charset="0"/>
              </a:rPr>
              <a:t>i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300" b="1" noProof="1">
                <a:latin typeface="Consolas" pitchFamily="49" charset="0"/>
              </a:rPr>
              <a:t>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System.out.println();</a:t>
            </a:r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114800"/>
            <a:ext cx="1052280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strings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two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Compile error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7005" y="1795118"/>
            <a:ext cx="678900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arr = {"one", "two"};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   System.out.println(arr[i]);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F4AFF630-3E3B-4938-BEB7-1799DD36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1412" y="3094847"/>
            <a:ext cx="2362200" cy="1388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with strings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https://judge.softuni.bg/Contests/1248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79125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5864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2603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89342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6081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2824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2824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7898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5398" y="639423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https://judge.softuni.bg/Contests/1248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65212" y="1779273"/>
            <a:ext cx="9801592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700" b="1" noProof="1">
                <a:latin typeface="Consolas" pitchFamily="49" charset="0"/>
              </a:rPr>
              <a:t>String[] elements = sc.nextLine().split(" ");</a:t>
            </a:r>
            <a:endParaRPr lang="en-US" sz="27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for (int i = 0; i &lt; elements.length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String oldElement = elements[i];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elements[i] = elements[elements.length - 1 - 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elements[elements.length - 1 - i]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System.out.println(String.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,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sz="2700" b="1" noProof="1">
                <a:latin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Iterate through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dirty="0"/>
              <a:t>Foreach Loop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383" y="3419912"/>
            <a:ext cx="701498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: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0012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6712" y="1324439"/>
            <a:ext cx="8458200" cy="2649544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int[]</a:t>
            </a:r>
            <a:r>
              <a:rPr lang="en-GB" sz="3200" dirty="0"/>
              <a:t> </a:t>
            </a:r>
            <a:r>
              <a:rPr lang="en-GB" sz="3200" dirty="0">
                <a:solidFill>
                  <a:schemeClr val="tx1"/>
                </a:solidFill>
              </a:rPr>
              <a:t>numbers = { 1, 2, 3, 4, 5 };</a:t>
            </a:r>
          </a:p>
          <a:p>
            <a:r>
              <a:rPr lang="en-GB" sz="3200" dirty="0">
                <a:solidFill>
                  <a:schemeClr val="tx1"/>
                </a:solidFill>
              </a:rPr>
              <a:t>for (</a:t>
            </a:r>
            <a:r>
              <a:rPr lang="en-GB" sz="3200" dirty="0">
                <a:solidFill>
                  <a:schemeClr val="bg1"/>
                </a:solidFill>
              </a:rPr>
              <a:t>int</a:t>
            </a:r>
            <a:r>
              <a:rPr lang="en-GB" sz="3200" dirty="0">
                <a:solidFill>
                  <a:schemeClr val="tx1"/>
                </a:solidFill>
              </a:rPr>
              <a:t> number : numbers) {</a:t>
            </a:r>
          </a:p>
          <a:p>
            <a:r>
              <a:rPr lang="en-GB" sz="3200" dirty="0">
                <a:solidFill>
                  <a:schemeClr val="tx1"/>
                </a:solidFill>
              </a:rPr>
              <a:t>   System.out.println(number + " ");</a:t>
            </a:r>
          </a:p>
          <a:p>
            <a:r>
              <a:rPr lang="en-GB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an Array with Foreach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F4046-ADE0-451C-B1EC-AE96921095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884612" y="4290461"/>
            <a:ext cx="1456667" cy="145433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713412" y="4842165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5C5069-640F-4BD5-A09B-E3CB026BC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GB" dirty="0"/>
              <a:t>Read an array of integers</a:t>
            </a:r>
          </a:p>
          <a:p>
            <a:r>
              <a:rPr lang="en-GB" dirty="0"/>
              <a:t>Sum all even and odd numbers</a:t>
            </a:r>
          </a:p>
          <a:p>
            <a:r>
              <a:rPr lang="en-GB" dirty="0"/>
              <a:t>Find the difference</a:t>
            </a:r>
          </a:p>
          <a:p>
            <a:r>
              <a:rPr lang="en-GB" dirty="0"/>
              <a:t>Examples: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1FEE83-E564-4541-9A64-EDDB2B65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Even and Odd Subtraction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C5614-E599-4541-8EF0-05A54B39D15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BCBD8B-6CA1-426F-B67A-B167330E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437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1 2 3 4 5 6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21BF5F-97F9-48D1-B3A1-54AB664F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2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55AE75D2-3569-47BA-AF3E-50675BDF3CE0}"/>
              </a:ext>
            </a:extLst>
          </p:cNvPr>
          <p:cNvSpPr/>
          <p:nvPr/>
        </p:nvSpPr>
        <p:spPr>
          <a:xfrm>
            <a:off x="3995955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5C06D-4F5E-4C38-877C-AA0967A47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437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3 5 7 9 11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0AFB6-FF5F-45B2-9DDA-9E2A2B25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1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-35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86D236CE-656B-42D9-ABBA-734986A402B1}"/>
              </a:ext>
            </a:extLst>
          </p:cNvPr>
          <p:cNvSpPr/>
          <p:nvPr/>
        </p:nvSpPr>
        <p:spPr>
          <a:xfrm>
            <a:off x="3995955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CD7CD6-C12B-4F7E-8FDE-97E8596C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80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2 4 6 8 10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7FB27-C56C-4C3B-B1E2-232A15CD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8055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D7085E06-7BA5-4F3B-93F3-3E0252219E6C}"/>
              </a:ext>
            </a:extLst>
          </p:cNvPr>
          <p:cNvSpPr/>
          <p:nvPr/>
        </p:nvSpPr>
        <p:spPr>
          <a:xfrm>
            <a:off x="8943598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43FA5-C9F2-49D3-A0F2-E18DBC54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80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2 2 2 2 2 2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98EE5-E225-400F-A81B-858C8A6D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8054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DE12DAD4-347F-40DE-8F51-56F20A7D4D04}"/>
              </a:ext>
            </a:extLst>
          </p:cNvPr>
          <p:cNvSpPr/>
          <p:nvPr/>
        </p:nvSpPr>
        <p:spPr>
          <a:xfrm>
            <a:off x="8943598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7FB214-999A-4DC1-8114-B5F652B91702}"/>
              </a:ext>
            </a:extLst>
          </p:cNvPr>
          <p:cNvSpPr txBox="1"/>
          <p:nvPr/>
        </p:nvSpPr>
        <p:spPr>
          <a:xfrm>
            <a:off x="795398" y="639423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0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53FAFF-24CA-482E-A8A1-1F7A381D23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820" y="1447800"/>
            <a:ext cx="10958580" cy="47703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int[] arr = Arrays.stream(sc.nextLine().split(" "))</a:t>
            </a:r>
          </a:p>
          <a:p>
            <a:r>
              <a:rPr lang="en-GB" dirty="0">
                <a:solidFill>
                  <a:schemeClr val="tx1"/>
                </a:solidFill>
              </a:rPr>
              <a:t>                  .mapToInt(e -&gt; Integer.parseInt(e)).toArray();</a:t>
            </a:r>
          </a:p>
          <a:p>
            <a:r>
              <a:rPr lang="en-GB" dirty="0">
                <a:solidFill>
                  <a:schemeClr val="tx1"/>
                </a:solidFill>
              </a:rPr>
              <a:t>int evenSum = 0;</a:t>
            </a:r>
          </a:p>
          <a:p>
            <a:r>
              <a:rPr lang="en-GB" dirty="0">
                <a:solidFill>
                  <a:schemeClr val="tx1"/>
                </a:solidFill>
              </a:rPr>
              <a:t>int oddSum = 0;</a:t>
            </a:r>
          </a:p>
          <a:p>
            <a:r>
              <a:rPr lang="en-GB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tx1"/>
                </a:solidFill>
              </a:rPr>
              <a:t> (int num </a:t>
            </a:r>
            <a:r>
              <a:rPr lang="en-GB" dirty="0">
                <a:solidFill>
                  <a:schemeClr val="bg1"/>
                </a:solidFill>
              </a:rPr>
              <a:t>:</a:t>
            </a:r>
            <a:r>
              <a:rPr lang="en-GB" dirty="0">
                <a:solidFill>
                  <a:schemeClr val="tx1"/>
                </a:solidFill>
              </a:rPr>
              <a:t> arr) {</a:t>
            </a:r>
          </a:p>
          <a:p>
            <a:r>
              <a:rPr lang="en-GB" dirty="0">
                <a:solidFill>
                  <a:schemeClr val="tx1"/>
                </a:solidFill>
              </a:rPr>
              <a:t>  if (num % 2 == 0) evenSum += num;</a:t>
            </a:r>
          </a:p>
          <a:p>
            <a:r>
              <a:rPr lang="en-GB" dirty="0">
                <a:solidFill>
                  <a:schemeClr val="tx1"/>
                </a:solidFill>
              </a:rPr>
              <a:t>  else oddSum += num;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</a:t>
            </a:r>
            <a:r>
              <a:rPr lang="en-GB" i="1" dirty="0">
                <a:solidFill>
                  <a:schemeClr val="accent2"/>
                </a:solidFill>
              </a:rPr>
              <a:t>: Find the difference and print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4ABC77-A74C-43E1-BE5E-88BBE9BA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Even and Odd Subtraction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CC8E6-BA82-43B2-A3E4-477A8B1ABF4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6047E-6674-4E04-BDEC-B53D2752B7A1}"/>
              </a:ext>
            </a:extLst>
          </p:cNvPr>
          <p:cNvSpPr txBox="1"/>
          <p:nvPr/>
        </p:nvSpPr>
        <p:spPr>
          <a:xfrm>
            <a:off x="795398" y="639423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4795" y="1723767"/>
            <a:ext cx="80675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 – 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8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65753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1120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8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06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01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cannot be resized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3309" y="2294276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5561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Element’s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7348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1643" y="1817160"/>
            <a:ext cx="3253712" cy="1369967"/>
            <a:chOff x="3503612" y="2410405"/>
            <a:chExt cx="3810000" cy="16041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4906" y="2410405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32702" y="2418427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06356" y="2419405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60285" y="2418427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576318" y="2418427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5029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numbers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7010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/>
              <a:t>; i++)</a:t>
            </a:r>
          </a:p>
          <a:p>
            <a:r>
              <a:rPr lang="en-US" dirty="0"/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86867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ArrayIndexOutOfBoundsException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246812" y="1793213"/>
            <a:ext cx="2739091" cy="797587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999412" y="3056877"/>
            <a:ext cx="3342417" cy="1123898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324380" y="4774364"/>
            <a:ext cx="3044878" cy="1123898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a week can be stored in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644237"/>
              </p:ext>
            </p:extLst>
          </p:nvPr>
        </p:nvGraphicFramePr>
        <p:xfrm>
          <a:off x="6569757" y="2113239"/>
          <a:ext cx="4175216" cy="4051808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https://judge.softuni.bg/Contests/1248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7714B69-79A6-4817-A710-F27616756C34}"/>
              </a:ext>
            </a:extLst>
          </p:cNvPr>
          <p:cNvSpPr txBox="1">
            <a:spLocks/>
          </p:cNvSpPr>
          <p:nvPr/>
        </p:nvSpPr>
        <p:spPr>
          <a:xfrm>
            <a:off x="760412" y="2489399"/>
            <a:ext cx="9131347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/>
              <a:t>"Monday", "Tuesday", "Wednesday", 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Integer.parseInt(sc.nextLine());</a:t>
            </a:r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</a:t>
            </a:r>
            <a:r>
              <a:rPr lang="en-GB" dirty="0"/>
              <a:t>System.out.println(days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day - 1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</a:t>
            </a:r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  System.out.println("Invalid day!");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9C9F38A7-9049-4DA6-9892-58CECEDC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365" y="4106604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not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Array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1990</TotalTime>
  <Words>1405</Words>
  <Application>Microsoft Office PowerPoint</Application>
  <PresentationFormat>Custom</PresentationFormat>
  <Paragraphs>314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1_SoftUni3_1</vt:lpstr>
      <vt:lpstr>Arrays</vt:lpstr>
      <vt:lpstr>Table of Contents</vt:lpstr>
      <vt:lpstr>Have a Question?</vt:lpstr>
      <vt:lpstr>PowerPoint Presentation</vt:lpstr>
      <vt:lpstr>What are Arrays?</vt:lpstr>
      <vt:lpstr>Working with Arrays</vt:lpstr>
      <vt:lpstr>Days of Week – Example</vt:lpstr>
      <vt:lpstr>Problem: Day of Week</vt:lpstr>
      <vt:lpstr>PowerPoint Presentation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Printing Arrays with for / String.join(…)</vt:lpstr>
      <vt:lpstr>Problem: Reverse Array of Strings</vt:lpstr>
      <vt:lpstr>Solution: Reverse Array of Strings</vt:lpstr>
      <vt:lpstr>PowerPoint Presentation</vt:lpstr>
      <vt:lpstr>Foreach Loop</vt:lpstr>
      <vt:lpstr>Print an Array with Foreach</vt:lpstr>
      <vt:lpstr>Problem: Even and Odd Subtraction</vt:lpstr>
      <vt:lpstr>Solution: Even and Odd Subtraction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Foundation - http://softuni.org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Java Fundamentals  –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Java Fundamentals Course @ SoftUni – https://softuni.bg/courses/programming-fundamentals</dc:description>
  <cp:lastModifiedBy>Dimitar Tanasi</cp:lastModifiedBy>
  <cp:revision>430</cp:revision>
  <dcterms:created xsi:type="dcterms:W3CDTF">2014-01-02T17:00:34Z</dcterms:created>
  <dcterms:modified xsi:type="dcterms:W3CDTF">2019-09-30T08:09:46Z</dcterms:modified>
  <cp:category>programming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