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33"/>
  </p:notesMasterIdLst>
  <p:sldIdLst>
    <p:sldId id="256" r:id="rId6"/>
    <p:sldId id="258" r:id="rId7"/>
    <p:sldId id="275" r:id="rId8"/>
    <p:sldId id="257" r:id="rId9"/>
    <p:sldId id="273" r:id="rId10"/>
    <p:sldId id="270" r:id="rId11"/>
    <p:sldId id="271" r:id="rId12"/>
    <p:sldId id="272" r:id="rId13"/>
    <p:sldId id="278" r:id="rId14"/>
    <p:sldId id="287" r:id="rId15"/>
    <p:sldId id="280" r:id="rId16"/>
    <p:sldId id="282" r:id="rId17"/>
    <p:sldId id="277" r:id="rId18"/>
    <p:sldId id="284" r:id="rId19"/>
    <p:sldId id="285" r:id="rId20"/>
    <p:sldId id="283" r:id="rId21"/>
    <p:sldId id="293" r:id="rId22"/>
    <p:sldId id="286" r:id="rId23"/>
    <p:sldId id="288" r:id="rId24"/>
    <p:sldId id="289" r:id="rId25"/>
    <p:sldId id="290" r:id="rId26"/>
    <p:sldId id="292" r:id="rId27"/>
    <p:sldId id="291" r:id="rId28"/>
    <p:sldId id="276" r:id="rId29"/>
    <p:sldId id="269" r:id="rId30"/>
    <p:sldId id="268" r:id="rId31"/>
    <p:sldId id="26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1"/>
    <a:srgbClr val="2F3448"/>
    <a:srgbClr val="F3F3E7"/>
    <a:srgbClr val="F4F4E7"/>
    <a:srgbClr val="1C1F2C"/>
    <a:srgbClr val="E75765"/>
    <a:srgbClr val="2CB2A2"/>
    <a:srgbClr val="D01E2F"/>
    <a:srgbClr val="5B6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885" autoAdjust="0"/>
  </p:normalViewPr>
  <p:slideViewPr>
    <p:cSldViewPr snapToGrid="0" showGuides="1">
      <p:cViewPr>
        <p:scale>
          <a:sx n="100" d="100"/>
          <a:sy n="100" d="100"/>
        </p:scale>
        <p:origin x="-876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DC451-FE15-4799-8C46-E9A24FF43A52}" type="datetimeFigureOut">
              <a:rPr lang="ko-KR" altLang="en-US" smtClean="0"/>
              <a:t>2018-06-16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D94B6-A02E-43FB-B8B7-D8C4AAC31E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46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영화소개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영화관련정보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추천영화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추천리뷰영상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현재상영정보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근처영화관 찾기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영화순위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영화후기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영화후기 작성시 포인트 적립기능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후기혜택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포인트상점 이용가능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할인정보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영화사 구분 없는 할인혜택 모아보기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D94B6-A02E-43FB-B8B7-D8C4AAC31EC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97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D94B6-A02E-43FB-B8B7-D8C4AAC31EC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33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F1FD2-4EA6-46AA-8B62-ADEEAEDDB94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26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A85429-BF0E-4E88-B1E5-4A2438F09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499D3E5-2E19-4225-BDA5-589823E72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0C7D2F4-661E-48DA-8313-5B0E4CB4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t>2018-06-16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3545117-B44E-470B-AABA-0831DA06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D635909-EA78-4CF5-8EF0-49E0F6EE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15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A3723E-CB84-4DB7-89F9-26D02A77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7885DB5-9B4B-41B8-AFCD-534838BC1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19088A-B380-4B66-92B9-17BD4CBC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t>2018-06-16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12D9475-6BCF-4ABD-B39A-2138D2B8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535AEEB-80AC-4023-87B4-7B1F7FBF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30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1BE0981-7EFE-4594-8D4A-DC0468862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8C95C0E-18B9-4BB4-B215-A2431155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7368650-3690-48F6-9B7C-F04A6E6C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t>2018-06-16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3BED760-6DEA-404B-A7D3-222FF0C5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93B8A2-1A20-4883-B7AE-91C50D29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232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A85429-BF0E-4E88-B1E5-4A2438F09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499D3E5-2E19-4225-BDA5-589823E72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0C7D2F4-661E-48DA-8313-5B0E4CB4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3545117-B44E-470B-AABA-0831DA06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D635909-EA78-4CF5-8EF0-49E0F6EE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1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D79D2B-5FA5-445C-BC90-B11231C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50F17FC-C984-4E57-9750-1CF4706D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D52EBE-03B3-4F30-AAC4-CAD061AA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346CF1D-7E0F-4D7A-85FD-FB4584EC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5FC05D4-6D68-445C-BA71-ACBA5FC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56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29409E-7CE3-48E3-B654-95D1C415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7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E2551E-4C27-4E4C-A516-C1197B46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50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30D772-5F99-4CD3-B357-1663E18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B60347-F044-44CE-B5D3-ED9DF36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3E038B8-54BB-4B19-BBBE-45855AF4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67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52174D-9AA8-46B6-BF30-BCBE1219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387D970-DF3C-47AC-97DE-44489B5A9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AE03B86-8B3B-4198-AD9E-68C05E713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71EC4FE-0A9F-4908-9A49-5B06D4B6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F5E825-1484-4F96-BADA-42FF8052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9BEE355-1518-4F32-857B-5CFC55F2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5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AFE556-451B-495E-B490-F0122B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F84B2F-EEDC-438E-821B-419EB24B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3F9486E-9548-4B34-81A5-E410AA2B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042C191-AF7E-4992-AB52-EC4897541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2B88A90-F2DF-4818-9C4A-1F85617B9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69EF0C1-E178-4D25-8C35-38C7DFAE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0D1AEE5-74DE-4F14-986E-64576613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A12CAC0-9936-4E99-B461-31301954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53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693187-4789-40C4-914E-13AFCDD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3AF2F79-827D-463E-99E6-86793BED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D40890D-A6A3-4CB9-A4E9-94CE989E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50DF1B7-5B48-4FE5-AB2E-E847008C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73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51F4F9E-27BE-4784-929A-540FE320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8BE966E-25FE-4B59-B997-612B44E6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D898776-26CE-4071-902F-57C05FB4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38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2E6B7F-E2CB-4168-A0AE-91B35671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1258F5-664A-4958-8A10-9B24BF50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6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8F64532-6089-448B-B0FE-8482214D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210EFC4-B838-40BD-836C-1A31CBDA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845CDEC-DCAE-46EB-82A8-EF032D2F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473EAAC-2DBD-43A7-8366-74C200BC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1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D79D2B-5FA5-445C-BC90-B11231C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50F17FC-C984-4E57-9750-1CF4706D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D52EBE-03B3-4F30-AAC4-CAD061AA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t>2018-06-16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346CF1D-7E0F-4D7A-85FD-FB4584EC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5FC05D4-6D68-445C-BA71-ACBA5FC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01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D647D6-1926-4306-850A-120BDF2E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A936C09-8842-46AB-81C6-7766289C9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6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6FD0B1B-DB5B-48C4-9672-1231E1A0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B7F4EA4-51AF-4C32-8D4C-123DB89C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0FE345E-D238-44DD-BA06-0E484A96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E01ED7B-D4CA-4CF5-94C5-85AA83F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90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A3723E-CB84-4DB7-89F9-26D02A77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7885DB5-9B4B-41B8-AFCD-534838BC1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19088A-B380-4B66-92B9-17BD4CBC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2D9475-6BCF-4ABD-B39A-2138D2B8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535AEEB-80AC-4023-87B4-7B1F7FBF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92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1BE0981-7EFE-4594-8D4A-DC0468862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8C95C0E-18B9-4BB4-B215-A2431155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368650-3690-48F6-9B7C-F04A6E6C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3BED760-6DEA-404B-A7D3-222FF0C5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93B8A2-1A20-4883-B7AE-91C50D29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231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A85429-BF0E-4E88-B1E5-4A2438F09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499D3E5-2E19-4225-BDA5-589823E72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0C7D2F4-661E-48DA-8313-5B0E4CB4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3545117-B44E-470B-AABA-0831DA06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D635909-EA78-4CF5-8EF0-49E0F6EE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70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D79D2B-5FA5-445C-BC90-B11231C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50F17FC-C984-4E57-9750-1CF4706D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D52EBE-03B3-4F30-AAC4-CAD061AA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346CF1D-7E0F-4D7A-85FD-FB4584EC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5FC05D4-6D68-445C-BA71-ACBA5FC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863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29409E-7CE3-48E3-B654-95D1C415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7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4E2551E-4C27-4E4C-A516-C1197B46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9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E30D772-5F99-4CD3-B357-1663E18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9B60347-F044-44CE-B5D3-ED9DF36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3E038B8-54BB-4B19-BBBE-45855AF4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91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52174D-9AA8-46B6-BF30-BCBE1219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387D970-DF3C-47AC-97DE-44489B5A9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AE03B86-8B3B-4198-AD9E-68C05E713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71EC4FE-0A9F-4908-9A49-5B06D4B6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F5E825-1484-4F96-BADA-42FF8052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9BEE355-1518-4F32-857B-5CFC55F2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22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AFE556-451B-495E-B490-F0122B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F84B2F-EEDC-438E-821B-419EB24B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3F9486E-9548-4B34-81A5-E410AA2B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042C191-AF7E-4992-AB52-EC4897541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2B88A90-F2DF-4818-9C4A-1F85617B9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69EF0C1-E178-4D25-8C35-38C7DFAE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0D1AEE5-74DE-4F14-986E-64576613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A12CAC0-9936-4E99-B461-31301954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54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693187-4789-40C4-914E-13AFCDD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3AF2F79-827D-463E-99E6-86793BED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D40890D-A6A3-4CB9-A4E9-94CE989E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50DF1B7-5B48-4FE5-AB2E-E847008C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98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51F4F9E-27BE-4784-929A-540FE320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8BE966E-25FE-4B59-B997-612B44E6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D898776-26CE-4071-902F-57C05FB4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29409E-7CE3-48E3-B654-95D1C415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7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4E2551E-4C27-4E4C-A516-C1197B46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50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E30D772-5F99-4CD3-B357-1663E18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t>2018-06-16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9B60347-F044-44CE-B5D3-ED9DF36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3E038B8-54BB-4B19-BBBE-45855AF4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622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2E6B7F-E2CB-4168-A0AE-91B35671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F1258F5-664A-4958-8A10-9B24BF50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6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8F64532-6089-448B-B0FE-8482214D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210EFC4-B838-40BD-836C-1A31CBDA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845CDEC-DCAE-46EB-82A8-EF032D2F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473EAAC-2DBD-43A7-8366-74C200BC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079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D647D6-1926-4306-850A-120BDF2E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A936C09-8842-46AB-81C6-7766289C9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6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6FD0B1B-DB5B-48C4-9672-1231E1A0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B7F4EA4-51AF-4C32-8D4C-123DB89C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0FE345E-D238-44DD-BA06-0E484A96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E01ED7B-D4CA-4CF5-94C5-85AA83F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98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A3723E-CB84-4DB7-89F9-26D02A77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7885DB5-9B4B-41B8-AFCD-534838BC1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19088A-B380-4B66-92B9-17BD4CBC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12D9475-6BCF-4ABD-B39A-2138D2B8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535AEEB-80AC-4023-87B4-7B1F7FBF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77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1BE0981-7EFE-4594-8D4A-DC0468862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8C95C0E-18B9-4BB4-B215-A2431155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7368650-3690-48F6-9B7C-F04A6E6C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3BED760-6DEA-404B-A7D3-222FF0C5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93B8A2-1A20-4883-B7AE-91C50D29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321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A85429-BF0E-4E88-B1E5-4A2438F09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499D3E5-2E19-4225-BDA5-589823E72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0C7D2F4-661E-48DA-8313-5B0E4CB4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3545117-B44E-470B-AABA-0831DA06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D635909-EA78-4CF5-8EF0-49E0F6EE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507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D79D2B-5FA5-445C-BC90-B11231C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50F17FC-C984-4E57-9750-1CF4706D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D52EBE-03B3-4F30-AAC4-CAD061AA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346CF1D-7E0F-4D7A-85FD-FB4584EC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5FC05D4-6D68-445C-BA71-ACBA5FC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804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29409E-7CE3-48E3-B654-95D1C415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7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4E2551E-4C27-4E4C-A516-C1197B46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9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E30D772-5F99-4CD3-B357-1663E18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9B60347-F044-44CE-B5D3-ED9DF36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3E038B8-54BB-4B19-BBBE-45855AF4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520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52174D-9AA8-46B6-BF30-BCBE1219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387D970-DF3C-47AC-97DE-44489B5A9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AE03B86-8B3B-4198-AD9E-68C05E713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71EC4FE-0A9F-4908-9A49-5B06D4B6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F5E825-1484-4F96-BADA-42FF8052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9BEE355-1518-4F32-857B-5CFC55F2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385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AFE556-451B-495E-B490-F0122B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F84B2F-EEDC-438E-821B-419EB24B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3F9486E-9548-4B34-81A5-E410AA2B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042C191-AF7E-4992-AB52-EC4897541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2B88A90-F2DF-4818-9C4A-1F85617B9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69EF0C1-E178-4D25-8C35-38C7DFAE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0D1AEE5-74DE-4F14-986E-64576613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A12CAC0-9936-4E99-B461-31301954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282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693187-4789-40C4-914E-13AFCDD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3AF2F79-827D-463E-99E6-86793BED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D40890D-A6A3-4CB9-A4E9-94CE989E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50DF1B7-5B48-4FE5-AB2E-E847008C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52174D-9AA8-46B6-BF30-BCBE1219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387D970-DF3C-47AC-97DE-44489B5A9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AE03B86-8B3B-4198-AD9E-68C05E713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71EC4FE-0A9F-4908-9A49-5B06D4B6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t>2018-06-16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F5E825-1484-4F96-BADA-42FF8052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9BEE355-1518-4F32-857B-5CFC55F2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0181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51F4F9E-27BE-4784-929A-540FE320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8BE966E-25FE-4B59-B997-612B44E6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D898776-26CE-4071-902F-57C05FB4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942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2E6B7F-E2CB-4168-A0AE-91B35671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F1258F5-664A-4958-8A10-9B24BF50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5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8F64532-6089-448B-B0FE-8482214D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210EFC4-B838-40BD-836C-1A31CBDA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845CDEC-DCAE-46EB-82A8-EF032D2F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473EAAC-2DBD-43A7-8366-74C200BC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835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D647D6-1926-4306-850A-120BDF2E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A936C09-8842-46AB-81C6-7766289C9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5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6FD0B1B-DB5B-48C4-9672-1231E1A0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B7F4EA4-51AF-4C32-8D4C-123DB89C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0FE345E-D238-44DD-BA06-0E484A96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E01ED7B-D4CA-4CF5-94C5-85AA83F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983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A3723E-CB84-4DB7-89F9-26D02A77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7885DB5-9B4B-41B8-AFCD-534838BC1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19088A-B380-4B66-92B9-17BD4CBC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12D9475-6BCF-4ABD-B39A-2138D2B8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535AEEB-80AC-4023-87B4-7B1F7FBF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75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1BE0981-7EFE-4594-8D4A-DC0468862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8C95C0E-18B9-4BB4-B215-A2431155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7368650-3690-48F6-9B7C-F04A6E6C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3BED760-6DEA-404B-A7D3-222FF0C5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93B8A2-1A20-4883-B7AE-91C50D29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8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A85429-BF0E-4E88-B1E5-4A2438F09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499D3E5-2E19-4225-BDA5-589823E72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0C7D2F4-661E-48DA-8313-5B0E4CB4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3545117-B44E-470B-AABA-0831DA06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D635909-EA78-4CF5-8EF0-49E0F6EE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5342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D79D2B-5FA5-445C-BC90-B11231C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50F17FC-C984-4E57-9750-1CF4706D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D52EBE-03B3-4F30-AAC4-CAD061AA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346CF1D-7E0F-4D7A-85FD-FB4584EC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5FC05D4-6D68-445C-BA71-ACBA5FC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7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29409E-7CE3-48E3-B654-95D1C415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6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E2551E-4C27-4E4C-A516-C1197B46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8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30D772-5F99-4CD3-B357-1663E18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B60347-F044-44CE-B5D3-ED9DF36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3E038B8-54BB-4B19-BBBE-45855AF4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6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52174D-9AA8-46B6-BF30-BCBE1219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387D970-DF3C-47AC-97DE-44489B5A9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AE03B86-8B3B-4198-AD9E-68C05E713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71EC4FE-0A9F-4908-9A49-5B06D4B6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F5E825-1484-4F96-BADA-42FF8052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9BEE355-1518-4F32-857B-5CFC55F2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1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AFE556-451B-495E-B490-F0122B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F84B2F-EEDC-438E-821B-419EB24B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3F9486E-9548-4B34-81A5-E410AA2B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042C191-AF7E-4992-AB52-EC4897541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2B88A90-F2DF-4818-9C4A-1F85617B9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69EF0C1-E178-4D25-8C35-38C7DFAE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0D1AEE5-74DE-4F14-986E-64576613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A12CAC0-9936-4E99-B461-31301954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162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AFE556-451B-495E-B490-F0122B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F84B2F-EEDC-438E-821B-419EB24B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3F9486E-9548-4B34-81A5-E410AA2B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042C191-AF7E-4992-AB52-EC4897541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2B88A90-F2DF-4818-9C4A-1F85617B9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69EF0C1-E178-4D25-8C35-38C7DFAE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t>2018-06-16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0D1AEE5-74DE-4F14-986E-64576613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A12CAC0-9936-4E99-B461-31301954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3210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693187-4789-40C4-914E-13AFCDD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3AF2F79-827D-463E-99E6-86793BED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D40890D-A6A3-4CB9-A4E9-94CE989E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50DF1B7-5B48-4FE5-AB2E-E847008C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397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51F4F9E-27BE-4784-929A-540FE320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8BE966E-25FE-4B59-B997-612B44E6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D898776-26CE-4071-902F-57C05FB4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383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2E6B7F-E2CB-4168-A0AE-91B35671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1258F5-664A-4958-8A10-9B24BF50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5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8F64532-6089-448B-B0FE-8482214D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210EFC4-B838-40BD-836C-1A31CBDA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845CDEC-DCAE-46EB-82A8-EF032D2F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473EAAC-2DBD-43A7-8366-74C200BC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301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D647D6-1926-4306-850A-120BDF2E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A936C09-8842-46AB-81C6-7766289C9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5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6FD0B1B-DB5B-48C4-9672-1231E1A0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B7F4EA4-51AF-4C32-8D4C-123DB89C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0FE345E-D238-44DD-BA06-0E484A96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E01ED7B-D4CA-4CF5-94C5-85AA83F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04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A3723E-CB84-4DB7-89F9-26D02A77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7885DB5-9B4B-41B8-AFCD-534838BC1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19088A-B380-4B66-92B9-17BD4CBC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2D9475-6BCF-4ABD-B39A-2138D2B8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535AEEB-80AC-4023-87B4-7B1F7FBF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107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1BE0981-7EFE-4594-8D4A-DC0468862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8C95C0E-18B9-4BB4-B215-A2431155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368650-3690-48F6-9B7C-F04A6E6C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3BED760-6DEA-404B-A7D3-222FF0C5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93B8A2-1A20-4883-B7AE-91C50D29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8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693187-4789-40C4-914E-13AFCDD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3AF2F79-827D-463E-99E6-86793BED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t>2018-06-16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D40890D-A6A3-4CB9-A4E9-94CE989E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50DF1B7-5B48-4FE5-AB2E-E847008C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98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51F4F9E-27BE-4784-929A-540FE320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t>2018-06-16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8BE966E-25FE-4B59-B997-612B44E6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D898776-26CE-4071-902F-57C05FB4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8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2E6B7F-E2CB-4168-A0AE-91B35671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F1258F5-664A-4958-8A10-9B24BF50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6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8F64532-6089-448B-B0FE-8482214D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210EFC4-B838-40BD-836C-1A31CBDA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t>2018-06-16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845CDEC-DCAE-46EB-82A8-EF032D2F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473EAAC-2DBD-43A7-8366-74C200BC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97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D647D6-1926-4306-850A-120BDF2E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A936C09-8842-46AB-81C6-7766289C9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6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6FD0B1B-DB5B-48C4-9672-1231E1A0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B7F4EA4-51AF-4C32-8D4C-123DB89C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t>2018-06-16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0FE345E-D238-44DD-BA06-0E484A96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E01ED7B-D4CA-4CF5-94C5-85AA83F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98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B3CD5AF-322B-45ED-ABA8-C434EB6D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3AF5B9E-FCB3-4BB5-9637-6BCAC1DEF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6D8D970-2E83-4DA4-B824-0F0AD387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807C1-3970-41F1-A5DB-4FF44A714B23}" type="datetimeFigureOut">
              <a:rPr lang="ko-KR" altLang="en-US" smtClean="0"/>
              <a:t>2018-06-16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9D919C7-D1C7-4D9E-9C3D-8F36CCFF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6DA4E80-A994-449B-8641-59D718A4C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9802-881B-432A-AF2C-E1FAECB3C93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50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B3CD5AF-322B-45ED-ABA8-C434EB6D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AF5B9E-FCB3-4BB5-9637-6BCAC1DEF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6D8D970-2E83-4DA4-B824-0F0AD387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D919C7-D1C7-4D9E-9C3D-8F36CCFF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DA4E80-A994-449B-8641-59D718A4C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8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B3CD5AF-322B-45ED-ABA8-C434EB6D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3AF5B9E-FCB3-4BB5-9637-6BCAC1DEF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6D8D970-2E83-4DA4-B824-0F0AD387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9D919C7-D1C7-4D9E-9C3D-8F36CCFF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6DA4E80-A994-449B-8641-59D718A4C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8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B3CD5AF-322B-45ED-ABA8-C434EB6D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3AF5B9E-FCB3-4BB5-9637-6BCAC1DEF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6D8D970-2E83-4DA4-B824-0F0AD387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9D919C7-D1C7-4D9E-9C3D-8F36CCFF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6DA4E80-A994-449B-8641-59D718A4C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30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B3CD5AF-322B-45ED-ABA8-C434EB6D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AF5B9E-FCB3-4BB5-9637-6BCAC1DEF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6D8D970-2E83-4DA4-B824-0F0AD387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807C1-3970-41F1-A5DB-4FF44A714B2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D919C7-D1C7-4D9E-9C3D-8F36CCFF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DA4E80-A994-449B-8641-59D718A4C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9802-881B-432A-AF2C-E1FAECB3C93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7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30.jpeg"/><Relationship Id="rId3" Type="http://schemas.openxmlformats.org/officeDocument/2006/relationships/image" Target="../media/image9.png"/><Relationship Id="rId7" Type="http://schemas.openxmlformats.org/officeDocument/2006/relationships/image" Target="../media/image24.jpg"/><Relationship Id="rId12" Type="http://schemas.openxmlformats.org/officeDocument/2006/relationships/image" Target="../media/image2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23.png"/><Relationship Id="rId11" Type="http://schemas.openxmlformats.org/officeDocument/2006/relationships/image" Target="../media/image28.jpg"/><Relationship Id="rId5" Type="http://schemas.openxmlformats.org/officeDocument/2006/relationships/image" Target="../media/image22.png"/><Relationship Id="rId10" Type="http://schemas.openxmlformats.org/officeDocument/2006/relationships/image" Target="../media/image27.jpg"/><Relationship Id="rId4" Type="http://schemas.openxmlformats.org/officeDocument/2006/relationships/image" Target="../media/image10.png"/><Relationship Id="rId9" Type="http://schemas.openxmlformats.org/officeDocument/2006/relationships/image" Target="../media/image26.jpg"/><Relationship Id="rId1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9.png"/><Relationship Id="rId7" Type="http://schemas.openxmlformats.org/officeDocument/2006/relationships/image" Target="../media/image2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34.png"/><Relationship Id="rId4" Type="http://schemas.openxmlformats.org/officeDocument/2006/relationships/image" Target="../media/image10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C123311A-ECFF-4C23-976E-2AA1136DDD02}"/>
              </a:ext>
            </a:extLst>
          </p:cNvPr>
          <p:cNvGrpSpPr/>
          <p:nvPr/>
        </p:nvGrpSpPr>
        <p:grpSpPr>
          <a:xfrm>
            <a:off x="3522730" y="1770742"/>
            <a:ext cx="5263195" cy="2628900"/>
            <a:chOff x="4781550" y="2114550"/>
            <a:chExt cx="2628900" cy="262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81E0EF76-A785-4C24-A950-FDA866239060}"/>
                </a:ext>
              </a:extLst>
            </p:cNvPr>
            <p:cNvSpPr/>
            <p:nvPr/>
          </p:nvSpPr>
          <p:spPr>
            <a:xfrm>
              <a:off x="4781550" y="2114550"/>
              <a:ext cx="2628900" cy="2628900"/>
            </a:xfrm>
            <a:prstGeom prst="rect">
              <a:avLst/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6B48C45C-0E63-4CD0-8F83-E49ECCA939DF}"/>
                </a:ext>
              </a:extLst>
            </p:cNvPr>
            <p:cNvSpPr txBox="1"/>
            <p:nvPr/>
          </p:nvSpPr>
          <p:spPr>
            <a:xfrm>
              <a:off x="6127463" y="2486025"/>
              <a:ext cx="11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CREATE MOVIE</a:t>
              </a:r>
            </a:p>
            <a:p>
              <a:pPr algn="r"/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REVIEW HOMEPAGE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48D40E9B-FA86-45C4-9415-147458FAF39D}"/>
                </a:ext>
              </a:extLst>
            </p:cNvPr>
            <p:cNvCxnSpPr/>
            <p:nvPr/>
          </p:nvCxnSpPr>
          <p:spPr>
            <a:xfrm>
              <a:off x="4981575" y="3132356"/>
              <a:ext cx="21526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4D8BBE67-40F4-4633-9DF1-F8A4866C333B}"/>
                </a:ext>
              </a:extLst>
            </p:cNvPr>
            <p:cNvSpPr txBox="1"/>
            <p:nvPr/>
          </p:nvSpPr>
          <p:spPr>
            <a:xfrm>
              <a:off x="5795282" y="4351036"/>
              <a:ext cx="6014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2018. </a:t>
              </a:r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06. 18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558877-E7F7-4B3F-95FB-DD83C5AD7B04}"/>
                </a:ext>
              </a:extLst>
            </p:cNvPr>
            <p:cNvSpPr txBox="1"/>
            <p:nvPr/>
          </p:nvSpPr>
          <p:spPr>
            <a:xfrm>
              <a:off x="4823704" y="2147470"/>
              <a:ext cx="3996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KoPub바탕체 Light" panose="00000300000000000000" pitchFamily="2" charset="-127"/>
                  <a:ea typeface="KoPub바탕체 Light" panose="00000300000000000000" pitchFamily="2" charset="-127"/>
                </a:rPr>
                <a:t>“</a:t>
              </a:r>
              <a:endParaRPr lang="ko-KR" altLang="en-US" sz="8000" dirty="0">
                <a:solidFill>
                  <a:schemeClr val="bg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2B09E28D-0817-489C-B9BD-6C07D5D96CA7}"/>
                </a:ext>
              </a:extLst>
            </p:cNvPr>
            <p:cNvSpPr txBox="1"/>
            <p:nvPr/>
          </p:nvSpPr>
          <p:spPr>
            <a:xfrm>
              <a:off x="4940857" y="3089880"/>
              <a:ext cx="231172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6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너의 영화는</a:t>
              </a:r>
              <a:r>
                <a:rPr lang="en-US" altLang="ko-KR" sz="6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?</a:t>
              </a:r>
              <a:endParaRPr lang="en-US" altLang="ko-KR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014003A5-9357-419E-82ED-739BBC37C93F}"/>
              </a:ext>
            </a:extLst>
          </p:cNvPr>
          <p:cNvCxnSpPr>
            <a:cxnSpLocks/>
          </p:cNvCxnSpPr>
          <p:nvPr/>
        </p:nvCxnSpPr>
        <p:spPr>
          <a:xfrm flipH="1">
            <a:off x="8029576" y="514388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FB0E8376-A56C-4400-B58B-3C554CCE2647}"/>
              </a:ext>
            </a:extLst>
          </p:cNvPr>
          <p:cNvCxnSpPr>
            <a:cxnSpLocks/>
          </p:cNvCxnSpPr>
          <p:nvPr/>
        </p:nvCxnSpPr>
        <p:spPr>
          <a:xfrm flipH="1">
            <a:off x="8229601" y="514387"/>
            <a:ext cx="2105024" cy="115252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3A048CA-EBD2-47F7-B51D-CEC11288BB4E}"/>
              </a:ext>
            </a:extLst>
          </p:cNvPr>
          <p:cNvCxnSpPr>
            <a:cxnSpLocks/>
          </p:cNvCxnSpPr>
          <p:nvPr/>
        </p:nvCxnSpPr>
        <p:spPr>
          <a:xfrm flipH="1">
            <a:off x="7839076" y="1851679"/>
            <a:ext cx="3629024" cy="1986933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A4F91DFD-EDDB-4237-BBD3-D466982C2ADF}"/>
              </a:ext>
            </a:extLst>
          </p:cNvPr>
          <p:cNvCxnSpPr>
            <a:cxnSpLocks/>
          </p:cNvCxnSpPr>
          <p:nvPr/>
        </p:nvCxnSpPr>
        <p:spPr>
          <a:xfrm flipH="1">
            <a:off x="723900" y="3488412"/>
            <a:ext cx="3629024" cy="1986933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D1D26DE6-8AFF-4828-A9E0-6B113EDF94A7}"/>
              </a:ext>
            </a:extLst>
          </p:cNvPr>
          <p:cNvCxnSpPr>
            <a:cxnSpLocks/>
          </p:cNvCxnSpPr>
          <p:nvPr/>
        </p:nvCxnSpPr>
        <p:spPr>
          <a:xfrm flipH="1">
            <a:off x="2959801" y="4186677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A70F9D8E-AF03-4496-8BDC-714C692E6BA1}"/>
              </a:ext>
            </a:extLst>
          </p:cNvPr>
          <p:cNvCxnSpPr>
            <a:cxnSpLocks/>
          </p:cNvCxnSpPr>
          <p:nvPr/>
        </p:nvCxnSpPr>
        <p:spPr>
          <a:xfrm flipH="1">
            <a:off x="3574870" y="1382731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06BAD1C9-50E3-49F4-940D-C16A467A3B76}"/>
              </a:ext>
            </a:extLst>
          </p:cNvPr>
          <p:cNvCxnSpPr>
            <a:cxnSpLocks/>
          </p:cNvCxnSpPr>
          <p:nvPr/>
        </p:nvCxnSpPr>
        <p:spPr>
          <a:xfrm flipH="1">
            <a:off x="1468348" y="877645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6F128774-33A1-4089-95D2-B6402E27ECCB}"/>
              </a:ext>
            </a:extLst>
          </p:cNvPr>
          <p:cNvCxnSpPr>
            <a:cxnSpLocks/>
          </p:cNvCxnSpPr>
          <p:nvPr/>
        </p:nvCxnSpPr>
        <p:spPr>
          <a:xfrm flipH="1">
            <a:off x="877810" y="2943657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E9105909-A770-4666-B81C-6AA7DB311740}"/>
              </a:ext>
            </a:extLst>
          </p:cNvPr>
          <p:cNvCxnSpPr>
            <a:cxnSpLocks/>
          </p:cNvCxnSpPr>
          <p:nvPr/>
        </p:nvCxnSpPr>
        <p:spPr>
          <a:xfrm flipH="1">
            <a:off x="3574870" y="5960606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9A794C12-7E4C-4C4D-918A-0DE6E07DFB0F}"/>
              </a:ext>
            </a:extLst>
          </p:cNvPr>
          <p:cNvCxnSpPr>
            <a:cxnSpLocks/>
          </p:cNvCxnSpPr>
          <p:nvPr/>
        </p:nvCxnSpPr>
        <p:spPr>
          <a:xfrm flipH="1">
            <a:off x="8708633" y="5806123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E6D677E-958F-4B8F-A29F-1CEE245B73ED}"/>
              </a:ext>
            </a:extLst>
          </p:cNvPr>
          <p:cNvCxnSpPr>
            <a:cxnSpLocks/>
          </p:cNvCxnSpPr>
          <p:nvPr/>
        </p:nvCxnSpPr>
        <p:spPr>
          <a:xfrm flipH="1">
            <a:off x="10766033" y="3588194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EBE303B2-A644-4AF7-8986-0C6340917C3A}"/>
              </a:ext>
            </a:extLst>
          </p:cNvPr>
          <p:cNvCxnSpPr>
            <a:cxnSpLocks/>
          </p:cNvCxnSpPr>
          <p:nvPr/>
        </p:nvCxnSpPr>
        <p:spPr>
          <a:xfrm flipH="1">
            <a:off x="4269985" y="-522782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67E34EA5-5393-4598-BB28-A3115AEC1785}"/>
              </a:ext>
            </a:extLst>
          </p:cNvPr>
          <p:cNvCxnSpPr>
            <a:cxnSpLocks/>
          </p:cNvCxnSpPr>
          <p:nvPr/>
        </p:nvCxnSpPr>
        <p:spPr>
          <a:xfrm flipH="1">
            <a:off x="-452932" y="2086697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FB700F91-2596-4E39-9D3F-B61CA2834928}"/>
              </a:ext>
            </a:extLst>
          </p:cNvPr>
          <p:cNvCxnSpPr>
            <a:cxnSpLocks/>
          </p:cNvCxnSpPr>
          <p:nvPr/>
        </p:nvCxnSpPr>
        <p:spPr>
          <a:xfrm flipH="1">
            <a:off x="306193" y="6332049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B8C031BE-81C8-45D4-92C0-712A191EDCA9}"/>
              </a:ext>
            </a:extLst>
          </p:cNvPr>
          <p:cNvCxnSpPr>
            <a:cxnSpLocks/>
          </p:cNvCxnSpPr>
          <p:nvPr/>
        </p:nvCxnSpPr>
        <p:spPr>
          <a:xfrm flipH="1">
            <a:off x="9461131" y="5154934"/>
            <a:ext cx="2653239" cy="145267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ACE73083-E773-4256-8214-B82ECCB4A96F}"/>
              </a:ext>
            </a:extLst>
          </p:cNvPr>
          <p:cNvCxnSpPr>
            <a:cxnSpLocks/>
          </p:cNvCxnSpPr>
          <p:nvPr/>
        </p:nvCxnSpPr>
        <p:spPr>
          <a:xfrm flipH="1">
            <a:off x="6819537" y="5665894"/>
            <a:ext cx="2021091" cy="1106570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394A49BA-DA53-431D-9DB1-FC53D8ED408F}"/>
              </a:ext>
            </a:extLst>
          </p:cNvPr>
          <p:cNvCxnSpPr>
            <a:cxnSpLocks/>
          </p:cNvCxnSpPr>
          <p:nvPr/>
        </p:nvCxnSpPr>
        <p:spPr>
          <a:xfrm flipH="1">
            <a:off x="11726669" y="3429842"/>
            <a:ext cx="900563" cy="493069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98A9E48-AAE1-4BFF-9913-62FF33182454}"/>
              </a:ext>
            </a:extLst>
          </p:cNvPr>
          <p:cNvCxnSpPr>
            <a:cxnSpLocks/>
          </p:cNvCxnSpPr>
          <p:nvPr/>
        </p:nvCxnSpPr>
        <p:spPr>
          <a:xfrm flipH="1">
            <a:off x="5924551" y="-187429"/>
            <a:ext cx="2725788" cy="1484858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5150C948-77CC-4123-8770-57030059AA49}"/>
              </a:ext>
            </a:extLst>
          </p:cNvPr>
          <p:cNvCxnSpPr>
            <a:cxnSpLocks/>
          </p:cNvCxnSpPr>
          <p:nvPr/>
        </p:nvCxnSpPr>
        <p:spPr>
          <a:xfrm flipH="1">
            <a:off x="723900" y="601801"/>
            <a:ext cx="1700056" cy="926096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09F33819-06E3-48F2-9C82-3F8035E3A86D}"/>
              </a:ext>
            </a:extLst>
          </p:cNvPr>
          <p:cNvCxnSpPr>
            <a:cxnSpLocks/>
          </p:cNvCxnSpPr>
          <p:nvPr/>
        </p:nvCxnSpPr>
        <p:spPr>
          <a:xfrm flipH="1">
            <a:off x="1713401" y="392384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06F0A41D-9370-4224-9D97-A7BE9567859C}"/>
              </a:ext>
            </a:extLst>
          </p:cNvPr>
          <p:cNvCxnSpPr>
            <a:cxnSpLocks/>
          </p:cNvCxnSpPr>
          <p:nvPr/>
        </p:nvCxnSpPr>
        <p:spPr>
          <a:xfrm flipH="1">
            <a:off x="3808901" y="1154384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8B4242C1-8CB6-480C-AFD8-8E4D939BB8B4}"/>
              </a:ext>
            </a:extLst>
          </p:cNvPr>
          <p:cNvCxnSpPr>
            <a:cxnSpLocks/>
          </p:cNvCxnSpPr>
          <p:nvPr/>
        </p:nvCxnSpPr>
        <p:spPr>
          <a:xfrm flipH="1">
            <a:off x="2704001" y="4469084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21361DCB-1157-4100-908C-419793FE0E04}"/>
              </a:ext>
            </a:extLst>
          </p:cNvPr>
          <p:cNvCxnSpPr>
            <a:cxnSpLocks/>
          </p:cNvCxnSpPr>
          <p:nvPr/>
        </p:nvCxnSpPr>
        <p:spPr>
          <a:xfrm flipH="1">
            <a:off x="3980350" y="5935934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A8A98E04-0E6D-40C3-A1D3-022941B055C0}"/>
              </a:ext>
            </a:extLst>
          </p:cNvPr>
          <p:cNvCxnSpPr>
            <a:cxnSpLocks/>
          </p:cNvCxnSpPr>
          <p:nvPr/>
        </p:nvCxnSpPr>
        <p:spPr>
          <a:xfrm flipH="1">
            <a:off x="7577018" y="5704512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2BD9DE64-E789-469C-A155-1EF5F65F944E}"/>
              </a:ext>
            </a:extLst>
          </p:cNvPr>
          <p:cNvCxnSpPr>
            <a:cxnSpLocks/>
          </p:cNvCxnSpPr>
          <p:nvPr/>
        </p:nvCxnSpPr>
        <p:spPr>
          <a:xfrm flipH="1">
            <a:off x="10580639" y="550724"/>
            <a:ext cx="2725788" cy="1484858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0BB7DC4B-D4E7-4E79-9980-7C62D8DD57D0}"/>
              </a:ext>
            </a:extLst>
          </p:cNvPr>
          <p:cNvGrpSpPr/>
          <p:nvPr/>
        </p:nvGrpSpPr>
        <p:grpSpPr>
          <a:xfrm>
            <a:off x="1840724" y="3916493"/>
            <a:ext cx="340247" cy="316327"/>
            <a:chOff x="1014463" y="2223673"/>
            <a:chExt cx="387841" cy="360575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96DD46B4-F8D8-4E68-B905-F89FD727C9B4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49D85F20-1B6F-4BF7-A6C4-5EBE84BD938E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DFC08FE-4C92-4DB2-9C06-E619FA2CBF77}"/>
              </a:ext>
            </a:extLst>
          </p:cNvPr>
          <p:cNvGrpSpPr/>
          <p:nvPr/>
        </p:nvGrpSpPr>
        <p:grpSpPr>
          <a:xfrm>
            <a:off x="2752793" y="1209223"/>
            <a:ext cx="340247" cy="316327"/>
            <a:chOff x="1014463" y="2223673"/>
            <a:chExt cx="387841" cy="360575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05EAE8CB-204B-44B6-A2C4-6ECDA021BFFD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DA44BA6E-0064-4B71-8CB4-2ADCB8807273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C7BD1E84-19E2-4358-ADA7-A7769D34C216}"/>
              </a:ext>
            </a:extLst>
          </p:cNvPr>
          <p:cNvGrpSpPr/>
          <p:nvPr/>
        </p:nvGrpSpPr>
        <p:grpSpPr>
          <a:xfrm>
            <a:off x="6742998" y="5881311"/>
            <a:ext cx="340247" cy="316327"/>
            <a:chOff x="1014463" y="2223673"/>
            <a:chExt cx="387841" cy="360575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7F6D2AD-D17B-49E9-8B80-C4A043748CE8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489A05B7-6A39-4307-855D-E8E39DE8023A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72D5D847-F5A8-4C06-A4D2-F3DE450ACED8}"/>
              </a:ext>
            </a:extLst>
          </p:cNvPr>
          <p:cNvGrpSpPr/>
          <p:nvPr/>
        </p:nvGrpSpPr>
        <p:grpSpPr>
          <a:xfrm>
            <a:off x="10793113" y="3449799"/>
            <a:ext cx="340247" cy="316327"/>
            <a:chOff x="1014463" y="2223673"/>
            <a:chExt cx="387841" cy="360575"/>
          </a:xfrm>
        </p:grpSpPr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F42D55C8-3081-46BF-8DC8-EED48295EC2E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811E461A-23D7-4816-8F85-3B33E59499FB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012C5DBB-5C24-4D39-A7E4-D34584A194D0}"/>
              </a:ext>
            </a:extLst>
          </p:cNvPr>
          <p:cNvGrpSpPr/>
          <p:nvPr/>
        </p:nvGrpSpPr>
        <p:grpSpPr>
          <a:xfrm>
            <a:off x="517027" y="2358740"/>
            <a:ext cx="340247" cy="316327"/>
            <a:chOff x="1014463" y="2223673"/>
            <a:chExt cx="387841" cy="360575"/>
          </a:xfrm>
        </p:grpSpPr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3F7A6F08-9BCB-403C-83A1-16CF997519DF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9EE6A9C8-5184-4C7C-B069-686751A3B654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7499E282-FB56-4837-9692-7814F3716637}"/>
              </a:ext>
            </a:extLst>
          </p:cNvPr>
          <p:cNvGrpSpPr/>
          <p:nvPr/>
        </p:nvGrpSpPr>
        <p:grpSpPr>
          <a:xfrm>
            <a:off x="11133359" y="5665932"/>
            <a:ext cx="340247" cy="316327"/>
            <a:chOff x="1014463" y="2223673"/>
            <a:chExt cx="387841" cy="360575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59EBB797-26CF-42A3-81E6-B0FD3B8BDC1B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8B78F4D6-FBC1-4B99-9754-E619328EE3B0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533ABF36-A3C8-4376-A6B0-F644A00A2BC0}"/>
              </a:ext>
            </a:extLst>
          </p:cNvPr>
          <p:cNvGrpSpPr/>
          <p:nvPr/>
        </p:nvGrpSpPr>
        <p:grpSpPr>
          <a:xfrm>
            <a:off x="821106" y="6335355"/>
            <a:ext cx="340247" cy="316327"/>
            <a:chOff x="1014463" y="2223673"/>
            <a:chExt cx="387841" cy="360575"/>
          </a:xfrm>
        </p:grpSpPr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AF0604DA-6526-4C5F-906D-E97277EBC28F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1FBBE605-AB68-4DD3-B97B-EFE8CC0F4FC2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91A3438D-CE51-4CA5-AD32-D8EEA0E49B27}"/>
              </a:ext>
            </a:extLst>
          </p:cNvPr>
          <p:cNvGrpSpPr/>
          <p:nvPr/>
        </p:nvGrpSpPr>
        <p:grpSpPr>
          <a:xfrm>
            <a:off x="10801494" y="550762"/>
            <a:ext cx="340247" cy="316327"/>
            <a:chOff x="1014463" y="2223673"/>
            <a:chExt cx="387841" cy="360575"/>
          </a:xfrm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36839434-FF41-42C3-9F97-9EF0C926F978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C60C015D-F3C6-444D-B193-D07A9F53AFF3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CF7F872-B24D-49D8-AF38-03CB54C76566}"/>
              </a:ext>
            </a:extLst>
          </p:cNvPr>
          <p:cNvSpPr txBox="1"/>
          <p:nvPr/>
        </p:nvSpPr>
        <p:spPr>
          <a:xfrm>
            <a:off x="2005507" y="4981930"/>
            <a:ext cx="24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에너자이조</a:t>
            </a:r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en-US" altLang="ko-KR" sz="3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16984" y="5076581"/>
            <a:ext cx="578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강무성   김남호   김수진   김하나   신승훈   조현준</a:t>
            </a:r>
            <a:endParaRPr lang="ko-KR" altLang="en-US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51A85A0-8CDC-458C-B1C5-6F16DBBAD902}"/>
              </a:ext>
            </a:extLst>
          </p:cNvPr>
          <p:cNvCxnSpPr>
            <a:cxnSpLocks/>
          </p:cNvCxnSpPr>
          <p:nvPr/>
        </p:nvCxnSpPr>
        <p:spPr>
          <a:xfrm flipH="1">
            <a:off x="8708633" y="5806126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A59206A-D1B1-4062-AF67-E8A642CB4CAA}"/>
              </a:ext>
            </a:extLst>
          </p:cNvPr>
          <p:cNvCxnSpPr>
            <a:cxnSpLocks/>
          </p:cNvCxnSpPr>
          <p:nvPr/>
        </p:nvCxnSpPr>
        <p:spPr>
          <a:xfrm flipH="1">
            <a:off x="9461141" y="5154934"/>
            <a:ext cx="2653239" cy="145267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C008660D-FF6B-44B5-A1B2-FF93995202AF}"/>
              </a:ext>
            </a:extLst>
          </p:cNvPr>
          <p:cNvCxnSpPr>
            <a:cxnSpLocks/>
          </p:cNvCxnSpPr>
          <p:nvPr/>
        </p:nvCxnSpPr>
        <p:spPr>
          <a:xfrm flipH="1">
            <a:off x="9010845" y="905945"/>
            <a:ext cx="900563" cy="493069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5D67811C-CDB6-4C5B-96DA-D0EFFC8BB224}"/>
              </a:ext>
            </a:extLst>
          </p:cNvPr>
          <p:cNvCxnSpPr>
            <a:cxnSpLocks/>
          </p:cNvCxnSpPr>
          <p:nvPr/>
        </p:nvCxnSpPr>
        <p:spPr>
          <a:xfrm flipH="1">
            <a:off x="3574879" y="5960599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2B29A5D3-734B-47EF-8787-8A087D83444D}"/>
              </a:ext>
            </a:extLst>
          </p:cNvPr>
          <p:cNvCxnSpPr>
            <a:cxnSpLocks/>
          </p:cNvCxnSpPr>
          <p:nvPr/>
        </p:nvCxnSpPr>
        <p:spPr>
          <a:xfrm flipH="1">
            <a:off x="3980359" y="5935926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26EB95DF-85BE-4EE2-88A7-B8425E8B7F1F}"/>
              </a:ext>
            </a:extLst>
          </p:cNvPr>
          <p:cNvCxnSpPr>
            <a:cxnSpLocks/>
          </p:cNvCxnSpPr>
          <p:nvPr/>
        </p:nvCxnSpPr>
        <p:spPr>
          <a:xfrm flipH="1">
            <a:off x="8029576" y="514391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1D957EC7-E627-4EF0-97E1-FC13BEF31FD8}"/>
              </a:ext>
            </a:extLst>
          </p:cNvPr>
          <p:cNvGrpSpPr/>
          <p:nvPr/>
        </p:nvGrpSpPr>
        <p:grpSpPr>
          <a:xfrm>
            <a:off x="77537" y="168115"/>
            <a:ext cx="3725967" cy="1323439"/>
            <a:chOff x="208161" y="139056"/>
            <a:chExt cx="3725969" cy="1323439"/>
          </a:xfrm>
        </p:grpSpPr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E279E36-DB30-48E8-A313-704DB47B724E}"/>
                </a:ext>
              </a:extLst>
            </p:cNvPr>
            <p:cNvSpPr txBox="1"/>
            <p:nvPr/>
          </p:nvSpPr>
          <p:spPr>
            <a:xfrm>
              <a:off x="208161" y="139056"/>
              <a:ext cx="8002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prstClr val="white"/>
                  </a:solidFill>
                  <a:latin typeface="KoPub바탕체 Light" panose="00000300000000000000" pitchFamily="2" charset="-127"/>
                  <a:ea typeface="KoPub바탕체 Light" panose="00000300000000000000" pitchFamily="2" charset="-127"/>
                </a:rPr>
                <a:t>“</a:t>
              </a:r>
              <a:endParaRPr lang="ko-KR" altLang="en-US" sz="8000" dirty="0">
                <a:solidFill>
                  <a:prstClr val="white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5ECCCAEF-5F8D-4539-9212-52F9796C8D9C}"/>
                </a:ext>
              </a:extLst>
            </p:cNvPr>
            <p:cNvSpPr txBox="1"/>
            <p:nvPr/>
          </p:nvSpPr>
          <p:spPr>
            <a:xfrm>
              <a:off x="291785" y="509966"/>
              <a:ext cx="36423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  <a:ea typeface="KoPub돋움체 Bold" panose="00000800000000000000" pitchFamily="2" charset="-127"/>
                </a:rPr>
                <a:t> </a:t>
              </a:r>
              <a:r>
                <a:rPr lang="en-US" altLang="ko-KR" sz="44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  <a:ea typeface="KoPub돋움체 Bold" panose="00000800000000000000" pitchFamily="2" charset="-127"/>
                </a:rPr>
                <a:t>03_</a:t>
              </a:r>
              <a:r>
                <a:rPr lang="ko-KR" altLang="en-US" sz="44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태백B" panose="02030600000101010101" pitchFamily="18" charset="-127"/>
                  <a:ea typeface="HY태백B" panose="02030600000101010101" pitchFamily="18" charset="-127"/>
                </a:rPr>
                <a:t>개발 동기</a:t>
              </a:r>
              <a:endParaRPr lang="en-US" altLang="ko-KR" sz="4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HY태백B" panose="02030600000101010101" pitchFamily="18" charset="-127"/>
                <a:ea typeface="HY태백B" panose="0203060000010101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54252" y="1877568"/>
            <a:ext cx="937564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현대인의 개인 </a:t>
            </a:r>
            <a:r>
              <a: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여가시간의 </a:t>
            </a:r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부족으로 영상 콘텐츠 소비 증가함</a:t>
            </a:r>
            <a:endParaRPr lang="en-US" altLang="ko-KR" sz="2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</a:t>
            </a:r>
            <a:r>
              <a: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영화</a:t>
            </a:r>
            <a:r>
              <a:rPr lang="en-US" altLang="ko-K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 </a:t>
            </a:r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시간</a:t>
            </a:r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·</a:t>
            </a:r>
            <a:r>
              <a: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공간</a:t>
            </a:r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·</a:t>
            </a:r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금전적으로 가장 효율적인 취미활동</a:t>
            </a:r>
            <a:endParaRPr lang="en-US" altLang="ko-KR" sz="2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fontAlgn="base"/>
            <a:endParaRPr lang="en-US" altLang="ko-KR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영화홍보를 </a:t>
            </a:r>
            <a:r>
              <a: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위한 </a:t>
            </a:r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허위후기로 인하여 신뢰성 있는 </a:t>
            </a:r>
            <a:r>
              <a: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후기를 쉽게 찾을 수 </a:t>
            </a:r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없음</a:t>
            </a:r>
            <a:r>
              <a:rPr lang="en-US" altLang="ko-K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정확한 정보를 얻기 위해선 많은 시간을 투자 하여야 함</a:t>
            </a:r>
            <a:endParaRPr lang="en-US" altLang="ko-KR" sz="2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ko-KR" altLang="en-US" sz="2200" b="1" dirty="0" smtClean="0">
                <a:solidFill>
                  <a:srgbClr val="FF0000"/>
                </a:solidFill>
              </a:rPr>
              <a:t>이러한 </a:t>
            </a:r>
            <a:r>
              <a:rPr lang="ko-KR" altLang="en-US" sz="2200" b="1" dirty="0">
                <a:solidFill>
                  <a:srgbClr val="FF0000"/>
                </a:solidFill>
              </a:rPr>
              <a:t>점을 극복하고 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각자에게 적합한 영화정보를 제공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 </a:t>
            </a:r>
            <a:endParaRPr lang="en-US" altLang="ko-KR" sz="220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2200" b="1" dirty="0">
                <a:solidFill>
                  <a:srgbClr val="FF0000"/>
                </a:solidFill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                                                               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취미생활에 여유 부여 </a:t>
            </a:r>
            <a:endParaRPr lang="ko-KR" altLang="en-US" sz="2200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2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6280" y="2608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8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4. </a:t>
            </a:r>
            <a:r>
              <a:rPr lang="ko-KR" altLang="en-US" sz="58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기능 분석</a:t>
            </a:r>
            <a:endParaRPr lang="ko-KR" altLang="en-US" sz="5800" dirty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7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51A85A0-8CDC-458C-B1C5-6F16DBBAD902}"/>
              </a:ext>
            </a:extLst>
          </p:cNvPr>
          <p:cNvCxnSpPr>
            <a:cxnSpLocks/>
          </p:cNvCxnSpPr>
          <p:nvPr/>
        </p:nvCxnSpPr>
        <p:spPr>
          <a:xfrm flipH="1">
            <a:off x="8708633" y="5806115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64964977-A57C-4F32-90D8-B4AFB05E8983}"/>
              </a:ext>
            </a:extLst>
          </p:cNvPr>
          <p:cNvCxnSpPr>
            <a:cxnSpLocks/>
          </p:cNvCxnSpPr>
          <p:nvPr/>
        </p:nvCxnSpPr>
        <p:spPr>
          <a:xfrm flipH="1">
            <a:off x="10766033" y="3588194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C008660D-FF6B-44B5-A1B2-FF93995202AF}"/>
              </a:ext>
            </a:extLst>
          </p:cNvPr>
          <p:cNvCxnSpPr>
            <a:cxnSpLocks/>
          </p:cNvCxnSpPr>
          <p:nvPr/>
        </p:nvCxnSpPr>
        <p:spPr>
          <a:xfrm flipH="1">
            <a:off x="11726669" y="3429842"/>
            <a:ext cx="900563" cy="493069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xmlns="" id="{C90F2887-CF70-4BEE-A5A1-1FCD2177F1EB}"/>
              </a:ext>
            </a:extLst>
          </p:cNvPr>
          <p:cNvCxnSpPr>
            <a:cxnSpLocks/>
          </p:cNvCxnSpPr>
          <p:nvPr/>
        </p:nvCxnSpPr>
        <p:spPr>
          <a:xfrm flipH="1">
            <a:off x="-1247775" y="4934121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26EB95DF-85BE-4EE2-88A7-B8425E8B7F1F}"/>
              </a:ext>
            </a:extLst>
          </p:cNvPr>
          <p:cNvCxnSpPr>
            <a:cxnSpLocks/>
          </p:cNvCxnSpPr>
          <p:nvPr/>
        </p:nvCxnSpPr>
        <p:spPr>
          <a:xfrm flipH="1">
            <a:off x="8029576" y="514380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C1593843-1882-4321-9F08-8B8178DD4773}"/>
              </a:ext>
            </a:extLst>
          </p:cNvPr>
          <p:cNvCxnSpPr>
            <a:cxnSpLocks/>
          </p:cNvCxnSpPr>
          <p:nvPr/>
        </p:nvCxnSpPr>
        <p:spPr>
          <a:xfrm flipH="1">
            <a:off x="8229601" y="514379"/>
            <a:ext cx="2105024" cy="115252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8C55AF33-DB58-41A5-833F-A8393F4A70E3}"/>
              </a:ext>
            </a:extLst>
          </p:cNvPr>
          <p:cNvCxnSpPr>
            <a:cxnSpLocks/>
          </p:cNvCxnSpPr>
          <p:nvPr/>
        </p:nvCxnSpPr>
        <p:spPr>
          <a:xfrm flipH="1">
            <a:off x="10580639" y="550724"/>
            <a:ext cx="2725788" cy="1484858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1D957EC7-E627-4EF0-97E1-FC13BEF31FD8}"/>
              </a:ext>
            </a:extLst>
          </p:cNvPr>
          <p:cNvGrpSpPr/>
          <p:nvPr/>
        </p:nvGrpSpPr>
        <p:grpSpPr>
          <a:xfrm>
            <a:off x="77536" y="168115"/>
            <a:ext cx="3520783" cy="1323439"/>
            <a:chOff x="208161" y="139056"/>
            <a:chExt cx="3520785" cy="13234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1E279E36-DB30-48E8-A313-704DB47B724E}"/>
                </a:ext>
              </a:extLst>
            </p:cNvPr>
            <p:cNvSpPr txBox="1"/>
            <p:nvPr/>
          </p:nvSpPr>
          <p:spPr>
            <a:xfrm>
              <a:off x="208161" y="139056"/>
              <a:ext cx="8002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prstClr val="white"/>
                  </a:solidFill>
                  <a:latin typeface="KoPub바탕체 Light" panose="00000300000000000000" pitchFamily="2" charset="-127"/>
                  <a:ea typeface="KoPub바탕체 Light" panose="00000300000000000000" pitchFamily="2" charset="-127"/>
                </a:rPr>
                <a:t>“</a:t>
              </a:r>
              <a:endParaRPr lang="ko-KR" altLang="en-US" sz="8000" dirty="0">
                <a:solidFill>
                  <a:prstClr val="white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5ECCCAEF-5F8D-4539-9212-52F9796C8D9C}"/>
                </a:ext>
              </a:extLst>
            </p:cNvPr>
            <p:cNvSpPr txBox="1"/>
            <p:nvPr/>
          </p:nvSpPr>
          <p:spPr>
            <a:xfrm>
              <a:off x="291785" y="509966"/>
              <a:ext cx="34371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  <a:ea typeface="KoPub돋움체 Bold" panose="00000800000000000000" pitchFamily="2" charset="-127"/>
                </a:rPr>
                <a:t> </a:t>
              </a:r>
              <a:r>
                <a:rPr lang="en-US" altLang="ko-KR" sz="44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  <a:ea typeface="KoPub돋움체 Bold" panose="00000800000000000000" pitchFamily="2" charset="-127"/>
                </a:rPr>
                <a:t>04_</a:t>
              </a:r>
              <a:r>
                <a:rPr lang="ko-KR" altLang="en-US" sz="44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태백B" panose="02030600000101010101" pitchFamily="18" charset="-127"/>
                  <a:ea typeface="HY태백B" panose="02030600000101010101" pitchFamily="18" charset="-127"/>
                </a:rPr>
                <a:t>기능분석</a:t>
              </a:r>
              <a:endParaRPr lang="en-US" altLang="ko-KR" sz="4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HY태백B" panose="02030600000101010101" pitchFamily="18" charset="-127"/>
                <a:ea typeface="HY태백B" panose="02030600000101010101" pitchFamily="18" charset="-127"/>
              </a:endParaRPr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446454" y="1187368"/>
            <a:ext cx="11367812" cy="5245929"/>
            <a:chOff x="442741" y="1293153"/>
            <a:chExt cx="11367812" cy="5245929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5D67811C-CDB6-4C5B-96DA-D0EFFC8BB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1231" y="5542466"/>
              <a:ext cx="686309" cy="419467"/>
            </a:xfrm>
            <a:prstGeom prst="line">
              <a:avLst/>
            </a:prstGeom>
            <a:ln w="25400">
              <a:solidFill>
                <a:srgbClr val="D01E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2B29A5D3-734B-47EF-8787-8A087D834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8887" y="5518173"/>
              <a:ext cx="686309" cy="419467"/>
            </a:xfrm>
            <a:prstGeom prst="line">
              <a:avLst/>
            </a:prstGeom>
            <a:ln w="19050">
              <a:solidFill>
                <a:srgbClr val="E757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그룹 193"/>
            <p:cNvGrpSpPr/>
            <p:nvPr/>
          </p:nvGrpSpPr>
          <p:grpSpPr>
            <a:xfrm>
              <a:off x="2762084" y="1363459"/>
              <a:ext cx="3212645" cy="2184878"/>
              <a:chOff x="3786036" y="1314691"/>
              <a:chExt cx="3212645" cy="2184878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786036" y="1496522"/>
                <a:ext cx="3212645" cy="200304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921942" y="1314691"/>
                <a:ext cx="924846" cy="363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Server</a:t>
                </a:r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322810" y="2620449"/>
                <a:ext cx="2139096" cy="4484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Apache Tomcat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778782" y="1850233"/>
                <a:ext cx="920746" cy="4484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JSP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921942" y="1879696"/>
                <a:ext cx="1495506" cy="4484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Servlet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순서도: 자기 디스크 48"/>
            <p:cNvSpPr/>
            <p:nvPr/>
          </p:nvSpPr>
          <p:spPr>
            <a:xfrm>
              <a:off x="442741" y="2516633"/>
              <a:ext cx="1111913" cy="79377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Database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(Oracle)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1044" name="그룹 1043"/>
            <p:cNvGrpSpPr/>
            <p:nvPr/>
          </p:nvGrpSpPr>
          <p:grpSpPr>
            <a:xfrm>
              <a:off x="1417811" y="4354204"/>
              <a:ext cx="3497065" cy="2184878"/>
              <a:chOff x="8362525" y="1907246"/>
              <a:chExt cx="3497065" cy="2184878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8362525" y="2089077"/>
                <a:ext cx="3497065" cy="200304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507647" y="1907246"/>
                <a:ext cx="1215204" cy="363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Open API</a:t>
                </a:r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8563312" y="2558736"/>
                <a:ext cx="2969727" cy="4484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영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화진흥위원회 오픈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API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8822845" y="3151630"/>
                <a:ext cx="2576427" cy="4484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Google Map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직선 화살표 연결선 21"/>
            <p:cNvCxnSpPr>
              <a:endCxn id="49" idx="4"/>
            </p:cNvCxnSpPr>
            <p:nvPr/>
          </p:nvCxnSpPr>
          <p:spPr>
            <a:xfrm flipH="1">
              <a:off x="1554654" y="2903474"/>
              <a:ext cx="1054434" cy="1004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37" idx="1"/>
            </p:cNvCxnSpPr>
            <p:nvPr/>
          </p:nvCxnSpPr>
          <p:spPr>
            <a:xfrm flipV="1">
              <a:off x="2522395" y="2893428"/>
              <a:ext cx="776463" cy="1004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5" name="그룹 1044"/>
            <p:cNvGrpSpPr/>
            <p:nvPr/>
          </p:nvGrpSpPr>
          <p:grpSpPr>
            <a:xfrm>
              <a:off x="8050674" y="1293153"/>
              <a:ext cx="3497065" cy="2184878"/>
              <a:chOff x="1487892" y="4150029"/>
              <a:chExt cx="3497065" cy="2184878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1487892" y="4331860"/>
                <a:ext cx="3497065" cy="200304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656803" y="4150029"/>
                <a:ext cx="1215204" cy="3693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Web</a:t>
                </a:r>
                <a:endParaRPr lang="ko-KR" altLang="en-US" dirty="0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1740918" y="5257082"/>
                <a:ext cx="1467409" cy="3055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GPS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1734702" y="4780261"/>
                <a:ext cx="1477338" cy="3516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HTML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3328449" y="4780261"/>
                <a:ext cx="1477338" cy="3516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CSS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1753110" y="5784923"/>
                <a:ext cx="1467409" cy="3272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Java Script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6" name="그룹 1045"/>
            <p:cNvGrpSpPr/>
            <p:nvPr/>
          </p:nvGrpSpPr>
          <p:grpSpPr>
            <a:xfrm>
              <a:off x="8029755" y="4067819"/>
              <a:ext cx="3780798" cy="2438242"/>
              <a:chOff x="8333567" y="4169370"/>
              <a:chExt cx="3780798" cy="2438242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0A59206A-D1B1-4062-AF67-E8A642CB4C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61126" y="5154934"/>
                <a:ext cx="2653239" cy="1452678"/>
              </a:xfrm>
              <a:prstGeom prst="line">
                <a:avLst/>
              </a:prstGeom>
              <a:ln w="19050">
                <a:solidFill>
                  <a:srgbClr val="E757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직사각형 144"/>
              <p:cNvSpPr/>
              <p:nvPr/>
            </p:nvSpPr>
            <p:spPr>
              <a:xfrm>
                <a:off x="8333567" y="4351201"/>
                <a:ext cx="3497065" cy="200304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8502478" y="4169370"/>
                <a:ext cx="1215204" cy="3693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Android</a:t>
                </a:r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8507317" y="4664493"/>
                <a:ext cx="1477338" cy="3516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HTML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10128853" y="5163342"/>
                <a:ext cx="1477338" cy="3516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CSS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8502478" y="5132920"/>
                <a:ext cx="1495506" cy="3712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Java Script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0" name="직사각형 199"/>
            <p:cNvSpPr/>
            <p:nvPr/>
          </p:nvSpPr>
          <p:spPr>
            <a:xfrm>
              <a:off x="8219585" y="5626006"/>
              <a:ext cx="1467409" cy="3474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GPS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2" name="직선 화살표 연결선 181"/>
            <p:cNvCxnSpPr/>
            <p:nvPr/>
          </p:nvCxnSpPr>
          <p:spPr>
            <a:xfrm flipV="1">
              <a:off x="4588325" y="5168213"/>
              <a:ext cx="3610341" cy="1292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꺾인 연결선 184"/>
            <p:cNvCxnSpPr/>
            <p:nvPr/>
          </p:nvCxnSpPr>
          <p:spPr>
            <a:xfrm rot="5400000" flipH="1" flipV="1">
              <a:off x="7005586" y="3857906"/>
              <a:ext cx="2088746" cy="531866"/>
            </a:xfrm>
            <a:prstGeom prst="bentConnector3">
              <a:avLst>
                <a:gd name="adj1" fmla="val 100198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꺾인 연결선 188"/>
            <p:cNvCxnSpPr>
              <a:stCxn id="138" idx="1"/>
            </p:cNvCxnSpPr>
            <p:nvPr/>
          </p:nvCxnSpPr>
          <p:spPr>
            <a:xfrm rot="10800000" flipV="1">
              <a:off x="7264350" y="2552999"/>
              <a:ext cx="1039350" cy="3269799"/>
            </a:xfrm>
            <a:prstGeom prst="bentConnector2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>
              <a:stCxn id="200" idx="1"/>
              <a:endCxn id="60" idx="3"/>
            </p:cNvCxnSpPr>
            <p:nvPr/>
          </p:nvCxnSpPr>
          <p:spPr>
            <a:xfrm flipH="1">
              <a:off x="4454558" y="5799744"/>
              <a:ext cx="3765027" cy="230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/>
            <p:cNvCxnSpPr>
              <a:stCxn id="38" idx="3"/>
            </p:cNvCxnSpPr>
            <p:nvPr/>
          </p:nvCxnSpPr>
          <p:spPr>
            <a:xfrm flipV="1">
              <a:off x="5675576" y="2099204"/>
              <a:ext cx="2621908" cy="2400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endCxn id="172" idx="1"/>
            </p:cNvCxnSpPr>
            <p:nvPr/>
          </p:nvCxnSpPr>
          <p:spPr>
            <a:xfrm rot="16200000" flipH="1">
              <a:off x="5906230" y="2441484"/>
              <a:ext cx="2586083" cy="2008467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직사각형 211"/>
            <p:cNvSpPr/>
            <p:nvPr/>
          </p:nvSpPr>
          <p:spPr>
            <a:xfrm>
              <a:off x="6096514" y="1530004"/>
              <a:ext cx="1780032" cy="4902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n-ea"/>
                </a:rPr>
                <a:t>데이터 정보 전송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5085564" y="5244919"/>
              <a:ext cx="1780032" cy="4902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n-ea"/>
                </a:rPr>
                <a:t>영화 정보 추출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5092025" y="5937177"/>
              <a:ext cx="1780032" cy="4902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n-ea"/>
                </a:rPr>
                <a:t>근처 영화관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7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6280" y="2608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800" dirty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5</a:t>
            </a:r>
            <a:r>
              <a:rPr lang="en-US" altLang="ko-KR" sz="58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. </a:t>
            </a:r>
            <a:r>
              <a:rPr lang="ko-KR" altLang="en-US" sz="58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세부 디자인</a:t>
            </a:r>
            <a:endParaRPr lang="ko-KR" altLang="en-US" sz="5800" dirty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1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새 폴더 (3)\1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77"/>
          <a:stretch/>
        </p:blipFill>
        <p:spPr bwMode="auto">
          <a:xfrm>
            <a:off x="0" y="-322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463819" y="1558812"/>
            <a:ext cx="3535693" cy="902840"/>
            <a:chOff x="-49038" y="62308"/>
            <a:chExt cx="2651770" cy="1042864"/>
          </a:xfrm>
        </p:grpSpPr>
        <p:sp>
          <p:nvSpPr>
            <p:cNvPr id="4" name="TextBox 3"/>
            <p:cNvSpPr txBox="1"/>
            <p:nvPr/>
          </p:nvSpPr>
          <p:spPr>
            <a:xfrm>
              <a:off x="298476" y="216396"/>
              <a:ext cx="2304256" cy="888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한컴 쿨재즈 M" panose="02020603020101020101" pitchFamily="18" charset="-127"/>
                  <a:ea typeface="한컴 쿨재즈 M" panose="02020603020101020101" pitchFamily="18" charset="-127"/>
                </a:rPr>
                <a:t>너의</a:t>
              </a:r>
              <a:r>
                <a:rPr lang="ko-KR" altLang="en-US" sz="4400" dirty="0">
                  <a:solidFill>
                    <a:schemeClr val="bg1"/>
                  </a:solidFill>
                </a:rPr>
                <a:t> </a:t>
              </a:r>
              <a:r>
                <a:rPr lang="ko-KR" altLang="en-US" sz="4400" dirty="0">
                  <a:solidFill>
                    <a:schemeClr val="bg1"/>
                  </a:solidFill>
                  <a:latin typeface="한컴 쿨재즈 L" panose="02020603020101020101" pitchFamily="18" charset="-127"/>
                  <a:ea typeface="한컴 쿨재즈 L" panose="02020603020101020101" pitchFamily="18" charset="-127"/>
                </a:rPr>
                <a:t>영화는</a:t>
              </a:r>
              <a:r>
                <a:rPr lang="en-US" altLang="ko-KR" sz="4400" dirty="0" smtClean="0">
                  <a:solidFill>
                    <a:schemeClr val="bg1"/>
                  </a:solidFill>
                  <a:latin typeface="한컴 쿨재즈 L" panose="02020603020101020101" pitchFamily="18" charset="-127"/>
                  <a:ea typeface="한컴 쿨재즈 L" panose="02020603020101020101" pitchFamily="18" charset="-127"/>
                </a:rPr>
                <a:t>?</a:t>
              </a:r>
              <a:endParaRPr lang="ko-KR" altLang="en-US" sz="4400" dirty="0">
                <a:solidFill>
                  <a:schemeClr val="bg1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endParaRPr>
            </a:p>
          </p:txBody>
        </p:sp>
        <p:pic>
          <p:nvPicPr>
            <p:cNvPr id="6" name="Picture 6" descr="C:\Users\USER\Desktop\윤강사님\LOGOK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9038" y="62308"/>
              <a:ext cx="516582" cy="596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직사각형 4"/>
          <p:cNvSpPr/>
          <p:nvPr/>
        </p:nvSpPr>
        <p:spPr>
          <a:xfrm>
            <a:off x="3934519" y="2680925"/>
            <a:ext cx="4992555" cy="436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아이디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4519" y="3210811"/>
            <a:ext cx="4992555" cy="436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비밀번호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(4~32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자리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34519" y="4052395"/>
            <a:ext cx="4992555" cy="498717"/>
          </a:xfrm>
          <a:prstGeom prst="roundRect">
            <a:avLst/>
          </a:prstGeom>
          <a:solidFill>
            <a:srgbClr val="2F3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로그인</a:t>
            </a:r>
            <a:endParaRPr lang="ko-KR" altLang="en-US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71798" y="3740698"/>
            <a:ext cx="192021" cy="124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26541" y="3696457"/>
            <a:ext cx="3264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로그인 상태 유지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7869" y="4576983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회원가입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492" y="4576983"/>
            <a:ext cx="2004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아이디 </a:t>
            </a:r>
            <a:r>
              <a:rPr lang="en-US" altLang="ko-KR" sz="1000" dirty="0" smtClean="0">
                <a:solidFill>
                  <a:schemeClr val="bg1"/>
                </a:solidFill>
              </a:rPr>
              <a:t>| </a:t>
            </a:r>
            <a:r>
              <a:rPr lang="ko-KR" altLang="en-US" sz="1000" dirty="0" smtClean="0">
                <a:solidFill>
                  <a:schemeClr val="bg1"/>
                </a:solidFill>
              </a:rPr>
              <a:t>비밀번호 찾기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6" name="Picture 11" descr="C:\Users\USER\Downloads\instagr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587" y="6296622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C:\Users\USER\Downloads\twit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6296622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USER\Downloads\faceboo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491" y="6296622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5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F ìí ëªì¥ë©´ë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1776875" y="165081"/>
            <a:ext cx="6720747" cy="616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한컴 쿨재즈 M" panose="02020603020101020101" pitchFamily="18" charset="-127"/>
                <a:ea typeface="한컴 쿨재즈 M" panose="02020603020101020101" pitchFamily="18" charset="-127"/>
              </a:rPr>
              <a:t>너의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영화는</a:t>
            </a:r>
            <a:r>
              <a:rPr lang="en-US" altLang="ko-KR" sz="2800" dirty="0" smtClean="0">
                <a:solidFill>
                  <a:schemeClr val="tx1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pic>
        <p:nvPicPr>
          <p:cNvPr id="5" name="Picture 6" descr="C:\Users\USER\Desktop\윤강사님\LOGOK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7" y="213099"/>
            <a:ext cx="381559" cy="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802721" y="686059"/>
            <a:ext cx="10369152" cy="5610563"/>
          </a:xfrm>
          <a:prstGeom prst="roundRect">
            <a:avLst/>
          </a:prstGeom>
          <a:solidFill>
            <a:srgbClr val="F3F3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4628" y="1184774"/>
            <a:ext cx="19427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회 원 가 입</a:t>
            </a:r>
            <a:endParaRPr lang="ko-KR" altLang="en-US" sz="25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8813" y="2075125"/>
            <a:ext cx="1218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아이디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9865" y="2471534"/>
            <a:ext cx="153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비밀번</a:t>
            </a:r>
            <a:r>
              <a:rPr lang="ko-KR" altLang="en-US" sz="1200" dirty="0">
                <a:latin typeface="+mj-ea"/>
                <a:ea typeface="+mj-ea"/>
              </a:rPr>
              <a:t>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18813" y="2867944"/>
            <a:ext cx="153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닉네임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8813" y="3311239"/>
            <a:ext cx="153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이메</a:t>
            </a:r>
            <a:r>
              <a:rPr lang="ko-KR" altLang="en-US" sz="1200" dirty="0"/>
              <a:t>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9865" y="4237030"/>
            <a:ext cx="153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생년월</a:t>
            </a:r>
            <a:r>
              <a:rPr lang="ko-KR" altLang="en-US" sz="1200" dirty="0"/>
              <a:t>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5139" y="3803541"/>
            <a:ext cx="1051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성</a:t>
            </a:r>
            <a:r>
              <a:rPr lang="ko-KR" altLang="en-US" sz="1200" dirty="0"/>
              <a:t>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37089" y="2062902"/>
            <a:ext cx="2380431" cy="264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5156815" y="3883477"/>
            <a:ext cx="229559" cy="1598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385877" y="381486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712317" y="381486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여</a:t>
            </a:r>
            <a:r>
              <a:rPr lang="ko-KR" altLang="en-US" sz="1200" dirty="0"/>
              <a:t>자</a:t>
            </a:r>
          </a:p>
        </p:txBody>
      </p:sp>
      <p:sp>
        <p:nvSpPr>
          <p:cNvPr id="29" name="타원 28"/>
          <p:cNvSpPr/>
          <p:nvPr/>
        </p:nvSpPr>
        <p:spPr>
          <a:xfrm>
            <a:off x="6482759" y="3888113"/>
            <a:ext cx="229559" cy="1598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137087" y="2459311"/>
            <a:ext cx="2380431" cy="264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5137089" y="2855721"/>
            <a:ext cx="2380431" cy="264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5137089" y="3331044"/>
            <a:ext cx="2380431" cy="264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5138593" y="4224523"/>
            <a:ext cx="2380431" cy="264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dd-mm-yyyy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7" name="Picture 11" descr="C:\Users\USER\Downloads\instagr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587" y="6296622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C:\Users\USER\Downloads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6296622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3" descr="C:\Users\USER\Downloads\faceboo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491" y="6296622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7144366" y="4224523"/>
            <a:ext cx="374657" cy="254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아래쪽 화살표 30"/>
          <p:cNvSpPr/>
          <p:nvPr/>
        </p:nvSpPr>
        <p:spPr>
          <a:xfrm>
            <a:off x="7238781" y="4291064"/>
            <a:ext cx="185824" cy="136506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599722" y="5200650"/>
            <a:ext cx="4992555" cy="640607"/>
          </a:xfrm>
          <a:prstGeom prst="roundRect">
            <a:avLst/>
          </a:prstGeom>
          <a:solidFill>
            <a:srgbClr val="2F3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가입하</a:t>
            </a:r>
            <a:r>
              <a:rPr lang="ko-KR" altLang="en-US" sz="22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155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340" y="188640"/>
            <a:ext cx="11905323" cy="655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3339" y="188641"/>
            <a:ext cx="1194400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466485" y="413292"/>
            <a:ext cx="1152128" cy="4320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신사</a:t>
            </a:r>
            <a:r>
              <a:rPr lang="ko-KR" altLang="en-US" sz="1050" dirty="0">
                <a:solidFill>
                  <a:schemeClr val="tx1"/>
                </a:solidFill>
              </a:rPr>
              <a:t>장</a:t>
            </a:r>
          </a:p>
        </p:txBody>
      </p:sp>
      <p:sp>
        <p:nvSpPr>
          <p:cNvPr id="7" name="타원 6"/>
          <p:cNvSpPr/>
          <p:nvPr/>
        </p:nvSpPr>
        <p:spPr>
          <a:xfrm>
            <a:off x="10032437" y="363754"/>
            <a:ext cx="672075" cy="47296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08501" y="692696"/>
            <a:ext cx="153617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포인트 </a:t>
            </a:r>
            <a:r>
              <a:rPr lang="en-US" altLang="ko-KR" sz="1050" dirty="0" smtClean="0">
                <a:solidFill>
                  <a:schemeClr val="tx1"/>
                </a:solidFill>
              </a:rPr>
              <a:t>: 2220P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56375" y="188642"/>
            <a:ext cx="2630965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1776875" y="256099"/>
            <a:ext cx="6720747" cy="616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한컴 쿨재즈 M" panose="02020603020101020101" pitchFamily="18" charset="-127"/>
                <a:ea typeface="한컴 쿨재즈 M" panose="02020603020101020101" pitchFamily="18" charset="-127"/>
              </a:rPr>
              <a:t>너의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영화는</a:t>
            </a:r>
            <a:r>
              <a:rPr lang="en-US" altLang="ko-KR" sz="2800" dirty="0" smtClean="0">
                <a:solidFill>
                  <a:schemeClr val="tx1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40087" y="4725144"/>
            <a:ext cx="531930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3339" y="1268762"/>
            <a:ext cx="11944000" cy="43204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11398817" y="621099"/>
            <a:ext cx="87283" cy="45719"/>
          </a:xfrm>
          <a:prstGeom prst="triangle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598389" y="980729"/>
            <a:ext cx="2450272" cy="2160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검색어를 입력하세요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3340" y="980729"/>
            <a:ext cx="1824203" cy="216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실시간 영화 순위</a:t>
            </a:r>
            <a:r>
              <a:rPr lang="ko-KR" altLang="en-US" sz="700" dirty="0" smtClean="0">
                <a:solidFill>
                  <a:schemeClr val="tx1"/>
                </a:solidFill>
              </a:rPr>
              <a:t>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4" name="Picture 6" descr="C:\Users\USER\Desktop\윤강사님\LOGOK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5" y="337550"/>
            <a:ext cx="381559" cy="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251072" y="2342531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54591" y="2630563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4591" y="2918594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39351" y="3206627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39351" y="3494659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9351" y="3782690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9351" y="4070723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39351" y="4358754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9351" y="4646787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55061" y="2060848"/>
            <a:ext cx="21005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1372" y="1787062"/>
            <a:ext cx="153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검색순위</a:t>
            </a:r>
            <a:endParaRPr lang="ko-KR" altLang="en-US" sz="1200" dirty="0"/>
          </a:p>
        </p:txBody>
      </p:sp>
      <p:sp>
        <p:nvSpPr>
          <p:cNvPr id="2049" name="TextBox 2048"/>
          <p:cNvSpPr txBox="1"/>
          <p:nvPr/>
        </p:nvSpPr>
        <p:spPr>
          <a:xfrm>
            <a:off x="1469400" y="1314480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추천영</a:t>
            </a:r>
            <a:r>
              <a:rPr lang="ko-KR" altLang="en-US" sz="1600" dirty="0">
                <a:solidFill>
                  <a:schemeClr val="bg1"/>
                </a:solidFill>
              </a:rPr>
              <a:t>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01581" y="1309453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너의 리뷰는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55" name="직사각형 2054"/>
          <p:cNvSpPr/>
          <p:nvPr/>
        </p:nvSpPr>
        <p:spPr>
          <a:xfrm>
            <a:off x="1487489" y="1645933"/>
            <a:ext cx="1248139" cy="54876"/>
          </a:xfrm>
          <a:prstGeom prst="rect">
            <a:avLst/>
          </a:prstGeom>
          <a:solidFill>
            <a:srgbClr val="0070C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Picture 6" descr="C:\Users\USER\Desktop\윤강사님\LOGOK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1" y="1342633"/>
            <a:ext cx="381559" cy="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5213816" y="13131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영화 관련 정보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14083" y="13131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포인트 상점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30307" y="13179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주변 상영관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3549351"/>
            <a:ext cx="3602400" cy="172138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2255573" y="5297157"/>
            <a:ext cx="2400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j-lt"/>
              </a:rPr>
              <a:t>오늘의 리뷰</a:t>
            </a:r>
            <a:r>
              <a:rPr lang="en-US" altLang="ko-KR" sz="1100" dirty="0" smtClean="0">
                <a:latin typeface="+mj-lt"/>
              </a:rPr>
              <a:t>!</a:t>
            </a:r>
            <a:endParaRPr lang="ko-KR" altLang="en-US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07701" y="5774792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작성자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신승훈님</a:t>
            </a:r>
            <a:endParaRPr lang="en-US" altLang="ko-KR" sz="900" dirty="0" smtClean="0"/>
          </a:p>
          <a:p>
            <a:r>
              <a:rPr lang="ko-KR" altLang="en-US" sz="900" dirty="0" smtClean="0"/>
              <a:t>작성자 평점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★★★★★</a:t>
            </a:r>
            <a:endParaRPr lang="en-US" altLang="ko-KR" sz="900" dirty="0" smtClean="0"/>
          </a:p>
          <a:p>
            <a:r>
              <a:rPr lang="ko-KR" altLang="en-US" sz="900" dirty="0" smtClean="0"/>
              <a:t>작성자 리뷰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와 이 영화 </a:t>
            </a:r>
            <a:endParaRPr lang="en-US" altLang="ko-KR" sz="900" dirty="0" smtClean="0"/>
          </a:p>
          <a:p>
            <a:r>
              <a:rPr lang="ko-KR" altLang="en-US" sz="900" dirty="0" smtClean="0"/>
              <a:t>존잼이에염</a:t>
            </a:r>
            <a:r>
              <a:rPr lang="en-US" altLang="ko-KR" sz="900" dirty="0" smtClean="0"/>
              <a:t>;;</a:t>
            </a:r>
            <a:endParaRPr lang="ko-KR" altLang="en-US" sz="9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6" y="5526243"/>
            <a:ext cx="1071828" cy="118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9939219" y="3117302"/>
            <a:ext cx="2120944" cy="36004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최근 후기</a:t>
            </a:r>
            <a:endParaRPr lang="ko-KR" altLang="en-US" sz="1600" dirty="0"/>
          </a:p>
        </p:txBody>
      </p: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219" y="3522396"/>
            <a:ext cx="2148120" cy="218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080" y="3525883"/>
            <a:ext cx="3611024" cy="254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6115340" y="3117302"/>
            <a:ext cx="3642765" cy="36004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추천 리뷰 영상</a:t>
            </a:r>
            <a:endParaRPr lang="ko-KR" altLang="en-US" sz="16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351584" y="3117302"/>
            <a:ext cx="3602400" cy="36004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현재 상영 정보</a:t>
            </a:r>
            <a:endParaRPr lang="ko-KR" altLang="en-US" sz="1600" dirty="0"/>
          </a:p>
        </p:txBody>
      </p:sp>
      <p:sp>
        <p:nvSpPr>
          <p:cNvPr id="2058" name="모서리가 둥근 직사각형 2057"/>
          <p:cNvSpPr/>
          <p:nvPr/>
        </p:nvSpPr>
        <p:spPr>
          <a:xfrm>
            <a:off x="155061" y="1772817"/>
            <a:ext cx="2100512" cy="36004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61" name="Picture 10" descr="C:\새 폴더\0000253620_003_2018053012263855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88" y="1772818"/>
            <a:ext cx="9649921" cy="128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타원 2061"/>
          <p:cNvSpPr/>
          <p:nvPr/>
        </p:nvSpPr>
        <p:spPr>
          <a:xfrm>
            <a:off x="6768076" y="2816932"/>
            <a:ext cx="192021" cy="1080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7248128" y="2816932"/>
            <a:ext cx="192021" cy="1080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7728183" y="2822271"/>
            <a:ext cx="192021" cy="1080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3" name="직사각형 2062"/>
          <p:cNvSpPr/>
          <p:nvPr/>
        </p:nvSpPr>
        <p:spPr>
          <a:xfrm>
            <a:off x="2340085" y="1772818"/>
            <a:ext cx="9648715" cy="1282144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64" name="Picture 11" descr="C:\Users\USER\Downloads\instagram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587" y="6296622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2" descr="C:\Users\USER\Downloads\twitt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6296622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3" descr="C:\Users\USER\Downloads\facebook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491" y="6296622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모서리가 둥근 직사각형 2066"/>
          <p:cNvSpPr/>
          <p:nvPr/>
        </p:nvSpPr>
        <p:spPr>
          <a:xfrm>
            <a:off x="365855" y="997756"/>
            <a:ext cx="1441399" cy="216024"/>
          </a:xfrm>
          <a:prstGeom prst="roundRect">
            <a:avLst/>
          </a:prstGeom>
          <a:solidFill>
            <a:schemeClr val="bg1">
              <a:lumMod val="6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8" name="TextBox 2067"/>
          <p:cNvSpPr txBox="1"/>
          <p:nvPr/>
        </p:nvSpPr>
        <p:spPr>
          <a:xfrm>
            <a:off x="2447596" y="2788511"/>
            <a:ext cx="220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금주의 영화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F ìí ëªì¥ë©´ë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1776875" y="165081"/>
            <a:ext cx="6720747" cy="616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  <a:latin typeface="한컴 쿨재즈 M" panose="02020603020101020101" pitchFamily="18" charset="-127"/>
                <a:ea typeface="한컴 쿨재즈 M" panose="02020603020101020101" pitchFamily="18" charset="-127"/>
              </a:rPr>
              <a:t>너의</a:t>
            </a:r>
            <a:r>
              <a:rPr lang="ko-KR" altLang="en-US" sz="2800" dirty="0" smtClean="0">
                <a:solidFill>
                  <a:prstClr val="black"/>
                </a:solidFill>
              </a:rPr>
              <a:t> </a:t>
            </a:r>
            <a:r>
              <a:rPr lang="ko-KR" altLang="en-US" sz="2800" dirty="0" smtClean="0">
                <a:solidFill>
                  <a:prstClr val="black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영화는</a:t>
            </a:r>
            <a:r>
              <a:rPr lang="en-US" altLang="ko-KR" sz="2800" dirty="0" smtClean="0">
                <a:solidFill>
                  <a:prstClr val="black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?</a:t>
            </a:r>
            <a:endParaRPr lang="ko-KR" altLang="en-US" sz="2800" dirty="0">
              <a:solidFill>
                <a:prstClr val="black"/>
              </a:solidFill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pic>
        <p:nvPicPr>
          <p:cNvPr id="5" name="Picture 6" descr="C:\Users\USER\Desktop\윤강사님\LOGOK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7" y="213099"/>
            <a:ext cx="381559" cy="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802721" y="686059"/>
            <a:ext cx="10369152" cy="5610563"/>
          </a:xfrm>
          <a:prstGeom prst="roundRect">
            <a:avLst/>
          </a:prstGeom>
          <a:solidFill>
            <a:srgbClr val="F3F3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s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4628" y="1184774"/>
            <a:ext cx="19427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>
                <a:solidFill>
                  <a:prstClr val="black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마이페이지</a:t>
            </a:r>
            <a:endParaRPr lang="ko-KR" altLang="en-US" sz="2500" dirty="0">
              <a:solidFill>
                <a:prstClr val="black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8813" y="2075125"/>
            <a:ext cx="1218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아이디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9865" y="2471534"/>
            <a:ext cx="153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비밀번</a:t>
            </a:r>
            <a:r>
              <a:rPr lang="ko-KR" altLang="en-US" sz="1200" dirty="0">
                <a:solidFill>
                  <a:prstClr val="black"/>
                </a:solidFill>
              </a:rPr>
              <a:t>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18813" y="3290178"/>
            <a:ext cx="153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닉네임</a:t>
            </a:r>
            <a:r>
              <a:rPr lang="en-US" altLang="ko-KR" sz="12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2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8813" y="3692239"/>
            <a:ext cx="153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이메</a:t>
            </a:r>
            <a:r>
              <a:rPr lang="ko-KR" altLang="en-US" sz="1200" dirty="0">
                <a:solidFill>
                  <a:prstClr val="black"/>
                </a:solidFill>
              </a:rPr>
              <a:t>일</a:t>
            </a:r>
          </a:p>
        </p:txBody>
      </p:sp>
      <p:pic>
        <p:nvPicPr>
          <p:cNvPr id="37" name="Picture 11" descr="C:\Users\USER\Downloads\instagr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587" y="6296622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C:\Users\USER\Downloads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6296622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3" descr="C:\Users\USER\Downloads\faceboo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491" y="6296622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3599722" y="5200650"/>
            <a:ext cx="4992555" cy="640607"/>
          </a:xfrm>
          <a:prstGeom prst="roundRect">
            <a:avLst/>
          </a:prstGeom>
          <a:solidFill>
            <a:srgbClr val="2F3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solidFill>
                  <a:prstClr val="whit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수정하기</a:t>
            </a:r>
            <a:endParaRPr lang="ko-KR" altLang="en-US" sz="2200" dirty="0">
              <a:solidFill>
                <a:prstClr val="white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2028958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ssh5453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943871" y="2471534"/>
            <a:ext cx="1152128" cy="249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07701" y="2870566"/>
            <a:ext cx="153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비밀번호 확인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43871" y="2870566"/>
            <a:ext cx="1152128" cy="249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5999" y="2533089"/>
            <a:ext cx="1657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(4~32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95999" y="2932121"/>
            <a:ext cx="1657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(4~32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43871" y="3317227"/>
            <a:ext cx="1152128" cy="249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43871" y="3705763"/>
            <a:ext cx="1152128" cy="249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01049" y="2189659"/>
            <a:ext cx="1034323" cy="3249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계정관</a:t>
            </a:r>
            <a:r>
              <a:rPr lang="ko-KR" altLang="en-US" sz="1200" dirty="0"/>
              <a:t>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401050" y="2610033"/>
            <a:ext cx="1034323" cy="32492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포인트 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30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339" y="188640"/>
            <a:ext cx="11905323" cy="655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3339" y="188641"/>
            <a:ext cx="1194400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456374" y="188641"/>
            <a:ext cx="2630965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40087" y="4725144"/>
            <a:ext cx="531930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74588" y="1870509"/>
            <a:ext cx="8711511" cy="2128204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0104049" y="4070721"/>
            <a:ext cx="1267559" cy="19018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ko-KR" altLang="en-US" sz="1050" b="1" dirty="0" smtClean="0">
                <a:ln w="50800"/>
                <a:solidFill>
                  <a:schemeClr val="tx1"/>
                </a:solidFill>
              </a:rPr>
              <a:t>현재 위치</a:t>
            </a:r>
            <a:endParaRPr lang="ko-KR" altLang="en-US" sz="1050" b="1" dirty="0">
              <a:ln w="50800"/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757105" y="4070721"/>
            <a:ext cx="1267559" cy="19018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ko-KR" altLang="en-US" sz="1050" b="1" dirty="0" smtClean="0">
                <a:ln w="50800"/>
                <a:solidFill>
                  <a:schemeClr val="tx1"/>
                </a:solidFill>
              </a:rPr>
              <a:t>위치 검색</a:t>
            </a:r>
            <a:endParaRPr lang="en-US" altLang="ko-KR" sz="1050" b="1" dirty="0" smtClean="0">
              <a:ln w="50800"/>
              <a:solidFill>
                <a:schemeClr val="tx1"/>
              </a:solidFill>
            </a:endParaRPr>
          </a:p>
        </p:txBody>
      </p:sp>
      <p:pic>
        <p:nvPicPr>
          <p:cNvPr id="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593" y="4332403"/>
            <a:ext cx="8445500" cy="18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/>
          <p:cNvSpPr/>
          <p:nvPr/>
        </p:nvSpPr>
        <p:spPr>
          <a:xfrm>
            <a:off x="10466485" y="413292"/>
            <a:ext cx="1152128" cy="4320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신사장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0032437" y="363754"/>
            <a:ext cx="672075" cy="472961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608501" y="692696"/>
            <a:ext cx="153617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포인트 </a:t>
            </a:r>
            <a:r>
              <a:rPr lang="en-US" altLang="ko-KR" sz="1050" dirty="0" smtClean="0">
                <a:solidFill>
                  <a:schemeClr val="tx1"/>
                </a:solidFill>
              </a:rPr>
              <a:t>: 2220P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43339" y="1268762"/>
            <a:ext cx="11944000" cy="43204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598389" y="980729"/>
            <a:ext cx="2450272" cy="2160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검색어를 입력하세요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43340" y="980729"/>
            <a:ext cx="1824203" cy="216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실시간 영화 순위</a:t>
            </a:r>
            <a:r>
              <a:rPr lang="ko-KR" altLang="en-US" sz="700" dirty="0" smtClean="0">
                <a:solidFill>
                  <a:schemeClr val="tx1"/>
                </a:solidFill>
              </a:rPr>
              <a:t>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1072" y="2342531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4591" y="2630563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54591" y="2918594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39351" y="3206627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39351" y="3494659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9351" y="3782690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39351" y="4070723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9351" y="4358754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39351" y="4646787"/>
            <a:ext cx="276309" cy="216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55061" y="2060848"/>
            <a:ext cx="21005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31372" y="1787062"/>
            <a:ext cx="153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검색순위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469400" y="1314480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추천영</a:t>
            </a:r>
            <a:r>
              <a:rPr lang="ko-KR" altLang="en-US" sz="1600" dirty="0">
                <a:solidFill>
                  <a:schemeClr val="bg1"/>
                </a:solidFill>
              </a:rPr>
              <a:t>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01581" y="1309453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너의 리뷰는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630307" y="1651661"/>
            <a:ext cx="1248139" cy="54876"/>
          </a:xfrm>
          <a:prstGeom prst="rect">
            <a:avLst/>
          </a:prstGeom>
          <a:solidFill>
            <a:srgbClr val="0070C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6" name="Picture 6" descr="C:\Users\USER\Desktop\윤강사님\LOGOK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1" y="1342633"/>
            <a:ext cx="381559" cy="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5213816" y="13131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영화 관련 정보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14083" y="13131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포인트 상점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30307" y="13179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주변 상영관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5061" y="1772817"/>
            <a:ext cx="2100512" cy="36004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365855" y="997756"/>
            <a:ext cx="1441399" cy="216024"/>
          </a:xfrm>
          <a:prstGeom prst="roundRect">
            <a:avLst/>
          </a:prstGeom>
          <a:solidFill>
            <a:schemeClr val="bg1">
              <a:lumMod val="6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2" name="Picture 11" descr="C:\Users\USER\Downloads\instagr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587" y="6296622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2" descr="C:\Users\USER\Downloads\twit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6296622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3" descr="C:\Users\USER\Downloads\faceboo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491" y="6296622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-1776875" y="256099"/>
            <a:ext cx="6720747" cy="616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한컴 쿨재즈 M" panose="02020603020101020101" pitchFamily="18" charset="-127"/>
                <a:ea typeface="한컴 쿨재즈 M" panose="02020603020101020101" pitchFamily="18" charset="-127"/>
              </a:rPr>
              <a:t>너의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영화는</a:t>
            </a:r>
            <a:r>
              <a:rPr lang="en-US" altLang="ko-KR" sz="2800" dirty="0" smtClean="0">
                <a:solidFill>
                  <a:schemeClr val="tx1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pic>
        <p:nvPicPr>
          <p:cNvPr id="86" name="Picture 6" descr="C:\Users\USER\Desktop\윤강사님\LOGOK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5" y="337550"/>
            <a:ext cx="381559" cy="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이등변 삼각형 86"/>
          <p:cNvSpPr/>
          <p:nvPr/>
        </p:nvSpPr>
        <p:spPr>
          <a:xfrm rot="10800000">
            <a:off x="11398817" y="621099"/>
            <a:ext cx="87283" cy="45719"/>
          </a:xfrm>
          <a:prstGeom prst="triangle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5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339" y="188640"/>
            <a:ext cx="11905323" cy="655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3339" y="188641"/>
            <a:ext cx="1194400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466485" y="413291"/>
            <a:ext cx="1152128" cy="4320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신사장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032437" y="363753"/>
            <a:ext cx="672075" cy="47296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08501" y="692696"/>
            <a:ext cx="153617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포인트 </a:t>
            </a:r>
            <a:r>
              <a:rPr lang="en-US" altLang="ko-KR" sz="1050" dirty="0" smtClean="0">
                <a:solidFill>
                  <a:schemeClr val="tx1"/>
                </a:solidFill>
              </a:rPr>
              <a:t>: 2220P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56374" y="188641"/>
            <a:ext cx="2630965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1776875" y="256099"/>
            <a:ext cx="6720747" cy="616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한컴 쿨재즈 M" panose="02020603020101020101" pitchFamily="18" charset="-127"/>
                <a:ea typeface="한컴 쿨재즈 M" panose="02020603020101020101" pitchFamily="18" charset="-127"/>
              </a:rPr>
              <a:t>너의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영화는</a:t>
            </a: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?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40087" y="4725144"/>
            <a:ext cx="531930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3339" y="1268761"/>
            <a:ext cx="11944000" cy="43204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11398816" y="621099"/>
            <a:ext cx="87283" cy="45719"/>
          </a:xfrm>
          <a:prstGeom prst="triangle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598389" y="980728"/>
            <a:ext cx="2450272" cy="2160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검색어를 입력하세요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55061" y="980728"/>
            <a:ext cx="1824203" cy="216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실시간 영화 순위</a:t>
            </a:r>
            <a:r>
              <a:rPr lang="ko-KR" altLang="en-US" sz="700" dirty="0" smtClean="0">
                <a:solidFill>
                  <a:schemeClr val="bg1"/>
                </a:solidFill>
              </a:rPr>
              <a:t>▼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4" name="Picture 6" descr="C:\Users\USER\Desktop\윤강사님\LOGOK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3" y="337549"/>
            <a:ext cx="381559" cy="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TextBox 2048"/>
          <p:cNvSpPr txBox="1"/>
          <p:nvPr/>
        </p:nvSpPr>
        <p:spPr>
          <a:xfrm>
            <a:off x="1469400" y="1314480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추천영</a:t>
            </a:r>
            <a:r>
              <a:rPr lang="ko-KR" altLang="en-US" sz="1600" dirty="0">
                <a:solidFill>
                  <a:schemeClr val="bg1"/>
                </a:solidFill>
              </a:rPr>
              <a:t>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01581" y="1309453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너의 리뷰는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55" name="직사각형 2054"/>
          <p:cNvSpPr/>
          <p:nvPr/>
        </p:nvSpPr>
        <p:spPr>
          <a:xfrm>
            <a:off x="7527116" y="1651661"/>
            <a:ext cx="1440160" cy="54876"/>
          </a:xfrm>
          <a:prstGeom prst="rect">
            <a:avLst/>
          </a:prstGeom>
          <a:solidFill>
            <a:srgbClr val="0070C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Picture 6" descr="C:\Users\USER\Desktop\윤강사님\LOGOK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0" y="1342632"/>
            <a:ext cx="381559" cy="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5213816" y="13131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영화 관련 정보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14083" y="13131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포인트 상점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30307" y="13179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주변 상영관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064" name="Picture 11" descr="C:\Users\USER\Downloads\instagr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587" y="6296621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2" descr="C:\Users\USER\Downloads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6296621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3" descr="C:\Users\USER\Downloads\faceboo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491" y="6296621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모서리가 둥근 직사각형 2066"/>
          <p:cNvSpPr/>
          <p:nvPr/>
        </p:nvSpPr>
        <p:spPr>
          <a:xfrm>
            <a:off x="365854" y="997756"/>
            <a:ext cx="1441399" cy="216024"/>
          </a:xfrm>
          <a:prstGeom prst="roundRect">
            <a:avLst/>
          </a:prstGeom>
          <a:solidFill>
            <a:schemeClr val="bg1">
              <a:lumMod val="6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67" y="1882858"/>
            <a:ext cx="2253051" cy="13591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57" y="1882857"/>
            <a:ext cx="2227183" cy="135912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93" y="1896351"/>
            <a:ext cx="2228585" cy="135197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850" y="4367700"/>
            <a:ext cx="2266489" cy="132951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67" y="4367700"/>
            <a:ext cx="2253051" cy="132951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10" y="1870510"/>
            <a:ext cx="2258172" cy="1371471"/>
          </a:xfrm>
          <a:prstGeom prst="rect">
            <a:avLst/>
          </a:prstGeom>
        </p:spPr>
      </p:pic>
      <p:pic>
        <p:nvPicPr>
          <p:cNvPr id="2048" name="그림 204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93" y="4367700"/>
            <a:ext cx="2278423" cy="1355886"/>
          </a:xfrm>
          <a:prstGeom prst="rect">
            <a:avLst/>
          </a:prstGeom>
        </p:spPr>
      </p:pic>
      <p:pic>
        <p:nvPicPr>
          <p:cNvPr id="2050" name="그림 204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09" y="4367700"/>
            <a:ext cx="2258172" cy="1367864"/>
          </a:xfrm>
          <a:prstGeom prst="rect">
            <a:avLst/>
          </a:prstGeom>
        </p:spPr>
      </p:pic>
      <p:sp>
        <p:nvSpPr>
          <p:cNvPr id="2051" name="TextBox 2050"/>
          <p:cNvSpPr txBox="1"/>
          <p:nvPr/>
        </p:nvSpPr>
        <p:spPr>
          <a:xfrm>
            <a:off x="1565411" y="3428999"/>
            <a:ext cx="193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메가박스 일반 상영권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10000P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83766" y="3428999"/>
            <a:ext cx="193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메가박스 커플이용권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13000P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54243" y="5825554"/>
            <a:ext cx="193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문화상품권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10000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10000P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65678" y="5825554"/>
            <a:ext cx="193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[CGV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팝콘세트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9000P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61955" y="5825554"/>
            <a:ext cx="193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문화상품권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5000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원권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10000P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87488" y="5825554"/>
            <a:ext cx="193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[CGV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일반 상영권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11000P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054243" y="3428999"/>
            <a:ext cx="193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롯데시네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팝콘세트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 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8000P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61955" y="3428999"/>
            <a:ext cx="2130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롯데시네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일반 상영권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10000P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53" name="TextBox 2052"/>
          <p:cNvSpPr txBox="1"/>
          <p:nvPr/>
        </p:nvSpPr>
        <p:spPr>
          <a:xfrm>
            <a:off x="4598791" y="6296621"/>
            <a:ext cx="284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[1] </a:t>
            </a:r>
            <a:r>
              <a:rPr lang="en-US" altLang="ko-KR" dirty="0" smtClean="0">
                <a:solidFill>
                  <a:schemeClr val="bg1"/>
                </a:solidFill>
              </a:rPr>
              <a:t>[2] [3] [4] ∙∙∙∙∙∙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51A85A0-8CDC-458C-B1C5-6F16DBBAD902}"/>
              </a:ext>
            </a:extLst>
          </p:cNvPr>
          <p:cNvCxnSpPr>
            <a:cxnSpLocks/>
          </p:cNvCxnSpPr>
          <p:nvPr/>
        </p:nvCxnSpPr>
        <p:spPr>
          <a:xfrm flipH="1">
            <a:off x="8708633" y="5806123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64964977-A57C-4F32-90D8-B4AFB05E8983}"/>
              </a:ext>
            </a:extLst>
          </p:cNvPr>
          <p:cNvCxnSpPr>
            <a:cxnSpLocks/>
          </p:cNvCxnSpPr>
          <p:nvPr/>
        </p:nvCxnSpPr>
        <p:spPr>
          <a:xfrm flipH="1">
            <a:off x="10766033" y="3588194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A59206A-D1B1-4062-AF67-E8A642CB4CAA}"/>
              </a:ext>
            </a:extLst>
          </p:cNvPr>
          <p:cNvCxnSpPr>
            <a:cxnSpLocks/>
          </p:cNvCxnSpPr>
          <p:nvPr/>
        </p:nvCxnSpPr>
        <p:spPr>
          <a:xfrm flipH="1">
            <a:off x="9461131" y="5154934"/>
            <a:ext cx="2653239" cy="145267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C008660D-FF6B-44B5-A1B2-FF93995202AF}"/>
              </a:ext>
            </a:extLst>
          </p:cNvPr>
          <p:cNvCxnSpPr>
            <a:cxnSpLocks/>
          </p:cNvCxnSpPr>
          <p:nvPr/>
        </p:nvCxnSpPr>
        <p:spPr>
          <a:xfrm flipH="1">
            <a:off x="11726669" y="3429842"/>
            <a:ext cx="900563" cy="493069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5D67811C-CDB6-4C5B-96DA-D0EFFC8BB224}"/>
              </a:ext>
            </a:extLst>
          </p:cNvPr>
          <p:cNvCxnSpPr>
            <a:cxnSpLocks/>
          </p:cNvCxnSpPr>
          <p:nvPr/>
        </p:nvCxnSpPr>
        <p:spPr>
          <a:xfrm flipH="1">
            <a:off x="3574870" y="5960606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2B29A5D3-734B-47EF-8787-8A087D83444D}"/>
              </a:ext>
            </a:extLst>
          </p:cNvPr>
          <p:cNvCxnSpPr>
            <a:cxnSpLocks/>
          </p:cNvCxnSpPr>
          <p:nvPr/>
        </p:nvCxnSpPr>
        <p:spPr>
          <a:xfrm flipH="1">
            <a:off x="3980350" y="5935934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C90F2887-CF70-4BEE-A5A1-1FCD2177F1EB}"/>
              </a:ext>
            </a:extLst>
          </p:cNvPr>
          <p:cNvCxnSpPr>
            <a:cxnSpLocks/>
          </p:cNvCxnSpPr>
          <p:nvPr/>
        </p:nvCxnSpPr>
        <p:spPr>
          <a:xfrm flipH="1">
            <a:off x="-1247775" y="4934129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26EB95DF-85BE-4EE2-88A7-B8425E8B7F1F}"/>
              </a:ext>
            </a:extLst>
          </p:cNvPr>
          <p:cNvCxnSpPr>
            <a:cxnSpLocks/>
          </p:cNvCxnSpPr>
          <p:nvPr/>
        </p:nvCxnSpPr>
        <p:spPr>
          <a:xfrm flipH="1">
            <a:off x="8029576" y="514388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C1593843-1882-4321-9F08-8B8178DD4773}"/>
              </a:ext>
            </a:extLst>
          </p:cNvPr>
          <p:cNvCxnSpPr>
            <a:cxnSpLocks/>
          </p:cNvCxnSpPr>
          <p:nvPr/>
        </p:nvCxnSpPr>
        <p:spPr>
          <a:xfrm flipH="1">
            <a:off x="8229601" y="514387"/>
            <a:ext cx="2105024" cy="115252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C55AF33-DB58-41A5-833F-A8393F4A70E3}"/>
              </a:ext>
            </a:extLst>
          </p:cNvPr>
          <p:cNvCxnSpPr>
            <a:cxnSpLocks/>
          </p:cNvCxnSpPr>
          <p:nvPr/>
        </p:nvCxnSpPr>
        <p:spPr>
          <a:xfrm flipH="1">
            <a:off x="10580639" y="550724"/>
            <a:ext cx="2725788" cy="1484858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E279E36-DB30-48E8-A313-704DB47B724E}"/>
              </a:ext>
            </a:extLst>
          </p:cNvPr>
          <p:cNvSpPr txBox="1"/>
          <p:nvPr/>
        </p:nvSpPr>
        <p:spPr>
          <a:xfrm>
            <a:off x="77558" y="168123"/>
            <a:ext cx="800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8000" dirty="0">
              <a:solidFill>
                <a:schemeClr val="bg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4F7B00DF-44A8-4EFE-8006-F6FCF63D54A6}"/>
              </a:ext>
            </a:extLst>
          </p:cNvPr>
          <p:cNvGrpSpPr/>
          <p:nvPr/>
        </p:nvGrpSpPr>
        <p:grpSpPr>
          <a:xfrm>
            <a:off x="2352789" y="4268495"/>
            <a:ext cx="340247" cy="316327"/>
            <a:chOff x="1014463" y="2223673"/>
            <a:chExt cx="387841" cy="360575"/>
          </a:xfrm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E270B0C1-6334-4527-8145-1BC5300C670B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E01288DC-0768-4A1C-91DA-CD6FB6A29DE8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B9592478-036A-4481-A8A1-18337B328FA8}"/>
              </a:ext>
            </a:extLst>
          </p:cNvPr>
          <p:cNvGrpSpPr/>
          <p:nvPr/>
        </p:nvGrpSpPr>
        <p:grpSpPr>
          <a:xfrm>
            <a:off x="4257178" y="1090650"/>
            <a:ext cx="340247" cy="316327"/>
            <a:chOff x="1014463" y="2223673"/>
            <a:chExt cx="387841" cy="360575"/>
          </a:xfrm>
        </p:grpSpPr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3332AD67-F4C7-41E7-8A20-EC10E7F3CD95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3CB44249-6300-4A1D-9B18-E9F5CE02A2BB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="" xmlns:a16="http://schemas.microsoft.com/office/drawing/2014/main" id="{1935206D-AF47-441B-9039-21195525DC57}"/>
              </a:ext>
            </a:extLst>
          </p:cNvPr>
          <p:cNvGrpSpPr/>
          <p:nvPr/>
        </p:nvGrpSpPr>
        <p:grpSpPr>
          <a:xfrm>
            <a:off x="6742998" y="5881311"/>
            <a:ext cx="340247" cy="316327"/>
            <a:chOff x="1014463" y="2223673"/>
            <a:chExt cx="387841" cy="360575"/>
          </a:xfrm>
        </p:grpSpPr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CAACAE61-2E01-4FB3-A6E6-BF37EFCF0F8F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D28D08BC-DC85-4D2B-89EB-B81B7019DAEF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="" xmlns:a16="http://schemas.microsoft.com/office/drawing/2014/main" id="{CD90C5B5-5C24-4975-B53A-D8B5F1775992}"/>
              </a:ext>
            </a:extLst>
          </p:cNvPr>
          <p:cNvGrpSpPr/>
          <p:nvPr/>
        </p:nvGrpSpPr>
        <p:grpSpPr>
          <a:xfrm>
            <a:off x="10793113" y="3449799"/>
            <a:ext cx="340247" cy="316327"/>
            <a:chOff x="1014463" y="2223673"/>
            <a:chExt cx="387841" cy="360575"/>
          </a:xfrm>
        </p:grpSpPr>
        <p:sp>
          <p:nvSpPr>
            <p:cNvPr id="115" name="직사각형 114">
              <a:extLst>
                <a:ext uri="{FF2B5EF4-FFF2-40B4-BE49-F238E27FC236}">
                  <a16:creationId xmlns="" xmlns:a16="http://schemas.microsoft.com/office/drawing/2014/main" id="{0186A14D-ECF3-42D7-A7A4-374371EDD58A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10C4B9E2-AE16-46B2-9998-06E629EB1011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="" xmlns:a16="http://schemas.microsoft.com/office/drawing/2014/main" id="{1E5C53FF-CA1D-4674-A000-B0D4771AAF73}"/>
              </a:ext>
            </a:extLst>
          </p:cNvPr>
          <p:cNvGrpSpPr/>
          <p:nvPr/>
        </p:nvGrpSpPr>
        <p:grpSpPr>
          <a:xfrm>
            <a:off x="517027" y="2358740"/>
            <a:ext cx="340247" cy="316327"/>
            <a:chOff x="1014463" y="2223673"/>
            <a:chExt cx="387841" cy="360575"/>
          </a:xfrm>
        </p:grpSpPr>
        <p:sp>
          <p:nvSpPr>
            <p:cNvPr id="118" name="직사각형 117">
              <a:extLst>
                <a:ext uri="{FF2B5EF4-FFF2-40B4-BE49-F238E27FC236}">
                  <a16:creationId xmlns="" xmlns:a16="http://schemas.microsoft.com/office/drawing/2014/main" id="{CBF9F271-1EC9-412E-B733-9133118F023F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="" xmlns:a16="http://schemas.microsoft.com/office/drawing/2014/main" id="{CD19957E-A5D0-45F4-BF39-94A62819C88B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="" xmlns:a16="http://schemas.microsoft.com/office/drawing/2014/main" id="{F44E6E2D-3FDF-42D3-8CAE-5368FD03F7D4}"/>
              </a:ext>
            </a:extLst>
          </p:cNvPr>
          <p:cNvGrpSpPr/>
          <p:nvPr/>
        </p:nvGrpSpPr>
        <p:grpSpPr>
          <a:xfrm>
            <a:off x="11133359" y="5665932"/>
            <a:ext cx="340247" cy="316327"/>
            <a:chOff x="1014463" y="2223673"/>
            <a:chExt cx="387841" cy="360575"/>
          </a:xfrm>
        </p:grpSpPr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D60C0AFA-AD30-400C-ADED-78B1CE0D7F32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B4B9ECB4-B734-44E1-81F3-5709FD7BE01D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47184DD2-2413-45D8-888A-2C7C59F8F0DC}"/>
              </a:ext>
            </a:extLst>
          </p:cNvPr>
          <p:cNvGrpSpPr/>
          <p:nvPr/>
        </p:nvGrpSpPr>
        <p:grpSpPr>
          <a:xfrm>
            <a:off x="821106" y="6335355"/>
            <a:ext cx="340247" cy="316327"/>
            <a:chOff x="1014463" y="2223673"/>
            <a:chExt cx="387841" cy="360575"/>
          </a:xfrm>
        </p:grpSpPr>
        <p:sp>
          <p:nvSpPr>
            <p:cNvPr id="124" name="직사각형 123">
              <a:extLst>
                <a:ext uri="{FF2B5EF4-FFF2-40B4-BE49-F238E27FC236}">
                  <a16:creationId xmlns="" xmlns:a16="http://schemas.microsoft.com/office/drawing/2014/main" id="{2CD5AF86-9557-41C9-A6C6-EC82B2128FE5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="" xmlns:a16="http://schemas.microsoft.com/office/drawing/2014/main" id="{D5781097-7602-4992-870A-947CBCF490E5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="" xmlns:a16="http://schemas.microsoft.com/office/drawing/2014/main" id="{D1F1254F-2F20-4C39-B973-C12907214EE7}"/>
              </a:ext>
            </a:extLst>
          </p:cNvPr>
          <p:cNvGrpSpPr/>
          <p:nvPr/>
        </p:nvGrpSpPr>
        <p:grpSpPr>
          <a:xfrm>
            <a:off x="10801494" y="550762"/>
            <a:ext cx="340247" cy="316327"/>
            <a:chOff x="1014463" y="2223673"/>
            <a:chExt cx="387841" cy="360575"/>
          </a:xfrm>
        </p:grpSpPr>
        <p:sp>
          <p:nvSpPr>
            <p:cNvPr id="127" name="직사각형 126">
              <a:extLst>
                <a:ext uri="{FF2B5EF4-FFF2-40B4-BE49-F238E27FC236}">
                  <a16:creationId xmlns="" xmlns:a16="http://schemas.microsoft.com/office/drawing/2014/main" id="{7F0EB786-E46A-4332-989B-0AECD652F455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="" xmlns:a16="http://schemas.microsoft.com/office/drawing/2014/main" id="{D2446128-D477-40A9-87B8-4B350244413A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457015" y="2035584"/>
            <a:ext cx="5018527" cy="3346855"/>
            <a:chOff x="5542246" y="1749570"/>
            <a:chExt cx="5018508" cy="3152634"/>
          </a:xfrm>
        </p:grpSpPr>
        <p:sp>
          <p:nvSpPr>
            <p:cNvPr id="61" name="직사각형 60"/>
            <p:cNvSpPr/>
            <p:nvPr/>
          </p:nvSpPr>
          <p:spPr>
            <a:xfrm>
              <a:off x="5568591" y="1749570"/>
              <a:ext cx="17251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_ 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</a:t>
              </a:r>
              <a:r>
                <a:rPr lang="ko-KR" altLang="en-US" sz="2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endParaRPr lang="ko-KR" altLang="en-US" sz="28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542246" y="2283934"/>
              <a:ext cx="17251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en-US" altLang="ko-KR" sz="2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_ 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</a:t>
              </a:r>
              <a:r>
                <a:rPr lang="ko-KR" altLang="en-US" sz="2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542246" y="2828206"/>
              <a:ext cx="24432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en-US" altLang="ko-KR" sz="2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_ 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개발동기</a:t>
              </a:r>
              <a:endPara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542246" y="3393270"/>
              <a:ext cx="24432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_ 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기능분석</a:t>
              </a:r>
              <a:endPara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544207" y="4409347"/>
              <a:ext cx="5016547" cy="492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en-US" altLang="ko-KR" sz="2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_ 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기대효과</a:t>
              </a:r>
              <a:r>
                <a:rPr lang="en-US" altLang="ko-KR" sz="2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(SWOT)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ko-KR" altLang="en-US" sz="2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</a:t>
              </a: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542246" y="3905007"/>
              <a:ext cx="2928996" cy="492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en-US" altLang="ko-KR" sz="2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_ 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세부 디자인</a:t>
              </a:r>
              <a:endPara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84711" y="1804704"/>
            <a:ext cx="67601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581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339" y="188640"/>
            <a:ext cx="11905323" cy="655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3339" y="188641"/>
            <a:ext cx="1194400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466485" y="413291"/>
            <a:ext cx="1152128" cy="4320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신사장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032437" y="363753"/>
            <a:ext cx="672075" cy="47296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08501" y="692696"/>
            <a:ext cx="153617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포인트 </a:t>
            </a:r>
            <a:r>
              <a:rPr lang="en-US" altLang="ko-KR" sz="1050" dirty="0" smtClean="0">
                <a:solidFill>
                  <a:schemeClr val="tx1"/>
                </a:solidFill>
              </a:rPr>
              <a:t>: 2220P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56374" y="188641"/>
            <a:ext cx="2630965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1776875" y="256099"/>
            <a:ext cx="6720747" cy="616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한컴 쿨재즈 M" panose="02020603020101020101" pitchFamily="18" charset="-127"/>
                <a:ea typeface="한컴 쿨재즈 M" panose="02020603020101020101" pitchFamily="18" charset="-127"/>
              </a:rPr>
              <a:t>너의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영화는</a:t>
            </a: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?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40087" y="4725144"/>
            <a:ext cx="531930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3339" y="1268761"/>
            <a:ext cx="11944000" cy="43204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11398816" y="621099"/>
            <a:ext cx="87283" cy="45719"/>
          </a:xfrm>
          <a:prstGeom prst="triangle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598389" y="980728"/>
            <a:ext cx="2450272" cy="2160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검색어를 입력하세요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55061" y="980728"/>
            <a:ext cx="1824203" cy="216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실시간 영화 순위</a:t>
            </a:r>
            <a:r>
              <a:rPr lang="ko-KR" altLang="en-US" sz="700" dirty="0" smtClean="0">
                <a:solidFill>
                  <a:schemeClr val="bg1"/>
                </a:solidFill>
              </a:rPr>
              <a:t>▼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4" name="Picture 6" descr="C:\Users\USER\Desktop\윤강사님\LOGOK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3" y="337549"/>
            <a:ext cx="381559" cy="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TextBox 2048"/>
          <p:cNvSpPr txBox="1"/>
          <p:nvPr/>
        </p:nvSpPr>
        <p:spPr>
          <a:xfrm>
            <a:off x="1469400" y="1314480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추천영</a:t>
            </a:r>
            <a:r>
              <a:rPr lang="ko-KR" altLang="en-US" sz="1600" dirty="0">
                <a:solidFill>
                  <a:schemeClr val="bg1"/>
                </a:solidFill>
              </a:rPr>
              <a:t>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01581" y="1309453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너의 리뷰는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55" name="직사각형 2054"/>
          <p:cNvSpPr/>
          <p:nvPr/>
        </p:nvSpPr>
        <p:spPr>
          <a:xfrm>
            <a:off x="7536161" y="1636656"/>
            <a:ext cx="1440160" cy="54876"/>
          </a:xfrm>
          <a:prstGeom prst="rect">
            <a:avLst/>
          </a:prstGeom>
          <a:solidFill>
            <a:srgbClr val="0070C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Picture 6" descr="C:\Users\USER\Desktop\윤강사님\LOGOK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0" y="1342632"/>
            <a:ext cx="381559" cy="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5213816" y="13131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영화 관련 정보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14083" y="13131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포인트 상점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30307" y="13179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주변 상영관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064" name="Picture 11" descr="C:\Users\USER\Downloads\instagr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587" y="6296621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2" descr="C:\Users\USER\Downloads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6296621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3" descr="C:\Users\USER\Downloads\faceboo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491" y="6296621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모서리가 둥근 직사각형 2066"/>
          <p:cNvSpPr/>
          <p:nvPr/>
        </p:nvSpPr>
        <p:spPr>
          <a:xfrm>
            <a:off x="365854" y="997756"/>
            <a:ext cx="1441399" cy="216024"/>
          </a:xfrm>
          <a:prstGeom prst="roundRect">
            <a:avLst/>
          </a:prstGeom>
          <a:solidFill>
            <a:schemeClr val="bg1">
              <a:lumMod val="6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71" y="2805604"/>
            <a:ext cx="4824276" cy="3366338"/>
          </a:xfrm>
          <a:prstGeom prst="rect">
            <a:avLst/>
          </a:prstGeom>
        </p:spPr>
      </p:pic>
      <p:grpSp>
        <p:nvGrpSpPr>
          <p:cNvPr id="2062" name="그룹 2061"/>
          <p:cNvGrpSpPr/>
          <p:nvPr/>
        </p:nvGrpSpPr>
        <p:grpSpPr>
          <a:xfrm>
            <a:off x="5990477" y="2867943"/>
            <a:ext cx="6634249" cy="2742942"/>
            <a:chOff x="4492857" y="3240732"/>
            <a:chExt cx="4975687" cy="3168352"/>
          </a:xfrm>
        </p:grpSpPr>
        <p:grpSp>
          <p:nvGrpSpPr>
            <p:cNvPr id="2060" name="그룹 2059"/>
            <p:cNvGrpSpPr/>
            <p:nvPr/>
          </p:nvGrpSpPr>
          <p:grpSpPr>
            <a:xfrm>
              <a:off x="4492857" y="3240732"/>
              <a:ext cx="3895567" cy="426613"/>
              <a:chOff x="4492857" y="2088604"/>
              <a:chExt cx="3895567" cy="426613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2857" y="2168123"/>
                <a:ext cx="235553" cy="235553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4728450" y="2088604"/>
                <a:ext cx="3659974" cy="426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롯데시네마 팝콘 세트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056" name="그룹 2055"/>
            <p:cNvGrpSpPr/>
            <p:nvPr/>
          </p:nvGrpSpPr>
          <p:grpSpPr>
            <a:xfrm>
              <a:off x="5004048" y="3984619"/>
              <a:ext cx="4464496" cy="1386491"/>
              <a:chOff x="4355976" y="2872327"/>
              <a:chExt cx="4464496" cy="138649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355976" y="2872327"/>
                <a:ext cx="4464496" cy="1386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∙ 포인트 </a:t>
                </a:r>
                <a:r>
                  <a:rPr lang="en-US" altLang="ko-KR" dirty="0" smtClean="0"/>
                  <a:t>: 8000P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∙ 수량 </a:t>
                </a:r>
                <a:r>
                  <a:rPr lang="en-US" altLang="ko-KR" dirty="0" smtClean="0"/>
                  <a:t>: 1</a:t>
                </a:r>
              </a:p>
              <a:p>
                <a:endParaRPr lang="en-US" altLang="ko-KR" dirty="0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6155617" y="3588787"/>
                <a:ext cx="135025" cy="279041"/>
                <a:chOff x="6155617" y="3588787"/>
                <a:chExt cx="135025" cy="279041"/>
              </a:xfrm>
            </p:grpSpPr>
            <p:pic>
              <p:nvPicPr>
                <p:cNvPr id="1026" name="Picture 2" descr="C:\Users\USER\Downloads\music-player-play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 flipV="1">
                  <a:off x="6155617" y="3588787"/>
                  <a:ext cx="135026" cy="135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C:\Users\USER\Downloads\music-player-play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6155617" y="3732803"/>
                  <a:ext cx="135025" cy="135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9" name="직사각형 28"/>
              <p:cNvSpPr/>
              <p:nvPr/>
            </p:nvSpPr>
            <p:spPr>
              <a:xfrm>
                <a:off x="5220072" y="3600772"/>
                <a:ext cx="864096" cy="2790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61" name="그룹 2060"/>
            <p:cNvGrpSpPr/>
            <p:nvPr/>
          </p:nvGrpSpPr>
          <p:grpSpPr>
            <a:xfrm>
              <a:off x="5292080" y="6087138"/>
              <a:ext cx="2376264" cy="321946"/>
              <a:chOff x="5652120" y="5079026"/>
              <a:chExt cx="2376264" cy="321946"/>
            </a:xfrm>
          </p:grpSpPr>
          <p:sp>
            <p:nvSpPr>
              <p:cNvPr id="2052" name="직사각형 2051"/>
              <p:cNvSpPr/>
              <p:nvPr/>
            </p:nvSpPr>
            <p:spPr>
              <a:xfrm>
                <a:off x="5652120" y="5079026"/>
                <a:ext cx="1080120" cy="321946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구매하기</a:t>
                </a:r>
                <a:endParaRPr lang="ko-KR" altLang="en-US" sz="1200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876256" y="5079026"/>
                <a:ext cx="1152128" cy="321946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담</a:t>
                </a:r>
                <a:r>
                  <a:rPr lang="ko-KR" altLang="en-US" sz="1200" dirty="0"/>
                  <a:t>기</a:t>
                </a:r>
              </a:p>
            </p:txBody>
          </p:sp>
        </p:grpSp>
      </p:grpSp>
      <p:grpSp>
        <p:nvGrpSpPr>
          <p:cNvPr id="2059" name="그룹 2058"/>
          <p:cNvGrpSpPr/>
          <p:nvPr/>
        </p:nvGrpSpPr>
        <p:grpSpPr>
          <a:xfrm>
            <a:off x="464421" y="1891970"/>
            <a:ext cx="2655249" cy="393905"/>
            <a:chOff x="348315" y="2113391"/>
            <a:chExt cx="1991437" cy="454996"/>
          </a:xfrm>
        </p:grpSpPr>
        <p:pic>
          <p:nvPicPr>
            <p:cNvPr id="1027" name="Picture 3" descr="C:\Users\USER\Downloads\search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315" y="2113391"/>
              <a:ext cx="191237" cy="191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8" name="TextBox 2057"/>
            <p:cNvSpPr txBox="1"/>
            <p:nvPr/>
          </p:nvSpPr>
          <p:spPr>
            <a:xfrm>
              <a:off x="449737" y="2212876"/>
              <a:ext cx="1890015" cy="35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상품정보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21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339" y="188640"/>
            <a:ext cx="11905323" cy="655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3339" y="188641"/>
            <a:ext cx="1194400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466485" y="413291"/>
            <a:ext cx="1152128" cy="4320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신사장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032437" y="363753"/>
            <a:ext cx="672075" cy="47296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08501" y="692696"/>
            <a:ext cx="153617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포인트 </a:t>
            </a:r>
            <a:r>
              <a:rPr lang="en-US" altLang="ko-KR" sz="1050" dirty="0" smtClean="0">
                <a:solidFill>
                  <a:schemeClr val="tx1"/>
                </a:solidFill>
              </a:rPr>
              <a:t>: 2220P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56374" y="188641"/>
            <a:ext cx="2630965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1776875" y="256099"/>
            <a:ext cx="6720747" cy="616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한컴 쿨재즈 M" panose="02020603020101020101" pitchFamily="18" charset="-127"/>
                <a:ea typeface="한컴 쿨재즈 M" panose="02020603020101020101" pitchFamily="18" charset="-127"/>
              </a:rPr>
              <a:t>너의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영화는</a:t>
            </a:r>
            <a:r>
              <a:rPr lang="en-US" altLang="ko-KR" sz="2800" dirty="0" smtClean="0">
                <a:solidFill>
                  <a:schemeClr val="tx1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3339" y="1268761"/>
            <a:ext cx="11944000" cy="43204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11398816" y="621099"/>
            <a:ext cx="87283" cy="45719"/>
          </a:xfrm>
          <a:prstGeom prst="triangle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598389" y="980728"/>
            <a:ext cx="2450272" cy="2160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검색어를 입력하세요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3339" y="980728"/>
            <a:ext cx="1824203" cy="216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실시간 영화 순위</a:t>
            </a:r>
            <a:r>
              <a:rPr lang="ko-KR" altLang="en-US" sz="700" dirty="0" smtClean="0">
                <a:solidFill>
                  <a:schemeClr val="tx1"/>
                </a:solidFill>
              </a:rPr>
              <a:t>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4" name="Picture 6" descr="C:\Users\USER\Desktop\윤강사님\LOGOK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3" y="337549"/>
            <a:ext cx="381559" cy="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TextBox 2048"/>
          <p:cNvSpPr txBox="1"/>
          <p:nvPr/>
        </p:nvSpPr>
        <p:spPr>
          <a:xfrm>
            <a:off x="1469400" y="1314480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추천영</a:t>
            </a:r>
            <a:r>
              <a:rPr lang="ko-KR" altLang="en-US" sz="1600" dirty="0">
                <a:solidFill>
                  <a:schemeClr val="bg1"/>
                </a:solidFill>
              </a:rPr>
              <a:t>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01581" y="1309453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너의 리뷰는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55" name="직사각형 2054"/>
          <p:cNvSpPr/>
          <p:nvPr/>
        </p:nvSpPr>
        <p:spPr>
          <a:xfrm>
            <a:off x="3158630" y="1645933"/>
            <a:ext cx="1248139" cy="54876"/>
          </a:xfrm>
          <a:prstGeom prst="rect">
            <a:avLst/>
          </a:prstGeom>
          <a:solidFill>
            <a:srgbClr val="0070C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Picture 6" descr="C:\Users\USER\Desktop\윤강사님\LOGOK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0" y="1342632"/>
            <a:ext cx="381559" cy="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5213816" y="13131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영화 관련 정보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14083" y="13131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포인트 상점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30307" y="13179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주변 상영관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064" name="Picture 11" descr="C:\Users\USER\Downloads\instagr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587" y="6296621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2" descr="C:\Users\USER\Downloads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6296621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3" descr="C:\Users\USER\Downloads\faceboo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491" y="6296621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모서리가 둥근 직사각형 2066"/>
          <p:cNvSpPr/>
          <p:nvPr/>
        </p:nvSpPr>
        <p:spPr>
          <a:xfrm>
            <a:off x="365854" y="997756"/>
            <a:ext cx="1441399" cy="216024"/>
          </a:xfrm>
          <a:prstGeom prst="roundRect">
            <a:avLst/>
          </a:prstGeom>
          <a:solidFill>
            <a:schemeClr val="bg1">
              <a:lumMod val="6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351238" y="1897188"/>
            <a:ext cx="9537645" cy="4675435"/>
            <a:chOff x="611560" y="2232620"/>
            <a:chExt cx="7346306" cy="5357070"/>
          </a:xfrm>
        </p:grpSpPr>
        <p:sp>
          <p:nvSpPr>
            <p:cNvPr id="2" name="직사각형 1"/>
            <p:cNvSpPr/>
            <p:nvPr/>
          </p:nvSpPr>
          <p:spPr>
            <a:xfrm>
              <a:off x="1755065" y="5457979"/>
              <a:ext cx="3989475" cy="19962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accent1"/>
                </a:solidFill>
              </a:endParaRPr>
            </a:p>
            <a:p>
              <a:pPr algn="ctr"/>
              <a:endParaRPr lang="en-US" altLang="ko-KR" dirty="0">
                <a:solidFill>
                  <a:schemeClr val="accent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accent1"/>
                </a:solidFill>
              </a:endParaRPr>
            </a:p>
            <a:p>
              <a:pPr algn="ctr"/>
              <a:endParaRPr lang="en-US" altLang="ko-KR" dirty="0">
                <a:solidFill>
                  <a:schemeClr val="accent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accent1"/>
                </a:solidFill>
              </a:endParaRPr>
            </a:p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83571" y="2808684"/>
              <a:ext cx="7274295" cy="339211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680368" y="2499933"/>
              <a:ext cx="6005885" cy="1742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게시글 제목을 입력하세요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83568" y="2232620"/>
              <a:ext cx="1327923" cy="1742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게시판선택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83568" y="2490408"/>
              <a:ext cx="906989" cy="1742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제목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순서도: 병합 12"/>
            <p:cNvSpPr/>
            <p:nvPr/>
          </p:nvSpPr>
          <p:spPr>
            <a:xfrm>
              <a:off x="1739305" y="2289770"/>
              <a:ext cx="77787" cy="72008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83568" y="6810888"/>
              <a:ext cx="6365925" cy="1742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#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해시태그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43608" y="6450848"/>
              <a:ext cx="6005885" cy="1742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사진첨</a:t>
              </a:r>
              <a:r>
                <a:rPr lang="ko-KR" altLang="en-US" sz="1100" dirty="0">
                  <a:solidFill>
                    <a:schemeClr val="tx1"/>
                  </a:solidFill>
                </a:rPr>
                <a:t>부</a:t>
              </a:r>
            </a:p>
          </p:txBody>
        </p:sp>
        <p:pic>
          <p:nvPicPr>
            <p:cNvPr id="31" name="Picture 2" descr="C:\Users\USER\Downloads\sav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810" y="6391263"/>
              <a:ext cx="233845" cy="233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직사각형 71"/>
            <p:cNvSpPr/>
            <p:nvPr/>
          </p:nvSpPr>
          <p:spPr>
            <a:xfrm>
              <a:off x="611560" y="2880692"/>
              <a:ext cx="1606787" cy="158418"/>
            </a:xfrm>
            <a:prstGeom prst="rect">
              <a:avLst/>
            </a:prstGeom>
            <a:noFill/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내용을 입력하세요</a:t>
              </a:r>
              <a:r>
                <a:rPr lang="en-US" altLang="ko-KR" sz="1100" dirty="0">
                  <a:solidFill>
                    <a:schemeClr val="tx1"/>
                  </a:solidFill>
                </a:rPr>
                <a:t>.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050" name="그룹 2049"/>
            <p:cNvGrpSpPr/>
            <p:nvPr/>
          </p:nvGrpSpPr>
          <p:grpSpPr>
            <a:xfrm>
              <a:off x="4224173" y="7345188"/>
              <a:ext cx="1355939" cy="244502"/>
              <a:chOff x="5376301" y="7561212"/>
              <a:chExt cx="1355939" cy="24450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6145917" y="7561212"/>
                <a:ext cx="586323" cy="24450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목</a:t>
                </a:r>
                <a:r>
                  <a:rPr lang="ko-KR" altLang="en-US" sz="1100" b="1" dirty="0">
                    <a:solidFill>
                      <a:schemeClr val="tx1"/>
                    </a:solidFill>
                  </a:rPr>
                  <a:t>록</a:t>
                </a: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376301" y="7561212"/>
                <a:ext cx="658331" cy="24450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글쓰</a:t>
                </a:r>
                <a:r>
                  <a:rPr lang="ko-KR" altLang="en-US" sz="1100" b="1" dirty="0">
                    <a:solidFill>
                      <a:schemeClr val="tx1"/>
                    </a:solidFill>
                  </a:rPr>
                  <a:t>기</a:t>
                </a: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155061" y="1772817"/>
            <a:ext cx="2100512" cy="3600400"/>
            <a:chOff x="116296" y="2047767"/>
            <a:chExt cx="1575384" cy="4158795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88304" y="2705838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90942" y="3038542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90942" y="3371245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79512" y="3703949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4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79512" y="4036653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5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179512" y="4369356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6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79512" y="4702060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7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79512" y="5034763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8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79512" y="5367467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9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116296" y="2380470"/>
              <a:ext cx="157538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23528" y="2064221"/>
              <a:ext cx="1152128" cy="319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검색순위</a:t>
              </a:r>
              <a:endParaRPr lang="ko-KR" altLang="en-US" sz="1200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16296" y="2047767"/>
              <a:ext cx="1575384" cy="4158795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19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339" y="188640"/>
            <a:ext cx="11905323" cy="655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339" y="188641"/>
            <a:ext cx="1194400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466485" y="413291"/>
            <a:ext cx="1152128" cy="4320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prstClr val="black"/>
                </a:solidFill>
              </a:rPr>
              <a:t>신사장</a:t>
            </a:r>
            <a:endParaRPr lang="ko-KR" altLang="en-US" sz="1050" dirty="0">
              <a:solidFill>
                <a:prstClr val="black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032437" y="363753"/>
            <a:ext cx="672075" cy="47296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08501" y="692696"/>
            <a:ext cx="153617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prstClr val="black"/>
                </a:solidFill>
              </a:rPr>
              <a:t>포인트 </a:t>
            </a:r>
            <a:r>
              <a:rPr lang="en-US" altLang="ko-KR" sz="1050" dirty="0" smtClean="0">
                <a:solidFill>
                  <a:prstClr val="black"/>
                </a:solidFill>
              </a:rPr>
              <a:t>: 2220P</a:t>
            </a:r>
            <a:endParaRPr lang="ko-KR" altLang="en-US" sz="105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56374" y="188641"/>
            <a:ext cx="2630965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1776875" y="256099"/>
            <a:ext cx="6720747" cy="616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  <a:latin typeface="한컴 쿨재즈 M" panose="02020603020101020101" pitchFamily="18" charset="-127"/>
                <a:ea typeface="한컴 쿨재즈 M" panose="02020603020101020101" pitchFamily="18" charset="-127"/>
              </a:rPr>
              <a:t>너의</a:t>
            </a:r>
            <a:r>
              <a:rPr lang="ko-KR" altLang="en-US" sz="2800" dirty="0" smtClean="0">
                <a:solidFill>
                  <a:prstClr val="black"/>
                </a:solidFill>
              </a:rPr>
              <a:t> </a:t>
            </a:r>
            <a:r>
              <a:rPr lang="ko-KR" altLang="en-US" sz="2800" dirty="0" smtClean="0">
                <a:solidFill>
                  <a:prstClr val="black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영화는</a:t>
            </a:r>
            <a:r>
              <a:rPr lang="en-US" altLang="ko-KR" sz="2800" dirty="0" smtClean="0">
                <a:solidFill>
                  <a:prstClr val="black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?</a:t>
            </a:r>
            <a:endParaRPr lang="ko-KR" altLang="en-US" sz="2800" dirty="0">
              <a:solidFill>
                <a:prstClr val="black"/>
              </a:solidFill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3339" y="1268761"/>
            <a:ext cx="11944000" cy="43204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11398816" y="621099"/>
            <a:ext cx="87283" cy="45719"/>
          </a:xfrm>
          <a:prstGeom prst="triangle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598389" y="980728"/>
            <a:ext cx="2450272" cy="2160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검색어를 입력하세요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3339" y="980728"/>
            <a:ext cx="1824203" cy="216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</a:rPr>
              <a:t>실시간 영화 순위</a:t>
            </a:r>
            <a:r>
              <a:rPr lang="ko-KR" altLang="en-US" sz="700" dirty="0" smtClean="0">
                <a:solidFill>
                  <a:prstClr val="black"/>
                </a:solidFill>
              </a:rPr>
              <a:t>▼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2054" name="Picture 6" descr="C:\Users\USER\Desktop\윤강사님\LOGOK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3" y="337549"/>
            <a:ext cx="381559" cy="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TextBox 2048"/>
          <p:cNvSpPr txBox="1"/>
          <p:nvPr/>
        </p:nvSpPr>
        <p:spPr>
          <a:xfrm>
            <a:off x="1469400" y="1314480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prstClr val="white"/>
                </a:solidFill>
              </a:rPr>
              <a:t>추천영</a:t>
            </a:r>
            <a:r>
              <a:rPr lang="ko-KR" altLang="en-US" sz="1600" dirty="0">
                <a:solidFill>
                  <a:prstClr val="white"/>
                </a:solidFill>
              </a:rPr>
              <a:t>화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01581" y="1309453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prstClr val="white"/>
                </a:solidFill>
              </a:rPr>
              <a:t>너의 리뷰는</a:t>
            </a:r>
            <a:r>
              <a:rPr lang="en-US" altLang="ko-KR" sz="1600" dirty="0" smtClean="0">
                <a:solidFill>
                  <a:prstClr val="white"/>
                </a:solidFill>
              </a:rPr>
              <a:t>?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55" name="직사각형 2054"/>
          <p:cNvSpPr/>
          <p:nvPr/>
        </p:nvSpPr>
        <p:spPr>
          <a:xfrm>
            <a:off x="3158630" y="1651661"/>
            <a:ext cx="1248139" cy="54876"/>
          </a:xfrm>
          <a:prstGeom prst="rect">
            <a:avLst/>
          </a:prstGeom>
          <a:solidFill>
            <a:srgbClr val="0070C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2" name="Picture 6" descr="C:\Users\USER\Desktop\윤강사님\LOGOK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0" y="1342632"/>
            <a:ext cx="381559" cy="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5213816" y="13131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prstClr val="white"/>
                </a:solidFill>
              </a:rPr>
              <a:t>영화 관련 정보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14083" y="13131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prstClr val="white"/>
                </a:solidFill>
              </a:rPr>
              <a:t>포인트 상점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30307" y="13179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prstClr val="white"/>
                </a:solidFill>
              </a:rPr>
              <a:t>주변 상영관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2064" name="Picture 11" descr="C:\Users\USER\Downloads\instagr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587" y="6296621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2" descr="C:\Users\USER\Downloads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6296621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3" descr="C:\Users\USER\Downloads\faceboo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491" y="6296621"/>
            <a:ext cx="480000" cy="3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모서리가 둥근 직사각형 2066"/>
          <p:cNvSpPr/>
          <p:nvPr/>
        </p:nvSpPr>
        <p:spPr>
          <a:xfrm>
            <a:off x="365854" y="997756"/>
            <a:ext cx="1441399" cy="216024"/>
          </a:xfrm>
          <a:prstGeom prst="roundRect">
            <a:avLst/>
          </a:prstGeom>
          <a:solidFill>
            <a:schemeClr val="bg1">
              <a:lumMod val="6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44725" y="1897188"/>
            <a:ext cx="9444158" cy="4675435"/>
            <a:chOff x="683568" y="2232620"/>
            <a:chExt cx="7274298" cy="5357070"/>
          </a:xfrm>
        </p:grpSpPr>
        <p:sp>
          <p:nvSpPr>
            <p:cNvPr id="2" name="직사각형 1"/>
            <p:cNvSpPr/>
            <p:nvPr/>
          </p:nvSpPr>
          <p:spPr>
            <a:xfrm>
              <a:off x="1755065" y="5457979"/>
              <a:ext cx="3989475" cy="19962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4472C4"/>
                </a:solidFill>
              </a:endParaRPr>
            </a:p>
            <a:p>
              <a:pPr algn="ctr"/>
              <a:endParaRPr lang="en-US" altLang="ko-KR" dirty="0">
                <a:solidFill>
                  <a:srgbClr val="4472C4"/>
                </a:solidFill>
              </a:endParaRPr>
            </a:p>
            <a:p>
              <a:pPr algn="ctr"/>
              <a:endParaRPr lang="en-US" altLang="ko-KR" dirty="0" smtClean="0">
                <a:solidFill>
                  <a:srgbClr val="4472C4"/>
                </a:solidFill>
              </a:endParaRPr>
            </a:p>
            <a:p>
              <a:pPr algn="ctr"/>
              <a:endParaRPr lang="en-US" altLang="ko-KR" dirty="0">
                <a:solidFill>
                  <a:srgbClr val="4472C4"/>
                </a:solidFill>
              </a:endParaRPr>
            </a:p>
            <a:p>
              <a:pPr algn="ctr"/>
              <a:endParaRPr lang="en-US" altLang="ko-KR" dirty="0" smtClean="0">
                <a:solidFill>
                  <a:srgbClr val="4472C4"/>
                </a:solidFill>
              </a:endParaRPr>
            </a:p>
            <a:p>
              <a:pPr algn="ctr"/>
              <a:endParaRPr lang="ko-KR" altLang="en-US" dirty="0">
                <a:solidFill>
                  <a:srgbClr val="4472C4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83571" y="2808684"/>
              <a:ext cx="7274295" cy="339211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680368" y="2499933"/>
              <a:ext cx="6005885" cy="1742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prstClr val="black"/>
                  </a:solidFill>
                </a:rPr>
                <a:t>님들 이 영화 봄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?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83568" y="2232620"/>
              <a:ext cx="1327923" cy="1742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prstClr val="black"/>
                  </a:solidFill>
                </a:rPr>
                <a:t>너의 리뷰는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?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83568" y="2490408"/>
              <a:ext cx="906989" cy="1742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prstClr val="black"/>
                  </a:solidFill>
                </a:rPr>
                <a:t>제목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3" name="순서도: 병합 12"/>
            <p:cNvSpPr/>
            <p:nvPr/>
          </p:nvSpPr>
          <p:spPr>
            <a:xfrm>
              <a:off x="1739305" y="2289770"/>
              <a:ext cx="77787" cy="72008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83568" y="6810888"/>
              <a:ext cx="6365925" cy="1742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# </a:t>
              </a:r>
              <a:r>
                <a:rPr lang="ko-KR" altLang="en-US" sz="1100" dirty="0" smtClean="0">
                  <a:solidFill>
                    <a:prstClr val="black"/>
                  </a:solidFill>
                </a:rPr>
                <a:t>해시태그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43608" y="6450848"/>
              <a:ext cx="6005885" cy="1742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prstClr val="black"/>
                  </a:solidFill>
                </a:rPr>
                <a:t>사진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1.jpg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pic>
          <p:nvPicPr>
            <p:cNvPr id="31" name="Picture 2" descr="C:\Users\USER\Downloads\sav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810" y="6391263"/>
              <a:ext cx="233845" cy="233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0" name="그룹 2049"/>
            <p:cNvGrpSpPr/>
            <p:nvPr/>
          </p:nvGrpSpPr>
          <p:grpSpPr>
            <a:xfrm>
              <a:off x="4224173" y="7345188"/>
              <a:ext cx="1355939" cy="244502"/>
              <a:chOff x="5376301" y="7561212"/>
              <a:chExt cx="1355939" cy="24450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6145917" y="7561212"/>
                <a:ext cx="586323" cy="24450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prstClr val="black"/>
                    </a:solidFill>
                  </a:rPr>
                  <a:t>목</a:t>
                </a:r>
                <a:r>
                  <a:rPr lang="ko-KR" altLang="en-US" sz="1100" b="1" dirty="0">
                    <a:solidFill>
                      <a:prstClr val="black"/>
                    </a:solidFill>
                  </a:rPr>
                  <a:t>록</a:t>
                </a: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376301" y="7561212"/>
                <a:ext cx="658331" cy="24450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prstClr val="black"/>
                    </a:solidFill>
                  </a:rPr>
                  <a:t>수</a:t>
                </a:r>
                <a:r>
                  <a:rPr lang="ko-KR" altLang="en-US" sz="1100" b="1" dirty="0">
                    <a:solidFill>
                      <a:prstClr val="black"/>
                    </a:solidFill>
                  </a:rPr>
                  <a:t>정</a:t>
                </a: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155061" y="1772817"/>
            <a:ext cx="2100512" cy="3600400"/>
            <a:chOff x="116296" y="2047767"/>
            <a:chExt cx="1575384" cy="4158795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88304" y="2705838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1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90942" y="3038542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2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90942" y="3371245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3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79512" y="3703949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4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79512" y="4036653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5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179512" y="4369356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6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79512" y="4702060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7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79512" y="5034763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8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79512" y="5367467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9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116296" y="2380470"/>
              <a:ext cx="157538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23528" y="2064221"/>
              <a:ext cx="1152128" cy="319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prstClr val="black"/>
                  </a:solidFill>
                </a:rPr>
                <a:t>검색순위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16296" y="2047767"/>
              <a:ext cx="1575384" cy="4158795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543605" y="4199721"/>
            <a:ext cx="9204259" cy="351392"/>
          </a:xfrm>
          <a:prstGeom prst="rect">
            <a:avLst/>
          </a:prstGeom>
          <a:noFill/>
          <a:ln w="12700"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저 이거보고 여자친구 보고싶어서 즙짰음요 ㅠㅠ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64" name="Picture 2" descr="C:\Users\USER\Desktop\IMG_0098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" t="4072" r="1332" b="4072"/>
          <a:stretch/>
        </p:blipFill>
        <p:spPr bwMode="auto">
          <a:xfrm>
            <a:off x="2563277" y="2543866"/>
            <a:ext cx="6369786" cy="132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29610" y="5625519"/>
            <a:ext cx="99459" cy="75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x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339" y="188640"/>
            <a:ext cx="11905323" cy="655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3339" y="188641"/>
            <a:ext cx="1194400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466485" y="413291"/>
            <a:ext cx="1152128" cy="4320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신사장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032437" y="363753"/>
            <a:ext cx="672075" cy="47296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08501" y="692696"/>
            <a:ext cx="153617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포인트 </a:t>
            </a:r>
            <a:r>
              <a:rPr lang="en-US" altLang="ko-KR" sz="1050" dirty="0" smtClean="0">
                <a:solidFill>
                  <a:schemeClr val="tx1"/>
                </a:solidFill>
              </a:rPr>
              <a:t>: 2220P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56374" y="188641"/>
            <a:ext cx="2630965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1776875" y="256099"/>
            <a:ext cx="6720747" cy="616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한컴 쿨재즈 M" panose="02020603020101020101" pitchFamily="18" charset="-127"/>
                <a:ea typeface="한컴 쿨재즈 M" panose="02020603020101020101" pitchFamily="18" charset="-127"/>
              </a:rPr>
              <a:t>너의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영화는</a:t>
            </a:r>
            <a:r>
              <a:rPr lang="en-US" altLang="ko-KR" sz="2800" dirty="0" smtClean="0">
                <a:solidFill>
                  <a:schemeClr val="tx1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40087" y="4725144"/>
            <a:ext cx="531930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3339" y="1268761"/>
            <a:ext cx="11944000" cy="43204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11398816" y="621099"/>
            <a:ext cx="87283" cy="45719"/>
          </a:xfrm>
          <a:prstGeom prst="triangle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598389" y="980728"/>
            <a:ext cx="2450272" cy="2160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검색어를 입력하세요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3339" y="980728"/>
            <a:ext cx="1824203" cy="216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실시간 영화 순위</a:t>
            </a:r>
            <a:r>
              <a:rPr lang="ko-KR" altLang="en-US" sz="700" dirty="0" smtClean="0">
                <a:solidFill>
                  <a:schemeClr val="tx1"/>
                </a:solidFill>
              </a:rPr>
              <a:t>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4" name="Picture 6" descr="C:\Users\USER\Desktop\윤강사님\LOGOK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3" y="337549"/>
            <a:ext cx="381559" cy="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TextBox 2048"/>
          <p:cNvSpPr txBox="1"/>
          <p:nvPr/>
        </p:nvSpPr>
        <p:spPr>
          <a:xfrm>
            <a:off x="1469400" y="1314480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추천영</a:t>
            </a:r>
            <a:r>
              <a:rPr lang="ko-KR" altLang="en-US" sz="1600" dirty="0">
                <a:solidFill>
                  <a:schemeClr val="bg1"/>
                </a:solidFill>
              </a:rPr>
              <a:t>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01581" y="1309453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너의 리뷰는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55" name="직사각형 2054"/>
          <p:cNvSpPr/>
          <p:nvPr/>
        </p:nvSpPr>
        <p:spPr>
          <a:xfrm>
            <a:off x="3168056" y="1628068"/>
            <a:ext cx="1248139" cy="54876"/>
          </a:xfrm>
          <a:prstGeom prst="rect">
            <a:avLst/>
          </a:prstGeom>
          <a:solidFill>
            <a:srgbClr val="0070C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Picture 6" descr="C:\Users\USER\Desktop\윤강사님\LOGOK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0" y="1342632"/>
            <a:ext cx="381559" cy="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5213816" y="13131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영화 관련 정보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14083" y="13131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포인트 상점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30307" y="1317907"/>
            <a:ext cx="26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주변 상영관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67" name="모서리가 둥근 직사각형 2066"/>
          <p:cNvSpPr/>
          <p:nvPr/>
        </p:nvSpPr>
        <p:spPr>
          <a:xfrm>
            <a:off x="365854" y="997756"/>
            <a:ext cx="1441399" cy="216024"/>
          </a:xfrm>
          <a:prstGeom prst="roundRect">
            <a:avLst/>
          </a:prstGeom>
          <a:solidFill>
            <a:schemeClr val="bg1">
              <a:lumMod val="6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447595" y="1870510"/>
            <a:ext cx="9300269" cy="4239092"/>
            <a:chOff x="774298" y="2251136"/>
            <a:chExt cx="8013732" cy="5526100"/>
          </a:xfrm>
        </p:grpSpPr>
        <p:sp>
          <p:nvSpPr>
            <p:cNvPr id="3" name="직사각형 2"/>
            <p:cNvSpPr/>
            <p:nvPr/>
          </p:nvSpPr>
          <p:spPr>
            <a:xfrm>
              <a:off x="857027" y="5287506"/>
              <a:ext cx="7931003" cy="458076"/>
            </a:xfrm>
            <a:prstGeom prst="rect">
              <a:avLst/>
            </a:prstGeom>
            <a:noFill/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저 이거보고 여자친구 보고싶어서 즙짰음요 ㅠㅠ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07643" y="2738733"/>
              <a:ext cx="6005886" cy="191687"/>
            </a:xfrm>
            <a:prstGeom prst="rect">
              <a:avLst/>
            </a:prstGeom>
            <a:noFill/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 smtClean="0">
                  <a:solidFill>
                    <a:schemeClr val="tx1"/>
                  </a:solidFill>
                </a:rPr>
                <a:t>님들 이 영화 봄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?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74298" y="2251136"/>
              <a:ext cx="1327923" cy="210856"/>
            </a:xfrm>
            <a:prstGeom prst="rect">
              <a:avLst/>
            </a:prstGeom>
            <a:noFill/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너의 리뷰는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?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98363" y="6070646"/>
              <a:ext cx="6005886" cy="21085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사실 저 솔로임ㅋ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280744" y="3214602"/>
              <a:ext cx="824535" cy="174260"/>
            </a:xfrm>
            <a:prstGeom prst="rect">
              <a:avLst/>
            </a:prstGeom>
            <a:noFill/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신사장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934284" y="3096989"/>
              <a:ext cx="378705" cy="37314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pic>
          <p:nvPicPr>
            <p:cNvPr id="2050" name="Picture 2" descr="C:\Users\USER\Desktop\IMG_0098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" t="4072" r="1332" b="4072"/>
            <a:stretch/>
          </p:blipFill>
          <p:spPr bwMode="auto">
            <a:xfrm>
              <a:off x="873977" y="3611297"/>
              <a:ext cx="5488632" cy="1727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직사각형 43"/>
            <p:cNvSpPr/>
            <p:nvPr/>
          </p:nvSpPr>
          <p:spPr>
            <a:xfrm>
              <a:off x="821060" y="6366558"/>
              <a:ext cx="824535" cy="19168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FF1919"/>
                  </a:solidFill>
                </a:rPr>
                <a:t>댓글 </a:t>
              </a:r>
              <a:r>
                <a:rPr lang="en-US" altLang="ko-KR" sz="1100" dirty="0" smtClean="0">
                  <a:solidFill>
                    <a:srgbClr val="FF1919"/>
                  </a:solidFill>
                </a:rPr>
                <a:t>2</a:t>
              </a:r>
              <a:endParaRPr lang="ko-KR" altLang="en-US" sz="1100" dirty="0">
                <a:solidFill>
                  <a:srgbClr val="FF1919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914948" y="2303248"/>
              <a:ext cx="997687" cy="191687"/>
            </a:xfrm>
            <a:prstGeom prst="rect">
              <a:avLst/>
            </a:prstGeom>
            <a:noFill/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조회수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2</a:t>
              </a:r>
              <a:r>
                <a:rPr lang="en-US" altLang="ko-KR" sz="1100" dirty="0">
                  <a:solidFill>
                    <a:schemeClr val="tx1"/>
                  </a:solidFill>
                </a:rPr>
                <a:t>7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74298" y="6793606"/>
              <a:ext cx="749577" cy="158418"/>
            </a:xfrm>
            <a:prstGeom prst="rect">
              <a:avLst/>
            </a:prstGeom>
            <a:noFill/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김한장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74298" y="7402794"/>
              <a:ext cx="749577" cy="158418"/>
            </a:xfrm>
            <a:prstGeom prst="rect">
              <a:avLst/>
            </a:prstGeom>
            <a:noFill/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다슬쨩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97177" y="7057157"/>
              <a:ext cx="7383144" cy="158418"/>
            </a:xfrm>
            <a:prstGeom prst="rect">
              <a:avLst/>
            </a:prstGeom>
            <a:noFill/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ㅇㅈ합니다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;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존잼탱이라능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;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00441" y="7618818"/>
              <a:ext cx="2587747" cy="158418"/>
            </a:xfrm>
            <a:prstGeom prst="rect">
              <a:avLst/>
            </a:prstGeom>
            <a:noFill/>
            <a:ln w="12700"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ㅎㅎ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;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전 그저 그렇던뎅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;;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98363" y="7273180"/>
              <a:ext cx="600588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155061" y="1772817"/>
            <a:ext cx="2100512" cy="3600400"/>
            <a:chOff x="116296" y="2047767"/>
            <a:chExt cx="1575384" cy="4158795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188304" y="2705838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90942" y="3038542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190942" y="3371245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179512" y="3703949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4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179512" y="4036653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5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179512" y="4369356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6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179512" y="4702060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7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79512" y="5034763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8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79512" y="5367467"/>
              <a:ext cx="207232" cy="24952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9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116296" y="2380470"/>
              <a:ext cx="157538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23528" y="2064221"/>
              <a:ext cx="1152128" cy="319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검색순위</a:t>
              </a:r>
              <a:endParaRPr lang="ko-KR" altLang="en-US" sz="1200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16296" y="2047767"/>
              <a:ext cx="1575384" cy="4158795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2543605" y="6197212"/>
            <a:ext cx="5856779" cy="25612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댓글을 입력하세요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413534" y="6197211"/>
            <a:ext cx="1144580" cy="25612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</a:t>
            </a:r>
            <a:r>
              <a:rPr lang="ko-KR" altLang="en-US" sz="1100" b="1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8770621" y="6545979"/>
            <a:ext cx="781764" cy="21167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100" b="1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7824192" y="6551457"/>
            <a:ext cx="877775" cy="21167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글쓰</a:t>
            </a:r>
            <a:r>
              <a:rPr lang="ko-KR" altLang="en-US" sz="1100" b="1" dirty="0">
                <a:solidFill>
                  <a:schemeClr val="tx1"/>
                </a:solidFill>
              </a:rPr>
              <a:t>기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569253" y="2057529"/>
            <a:ext cx="696553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513800" y="6551457"/>
            <a:ext cx="877775" cy="21167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수</a:t>
            </a:r>
            <a:r>
              <a:rPr lang="ko-KR" altLang="en-US" sz="1100" b="1" dirty="0">
                <a:solidFill>
                  <a:schemeClr val="tx1"/>
                </a:solidFill>
              </a:rPr>
              <a:t>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63277" y="6545978"/>
            <a:ext cx="877775" cy="21167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100" b="1" dirty="0">
                <a:solidFill>
                  <a:schemeClr val="tx1"/>
                </a:solidFill>
              </a:rPr>
              <a:t>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6280" y="2608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8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6. </a:t>
            </a:r>
            <a:r>
              <a:rPr lang="ko-KR" altLang="en-US" sz="58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기대효과 및 일정 </a:t>
            </a:r>
            <a:endParaRPr lang="ko-KR" altLang="en-US" sz="5800" dirty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2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51A85A0-8CDC-458C-B1C5-6F16DBBAD902}"/>
              </a:ext>
            </a:extLst>
          </p:cNvPr>
          <p:cNvCxnSpPr>
            <a:cxnSpLocks/>
          </p:cNvCxnSpPr>
          <p:nvPr/>
        </p:nvCxnSpPr>
        <p:spPr>
          <a:xfrm flipH="1">
            <a:off x="8708633" y="5806123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64964977-A57C-4F32-90D8-B4AFB05E8983}"/>
              </a:ext>
            </a:extLst>
          </p:cNvPr>
          <p:cNvCxnSpPr>
            <a:cxnSpLocks/>
          </p:cNvCxnSpPr>
          <p:nvPr/>
        </p:nvCxnSpPr>
        <p:spPr>
          <a:xfrm flipH="1">
            <a:off x="10766033" y="3588194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A59206A-D1B1-4062-AF67-E8A642CB4CAA}"/>
              </a:ext>
            </a:extLst>
          </p:cNvPr>
          <p:cNvCxnSpPr>
            <a:cxnSpLocks/>
          </p:cNvCxnSpPr>
          <p:nvPr/>
        </p:nvCxnSpPr>
        <p:spPr>
          <a:xfrm flipH="1">
            <a:off x="9461131" y="5154934"/>
            <a:ext cx="2653239" cy="145267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C008660D-FF6B-44B5-A1B2-FF93995202AF}"/>
              </a:ext>
            </a:extLst>
          </p:cNvPr>
          <p:cNvCxnSpPr>
            <a:cxnSpLocks/>
          </p:cNvCxnSpPr>
          <p:nvPr/>
        </p:nvCxnSpPr>
        <p:spPr>
          <a:xfrm flipH="1">
            <a:off x="11726669" y="3429842"/>
            <a:ext cx="900563" cy="493069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5D67811C-CDB6-4C5B-96DA-D0EFFC8BB224}"/>
              </a:ext>
            </a:extLst>
          </p:cNvPr>
          <p:cNvCxnSpPr>
            <a:cxnSpLocks/>
          </p:cNvCxnSpPr>
          <p:nvPr/>
        </p:nvCxnSpPr>
        <p:spPr>
          <a:xfrm flipH="1">
            <a:off x="3574870" y="5960606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2B29A5D3-734B-47EF-8787-8A087D83444D}"/>
              </a:ext>
            </a:extLst>
          </p:cNvPr>
          <p:cNvCxnSpPr>
            <a:cxnSpLocks/>
          </p:cNvCxnSpPr>
          <p:nvPr/>
        </p:nvCxnSpPr>
        <p:spPr>
          <a:xfrm flipH="1">
            <a:off x="3980350" y="5935934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C90F2887-CF70-4BEE-A5A1-1FCD2177F1EB}"/>
              </a:ext>
            </a:extLst>
          </p:cNvPr>
          <p:cNvCxnSpPr>
            <a:cxnSpLocks/>
          </p:cNvCxnSpPr>
          <p:nvPr/>
        </p:nvCxnSpPr>
        <p:spPr>
          <a:xfrm flipH="1">
            <a:off x="-1247775" y="4934129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26EB95DF-85BE-4EE2-88A7-B8425E8B7F1F}"/>
              </a:ext>
            </a:extLst>
          </p:cNvPr>
          <p:cNvCxnSpPr>
            <a:cxnSpLocks/>
          </p:cNvCxnSpPr>
          <p:nvPr/>
        </p:nvCxnSpPr>
        <p:spPr>
          <a:xfrm flipH="1">
            <a:off x="-195263" y="2202501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C1593843-1882-4321-9F08-8B8178DD4773}"/>
              </a:ext>
            </a:extLst>
          </p:cNvPr>
          <p:cNvCxnSpPr>
            <a:cxnSpLocks/>
          </p:cNvCxnSpPr>
          <p:nvPr/>
        </p:nvCxnSpPr>
        <p:spPr>
          <a:xfrm flipH="1">
            <a:off x="-378071" y="4227339"/>
            <a:ext cx="2105024" cy="115252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C55AF33-DB58-41A5-833F-A8393F4A70E3}"/>
              </a:ext>
            </a:extLst>
          </p:cNvPr>
          <p:cNvCxnSpPr>
            <a:cxnSpLocks/>
          </p:cNvCxnSpPr>
          <p:nvPr/>
        </p:nvCxnSpPr>
        <p:spPr>
          <a:xfrm flipH="1">
            <a:off x="-843266" y="1890180"/>
            <a:ext cx="2725788" cy="1484858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="" xmlns:a16="http://schemas.microsoft.com/office/drawing/2014/main" id="{1935206D-AF47-441B-9039-21195525DC57}"/>
              </a:ext>
            </a:extLst>
          </p:cNvPr>
          <p:cNvGrpSpPr/>
          <p:nvPr/>
        </p:nvGrpSpPr>
        <p:grpSpPr>
          <a:xfrm>
            <a:off x="6742998" y="5881311"/>
            <a:ext cx="340247" cy="316327"/>
            <a:chOff x="1014463" y="2223673"/>
            <a:chExt cx="387841" cy="360575"/>
          </a:xfrm>
        </p:grpSpPr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CAACAE61-2E01-4FB3-A6E6-BF37EFCF0F8F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D28D08BC-DC85-4D2B-89EB-B81B7019DAEF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="" xmlns:a16="http://schemas.microsoft.com/office/drawing/2014/main" id="{CD90C5B5-5C24-4975-B53A-D8B5F1775992}"/>
              </a:ext>
            </a:extLst>
          </p:cNvPr>
          <p:cNvGrpSpPr/>
          <p:nvPr/>
        </p:nvGrpSpPr>
        <p:grpSpPr>
          <a:xfrm>
            <a:off x="10793113" y="3449799"/>
            <a:ext cx="340247" cy="316327"/>
            <a:chOff x="1014463" y="2223673"/>
            <a:chExt cx="387841" cy="360575"/>
          </a:xfrm>
        </p:grpSpPr>
        <p:sp>
          <p:nvSpPr>
            <p:cNvPr id="115" name="직사각형 114">
              <a:extLst>
                <a:ext uri="{FF2B5EF4-FFF2-40B4-BE49-F238E27FC236}">
                  <a16:creationId xmlns="" xmlns:a16="http://schemas.microsoft.com/office/drawing/2014/main" id="{0186A14D-ECF3-42D7-A7A4-374371EDD58A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10C4B9E2-AE16-46B2-9998-06E629EB1011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="" xmlns:a16="http://schemas.microsoft.com/office/drawing/2014/main" id="{1E5C53FF-CA1D-4674-A000-B0D4771AAF73}"/>
              </a:ext>
            </a:extLst>
          </p:cNvPr>
          <p:cNvGrpSpPr/>
          <p:nvPr/>
        </p:nvGrpSpPr>
        <p:grpSpPr>
          <a:xfrm>
            <a:off x="1867089" y="4838645"/>
            <a:ext cx="340247" cy="316327"/>
            <a:chOff x="1014463" y="2223673"/>
            <a:chExt cx="387841" cy="360575"/>
          </a:xfrm>
        </p:grpSpPr>
        <p:sp>
          <p:nvSpPr>
            <p:cNvPr id="118" name="직사각형 117">
              <a:extLst>
                <a:ext uri="{FF2B5EF4-FFF2-40B4-BE49-F238E27FC236}">
                  <a16:creationId xmlns="" xmlns:a16="http://schemas.microsoft.com/office/drawing/2014/main" id="{CBF9F271-1EC9-412E-B733-9133118F023F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="" xmlns:a16="http://schemas.microsoft.com/office/drawing/2014/main" id="{CD19957E-A5D0-45F4-BF39-94A62819C88B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="" xmlns:a16="http://schemas.microsoft.com/office/drawing/2014/main" id="{F44E6E2D-3FDF-42D3-8CAE-5368FD03F7D4}"/>
              </a:ext>
            </a:extLst>
          </p:cNvPr>
          <p:cNvGrpSpPr/>
          <p:nvPr/>
        </p:nvGrpSpPr>
        <p:grpSpPr>
          <a:xfrm>
            <a:off x="11133359" y="5665932"/>
            <a:ext cx="340247" cy="316327"/>
            <a:chOff x="1014463" y="2223673"/>
            <a:chExt cx="387841" cy="360575"/>
          </a:xfrm>
        </p:grpSpPr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D60C0AFA-AD30-400C-ADED-78B1CE0D7F32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B4B9ECB4-B734-44E1-81F3-5709FD7BE01D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47184DD2-2413-45D8-888A-2C7C59F8F0DC}"/>
              </a:ext>
            </a:extLst>
          </p:cNvPr>
          <p:cNvGrpSpPr/>
          <p:nvPr/>
        </p:nvGrpSpPr>
        <p:grpSpPr>
          <a:xfrm>
            <a:off x="821106" y="6335355"/>
            <a:ext cx="340247" cy="316327"/>
            <a:chOff x="1014463" y="2223673"/>
            <a:chExt cx="387841" cy="360575"/>
          </a:xfrm>
        </p:grpSpPr>
        <p:sp>
          <p:nvSpPr>
            <p:cNvPr id="124" name="직사각형 123">
              <a:extLst>
                <a:ext uri="{FF2B5EF4-FFF2-40B4-BE49-F238E27FC236}">
                  <a16:creationId xmlns="" xmlns:a16="http://schemas.microsoft.com/office/drawing/2014/main" id="{2CD5AF86-9557-41C9-A6C6-EC82B2128FE5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="" xmlns:a16="http://schemas.microsoft.com/office/drawing/2014/main" id="{D5781097-7602-4992-870A-947CBCF490E5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13111" y="450316"/>
            <a:ext cx="8140220" cy="6424571"/>
            <a:chOff x="3604564" y="423523"/>
            <a:chExt cx="8140220" cy="6424571"/>
          </a:xfrm>
        </p:grpSpPr>
        <p:grpSp>
          <p:nvGrpSpPr>
            <p:cNvPr id="59" name="그룹 58"/>
            <p:cNvGrpSpPr/>
            <p:nvPr/>
          </p:nvGrpSpPr>
          <p:grpSpPr>
            <a:xfrm>
              <a:off x="3604564" y="423523"/>
              <a:ext cx="8140220" cy="6133895"/>
              <a:chOff x="2265586" y="672101"/>
              <a:chExt cx="8140220" cy="6133895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xmlns="" id="{9090B320-BCE2-4191-8143-2F7BD84ACFD0}"/>
                  </a:ext>
                </a:extLst>
              </p:cNvPr>
              <p:cNvGrpSpPr/>
              <p:nvPr/>
            </p:nvGrpSpPr>
            <p:grpSpPr>
              <a:xfrm>
                <a:off x="2265599" y="677552"/>
                <a:ext cx="3970873" cy="2987837"/>
                <a:chOff x="1365250" y="3092450"/>
                <a:chExt cx="1949228" cy="247015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xmlns="" id="{FC9D0494-BA92-4A4A-964E-EFE3D4B08EA6}"/>
                    </a:ext>
                  </a:extLst>
                </p:cNvPr>
                <p:cNvSpPr/>
                <p:nvPr/>
              </p:nvSpPr>
              <p:spPr>
                <a:xfrm>
                  <a:off x="1365250" y="3092450"/>
                  <a:ext cx="1949228" cy="2470150"/>
                </a:xfrm>
                <a:prstGeom prst="rect">
                  <a:avLst/>
                </a:prstGeom>
                <a:noFill/>
                <a:ln w="31750">
                  <a:solidFill>
                    <a:srgbClr val="E7576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xmlns="" id="{28C23591-3FA8-47D2-A07C-8FA8AFAB0C22}"/>
                    </a:ext>
                  </a:extLst>
                </p:cNvPr>
                <p:cNvSpPr/>
                <p:nvPr/>
              </p:nvSpPr>
              <p:spPr>
                <a:xfrm>
                  <a:off x="1365250" y="3092450"/>
                  <a:ext cx="1949228" cy="521050"/>
                </a:xfrm>
                <a:prstGeom prst="rect">
                  <a:avLst/>
                </a:prstGeom>
                <a:solidFill>
                  <a:srgbClr val="E757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800" b="1" spc="600" dirty="0" smtClean="0">
                      <a:solidFill>
                        <a:prstClr val="white"/>
                      </a:solidFill>
                      <a:latin typeface="Impact" panose="020B0806030902050204" pitchFamily="34" charset="0"/>
                    </a:rPr>
                    <a:t>S</a:t>
                  </a:r>
                  <a:r>
                    <a:rPr lang="en-US" altLang="ko-KR" sz="2400" spc="600" dirty="0" smtClean="0">
                      <a:solidFill>
                        <a:prstClr val="white"/>
                      </a:solidFill>
                      <a:latin typeface="Impact" panose="020B0806030902050204" pitchFamily="34" charset="0"/>
                    </a:rPr>
                    <a:t>trength</a:t>
                  </a:r>
                  <a:r>
                    <a:rPr lang="en-US" altLang="ko-KR" sz="2400" spc="600" dirty="0" smtClean="0">
                      <a:solidFill>
                        <a:prstClr val="white"/>
                      </a:solidFill>
                      <a:latin typeface="HY강B" panose="02030600000101010101" pitchFamily="18" charset="-127"/>
                      <a:ea typeface="HY강B" panose="02030600000101010101" pitchFamily="18" charset="-127"/>
                    </a:rPr>
                    <a:t>(</a:t>
                  </a:r>
                  <a:r>
                    <a:rPr lang="ko-KR" altLang="en-US" sz="2400" spc="600" dirty="0" smtClean="0">
                      <a:solidFill>
                        <a:prstClr val="white"/>
                      </a:solidFill>
                      <a:latin typeface="HY강B" panose="02030600000101010101" pitchFamily="18" charset="-127"/>
                      <a:ea typeface="HY강B" panose="02030600000101010101" pitchFamily="18" charset="-127"/>
                    </a:rPr>
                    <a:t>강점</a:t>
                  </a:r>
                  <a:r>
                    <a:rPr lang="en-US" altLang="ko-KR" sz="2400" spc="600" dirty="0" smtClean="0">
                      <a:solidFill>
                        <a:prstClr val="white"/>
                      </a:solidFill>
                      <a:latin typeface="HY강B" panose="02030600000101010101" pitchFamily="18" charset="-127"/>
                      <a:ea typeface="HY강B" panose="02030600000101010101" pitchFamily="18" charset="-127"/>
                    </a:rPr>
                    <a:t>)</a:t>
                  </a:r>
                  <a:endParaRPr lang="ko-KR" altLang="en-US" sz="2400" spc="600" dirty="0">
                    <a:solidFill>
                      <a:prstClr val="white"/>
                    </a:solidFill>
                    <a:latin typeface="HY강B" panose="02030600000101010101" pitchFamily="18" charset="-127"/>
                    <a:ea typeface="HY강B" panose="02030600000101010101" pitchFamily="18" charset="-127"/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9090B320-BCE2-4191-8143-2F7BD84ACFD0}"/>
                  </a:ext>
                </a:extLst>
              </p:cNvPr>
              <p:cNvGrpSpPr/>
              <p:nvPr/>
            </p:nvGrpSpPr>
            <p:grpSpPr>
              <a:xfrm>
                <a:off x="6434933" y="3818159"/>
                <a:ext cx="3970873" cy="2987837"/>
                <a:chOff x="1365250" y="3092450"/>
                <a:chExt cx="1949228" cy="2470150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xmlns="" id="{FC9D0494-BA92-4A4A-964E-EFE3D4B08EA6}"/>
                    </a:ext>
                  </a:extLst>
                </p:cNvPr>
                <p:cNvSpPr/>
                <p:nvPr/>
              </p:nvSpPr>
              <p:spPr>
                <a:xfrm>
                  <a:off x="1365250" y="3092450"/>
                  <a:ext cx="1949228" cy="2470150"/>
                </a:xfrm>
                <a:prstGeom prst="rect">
                  <a:avLst/>
                </a:prstGeom>
                <a:noFill/>
                <a:ln w="31750">
                  <a:solidFill>
                    <a:srgbClr val="E7576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xmlns="" id="{28C23591-3FA8-47D2-A07C-8FA8AFAB0C22}"/>
                    </a:ext>
                  </a:extLst>
                </p:cNvPr>
                <p:cNvSpPr/>
                <p:nvPr/>
              </p:nvSpPr>
              <p:spPr>
                <a:xfrm>
                  <a:off x="1365250" y="3092450"/>
                  <a:ext cx="1949228" cy="516543"/>
                </a:xfrm>
                <a:prstGeom prst="rect">
                  <a:avLst/>
                </a:prstGeom>
                <a:solidFill>
                  <a:srgbClr val="E757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800" b="1" spc="600" dirty="0" smtClean="0">
                      <a:solidFill>
                        <a:prstClr val="white"/>
                      </a:solidFill>
                      <a:latin typeface="Impact" panose="020B0806030902050204" pitchFamily="34" charset="0"/>
                    </a:rPr>
                    <a:t>T</a:t>
                  </a:r>
                  <a:r>
                    <a:rPr lang="en-US" altLang="ko-KR" sz="2400" spc="600" dirty="0" smtClean="0">
                      <a:solidFill>
                        <a:prstClr val="white"/>
                      </a:solidFill>
                      <a:latin typeface="Impact" panose="020B0806030902050204" pitchFamily="34" charset="0"/>
                    </a:rPr>
                    <a:t>hreat</a:t>
                  </a:r>
                  <a:r>
                    <a:rPr lang="en-US" altLang="ko-KR" sz="2400" spc="600" dirty="0" smtClean="0">
                      <a:solidFill>
                        <a:prstClr val="white"/>
                      </a:solidFill>
                      <a:latin typeface="HY강B" panose="02030600000101010101" pitchFamily="18" charset="-127"/>
                      <a:ea typeface="HY강B" panose="02030600000101010101" pitchFamily="18" charset="-127"/>
                    </a:rPr>
                    <a:t>(</a:t>
                  </a:r>
                  <a:r>
                    <a:rPr lang="ko-KR" altLang="en-US" sz="2400" spc="600" dirty="0" smtClean="0">
                      <a:solidFill>
                        <a:prstClr val="white"/>
                      </a:solidFill>
                      <a:latin typeface="HY강B" panose="02030600000101010101" pitchFamily="18" charset="-127"/>
                      <a:ea typeface="HY강B" panose="02030600000101010101" pitchFamily="18" charset="-127"/>
                    </a:rPr>
                    <a:t>위협</a:t>
                  </a:r>
                  <a:r>
                    <a:rPr lang="en-US" altLang="ko-KR" sz="2400" spc="600" dirty="0" smtClean="0">
                      <a:solidFill>
                        <a:prstClr val="white"/>
                      </a:solidFill>
                      <a:latin typeface="HY강B" panose="02030600000101010101" pitchFamily="18" charset="-127"/>
                      <a:ea typeface="HY강B" panose="02030600000101010101" pitchFamily="18" charset="-127"/>
                    </a:rPr>
                    <a:t>)</a:t>
                  </a:r>
                  <a:endParaRPr lang="ko-KR" altLang="en-US" sz="2400" spc="600" dirty="0">
                    <a:solidFill>
                      <a:prstClr val="white"/>
                    </a:solidFill>
                    <a:latin typeface="HY강B" panose="02030600000101010101" pitchFamily="18" charset="-127"/>
                    <a:ea typeface="HY강B" panose="02030600000101010101" pitchFamily="18" charset="-127"/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xmlns="" id="{9090B320-BCE2-4191-8143-2F7BD84ACFD0}"/>
                  </a:ext>
                </a:extLst>
              </p:cNvPr>
              <p:cNvGrpSpPr/>
              <p:nvPr/>
            </p:nvGrpSpPr>
            <p:grpSpPr>
              <a:xfrm>
                <a:off x="6424043" y="672101"/>
                <a:ext cx="3970873" cy="2987837"/>
                <a:chOff x="1365250" y="3092450"/>
                <a:chExt cx="1949228" cy="247015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xmlns="" id="{FC9D0494-BA92-4A4A-964E-EFE3D4B08EA6}"/>
                    </a:ext>
                  </a:extLst>
                </p:cNvPr>
                <p:cNvSpPr/>
                <p:nvPr/>
              </p:nvSpPr>
              <p:spPr>
                <a:xfrm>
                  <a:off x="1365250" y="3092450"/>
                  <a:ext cx="1949228" cy="2470150"/>
                </a:xfrm>
                <a:prstGeom prst="rect">
                  <a:avLst/>
                </a:prstGeom>
                <a:noFill/>
                <a:ln w="31750">
                  <a:solidFill>
                    <a:srgbClr val="2CB2A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xmlns="" id="{28C23591-3FA8-47D2-A07C-8FA8AFAB0C22}"/>
                    </a:ext>
                  </a:extLst>
                </p:cNvPr>
                <p:cNvSpPr/>
                <p:nvPr/>
              </p:nvSpPr>
              <p:spPr>
                <a:xfrm>
                  <a:off x="1365250" y="3092450"/>
                  <a:ext cx="1949228" cy="525556"/>
                </a:xfrm>
                <a:prstGeom prst="rect">
                  <a:avLst/>
                </a:prstGeom>
                <a:solidFill>
                  <a:srgbClr val="2CB2A2"/>
                </a:solidFill>
                <a:ln>
                  <a:solidFill>
                    <a:srgbClr val="2CB2A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800" b="1" spc="600" dirty="0" smtClean="0">
                      <a:solidFill>
                        <a:prstClr val="white"/>
                      </a:solidFill>
                      <a:latin typeface="Impact" panose="020B0806030902050204" pitchFamily="34" charset="0"/>
                    </a:rPr>
                    <a:t>W</a:t>
                  </a:r>
                  <a:r>
                    <a:rPr lang="en-US" altLang="ko-KR" sz="2400" spc="600" dirty="0" smtClean="0">
                      <a:solidFill>
                        <a:prstClr val="white"/>
                      </a:solidFill>
                      <a:latin typeface="Impact" panose="020B0806030902050204" pitchFamily="34" charset="0"/>
                    </a:rPr>
                    <a:t>eakness</a:t>
                  </a:r>
                  <a:r>
                    <a:rPr lang="en-US" altLang="ko-KR" sz="2400" spc="600" dirty="0" smtClean="0">
                      <a:solidFill>
                        <a:prstClr val="white"/>
                      </a:solidFill>
                      <a:latin typeface="HY강B" panose="02030600000101010101" pitchFamily="18" charset="-127"/>
                      <a:ea typeface="HY강B" panose="02030600000101010101" pitchFamily="18" charset="-127"/>
                    </a:rPr>
                    <a:t>(</a:t>
                  </a:r>
                  <a:r>
                    <a:rPr lang="ko-KR" altLang="en-US" sz="2400" spc="600" dirty="0" smtClean="0">
                      <a:solidFill>
                        <a:prstClr val="white"/>
                      </a:solidFill>
                      <a:latin typeface="HY강B" panose="02030600000101010101" pitchFamily="18" charset="-127"/>
                      <a:ea typeface="HY강B" panose="02030600000101010101" pitchFamily="18" charset="-127"/>
                    </a:rPr>
                    <a:t>약점</a:t>
                  </a:r>
                  <a:r>
                    <a:rPr lang="en-US" altLang="ko-KR" sz="2400" spc="600" dirty="0" smtClean="0">
                      <a:solidFill>
                        <a:prstClr val="white"/>
                      </a:solidFill>
                      <a:latin typeface="HY강B" panose="02030600000101010101" pitchFamily="18" charset="-127"/>
                      <a:ea typeface="HY강B" panose="02030600000101010101" pitchFamily="18" charset="-127"/>
                    </a:rPr>
                    <a:t>)</a:t>
                  </a:r>
                  <a:endParaRPr lang="ko-KR" altLang="en-US" sz="2400" spc="600" dirty="0">
                    <a:solidFill>
                      <a:prstClr val="white"/>
                    </a:solidFill>
                    <a:latin typeface="HY강B" panose="02030600000101010101" pitchFamily="18" charset="-127"/>
                    <a:ea typeface="HY강B" panose="02030600000101010101" pitchFamily="18" charset="-127"/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xmlns="" id="{9090B320-BCE2-4191-8143-2F7BD84ACFD0}"/>
                  </a:ext>
                </a:extLst>
              </p:cNvPr>
              <p:cNvGrpSpPr/>
              <p:nvPr/>
            </p:nvGrpSpPr>
            <p:grpSpPr>
              <a:xfrm>
                <a:off x="2265586" y="3812708"/>
                <a:ext cx="3987203" cy="2987837"/>
                <a:chOff x="1357234" y="3092450"/>
                <a:chExt cx="1957244" cy="247015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xmlns="" id="{FC9D0494-BA92-4A4A-964E-EFE3D4B08EA6}"/>
                    </a:ext>
                  </a:extLst>
                </p:cNvPr>
                <p:cNvSpPr/>
                <p:nvPr/>
              </p:nvSpPr>
              <p:spPr>
                <a:xfrm>
                  <a:off x="1357234" y="3092450"/>
                  <a:ext cx="1949228" cy="2470150"/>
                </a:xfrm>
                <a:prstGeom prst="rect">
                  <a:avLst/>
                </a:prstGeom>
                <a:noFill/>
                <a:ln w="31750">
                  <a:solidFill>
                    <a:srgbClr val="2CB2A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xmlns="" id="{28C23591-3FA8-47D2-A07C-8FA8AFAB0C22}"/>
                    </a:ext>
                  </a:extLst>
                </p:cNvPr>
                <p:cNvSpPr/>
                <p:nvPr/>
              </p:nvSpPr>
              <p:spPr>
                <a:xfrm>
                  <a:off x="1365250" y="3092450"/>
                  <a:ext cx="1949228" cy="525556"/>
                </a:xfrm>
                <a:prstGeom prst="rect">
                  <a:avLst/>
                </a:prstGeom>
                <a:solidFill>
                  <a:srgbClr val="2CB2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800" b="1" spc="600" dirty="0" smtClean="0">
                      <a:solidFill>
                        <a:prstClr val="white"/>
                      </a:solidFill>
                      <a:latin typeface="Impact" panose="020B0806030902050204" pitchFamily="34" charset="0"/>
                    </a:rPr>
                    <a:t>O</a:t>
                  </a:r>
                  <a:r>
                    <a:rPr lang="en-US" altLang="ko-KR" sz="2400" spc="600" dirty="0" smtClean="0">
                      <a:solidFill>
                        <a:prstClr val="white"/>
                      </a:solidFill>
                      <a:latin typeface="Impact" panose="020B0806030902050204" pitchFamily="34" charset="0"/>
                    </a:rPr>
                    <a:t>pportunity</a:t>
                  </a:r>
                  <a:r>
                    <a:rPr lang="en-US" altLang="ko-KR" sz="2400" spc="600" dirty="0" smtClean="0">
                      <a:solidFill>
                        <a:prstClr val="white"/>
                      </a:solidFill>
                      <a:latin typeface="HY강B" panose="02030600000101010101" pitchFamily="18" charset="-127"/>
                      <a:ea typeface="HY강B" panose="02030600000101010101" pitchFamily="18" charset="-127"/>
                    </a:rPr>
                    <a:t>(</a:t>
                  </a:r>
                  <a:r>
                    <a:rPr lang="ko-KR" altLang="en-US" sz="2400" spc="600" dirty="0" smtClean="0">
                      <a:solidFill>
                        <a:prstClr val="white"/>
                      </a:solidFill>
                      <a:latin typeface="HY강B" panose="02030600000101010101" pitchFamily="18" charset="-127"/>
                      <a:ea typeface="HY강B" panose="02030600000101010101" pitchFamily="18" charset="-127"/>
                    </a:rPr>
                    <a:t>기회</a:t>
                  </a:r>
                  <a:r>
                    <a:rPr lang="en-US" altLang="ko-KR" sz="2400" spc="600" dirty="0" smtClean="0">
                      <a:solidFill>
                        <a:prstClr val="white"/>
                      </a:solidFill>
                      <a:latin typeface="HY강B" panose="02030600000101010101" pitchFamily="18" charset="-127"/>
                      <a:ea typeface="HY강B" panose="02030600000101010101" pitchFamily="18" charset="-127"/>
                    </a:rPr>
                    <a:t>)</a:t>
                  </a:r>
                  <a:endParaRPr lang="ko-KR" altLang="en-US" sz="2400" spc="600" dirty="0">
                    <a:solidFill>
                      <a:prstClr val="white"/>
                    </a:solidFill>
                    <a:latin typeface="HY강B" panose="02030600000101010101" pitchFamily="18" charset="-127"/>
                    <a:ea typeface="HY강B" panose="02030600000101010101" pitchFamily="18" charset="-127"/>
                  </a:endParaRPr>
                </a:p>
              </p:txBody>
            </p:sp>
          </p:grpSp>
        </p:grpSp>
        <p:sp>
          <p:nvSpPr>
            <p:cNvPr id="72" name="TextBox 71"/>
            <p:cNvSpPr txBox="1"/>
            <p:nvPr/>
          </p:nvSpPr>
          <p:spPr>
            <a:xfrm>
              <a:off x="3751607" y="1155672"/>
              <a:ext cx="356849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2000" dirty="0" smtClean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객관적인 영화 후기 및 관련 정보</a:t>
              </a:r>
              <a:r>
                <a:rPr lang="en-US" altLang="ko-KR" sz="2000" dirty="0" smtClean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 </a:t>
              </a:r>
              <a:r>
                <a:rPr lang="ko-KR" altLang="en-US" sz="2000" dirty="0" smtClean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습득 가능</a:t>
              </a:r>
              <a:endParaRPr lang="en-US" altLang="ko-KR" sz="2000" dirty="0" smtClean="0"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2000" dirty="0" smtClean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후기 작성을 통한 포인트 적립 및 포인트 상점 이용 가능</a:t>
              </a:r>
              <a:endParaRPr lang="en-US" altLang="ko-KR" sz="2000" dirty="0" smtClean="0"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2000" dirty="0" smtClean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한 눈에 보기 편한 시스템 제공</a:t>
              </a:r>
              <a:endParaRPr lang="en-US" altLang="ko-KR" sz="2000" dirty="0" smtClean="0"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20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70371" y="1204661"/>
              <a:ext cx="385629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000" dirty="0" smtClean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스포일러 유출을 방지할 수 있는 상시적인 서버 관리자  부재 및 포인트 적립을 하기 위한 무분별한 후기 작성 위험 존재</a:t>
              </a:r>
              <a:endParaRPr lang="ko-KR" altLang="en-US" sz="2000" dirty="0"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86291" y="4293549"/>
              <a:ext cx="388914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2000" dirty="0" smtClean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현대인의 소비생활 중 문화생활</a:t>
              </a:r>
              <a:r>
                <a:rPr lang="en-US" altLang="ko-KR" sz="2000" dirty="0" smtClean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(</a:t>
              </a:r>
              <a:r>
                <a:rPr lang="ko-KR" altLang="en-US" sz="2000" dirty="0" smtClean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영화</a:t>
              </a:r>
              <a:r>
                <a:rPr lang="en-US" altLang="ko-KR" sz="2000" dirty="0" smtClean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, </a:t>
              </a:r>
              <a:r>
                <a:rPr lang="ko-KR" altLang="en-US" sz="2000" dirty="0" smtClean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뮤지컬</a:t>
              </a:r>
              <a:r>
                <a:rPr lang="en-US" altLang="ko-KR" sz="2000" dirty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 </a:t>
              </a:r>
              <a:r>
                <a:rPr lang="ko-KR" altLang="en-US" sz="2000" dirty="0" smtClean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등</a:t>
              </a:r>
              <a:r>
                <a:rPr lang="en-US" altLang="ko-KR" sz="2000" dirty="0" smtClean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)</a:t>
              </a:r>
              <a:r>
                <a:rPr lang="ko-KR" altLang="en-US" sz="2000" dirty="0" smtClean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의 증가로 인한 관련 정보 사이트 필요</a:t>
              </a:r>
              <a:endParaRPr lang="en-US" altLang="ko-KR" sz="2000" dirty="0" smtClean="0"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endParaRPr lang="en-US" altLang="ko-KR" sz="2000" dirty="0" smtClean="0"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2000" dirty="0" smtClean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스마트폰을 이용한 간편한 영화정보 습득 가능</a:t>
              </a:r>
              <a:endParaRPr lang="en-US" altLang="ko-KR" sz="2000" dirty="0" smtClean="0"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2000" dirty="0" smtClean="0">
                <a:solidFill>
                  <a:prstClr val="white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20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70371" y="4326207"/>
              <a:ext cx="37392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2000" dirty="0" smtClean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비슷한 의도를</a:t>
              </a:r>
              <a:r>
                <a:rPr lang="en-US" altLang="ko-KR" sz="2000" dirty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 </a:t>
              </a:r>
              <a:r>
                <a:rPr lang="ko-KR" altLang="en-US" sz="2000" dirty="0" smtClean="0"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가지고 있는 유명한 영화후기 사이트의 존재</a:t>
              </a:r>
              <a:endParaRPr lang="en-US" altLang="ko-KR" sz="2000" dirty="0" smtClean="0"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marL="285750" indent="-285750">
                <a:buFontTx/>
                <a:buChar char="-"/>
              </a:pPr>
              <a:endParaRPr lang="ko-KR" alt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1D957EC7-E627-4EF0-97E1-FC13BEF31FD8}"/>
              </a:ext>
            </a:extLst>
          </p:cNvPr>
          <p:cNvGrpSpPr/>
          <p:nvPr/>
        </p:nvGrpSpPr>
        <p:grpSpPr>
          <a:xfrm>
            <a:off x="77533" y="168123"/>
            <a:ext cx="2603867" cy="1323439"/>
            <a:chOff x="208161" y="139056"/>
            <a:chExt cx="2603865" cy="1323439"/>
          </a:xfrm>
        </p:grpSpPr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1E279E36-DB30-48E8-A313-704DB47B724E}"/>
                </a:ext>
              </a:extLst>
            </p:cNvPr>
            <p:cNvSpPr txBox="1"/>
            <p:nvPr/>
          </p:nvSpPr>
          <p:spPr>
            <a:xfrm>
              <a:off x="208161" y="139056"/>
              <a:ext cx="8002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KoPub바탕체 Light" panose="00000300000000000000" pitchFamily="2" charset="-127"/>
                  <a:ea typeface="KoPub바탕체 Light" panose="00000300000000000000" pitchFamily="2" charset="-127"/>
                </a:rPr>
                <a:t>“</a:t>
              </a:r>
              <a:endParaRPr lang="ko-KR" altLang="en-US" sz="8000" dirty="0">
                <a:solidFill>
                  <a:schemeClr val="bg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5ECCCAEF-5F8D-4539-9212-52F9796C8D9C}"/>
                </a:ext>
              </a:extLst>
            </p:cNvPr>
            <p:cNvSpPr txBox="1"/>
            <p:nvPr/>
          </p:nvSpPr>
          <p:spPr>
            <a:xfrm>
              <a:off x="291785" y="509966"/>
              <a:ext cx="25202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KoPub돋움체 Bold" panose="00000800000000000000" pitchFamily="2" charset="-127"/>
                </a:rPr>
                <a:t> 05_SWOT</a:t>
              </a:r>
              <a:endPara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1E5C53FF-CA1D-4674-A000-B0D4771AAF73}"/>
              </a:ext>
            </a:extLst>
          </p:cNvPr>
          <p:cNvGrpSpPr/>
          <p:nvPr/>
        </p:nvGrpSpPr>
        <p:grpSpPr>
          <a:xfrm>
            <a:off x="650982" y="3350706"/>
            <a:ext cx="340247" cy="316327"/>
            <a:chOff x="1014463" y="2223673"/>
            <a:chExt cx="387841" cy="360575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CBF9F271-1EC9-412E-B733-9133118F023F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CD19957E-A5D0-45F4-BF39-94A62819C88B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7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A70F9D8E-AF03-4496-8BDC-714C692E6BA1}"/>
              </a:ext>
            </a:extLst>
          </p:cNvPr>
          <p:cNvCxnSpPr>
            <a:cxnSpLocks/>
          </p:cNvCxnSpPr>
          <p:nvPr/>
        </p:nvCxnSpPr>
        <p:spPr>
          <a:xfrm flipH="1">
            <a:off x="3509554" y="566281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06BAD1C9-50E3-49F4-940D-C16A467A3B76}"/>
              </a:ext>
            </a:extLst>
          </p:cNvPr>
          <p:cNvCxnSpPr>
            <a:cxnSpLocks/>
          </p:cNvCxnSpPr>
          <p:nvPr/>
        </p:nvCxnSpPr>
        <p:spPr>
          <a:xfrm flipH="1">
            <a:off x="1468348" y="877645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6F128774-33A1-4089-95D2-B6402E27ECCB}"/>
              </a:ext>
            </a:extLst>
          </p:cNvPr>
          <p:cNvCxnSpPr>
            <a:cxnSpLocks/>
          </p:cNvCxnSpPr>
          <p:nvPr/>
        </p:nvCxnSpPr>
        <p:spPr>
          <a:xfrm flipH="1">
            <a:off x="877810" y="2943657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EBE303B2-A644-4AF7-8986-0C6340917C3A}"/>
              </a:ext>
            </a:extLst>
          </p:cNvPr>
          <p:cNvCxnSpPr>
            <a:cxnSpLocks/>
          </p:cNvCxnSpPr>
          <p:nvPr/>
        </p:nvCxnSpPr>
        <p:spPr>
          <a:xfrm flipH="1">
            <a:off x="4739569" y="-357873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67E34EA5-5393-4598-BB28-A3115AEC1785}"/>
              </a:ext>
            </a:extLst>
          </p:cNvPr>
          <p:cNvCxnSpPr>
            <a:cxnSpLocks/>
          </p:cNvCxnSpPr>
          <p:nvPr/>
        </p:nvCxnSpPr>
        <p:spPr>
          <a:xfrm flipH="1">
            <a:off x="-452932" y="2086697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FB700F91-2596-4E39-9D3F-B61CA2834928}"/>
              </a:ext>
            </a:extLst>
          </p:cNvPr>
          <p:cNvCxnSpPr>
            <a:cxnSpLocks/>
          </p:cNvCxnSpPr>
          <p:nvPr/>
        </p:nvCxnSpPr>
        <p:spPr>
          <a:xfrm flipH="1">
            <a:off x="306193" y="6332049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298A9E48-AAE1-4BFF-9913-62FF33182454}"/>
              </a:ext>
            </a:extLst>
          </p:cNvPr>
          <p:cNvCxnSpPr>
            <a:cxnSpLocks/>
          </p:cNvCxnSpPr>
          <p:nvPr/>
        </p:nvCxnSpPr>
        <p:spPr>
          <a:xfrm flipH="1">
            <a:off x="5973539" y="-252745"/>
            <a:ext cx="2725788" cy="1484858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09F33819-06E3-48F2-9C82-3F8035E3A86D}"/>
              </a:ext>
            </a:extLst>
          </p:cNvPr>
          <p:cNvCxnSpPr>
            <a:cxnSpLocks/>
          </p:cNvCxnSpPr>
          <p:nvPr/>
        </p:nvCxnSpPr>
        <p:spPr>
          <a:xfrm flipH="1">
            <a:off x="1713401" y="392384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06F0A41D-9370-4224-9D97-A7BE9567859C}"/>
              </a:ext>
            </a:extLst>
          </p:cNvPr>
          <p:cNvCxnSpPr>
            <a:cxnSpLocks/>
          </p:cNvCxnSpPr>
          <p:nvPr/>
        </p:nvCxnSpPr>
        <p:spPr>
          <a:xfrm flipH="1">
            <a:off x="3743585" y="337934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012C5DBB-5C24-4D39-A7E4-D34584A194D0}"/>
              </a:ext>
            </a:extLst>
          </p:cNvPr>
          <p:cNvGrpSpPr/>
          <p:nvPr/>
        </p:nvGrpSpPr>
        <p:grpSpPr>
          <a:xfrm>
            <a:off x="337409" y="2097476"/>
            <a:ext cx="340247" cy="316327"/>
            <a:chOff x="1014463" y="2223673"/>
            <a:chExt cx="387841" cy="36057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3F7A6F08-9BCB-403C-83A1-16CF997519DF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9EE6A9C8-5184-4C7C-B069-686751A3B654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533ABF36-A3C8-4376-A6B0-F644A00A2BC0}"/>
              </a:ext>
            </a:extLst>
          </p:cNvPr>
          <p:cNvGrpSpPr/>
          <p:nvPr/>
        </p:nvGrpSpPr>
        <p:grpSpPr>
          <a:xfrm>
            <a:off x="821106" y="6335355"/>
            <a:ext cx="340247" cy="316327"/>
            <a:chOff x="1014463" y="2223673"/>
            <a:chExt cx="387841" cy="36057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AF0604DA-6526-4C5F-906D-E97277EBC28F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FBBE605-AB68-4DD3-B97B-EFE8CC0F4FC2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31470"/>
              </p:ext>
            </p:extLst>
          </p:nvPr>
        </p:nvGraphicFramePr>
        <p:xfrm>
          <a:off x="840733" y="2178284"/>
          <a:ext cx="11054545" cy="37373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3073"/>
                <a:gridCol w="1352352"/>
                <a:gridCol w="857680"/>
                <a:gridCol w="857680"/>
                <a:gridCol w="857680"/>
                <a:gridCol w="857680"/>
                <a:gridCol w="857680"/>
                <a:gridCol w="857680"/>
                <a:gridCol w="857680"/>
                <a:gridCol w="857680"/>
                <a:gridCol w="857680"/>
              </a:tblGrid>
              <a:tr h="35264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과업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6</a:t>
                      </a:r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월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7</a:t>
                      </a:r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월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600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</a:tr>
              <a:tr h="439673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제안서작성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주제선정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</a:tr>
              <a:tr h="3240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자료조사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</a:tr>
              <a:tr h="390476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정의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분석정의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</a:tr>
              <a:tr h="4408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설계정의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</a:tr>
              <a:tr h="324075">
                <a:tc row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작업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en-US" altLang="ko-KR" sz="14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</a:tr>
              <a:tr h="324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UI</a:t>
                      </a:r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설계</a:t>
                      </a:r>
                      <a:endParaRPr lang="ko-KR" altLang="en-US" sz="11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</a:tr>
              <a:tr h="3240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구현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</a:tr>
              <a:tr h="45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프로젝트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최종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noFill/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4201422" y="2997889"/>
            <a:ext cx="7320962" cy="2870667"/>
            <a:chOff x="4006981" y="2283642"/>
            <a:chExt cx="7320963" cy="2870667"/>
          </a:xfrm>
        </p:grpSpPr>
        <p:grpSp>
          <p:nvGrpSpPr>
            <p:cNvPr id="49" name="그룹 48"/>
            <p:cNvGrpSpPr/>
            <p:nvPr/>
          </p:nvGrpSpPr>
          <p:grpSpPr>
            <a:xfrm>
              <a:off x="5695151" y="3041069"/>
              <a:ext cx="943158" cy="317523"/>
              <a:chOff x="3146132" y="2405453"/>
              <a:chExt cx="1083300" cy="317450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3146132" y="2430582"/>
                <a:ext cx="978040" cy="292321"/>
              </a:xfrm>
              <a:prstGeom prst="rect">
                <a:avLst/>
              </a:prstGeom>
              <a:solidFill>
                <a:srgbClr val="E75765"/>
              </a:solidFill>
              <a:ln>
                <a:solidFill>
                  <a:srgbClr val="E75765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>
                    <a:ln>
                      <a:solidFill>
                        <a:srgbClr val="4472C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</a:rPr>
                  <a:t>분석정의</a:t>
                </a:r>
              </a:p>
            </p:txBody>
          </p:sp>
          <p:cxnSp>
            <p:nvCxnSpPr>
              <p:cNvPr id="74" name="직선 화살표 연결선 73"/>
              <p:cNvCxnSpPr/>
              <p:nvPr/>
            </p:nvCxnSpPr>
            <p:spPr>
              <a:xfrm>
                <a:off x="3206860" y="2405453"/>
                <a:ext cx="1022572" cy="0"/>
              </a:xfrm>
              <a:prstGeom prst="straightConnector1">
                <a:avLst/>
              </a:prstGeom>
              <a:ln w="57150" cap="rnd">
                <a:solidFill>
                  <a:srgbClr val="2CB2A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10004336" y="4835770"/>
              <a:ext cx="1323608" cy="318539"/>
              <a:chOff x="2989214" y="1981006"/>
              <a:chExt cx="992834" cy="31846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2989214" y="2007151"/>
                <a:ext cx="933308" cy="292321"/>
              </a:xfrm>
              <a:prstGeom prst="rect">
                <a:avLst/>
              </a:prstGeom>
              <a:solidFill>
                <a:srgbClr val="E75765"/>
              </a:solidFill>
              <a:ln>
                <a:solidFill>
                  <a:srgbClr val="E75765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>
                    <a:ln>
                      <a:solidFill>
                        <a:srgbClr val="4472C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</a:rPr>
                  <a:t>프로젝트 최종</a:t>
                </a:r>
              </a:p>
            </p:txBody>
          </p:sp>
          <p:cxnSp>
            <p:nvCxnSpPr>
              <p:cNvPr id="72" name="직선 화살표 연결선 71"/>
              <p:cNvCxnSpPr/>
              <p:nvPr/>
            </p:nvCxnSpPr>
            <p:spPr>
              <a:xfrm>
                <a:off x="2989214" y="1981006"/>
                <a:ext cx="992834" cy="0"/>
              </a:xfrm>
              <a:prstGeom prst="straightConnector1">
                <a:avLst/>
              </a:prstGeom>
              <a:ln w="57150" cap="rnd">
                <a:solidFill>
                  <a:srgbClr val="2CB2A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6573011" y="3395002"/>
              <a:ext cx="1535977" cy="292388"/>
              <a:chOff x="2958582" y="2228867"/>
              <a:chExt cx="1764202" cy="292321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958582" y="2228867"/>
                <a:ext cx="978038" cy="292321"/>
              </a:xfrm>
              <a:prstGeom prst="rect">
                <a:avLst/>
              </a:prstGeom>
              <a:solidFill>
                <a:srgbClr val="E75765"/>
              </a:solidFill>
              <a:ln>
                <a:solidFill>
                  <a:srgbClr val="E75765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>
                    <a:ln>
                      <a:solidFill>
                        <a:srgbClr val="4472C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</a:rPr>
                  <a:t>설계정의</a:t>
                </a:r>
              </a:p>
            </p:txBody>
          </p:sp>
          <p:cxnSp>
            <p:nvCxnSpPr>
              <p:cNvPr id="70" name="직선 화살표 연결선 69"/>
              <p:cNvCxnSpPr/>
              <p:nvPr/>
            </p:nvCxnSpPr>
            <p:spPr>
              <a:xfrm>
                <a:off x="3056820" y="2242203"/>
                <a:ext cx="1665964" cy="0"/>
              </a:xfrm>
              <a:prstGeom prst="straightConnector1">
                <a:avLst/>
              </a:prstGeom>
              <a:ln w="57150" cap="rnd">
                <a:solidFill>
                  <a:srgbClr val="2CB2A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4006981" y="2283642"/>
              <a:ext cx="1803699" cy="293886"/>
              <a:chOff x="3079883" y="2780928"/>
              <a:chExt cx="1352949" cy="29381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3079883" y="2782426"/>
                <a:ext cx="1352949" cy="292320"/>
              </a:xfrm>
              <a:prstGeom prst="rect">
                <a:avLst/>
              </a:prstGeom>
              <a:solidFill>
                <a:srgbClr val="E75765"/>
              </a:solidFill>
              <a:ln>
                <a:solidFill>
                  <a:srgbClr val="E75765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 smtClean="0">
                    <a:ln>
                      <a:solidFill>
                        <a:srgbClr val="4472C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</a:rPr>
                  <a:t>주제선정 및 자료조사</a:t>
                </a:r>
                <a:endParaRPr lang="ko-KR" altLang="en-US" sz="130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8" name="직선 화살표 연결선 67"/>
              <p:cNvCxnSpPr/>
              <p:nvPr/>
            </p:nvCxnSpPr>
            <p:spPr>
              <a:xfrm>
                <a:off x="3131840" y="2780928"/>
                <a:ext cx="1300992" cy="0"/>
              </a:xfrm>
              <a:prstGeom prst="straightConnector1">
                <a:avLst/>
              </a:prstGeom>
              <a:ln w="57150" cap="rnd">
                <a:solidFill>
                  <a:srgbClr val="2CB2A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/>
            <p:cNvGrpSpPr/>
            <p:nvPr/>
          </p:nvGrpSpPr>
          <p:grpSpPr>
            <a:xfrm>
              <a:off x="7418958" y="3805733"/>
              <a:ext cx="1487491" cy="292388"/>
              <a:chOff x="2359848" y="1928566"/>
              <a:chExt cx="1708512" cy="292321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2359848" y="1928566"/>
                <a:ext cx="1036956" cy="292321"/>
              </a:xfrm>
              <a:prstGeom prst="rect">
                <a:avLst/>
              </a:prstGeom>
              <a:solidFill>
                <a:srgbClr val="E75765"/>
              </a:solidFill>
              <a:ln>
                <a:solidFill>
                  <a:srgbClr val="E75765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>
                    <a:ln>
                      <a:solidFill>
                        <a:srgbClr val="4472C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</a:rPr>
                  <a:t>DB</a:t>
                </a:r>
                <a:r>
                  <a:rPr lang="ko-KR" altLang="en-US" sz="1300" dirty="0">
                    <a:ln>
                      <a:solidFill>
                        <a:srgbClr val="4472C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</a:rPr>
                  <a:t>모델링</a:t>
                </a:r>
              </a:p>
            </p:txBody>
          </p:sp>
          <p:cxnSp>
            <p:nvCxnSpPr>
              <p:cNvPr id="66" name="직선 화살표 연결선 65"/>
              <p:cNvCxnSpPr/>
              <p:nvPr/>
            </p:nvCxnSpPr>
            <p:spPr>
              <a:xfrm>
                <a:off x="2402401" y="1938772"/>
                <a:ext cx="1665959" cy="0"/>
              </a:xfrm>
              <a:prstGeom prst="straightConnector1">
                <a:avLst/>
              </a:prstGeom>
              <a:ln w="57150" cap="rnd">
                <a:solidFill>
                  <a:srgbClr val="2CB2A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>
              <a:off x="8292267" y="4132004"/>
              <a:ext cx="1521388" cy="292590"/>
              <a:chOff x="2883562" y="1873524"/>
              <a:chExt cx="1747446" cy="292523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2883562" y="1873726"/>
                <a:ext cx="781032" cy="292321"/>
              </a:xfrm>
              <a:prstGeom prst="rect">
                <a:avLst/>
              </a:prstGeom>
              <a:solidFill>
                <a:srgbClr val="E75765"/>
              </a:solidFill>
              <a:ln>
                <a:solidFill>
                  <a:srgbClr val="E75765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>
                    <a:ln>
                      <a:solidFill>
                        <a:srgbClr val="4472C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</a:rPr>
                  <a:t>UI</a:t>
                </a:r>
                <a:r>
                  <a:rPr lang="ko-KR" altLang="en-US" sz="1300" dirty="0">
                    <a:ln>
                      <a:solidFill>
                        <a:srgbClr val="4472C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</a:rPr>
                  <a:t>설계</a:t>
                </a:r>
              </a:p>
            </p:txBody>
          </p:sp>
          <p:cxnSp>
            <p:nvCxnSpPr>
              <p:cNvPr id="64" name="직선 화살표 연결선 63"/>
              <p:cNvCxnSpPr/>
              <p:nvPr/>
            </p:nvCxnSpPr>
            <p:spPr>
              <a:xfrm>
                <a:off x="2965048" y="1873524"/>
                <a:ext cx="1665960" cy="0"/>
              </a:xfrm>
              <a:prstGeom prst="straightConnector1">
                <a:avLst/>
              </a:prstGeom>
              <a:ln w="57150" cap="rnd">
                <a:solidFill>
                  <a:srgbClr val="2CB2A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/>
            <p:cNvGrpSpPr/>
            <p:nvPr/>
          </p:nvGrpSpPr>
          <p:grpSpPr>
            <a:xfrm>
              <a:off x="9198297" y="4433339"/>
              <a:ext cx="1450444" cy="292388"/>
              <a:chOff x="2983805" y="1955149"/>
              <a:chExt cx="1665960" cy="292321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2983805" y="1955149"/>
                <a:ext cx="832980" cy="292321"/>
              </a:xfrm>
              <a:prstGeom prst="rect">
                <a:avLst/>
              </a:prstGeom>
              <a:solidFill>
                <a:srgbClr val="E75765"/>
              </a:solidFill>
              <a:ln>
                <a:solidFill>
                  <a:srgbClr val="E7576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>
                    <a:ln>
                      <a:solidFill>
                        <a:srgbClr val="4472C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</a:rPr>
                  <a:t>구현</a:t>
                </a:r>
              </a:p>
            </p:txBody>
          </p:sp>
          <p:cxnSp>
            <p:nvCxnSpPr>
              <p:cNvPr id="62" name="직선 화살표 연결선 61"/>
              <p:cNvCxnSpPr/>
              <p:nvPr/>
            </p:nvCxnSpPr>
            <p:spPr>
              <a:xfrm>
                <a:off x="2983806" y="1955149"/>
                <a:ext cx="1665959" cy="0"/>
              </a:xfrm>
              <a:prstGeom prst="straightConnector1">
                <a:avLst/>
              </a:prstGeom>
              <a:ln w="57150" cap="rnd">
                <a:solidFill>
                  <a:srgbClr val="2CB2A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1D957EC7-E627-4EF0-97E1-FC13BEF31FD8}"/>
              </a:ext>
            </a:extLst>
          </p:cNvPr>
          <p:cNvGrpSpPr/>
          <p:nvPr/>
        </p:nvGrpSpPr>
        <p:grpSpPr>
          <a:xfrm>
            <a:off x="77550" y="168123"/>
            <a:ext cx="2416315" cy="1323439"/>
            <a:chOff x="208161" y="139056"/>
            <a:chExt cx="2416302" cy="1323439"/>
          </a:xfrm>
        </p:grpSpPr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1E279E36-DB30-48E8-A313-704DB47B724E}"/>
                </a:ext>
              </a:extLst>
            </p:cNvPr>
            <p:cNvSpPr txBox="1"/>
            <p:nvPr/>
          </p:nvSpPr>
          <p:spPr>
            <a:xfrm>
              <a:off x="208161" y="139056"/>
              <a:ext cx="8002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KoPub바탕체 Light" panose="00000300000000000000" pitchFamily="2" charset="-127"/>
                  <a:ea typeface="KoPub바탕체 Light" panose="00000300000000000000" pitchFamily="2" charset="-127"/>
                </a:rPr>
                <a:t>“</a:t>
              </a:r>
              <a:endParaRPr lang="ko-KR" altLang="en-US" sz="8000" dirty="0">
                <a:solidFill>
                  <a:schemeClr val="bg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5ECCCAEF-5F8D-4539-9212-52F9796C8D9C}"/>
                </a:ext>
              </a:extLst>
            </p:cNvPr>
            <p:cNvSpPr txBox="1"/>
            <p:nvPr/>
          </p:nvSpPr>
          <p:spPr>
            <a:xfrm>
              <a:off x="291785" y="509966"/>
              <a:ext cx="233267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KoPub돋움체 Bold" panose="00000800000000000000" pitchFamily="2" charset="-127"/>
                </a:rPr>
                <a:t> 06_</a:t>
              </a:r>
              <a:r>
                <a:rPr lang="ko-KR" altLang="en-US" sz="4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태백B" panose="02030600000101010101" pitchFamily="18" charset="-127"/>
                  <a:ea typeface="HY태백B" panose="02030600000101010101" pitchFamily="18" charset="-127"/>
                </a:rPr>
                <a:t>일정</a:t>
              </a:r>
              <a:endPara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351A85A0-8CDC-458C-B1C5-6F16DBBAD902}"/>
              </a:ext>
            </a:extLst>
          </p:cNvPr>
          <p:cNvCxnSpPr>
            <a:cxnSpLocks/>
          </p:cNvCxnSpPr>
          <p:nvPr/>
        </p:nvCxnSpPr>
        <p:spPr>
          <a:xfrm flipH="1">
            <a:off x="9238145" y="6110727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64964977-A57C-4F32-90D8-B4AFB05E8983}"/>
              </a:ext>
            </a:extLst>
          </p:cNvPr>
          <p:cNvCxnSpPr>
            <a:cxnSpLocks/>
          </p:cNvCxnSpPr>
          <p:nvPr/>
        </p:nvCxnSpPr>
        <p:spPr>
          <a:xfrm flipH="1">
            <a:off x="10629901" y="1034782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0A59206A-D1B1-4062-AF67-E8A642CB4CAA}"/>
              </a:ext>
            </a:extLst>
          </p:cNvPr>
          <p:cNvCxnSpPr>
            <a:cxnSpLocks/>
          </p:cNvCxnSpPr>
          <p:nvPr/>
        </p:nvCxnSpPr>
        <p:spPr>
          <a:xfrm flipH="1">
            <a:off x="9769734" y="5709926"/>
            <a:ext cx="2653239" cy="145267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C008660D-FF6B-44B5-A1B2-FF93995202AF}"/>
              </a:ext>
            </a:extLst>
          </p:cNvPr>
          <p:cNvCxnSpPr>
            <a:cxnSpLocks/>
          </p:cNvCxnSpPr>
          <p:nvPr/>
        </p:nvCxnSpPr>
        <p:spPr>
          <a:xfrm flipH="1">
            <a:off x="11522385" y="1348788"/>
            <a:ext cx="900563" cy="493069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4F4BE79B-F577-4D2E-89F9-DA4723D3B132}"/>
              </a:ext>
            </a:extLst>
          </p:cNvPr>
          <p:cNvCxnSpPr>
            <a:cxnSpLocks/>
          </p:cNvCxnSpPr>
          <p:nvPr/>
        </p:nvCxnSpPr>
        <p:spPr>
          <a:xfrm flipH="1">
            <a:off x="8029576" y="514388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27E3CA93-E2DF-444F-B8E2-C15E1EA6C441}"/>
              </a:ext>
            </a:extLst>
          </p:cNvPr>
          <p:cNvCxnSpPr>
            <a:cxnSpLocks/>
          </p:cNvCxnSpPr>
          <p:nvPr/>
        </p:nvCxnSpPr>
        <p:spPr>
          <a:xfrm flipH="1">
            <a:off x="8229601" y="514387"/>
            <a:ext cx="2105024" cy="115252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2FA6F606-122E-451B-B156-EB0749522504}"/>
              </a:ext>
            </a:extLst>
          </p:cNvPr>
          <p:cNvCxnSpPr>
            <a:cxnSpLocks/>
          </p:cNvCxnSpPr>
          <p:nvPr/>
        </p:nvCxnSpPr>
        <p:spPr>
          <a:xfrm flipH="1">
            <a:off x="7839076" y="1851679"/>
            <a:ext cx="3629024" cy="1986933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0B316CCB-26CB-410C-B412-F162984A6D36}"/>
              </a:ext>
            </a:extLst>
          </p:cNvPr>
          <p:cNvCxnSpPr>
            <a:cxnSpLocks/>
          </p:cNvCxnSpPr>
          <p:nvPr/>
        </p:nvCxnSpPr>
        <p:spPr>
          <a:xfrm flipH="1">
            <a:off x="723900" y="3488412"/>
            <a:ext cx="3629024" cy="1986933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151CBD02-AE0B-4F3B-94AF-45D56C75E130}"/>
              </a:ext>
            </a:extLst>
          </p:cNvPr>
          <p:cNvCxnSpPr>
            <a:cxnSpLocks/>
          </p:cNvCxnSpPr>
          <p:nvPr/>
        </p:nvCxnSpPr>
        <p:spPr>
          <a:xfrm flipH="1">
            <a:off x="2959801" y="4186677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AE0C397-5F22-4E90-B914-B8094CA86CF1}"/>
              </a:ext>
            </a:extLst>
          </p:cNvPr>
          <p:cNvCxnSpPr>
            <a:cxnSpLocks/>
          </p:cNvCxnSpPr>
          <p:nvPr/>
        </p:nvCxnSpPr>
        <p:spPr>
          <a:xfrm flipH="1">
            <a:off x="3574870" y="1382731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BA194C31-03C3-48F7-ACA7-C2C443B9D914}"/>
              </a:ext>
            </a:extLst>
          </p:cNvPr>
          <p:cNvCxnSpPr>
            <a:cxnSpLocks/>
          </p:cNvCxnSpPr>
          <p:nvPr/>
        </p:nvCxnSpPr>
        <p:spPr>
          <a:xfrm flipH="1">
            <a:off x="1468348" y="877645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83ACAE62-870E-4EFA-8FC2-D78DFB35243B}"/>
              </a:ext>
            </a:extLst>
          </p:cNvPr>
          <p:cNvCxnSpPr>
            <a:cxnSpLocks/>
          </p:cNvCxnSpPr>
          <p:nvPr/>
        </p:nvCxnSpPr>
        <p:spPr>
          <a:xfrm flipH="1">
            <a:off x="877810" y="2943657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F1FD5D7F-C420-4471-B0A5-2029AAAD99AD}"/>
              </a:ext>
            </a:extLst>
          </p:cNvPr>
          <p:cNvCxnSpPr>
            <a:cxnSpLocks/>
          </p:cNvCxnSpPr>
          <p:nvPr/>
        </p:nvCxnSpPr>
        <p:spPr>
          <a:xfrm flipH="1">
            <a:off x="3574870" y="5960606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40E1A484-5873-45DC-8495-182F81139A80}"/>
              </a:ext>
            </a:extLst>
          </p:cNvPr>
          <p:cNvCxnSpPr>
            <a:cxnSpLocks/>
          </p:cNvCxnSpPr>
          <p:nvPr/>
        </p:nvCxnSpPr>
        <p:spPr>
          <a:xfrm flipH="1">
            <a:off x="8708633" y="5806123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68A036CB-4607-48C8-B54C-E054FB77C19A}"/>
              </a:ext>
            </a:extLst>
          </p:cNvPr>
          <p:cNvCxnSpPr>
            <a:cxnSpLocks/>
          </p:cNvCxnSpPr>
          <p:nvPr/>
        </p:nvCxnSpPr>
        <p:spPr>
          <a:xfrm flipH="1">
            <a:off x="10766033" y="3588194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547C4939-03C1-4ECA-9A2F-DE2CACA805FC}"/>
              </a:ext>
            </a:extLst>
          </p:cNvPr>
          <p:cNvCxnSpPr>
            <a:cxnSpLocks/>
          </p:cNvCxnSpPr>
          <p:nvPr/>
        </p:nvCxnSpPr>
        <p:spPr>
          <a:xfrm flipH="1">
            <a:off x="4269985" y="-522782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F98A6A5F-C7EC-496B-8180-61AF21CBA0E6}"/>
              </a:ext>
            </a:extLst>
          </p:cNvPr>
          <p:cNvCxnSpPr>
            <a:cxnSpLocks/>
          </p:cNvCxnSpPr>
          <p:nvPr/>
        </p:nvCxnSpPr>
        <p:spPr>
          <a:xfrm flipH="1">
            <a:off x="-452932" y="2086697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F2238D09-B4D3-4253-BA5C-692E3B195512}"/>
              </a:ext>
            </a:extLst>
          </p:cNvPr>
          <p:cNvCxnSpPr>
            <a:cxnSpLocks/>
          </p:cNvCxnSpPr>
          <p:nvPr/>
        </p:nvCxnSpPr>
        <p:spPr>
          <a:xfrm flipH="1">
            <a:off x="306193" y="6332049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4FF29069-2E04-4345-88ED-807FCD5EB257}"/>
              </a:ext>
            </a:extLst>
          </p:cNvPr>
          <p:cNvCxnSpPr>
            <a:cxnSpLocks/>
          </p:cNvCxnSpPr>
          <p:nvPr/>
        </p:nvCxnSpPr>
        <p:spPr>
          <a:xfrm flipH="1">
            <a:off x="9461131" y="5154934"/>
            <a:ext cx="2653239" cy="145267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722B9A33-786A-4E80-95B6-5D69594D8DA1}"/>
              </a:ext>
            </a:extLst>
          </p:cNvPr>
          <p:cNvCxnSpPr>
            <a:cxnSpLocks/>
          </p:cNvCxnSpPr>
          <p:nvPr/>
        </p:nvCxnSpPr>
        <p:spPr>
          <a:xfrm flipH="1">
            <a:off x="7060997" y="5197218"/>
            <a:ext cx="2021091" cy="1106570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2E73287A-10F5-48E7-BF05-33DE2D0E8F44}"/>
              </a:ext>
            </a:extLst>
          </p:cNvPr>
          <p:cNvCxnSpPr>
            <a:cxnSpLocks/>
          </p:cNvCxnSpPr>
          <p:nvPr/>
        </p:nvCxnSpPr>
        <p:spPr>
          <a:xfrm flipH="1">
            <a:off x="11726669" y="3429842"/>
            <a:ext cx="900563" cy="493069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03BCB903-1433-418B-BC4B-27D25C1D57D5}"/>
              </a:ext>
            </a:extLst>
          </p:cNvPr>
          <p:cNvCxnSpPr>
            <a:cxnSpLocks/>
          </p:cNvCxnSpPr>
          <p:nvPr/>
        </p:nvCxnSpPr>
        <p:spPr>
          <a:xfrm flipH="1">
            <a:off x="5924551" y="-187429"/>
            <a:ext cx="2725788" cy="1484858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680C45F-2BFB-4C6D-BE61-164F0251AE02}"/>
              </a:ext>
            </a:extLst>
          </p:cNvPr>
          <p:cNvCxnSpPr>
            <a:cxnSpLocks/>
          </p:cNvCxnSpPr>
          <p:nvPr/>
        </p:nvCxnSpPr>
        <p:spPr>
          <a:xfrm flipH="1">
            <a:off x="723900" y="601801"/>
            <a:ext cx="1700056" cy="926096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56A22EE1-6571-4F12-BCEB-F2D5974CADA7}"/>
              </a:ext>
            </a:extLst>
          </p:cNvPr>
          <p:cNvCxnSpPr>
            <a:cxnSpLocks/>
          </p:cNvCxnSpPr>
          <p:nvPr/>
        </p:nvCxnSpPr>
        <p:spPr>
          <a:xfrm flipH="1">
            <a:off x="1713401" y="392384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F2785F5B-399C-4A66-BCB0-11CA6A7C0035}"/>
              </a:ext>
            </a:extLst>
          </p:cNvPr>
          <p:cNvCxnSpPr>
            <a:cxnSpLocks/>
          </p:cNvCxnSpPr>
          <p:nvPr/>
        </p:nvCxnSpPr>
        <p:spPr>
          <a:xfrm flipH="1">
            <a:off x="3808901" y="1154384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EA5CA7A7-D987-4251-ABFE-67E672955B80}"/>
              </a:ext>
            </a:extLst>
          </p:cNvPr>
          <p:cNvCxnSpPr>
            <a:cxnSpLocks/>
          </p:cNvCxnSpPr>
          <p:nvPr/>
        </p:nvCxnSpPr>
        <p:spPr>
          <a:xfrm flipH="1">
            <a:off x="2704001" y="4469084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69D72772-1D38-48C4-A4D1-4FB4C97D6474}"/>
              </a:ext>
            </a:extLst>
          </p:cNvPr>
          <p:cNvCxnSpPr>
            <a:cxnSpLocks/>
          </p:cNvCxnSpPr>
          <p:nvPr/>
        </p:nvCxnSpPr>
        <p:spPr>
          <a:xfrm flipH="1">
            <a:off x="3980350" y="5935934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673B677-D1B4-41C4-AF7F-8387D53D7678}"/>
              </a:ext>
            </a:extLst>
          </p:cNvPr>
          <p:cNvCxnSpPr>
            <a:cxnSpLocks/>
          </p:cNvCxnSpPr>
          <p:nvPr/>
        </p:nvCxnSpPr>
        <p:spPr>
          <a:xfrm flipH="1">
            <a:off x="8361850" y="5021534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DF1E0B90-0070-4BC9-8E79-E1AFCA5D0D69}"/>
              </a:ext>
            </a:extLst>
          </p:cNvPr>
          <p:cNvCxnSpPr>
            <a:cxnSpLocks/>
          </p:cNvCxnSpPr>
          <p:nvPr/>
        </p:nvCxnSpPr>
        <p:spPr>
          <a:xfrm flipH="1">
            <a:off x="10580639" y="550724"/>
            <a:ext cx="2725788" cy="1484858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CD3A3CAE-FEC8-4810-AD40-D33AFC3720FD}"/>
              </a:ext>
            </a:extLst>
          </p:cNvPr>
          <p:cNvGrpSpPr/>
          <p:nvPr/>
        </p:nvGrpSpPr>
        <p:grpSpPr>
          <a:xfrm>
            <a:off x="1840724" y="3916493"/>
            <a:ext cx="340247" cy="316327"/>
            <a:chOff x="1014463" y="2223673"/>
            <a:chExt cx="387841" cy="360575"/>
          </a:xfrm>
        </p:grpSpPr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D20B0300-4BFD-4267-9325-8BA481F5F05A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3A8B5F6B-4E94-4A2E-8D18-C477A07988D7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3B9B4D3B-9492-4D68-92C8-110BC9CADF83}"/>
              </a:ext>
            </a:extLst>
          </p:cNvPr>
          <p:cNvGrpSpPr/>
          <p:nvPr/>
        </p:nvGrpSpPr>
        <p:grpSpPr>
          <a:xfrm>
            <a:off x="2752793" y="1209223"/>
            <a:ext cx="340247" cy="316327"/>
            <a:chOff x="1014463" y="2223673"/>
            <a:chExt cx="387841" cy="360575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95ADE2FF-61FE-4A0D-86DF-58464B7E71F5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C37F301-49AA-4761-ABCA-25C3A59326F5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12F0D77A-A854-4ADB-9D86-25B4514D6B22}"/>
              </a:ext>
            </a:extLst>
          </p:cNvPr>
          <p:cNvGrpSpPr/>
          <p:nvPr/>
        </p:nvGrpSpPr>
        <p:grpSpPr>
          <a:xfrm>
            <a:off x="6742998" y="5881311"/>
            <a:ext cx="340247" cy="316327"/>
            <a:chOff x="1014463" y="2223673"/>
            <a:chExt cx="387841" cy="360575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3A7EA8FF-D67B-4516-9359-F259F75F0E06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647F41F0-046A-44DF-9E26-96151EE3C4F2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404D2E4D-F3CC-47EC-BD83-B7CC3D3A5DFF}"/>
              </a:ext>
            </a:extLst>
          </p:cNvPr>
          <p:cNvGrpSpPr/>
          <p:nvPr/>
        </p:nvGrpSpPr>
        <p:grpSpPr>
          <a:xfrm>
            <a:off x="10793113" y="3449799"/>
            <a:ext cx="340247" cy="316327"/>
            <a:chOff x="1014463" y="2223673"/>
            <a:chExt cx="387841" cy="360575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6A7E3B1B-5F7E-4CF3-BA42-B543211A1BC4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836F2A3B-62CE-4BB2-A083-840C1B715393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43BA7425-D75A-40C2-AD49-22256A9B2DF0}"/>
              </a:ext>
            </a:extLst>
          </p:cNvPr>
          <p:cNvGrpSpPr/>
          <p:nvPr/>
        </p:nvGrpSpPr>
        <p:grpSpPr>
          <a:xfrm>
            <a:off x="517027" y="2358740"/>
            <a:ext cx="340247" cy="316327"/>
            <a:chOff x="1014463" y="2223673"/>
            <a:chExt cx="387841" cy="360575"/>
          </a:xfrm>
        </p:grpSpPr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785121BB-E4CD-48F8-9494-AD29BE2A0623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7A5E2B4-E38A-4AF3-A283-C0F8CA28A6DA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6E243BF5-6FFB-451F-8BF5-E7FBEFBB7E28}"/>
              </a:ext>
            </a:extLst>
          </p:cNvPr>
          <p:cNvGrpSpPr/>
          <p:nvPr/>
        </p:nvGrpSpPr>
        <p:grpSpPr>
          <a:xfrm>
            <a:off x="11133359" y="5665932"/>
            <a:ext cx="340247" cy="316327"/>
            <a:chOff x="1014463" y="2223673"/>
            <a:chExt cx="387841" cy="36057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945D79BC-0D71-4C83-8434-1740162C1968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60C8D1E7-1F16-454E-BD42-908EA54C34EE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7E9E689C-F4D1-438D-99C0-FF8897CC5BBF}"/>
              </a:ext>
            </a:extLst>
          </p:cNvPr>
          <p:cNvGrpSpPr/>
          <p:nvPr/>
        </p:nvGrpSpPr>
        <p:grpSpPr>
          <a:xfrm>
            <a:off x="821106" y="6335355"/>
            <a:ext cx="340247" cy="316327"/>
            <a:chOff x="1014463" y="2223673"/>
            <a:chExt cx="387841" cy="360575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407C4655-A86E-44D3-9F0C-5EFFFE5979EB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831FB236-58FB-48AB-9576-B07A7BF838A5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B849957A-EF40-4BFF-AC5F-753AF1E26A42}"/>
              </a:ext>
            </a:extLst>
          </p:cNvPr>
          <p:cNvGrpSpPr/>
          <p:nvPr/>
        </p:nvGrpSpPr>
        <p:grpSpPr>
          <a:xfrm>
            <a:off x="10801494" y="550762"/>
            <a:ext cx="340247" cy="316327"/>
            <a:chOff x="1014463" y="2223673"/>
            <a:chExt cx="387841" cy="360575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B630C13C-DF44-4FD3-A9FE-BC9140D671F3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D78E0582-F51F-4272-BC52-7946AB533460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C123311A-ECFF-4C23-976E-2AA1136DDD02}"/>
              </a:ext>
            </a:extLst>
          </p:cNvPr>
          <p:cNvGrpSpPr/>
          <p:nvPr/>
        </p:nvGrpSpPr>
        <p:grpSpPr>
          <a:xfrm>
            <a:off x="3487697" y="1882884"/>
            <a:ext cx="5263193" cy="2628900"/>
            <a:chOff x="4781550" y="2114550"/>
            <a:chExt cx="2628900" cy="2628900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81E0EF76-A785-4C24-A950-FDA866239060}"/>
                </a:ext>
              </a:extLst>
            </p:cNvPr>
            <p:cNvSpPr/>
            <p:nvPr/>
          </p:nvSpPr>
          <p:spPr>
            <a:xfrm>
              <a:off x="4781550" y="2114550"/>
              <a:ext cx="2628900" cy="2628900"/>
            </a:xfrm>
            <a:prstGeom prst="rect">
              <a:avLst/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B48C45C-0E63-4CD0-8F83-E49ECCA939DF}"/>
                </a:ext>
              </a:extLst>
            </p:cNvPr>
            <p:cNvSpPr txBox="1"/>
            <p:nvPr/>
          </p:nvSpPr>
          <p:spPr>
            <a:xfrm>
              <a:off x="6127463" y="2486025"/>
              <a:ext cx="11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CREATE MOVIE</a:t>
              </a:r>
            </a:p>
            <a:p>
              <a:pPr algn="r"/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REVIEW HOMEPAGE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="" xmlns:a16="http://schemas.microsoft.com/office/drawing/2014/main" id="{48D40E9B-FA86-45C4-9415-147458FAF39D}"/>
                </a:ext>
              </a:extLst>
            </p:cNvPr>
            <p:cNvCxnSpPr/>
            <p:nvPr/>
          </p:nvCxnSpPr>
          <p:spPr>
            <a:xfrm>
              <a:off x="4981575" y="3132356"/>
              <a:ext cx="21526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4D8BBE67-40F4-4633-9DF1-F8A4866C333B}"/>
                </a:ext>
              </a:extLst>
            </p:cNvPr>
            <p:cNvSpPr txBox="1"/>
            <p:nvPr/>
          </p:nvSpPr>
          <p:spPr>
            <a:xfrm>
              <a:off x="5795264" y="4351036"/>
              <a:ext cx="6014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2018. </a:t>
              </a:r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06. 18</a:t>
              </a:r>
              <a:endPara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0E558877-E7F7-4B3F-95FB-DD83C5AD7B04}"/>
                </a:ext>
              </a:extLst>
            </p:cNvPr>
            <p:cNvSpPr txBox="1"/>
            <p:nvPr/>
          </p:nvSpPr>
          <p:spPr>
            <a:xfrm>
              <a:off x="4823704" y="2147470"/>
              <a:ext cx="3997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KoPub바탕체 Light" panose="00000300000000000000" pitchFamily="2" charset="-127"/>
                  <a:ea typeface="KoPub바탕체 Light" panose="00000300000000000000" pitchFamily="2" charset="-127"/>
                </a:rPr>
                <a:t>“</a:t>
              </a:r>
              <a:endParaRPr lang="ko-KR" altLang="en-US" sz="8000" dirty="0">
                <a:solidFill>
                  <a:schemeClr val="bg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2B09E28D-0817-489C-B9BD-6C07D5D96CA7}"/>
                </a:ext>
              </a:extLst>
            </p:cNvPr>
            <p:cNvSpPr txBox="1"/>
            <p:nvPr/>
          </p:nvSpPr>
          <p:spPr>
            <a:xfrm>
              <a:off x="5233226" y="3159612"/>
              <a:ext cx="17624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Y강B" panose="02030600000101010101" pitchFamily="18" charset="-127"/>
                </a:rPr>
                <a:t>THANK YOU</a:t>
              </a:r>
              <a:endParaRPr lang="en-US" altLang="ko-KR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Y강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6280" y="2608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8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2. </a:t>
            </a:r>
            <a:r>
              <a:rPr lang="ko-KR" altLang="en-US" sz="58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소</a:t>
            </a:r>
            <a:r>
              <a:rPr lang="ko-KR" altLang="en-US" sz="5800" dirty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6272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8C61A20E-E8BA-4CE6-A095-83989D12A83A}"/>
              </a:ext>
            </a:extLst>
          </p:cNvPr>
          <p:cNvCxnSpPr>
            <a:cxnSpLocks/>
          </p:cNvCxnSpPr>
          <p:nvPr/>
        </p:nvCxnSpPr>
        <p:spPr>
          <a:xfrm flipH="1">
            <a:off x="8708633" y="5806123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58C54B7F-D450-4E4D-9DBD-49263295DE15}"/>
              </a:ext>
            </a:extLst>
          </p:cNvPr>
          <p:cNvCxnSpPr>
            <a:cxnSpLocks/>
          </p:cNvCxnSpPr>
          <p:nvPr/>
        </p:nvCxnSpPr>
        <p:spPr>
          <a:xfrm flipH="1">
            <a:off x="10766033" y="3588194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33091666-DCDA-40EA-8583-977080187150}"/>
              </a:ext>
            </a:extLst>
          </p:cNvPr>
          <p:cNvCxnSpPr>
            <a:cxnSpLocks/>
          </p:cNvCxnSpPr>
          <p:nvPr/>
        </p:nvCxnSpPr>
        <p:spPr>
          <a:xfrm flipH="1">
            <a:off x="9461131" y="5154934"/>
            <a:ext cx="2653239" cy="145267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74D23314-2087-4852-96A5-3F6D73903E59}"/>
              </a:ext>
            </a:extLst>
          </p:cNvPr>
          <p:cNvCxnSpPr>
            <a:cxnSpLocks/>
          </p:cNvCxnSpPr>
          <p:nvPr/>
        </p:nvCxnSpPr>
        <p:spPr>
          <a:xfrm flipH="1">
            <a:off x="11726669" y="3429842"/>
            <a:ext cx="900563" cy="493069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F97381A3-7AEF-4E9D-9AB6-9101CCA70180}"/>
              </a:ext>
            </a:extLst>
          </p:cNvPr>
          <p:cNvCxnSpPr>
            <a:cxnSpLocks/>
          </p:cNvCxnSpPr>
          <p:nvPr/>
        </p:nvCxnSpPr>
        <p:spPr>
          <a:xfrm flipH="1">
            <a:off x="3574870" y="5960606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BEDC1D97-5D74-4236-BAE7-92D495643D6B}"/>
              </a:ext>
            </a:extLst>
          </p:cNvPr>
          <p:cNvCxnSpPr>
            <a:cxnSpLocks/>
          </p:cNvCxnSpPr>
          <p:nvPr/>
        </p:nvCxnSpPr>
        <p:spPr>
          <a:xfrm flipH="1">
            <a:off x="3980350" y="5935934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="" xmlns:a16="http://schemas.microsoft.com/office/drawing/2014/main" id="{904505AD-3AD9-428B-897E-2C940B39BBD5}"/>
              </a:ext>
            </a:extLst>
          </p:cNvPr>
          <p:cNvCxnSpPr>
            <a:cxnSpLocks/>
          </p:cNvCxnSpPr>
          <p:nvPr/>
        </p:nvCxnSpPr>
        <p:spPr>
          <a:xfrm flipH="1">
            <a:off x="-1247775" y="4934129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06BCE0F8-8C4A-4F37-AF44-33C709737710}"/>
              </a:ext>
            </a:extLst>
          </p:cNvPr>
          <p:cNvCxnSpPr>
            <a:cxnSpLocks/>
          </p:cNvCxnSpPr>
          <p:nvPr/>
        </p:nvCxnSpPr>
        <p:spPr>
          <a:xfrm flipH="1">
            <a:off x="670087" y="1609579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6D56BF6E-277B-4C68-8FC6-2F667D7934CA}"/>
              </a:ext>
            </a:extLst>
          </p:cNvPr>
          <p:cNvCxnSpPr>
            <a:cxnSpLocks/>
          </p:cNvCxnSpPr>
          <p:nvPr/>
        </p:nvCxnSpPr>
        <p:spPr>
          <a:xfrm flipH="1">
            <a:off x="-452932" y="2086697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69202198-E32D-494A-BA9D-E3356A188A55}"/>
              </a:ext>
            </a:extLst>
          </p:cNvPr>
          <p:cNvCxnSpPr>
            <a:cxnSpLocks/>
          </p:cNvCxnSpPr>
          <p:nvPr/>
        </p:nvCxnSpPr>
        <p:spPr>
          <a:xfrm flipH="1">
            <a:off x="-22364" y="1822578"/>
            <a:ext cx="1700056" cy="926096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0681E878-D354-45CD-BF36-92F13E41779B}"/>
              </a:ext>
            </a:extLst>
          </p:cNvPr>
          <p:cNvCxnSpPr>
            <a:cxnSpLocks/>
          </p:cNvCxnSpPr>
          <p:nvPr/>
        </p:nvCxnSpPr>
        <p:spPr>
          <a:xfrm flipH="1">
            <a:off x="118686" y="2021607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="" xmlns:a16="http://schemas.microsoft.com/office/drawing/2014/main" id="{7C6B390C-4E11-475C-8C93-1D434FF874D7}"/>
              </a:ext>
            </a:extLst>
          </p:cNvPr>
          <p:cNvCxnSpPr>
            <a:cxnSpLocks/>
          </p:cNvCxnSpPr>
          <p:nvPr/>
        </p:nvCxnSpPr>
        <p:spPr>
          <a:xfrm flipH="1">
            <a:off x="10580639" y="550724"/>
            <a:ext cx="2725788" cy="1484858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1D957EC7-E627-4EF0-97E1-FC13BEF31FD8}"/>
              </a:ext>
            </a:extLst>
          </p:cNvPr>
          <p:cNvGrpSpPr/>
          <p:nvPr/>
        </p:nvGrpSpPr>
        <p:grpSpPr>
          <a:xfrm>
            <a:off x="77556" y="168123"/>
            <a:ext cx="2225557" cy="1323439"/>
            <a:chOff x="208161" y="139056"/>
            <a:chExt cx="2225553" cy="1323439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E279E36-DB30-48E8-A313-704DB47B724E}"/>
                </a:ext>
              </a:extLst>
            </p:cNvPr>
            <p:cNvSpPr txBox="1"/>
            <p:nvPr/>
          </p:nvSpPr>
          <p:spPr>
            <a:xfrm>
              <a:off x="208161" y="139056"/>
              <a:ext cx="8002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KoPub바탕체 Light" panose="00000300000000000000" pitchFamily="2" charset="-127"/>
                  <a:ea typeface="KoPub바탕체 Light" panose="00000300000000000000" pitchFamily="2" charset="-127"/>
                </a:rPr>
                <a:t>“</a:t>
              </a:r>
              <a:endParaRPr lang="ko-KR" altLang="en-US" sz="8000" dirty="0">
                <a:solidFill>
                  <a:schemeClr val="bg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ECCCAEF-5F8D-4539-9212-52F9796C8D9C}"/>
                </a:ext>
              </a:extLst>
            </p:cNvPr>
            <p:cNvSpPr txBox="1"/>
            <p:nvPr/>
          </p:nvSpPr>
          <p:spPr>
            <a:xfrm>
              <a:off x="291785" y="509966"/>
              <a:ext cx="21419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KoPub돋움체 Bold" panose="00000800000000000000" pitchFamily="2" charset="-127"/>
                </a:rPr>
                <a:t>01_</a:t>
              </a:r>
              <a:r>
                <a:rPr lang="ko-KR" altLang="en-US" sz="4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태백B" panose="02030600000101010101" pitchFamily="18" charset="-127"/>
                  <a:ea typeface="HY태백B" panose="02030600000101010101" pitchFamily="18" charset="-127"/>
                </a:rPr>
                <a:t>소개</a:t>
              </a:r>
              <a:endPara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01712" y="719769"/>
            <a:ext cx="9664321" cy="3996513"/>
            <a:chOff x="827663" y="1059876"/>
            <a:chExt cx="9976892" cy="5126601"/>
          </a:xfrm>
        </p:grpSpPr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C1E8CB68-60D6-475F-8409-BB9A6CCBBD8E}"/>
                </a:ext>
              </a:extLst>
            </p:cNvPr>
            <p:cNvSpPr/>
            <p:nvPr/>
          </p:nvSpPr>
          <p:spPr>
            <a:xfrm>
              <a:off x="827663" y="3189277"/>
              <a:ext cx="2997201" cy="2997200"/>
            </a:xfrm>
            <a:prstGeom prst="ellipse">
              <a:avLst/>
            </a:prstGeom>
            <a:noFill/>
            <a:ln w="63500">
              <a:solidFill>
                <a:srgbClr val="E757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2EA86983-C932-4F65-A8D8-AA30F8A159E2}"/>
                </a:ext>
              </a:extLst>
            </p:cNvPr>
            <p:cNvSpPr/>
            <p:nvPr/>
          </p:nvSpPr>
          <p:spPr>
            <a:xfrm>
              <a:off x="5415395" y="3138575"/>
              <a:ext cx="2997201" cy="2997200"/>
            </a:xfrm>
            <a:prstGeom prst="ellipse">
              <a:avLst/>
            </a:prstGeom>
            <a:noFill/>
            <a:ln w="63500">
              <a:solidFill>
                <a:srgbClr val="D01E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D19E2B2C-43C9-439F-83FC-6DFC207DE811}"/>
                </a:ext>
              </a:extLst>
            </p:cNvPr>
            <p:cNvSpPr/>
            <p:nvPr/>
          </p:nvSpPr>
          <p:spPr>
            <a:xfrm>
              <a:off x="3098164" y="1059876"/>
              <a:ext cx="2997201" cy="2997200"/>
            </a:xfrm>
            <a:prstGeom prst="ellipse">
              <a:avLst/>
            </a:prstGeom>
            <a:noFill/>
            <a:ln w="63500">
              <a:solidFill>
                <a:srgbClr val="2CB2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C1E8CB68-60D6-475F-8409-BB9A6CCBBD8E}"/>
                </a:ext>
              </a:extLst>
            </p:cNvPr>
            <p:cNvSpPr/>
            <p:nvPr/>
          </p:nvSpPr>
          <p:spPr>
            <a:xfrm>
              <a:off x="7807354" y="1116944"/>
              <a:ext cx="2997201" cy="2997200"/>
            </a:xfrm>
            <a:prstGeom prst="ellipse">
              <a:avLst/>
            </a:prstGeom>
            <a:noFill/>
            <a:ln w="63500">
              <a:solidFill>
                <a:srgbClr val="E757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1246641" y="3681252"/>
              <a:ext cx="2185214" cy="1917700"/>
              <a:chOff x="2358833" y="2436651"/>
              <a:chExt cx="2185195" cy="1917700"/>
            </a:xfrm>
          </p:grpSpPr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8017B411-4D2D-4FBB-A7CD-4475F1ED8E0E}"/>
                  </a:ext>
                </a:extLst>
              </p:cNvPr>
              <p:cNvSpPr txBox="1"/>
              <p:nvPr/>
            </p:nvSpPr>
            <p:spPr>
              <a:xfrm>
                <a:off x="2993073" y="2527300"/>
                <a:ext cx="70243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i="1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4400" i="1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33839081-2D54-4929-A45A-39F794D27F9F}"/>
                  </a:ext>
                </a:extLst>
              </p:cNvPr>
              <p:cNvSpPr txBox="1"/>
              <p:nvPr/>
            </p:nvSpPr>
            <p:spPr>
              <a:xfrm>
                <a:off x="2358833" y="3259194"/>
                <a:ext cx="2185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3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태백B" panose="02030600000101010101" pitchFamily="18" charset="-127"/>
                    <a:ea typeface="HY태백B" panose="02030600000101010101" pitchFamily="18" charset="-127"/>
                  </a:rPr>
                  <a:t>영화 소개</a:t>
                </a:r>
                <a:endPara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태백B" panose="02030600000101010101" pitchFamily="18" charset="-127"/>
                  <a:ea typeface="HY태백B" panose="02030600000101010101" pitchFamily="18" charset="-127"/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id="{D1E0FA57-56C6-4306-BA28-E15081CE19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51421" y="4203704"/>
                <a:ext cx="0" cy="3012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B45893A6-0A4E-4203-B756-AAF5E94100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51421" y="2286004"/>
                <a:ext cx="0" cy="3012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/>
            <p:cNvGrpSpPr/>
            <p:nvPr/>
          </p:nvGrpSpPr>
          <p:grpSpPr>
            <a:xfrm>
              <a:off x="3574871" y="1609575"/>
              <a:ext cx="2185214" cy="1917700"/>
              <a:chOff x="2358833" y="2436651"/>
              <a:chExt cx="2185195" cy="1917700"/>
            </a:xfrm>
          </p:grpSpPr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8017B411-4D2D-4FBB-A7CD-4475F1ED8E0E}"/>
                  </a:ext>
                </a:extLst>
              </p:cNvPr>
              <p:cNvSpPr txBox="1"/>
              <p:nvPr/>
            </p:nvSpPr>
            <p:spPr>
              <a:xfrm>
                <a:off x="2993073" y="2527300"/>
                <a:ext cx="7713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i="1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ko-KR" altLang="en-US" sz="4400" i="1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33839081-2D54-4929-A45A-39F794D27F9F}"/>
                  </a:ext>
                </a:extLst>
              </p:cNvPr>
              <p:cNvSpPr txBox="1"/>
              <p:nvPr/>
            </p:nvSpPr>
            <p:spPr>
              <a:xfrm>
                <a:off x="2358833" y="3259194"/>
                <a:ext cx="2185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3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태백B" panose="02030600000101010101" pitchFamily="18" charset="-127"/>
                    <a:ea typeface="HY태백B" panose="02030600000101010101" pitchFamily="18" charset="-127"/>
                  </a:rPr>
                  <a:t>영화 후기</a:t>
                </a:r>
                <a:endPara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태백B" panose="02030600000101010101" pitchFamily="18" charset="-127"/>
                  <a:ea typeface="HY태백B" panose="02030600000101010101" pitchFamily="18" charset="-127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="" xmlns:a16="http://schemas.microsoft.com/office/drawing/2014/main" id="{D1E0FA57-56C6-4306-BA28-E15081CE19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51421" y="4203704"/>
                <a:ext cx="0" cy="3012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="" xmlns:a16="http://schemas.microsoft.com/office/drawing/2014/main" id="{B45893A6-0A4E-4203-B756-AAF5E94100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51421" y="2286004"/>
                <a:ext cx="0" cy="3012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5829286" y="3681253"/>
              <a:ext cx="2185214" cy="1917700"/>
              <a:chOff x="2358833" y="2436651"/>
              <a:chExt cx="2185195" cy="1917700"/>
            </a:xfrm>
          </p:grpSpPr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8017B411-4D2D-4FBB-A7CD-4475F1ED8E0E}"/>
                  </a:ext>
                </a:extLst>
              </p:cNvPr>
              <p:cNvSpPr txBox="1"/>
              <p:nvPr/>
            </p:nvSpPr>
            <p:spPr>
              <a:xfrm>
                <a:off x="2993073" y="2527300"/>
                <a:ext cx="78738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i="1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ko-KR" altLang="en-US" sz="4400" i="1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33839081-2D54-4929-A45A-39F794D27F9F}"/>
                  </a:ext>
                </a:extLst>
              </p:cNvPr>
              <p:cNvSpPr txBox="1"/>
              <p:nvPr/>
            </p:nvSpPr>
            <p:spPr>
              <a:xfrm>
                <a:off x="2358833" y="3259194"/>
                <a:ext cx="2185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3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태백B" panose="02030600000101010101" pitchFamily="18" charset="-127"/>
                    <a:ea typeface="HY태백B" panose="02030600000101010101" pitchFamily="18" charset="-127"/>
                  </a:rPr>
                  <a:t>후기 혜택</a:t>
                </a:r>
                <a:endPara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태백B" panose="02030600000101010101" pitchFamily="18" charset="-127"/>
                  <a:ea typeface="HY태백B" panose="02030600000101010101" pitchFamily="18" charset="-127"/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D1E0FA57-56C6-4306-BA28-E15081CE19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51421" y="4203704"/>
                <a:ext cx="0" cy="3012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B45893A6-0A4E-4203-B756-AAF5E94100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51421" y="2286004"/>
                <a:ext cx="0" cy="3012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/>
            <p:cNvGrpSpPr/>
            <p:nvPr/>
          </p:nvGrpSpPr>
          <p:grpSpPr>
            <a:xfrm>
              <a:off x="8196546" y="1609575"/>
              <a:ext cx="2185214" cy="1917700"/>
              <a:chOff x="2358833" y="2436651"/>
              <a:chExt cx="2185195" cy="1917700"/>
            </a:xfrm>
          </p:grpSpPr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8017B411-4D2D-4FBB-A7CD-4475F1ED8E0E}"/>
                  </a:ext>
                </a:extLst>
              </p:cNvPr>
              <p:cNvSpPr txBox="1"/>
              <p:nvPr/>
            </p:nvSpPr>
            <p:spPr>
              <a:xfrm>
                <a:off x="2993073" y="2527300"/>
                <a:ext cx="7697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i="1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ko-KR" altLang="en-US" sz="4400" i="1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33839081-2D54-4929-A45A-39F794D27F9F}"/>
                  </a:ext>
                </a:extLst>
              </p:cNvPr>
              <p:cNvSpPr txBox="1"/>
              <p:nvPr/>
            </p:nvSpPr>
            <p:spPr>
              <a:xfrm>
                <a:off x="2358833" y="3259194"/>
                <a:ext cx="2185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3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태백B" panose="02030600000101010101" pitchFamily="18" charset="-127"/>
                    <a:ea typeface="HY태백B" panose="02030600000101010101" pitchFamily="18" charset="-127"/>
                  </a:rPr>
                  <a:t>할인 정보</a:t>
                </a:r>
                <a:endPara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태백B" panose="02030600000101010101" pitchFamily="18" charset="-127"/>
                  <a:ea typeface="HY태백B" panose="02030600000101010101" pitchFamily="18" charset="-127"/>
                </a:endParaRP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D1E0FA57-56C6-4306-BA28-E15081CE19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51421" y="4203704"/>
                <a:ext cx="0" cy="3012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B45893A6-0A4E-4203-B756-AAF5E94100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51421" y="2286004"/>
                <a:ext cx="0" cy="3012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/>
          <p:cNvSpPr txBox="1"/>
          <p:nvPr/>
        </p:nvSpPr>
        <p:spPr>
          <a:xfrm>
            <a:off x="255157" y="5052575"/>
            <a:ext cx="11633313" cy="135421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- 2018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4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11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일 부터 각 영화사는 가격이 인상되어 현재 평균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10000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원 대로 접어들고 있는 실정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영화를 싸게 볼 수 있지만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직접 찾아보지 않는 이상 할인정보를 알 긴 어려움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200" b="1" dirty="0" smtClean="0">
                <a:solidFill>
                  <a:schemeClr val="bg1"/>
                </a:solidFill>
              </a:rPr>
              <a:t>☆ 영화 할인정보 제공 및 영화 추천을 할 수 있는 웹페이지 제작 ☆</a:t>
            </a:r>
            <a:endParaRPr lang="en-US" altLang="ko-KR" sz="2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6280" y="2608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8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2. </a:t>
            </a:r>
            <a:r>
              <a:rPr lang="ko-KR" altLang="en-US" sz="58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현황</a:t>
            </a:r>
            <a:endParaRPr lang="ko-KR" altLang="en-US" sz="5800" dirty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5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51A85A0-8CDC-458C-B1C5-6F16DBBAD902}"/>
              </a:ext>
            </a:extLst>
          </p:cNvPr>
          <p:cNvCxnSpPr>
            <a:cxnSpLocks/>
          </p:cNvCxnSpPr>
          <p:nvPr/>
        </p:nvCxnSpPr>
        <p:spPr>
          <a:xfrm flipH="1">
            <a:off x="8708633" y="5806125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A59206A-D1B1-4062-AF67-E8A642CB4CAA}"/>
              </a:ext>
            </a:extLst>
          </p:cNvPr>
          <p:cNvCxnSpPr>
            <a:cxnSpLocks/>
          </p:cNvCxnSpPr>
          <p:nvPr/>
        </p:nvCxnSpPr>
        <p:spPr>
          <a:xfrm flipH="1">
            <a:off x="9461133" y="5154934"/>
            <a:ext cx="2653239" cy="145267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5D67811C-CDB6-4C5B-96DA-D0EFFC8BB224}"/>
              </a:ext>
            </a:extLst>
          </p:cNvPr>
          <p:cNvCxnSpPr>
            <a:cxnSpLocks/>
          </p:cNvCxnSpPr>
          <p:nvPr/>
        </p:nvCxnSpPr>
        <p:spPr>
          <a:xfrm flipH="1">
            <a:off x="3574871" y="5960608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2B29A5D3-734B-47EF-8787-8A087D83444D}"/>
              </a:ext>
            </a:extLst>
          </p:cNvPr>
          <p:cNvCxnSpPr>
            <a:cxnSpLocks/>
          </p:cNvCxnSpPr>
          <p:nvPr/>
        </p:nvCxnSpPr>
        <p:spPr>
          <a:xfrm flipH="1">
            <a:off x="3980351" y="5935936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26EB95DF-85BE-4EE2-88A7-B8425E8B7F1F}"/>
              </a:ext>
            </a:extLst>
          </p:cNvPr>
          <p:cNvCxnSpPr>
            <a:cxnSpLocks/>
          </p:cNvCxnSpPr>
          <p:nvPr/>
        </p:nvCxnSpPr>
        <p:spPr>
          <a:xfrm flipH="1">
            <a:off x="8029576" y="514390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C1593843-1882-4321-9F08-8B8178DD4773}"/>
              </a:ext>
            </a:extLst>
          </p:cNvPr>
          <p:cNvCxnSpPr>
            <a:cxnSpLocks/>
          </p:cNvCxnSpPr>
          <p:nvPr/>
        </p:nvCxnSpPr>
        <p:spPr>
          <a:xfrm flipH="1">
            <a:off x="8229601" y="514389"/>
            <a:ext cx="2105024" cy="115252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="" xmlns:a16="http://schemas.microsoft.com/office/drawing/2014/main" id="{1935206D-AF47-441B-9039-21195525DC57}"/>
              </a:ext>
            </a:extLst>
          </p:cNvPr>
          <p:cNvGrpSpPr/>
          <p:nvPr/>
        </p:nvGrpSpPr>
        <p:grpSpPr>
          <a:xfrm>
            <a:off x="6742999" y="5881313"/>
            <a:ext cx="340247" cy="316327"/>
            <a:chOff x="1014463" y="2223673"/>
            <a:chExt cx="387841" cy="360575"/>
          </a:xfrm>
        </p:grpSpPr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CAACAE61-2E01-4FB3-A6E6-BF37EFCF0F8F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D28D08BC-DC85-4D2B-89EB-B81B7019DAEF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="" xmlns:a16="http://schemas.microsoft.com/office/drawing/2014/main" id="{CD90C5B5-5C24-4975-B53A-D8B5F1775992}"/>
              </a:ext>
            </a:extLst>
          </p:cNvPr>
          <p:cNvGrpSpPr/>
          <p:nvPr/>
        </p:nvGrpSpPr>
        <p:grpSpPr>
          <a:xfrm>
            <a:off x="10793114" y="3449799"/>
            <a:ext cx="340247" cy="316327"/>
            <a:chOff x="1014463" y="2223673"/>
            <a:chExt cx="387841" cy="360575"/>
          </a:xfrm>
        </p:grpSpPr>
        <p:sp>
          <p:nvSpPr>
            <p:cNvPr id="115" name="직사각형 114">
              <a:extLst>
                <a:ext uri="{FF2B5EF4-FFF2-40B4-BE49-F238E27FC236}">
                  <a16:creationId xmlns="" xmlns:a16="http://schemas.microsoft.com/office/drawing/2014/main" id="{0186A14D-ECF3-42D7-A7A4-374371EDD58A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10C4B9E2-AE16-46B2-9998-06E629EB1011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="" xmlns:a16="http://schemas.microsoft.com/office/drawing/2014/main" id="{F44E6E2D-3FDF-42D3-8CAE-5368FD03F7D4}"/>
              </a:ext>
            </a:extLst>
          </p:cNvPr>
          <p:cNvGrpSpPr/>
          <p:nvPr/>
        </p:nvGrpSpPr>
        <p:grpSpPr>
          <a:xfrm>
            <a:off x="11133361" y="5665934"/>
            <a:ext cx="340247" cy="316327"/>
            <a:chOff x="1014463" y="2223673"/>
            <a:chExt cx="387841" cy="360575"/>
          </a:xfrm>
        </p:grpSpPr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D60C0AFA-AD30-400C-ADED-78B1CE0D7F32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B4B9ECB4-B734-44E1-81F3-5709FD7BE01D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47184DD2-2413-45D8-888A-2C7C59F8F0DC}"/>
              </a:ext>
            </a:extLst>
          </p:cNvPr>
          <p:cNvGrpSpPr/>
          <p:nvPr/>
        </p:nvGrpSpPr>
        <p:grpSpPr>
          <a:xfrm>
            <a:off x="821107" y="6335357"/>
            <a:ext cx="340247" cy="316327"/>
            <a:chOff x="1014463" y="2223673"/>
            <a:chExt cx="387841" cy="360575"/>
          </a:xfrm>
        </p:grpSpPr>
        <p:sp>
          <p:nvSpPr>
            <p:cNvPr id="124" name="직사각형 123">
              <a:extLst>
                <a:ext uri="{FF2B5EF4-FFF2-40B4-BE49-F238E27FC236}">
                  <a16:creationId xmlns="" xmlns:a16="http://schemas.microsoft.com/office/drawing/2014/main" id="{2CD5AF86-9557-41C9-A6C6-EC82B2128FE5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="" xmlns:a16="http://schemas.microsoft.com/office/drawing/2014/main" id="{D5781097-7602-4992-870A-947CBCF490E5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1D957EC7-E627-4EF0-97E1-FC13BEF31FD8}"/>
              </a:ext>
            </a:extLst>
          </p:cNvPr>
          <p:cNvGrpSpPr/>
          <p:nvPr/>
        </p:nvGrpSpPr>
        <p:grpSpPr>
          <a:xfrm>
            <a:off x="77551" y="168125"/>
            <a:ext cx="5351413" cy="1323439"/>
            <a:chOff x="208161" y="139056"/>
            <a:chExt cx="5351394" cy="1323439"/>
          </a:xfrm>
        </p:grpSpPr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E279E36-DB30-48E8-A313-704DB47B724E}"/>
                </a:ext>
              </a:extLst>
            </p:cNvPr>
            <p:cNvSpPr txBox="1"/>
            <p:nvPr/>
          </p:nvSpPr>
          <p:spPr>
            <a:xfrm>
              <a:off x="208161" y="139056"/>
              <a:ext cx="80021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prstClr val="white"/>
                  </a:solidFill>
                  <a:latin typeface="KoPub바탕체 Light" panose="00000300000000000000" pitchFamily="2" charset="-127"/>
                  <a:ea typeface="KoPub바탕체 Light" panose="00000300000000000000" pitchFamily="2" charset="-127"/>
                </a:rPr>
                <a:t>“</a:t>
              </a:r>
              <a:endParaRPr lang="ko-KR" altLang="en-US" sz="8000" dirty="0">
                <a:solidFill>
                  <a:prstClr val="white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5ECCCAEF-5F8D-4539-9212-52F9796C8D9C}"/>
                </a:ext>
              </a:extLst>
            </p:cNvPr>
            <p:cNvSpPr txBox="1"/>
            <p:nvPr/>
          </p:nvSpPr>
          <p:spPr>
            <a:xfrm>
              <a:off x="291785" y="509966"/>
              <a:ext cx="52677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  <a:ea typeface="KoPub돋움체 Bold" panose="00000800000000000000" pitchFamily="2" charset="-127"/>
                </a:rPr>
                <a:t> 02_</a:t>
              </a:r>
              <a:r>
                <a:rPr lang="ko-KR" altLang="en-US" sz="44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태백B" panose="02030600000101010101" pitchFamily="18" charset="-127"/>
                  <a:ea typeface="HY태백B" panose="02030600000101010101" pitchFamily="18" charset="-127"/>
                </a:rPr>
                <a:t>현황 </a:t>
              </a:r>
              <a:r>
                <a:rPr lang="en-US" altLang="ko-KR" sz="24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태백B" panose="02030600000101010101" pitchFamily="18" charset="-127"/>
                  <a:ea typeface="HY태백B" panose="02030600000101010101" pitchFamily="18" charset="-127"/>
                </a:rPr>
                <a:t>01 </a:t>
              </a:r>
              <a:r>
                <a:rPr lang="ko-KR" altLang="en-US" sz="24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태백B" panose="02030600000101010101" pitchFamily="18" charset="-127"/>
                  <a:ea typeface="HY태백B" panose="02030600000101010101" pitchFamily="18" charset="-127"/>
                </a:rPr>
                <a:t>평론사이트 실태</a:t>
              </a:r>
              <a:endParaRPr lang="en-US" altLang="ko-KR" sz="2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HY태백B" panose="02030600000101010101" pitchFamily="18" charset="-127"/>
                <a:ea typeface="HY태백B" panose="02030600000101010101" pitchFamily="18" charset="-127"/>
              </a:endParaRPr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04" y="2196103"/>
            <a:ext cx="8029576" cy="429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85" y="1556792"/>
            <a:ext cx="9999265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한국어의 지원이 가능한 사이트의 한정된 수와 사이트마다 제한된 기능</a:t>
            </a:r>
            <a:endParaRPr lang="ko-KR" altLang="en-US" dirty="0">
              <a:solidFill>
                <a:prstClr val="white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88393" y="3683640"/>
            <a:ext cx="5320265" cy="1954924"/>
            <a:chOff x="2817438" y="4077072"/>
            <a:chExt cx="3990199" cy="1954924"/>
          </a:xfrm>
        </p:grpSpPr>
        <p:sp>
          <p:nvSpPr>
            <p:cNvPr id="3" name="직사각형 2"/>
            <p:cNvSpPr/>
            <p:nvPr/>
          </p:nvSpPr>
          <p:spPr>
            <a:xfrm>
              <a:off x="2862954" y="5229200"/>
              <a:ext cx="506081" cy="248400"/>
            </a:xfrm>
            <a:prstGeom prst="rect">
              <a:avLst/>
            </a:prstGeom>
            <a:noFill/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850622" y="4684653"/>
              <a:ext cx="535215" cy="249441"/>
            </a:xfrm>
            <a:prstGeom prst="rect">
              <a:avLst/>
            </a:prstGeom>
            <a:noFill/>
            <a:ln w="15875" cmpd="sng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817438" y="5846419"/>
              <a:ext cx="551598" cy="185577"/>
            </a:xfrm>
            <a:prstGeom prst="rect">
              <a:avLst/>
            </a:prstGeom>
            <a:noFill/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3369036" y="4221088"/>
              <a:ext cx="770916" cy="46356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3369036" y="4221088"/>
              <a:ext cx="770916" cy="100811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3369036" y="4221088"/>
              <a:ext cx="770916" cy="163141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139952" y="4077072"/>
              <a:ext cx="2667685" cy="646331"/>
            </a:xfrm>
            <a:prstGeom prst="rect">
              <a:avLst/>
            </a:prstGeom>
            <a:noFill/>
            <a:ln w="2222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prstClr val="black"/>
                  </a:solidFill>
                </a:rPr>
                <a:t> 12</a:t>
              </a:r>
              <a:r>
                <a:rPr lang="ko-KR" altLang="en-US" b="1" dirty="0" smtClean="0">
                  <a:solidFill>
                    <a:prstClr val="black"/>
                  </a:solidFill>
                </a:rPr>
                <a:t>개의 평론사이트 중 </a:t>
              </a:r>
              <a:endParaRPr lang="en-US" altLang="ko-KR" b="1" dirty="0" smtClean="0">
                <a:solidFill>
                  <a:prstClr val="black"/>
                </a:solidFill>
              </a:endParaRPr>
            </a:p>
            <a:p>
              <a:r>
                <a:rPr lang="en-US" altLang="ko-KR" b="1" dirty="0" smtClean="0">
                  <a:solidFill>
                    <a:prstClr val="black"/>
                  </a:solidFill>
                </a:rPr>
                <a:t> 3</a:t>
              </a:r>
              <a:r>
                <a:rPr lang="ko-KR" altLang="en-US" b="1" dirty="0" smtClean="0">
                  <a:solidFill>
                    <a:prstClr val="black"/>
                  </a:solidFill>
                </a:rPr>
                <a:t>개만 국내 전용 </a:t>
              </a:r>
              <a:endParaRPr lang="ko-KR" altLang="en-US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7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5D67811C-CDB6-4C5B-96DA-D0EFFC8BB224}"/>
              </a:ext>
            </a:extLst>
          </p:cNvPr>
          <p:cNvCxnSpPr>
            <a:cxnSpLocks/>
          </p:cNvCxnSpPr>
          <p:nvPr/>
        </p:nvCxnSpPr>
        <p:spPr>
          <a:xfrm flipH="1">
            <a:off x="3574869" y="5960604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2B29A5D3-734B-47EF-8787-8A087D83444D}"/>
              </a:ext>
            </a:extLst>
          </p:cNvPr>
          <p:cNvCxnSpPr>
            <a:cxnSpLocks/>
          </p:cNvCxnSpPr>
          <p:nvPr/>
        </p:nvCxnSpPr>
        <p:spPr>
          <a:xfrm flipH="1">
            <a:off x="3980349" y="5935932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="" xmlns:a16="http://schemas.microsoft.com/office/drawing/2014/main" id="{1935206D-AF47-441B-9039-21195525DC57}"/>
              </a:ext>
            </a:extLst>
          </p:cNvPr>
          <p:cNvGrpSpPr/>
          <p:nvPr/>
        </p:nvGrpSpPr>
        <p:grpSpPr>
          <a:xfrm>
            <a:off x="6742997" y="5881309"/>
            <a:ext cx="340247" cy="316327"/>
            <a:chOff x="1014463" y="2223673"/>
            <a:chExt cx="387841" cy="360575"/>
          </a:xfrm>
        </p:grpSpPr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CAACAE61-2E01-4FB3-A6E6-BF37EFCF0F8F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D28D08BC-DC85-4D2B-89EB-B81B7019DAEF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="" xmlns:a16="http://schemas.microsoft.com/office/drawing/2014/main" id="{CD90C5B5-5C24-4975-B53A-D8B5F1775992}"/>
              </a:ext>
            </a:extLst>
          </p:cNvPr>
          <p:cNvGrpSpPr/>
          <p:nvPr/>
        </p:nvGrpSpPr>
        <p:grpSpPr>
          <a:xfrm>
            <a:off x="8496289" y="539031"/>
            <a:ext cx="340247" cy="316327"/>
            <a:chOff x="1014463" y="2223673"/>
            <a:chExt cx="387841" cy="360575"/>
          </a:xfrm>
        </p:grpSpPr>
        <p:sp>
          <p:nvSpPr>
            <p:cNvPr id="115" name="직사각형 114">
              <a:extLst>
                <a:ext uri="{FF2B5EF4-FFF2-40B4-BE49-F238E27FC236}">
                  <a16:creationId xmlns="" xmlns:a16="http://schemas.microsoft.com/office/drawing/2014/main" id="{0186A14D-ECF3-42D7-A7A4-374371EDD58A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10C4B9E2-AE16-46B2-9998-06E629EB1011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="" xmlns:a16="http://schemas.microsoft.com/office/drawing/2014/main" id="{1E5C53FF-CA1D-4674-A000-B0D4771AAF73}"/>
              </a:ext>
            </a:extLst>
          </p:cNvPr>
          <p:cNvGrpSpPr/>
          <p:nvPr/>
        </p:nvGrpSpPr>
        <p:grpSpPr>
          <a:xfrm>
            <a:off x="517026" y="2358738"/>
            <a:ext cx="340247" cy="316327"/>
            <a:chOff x="1014463" y="2223673"/>
            <a:chExt cx="387841" cy="360575"/>
          </a:xfrm>
        </p:grpSpPr>
        <p:sp>
          <p:nvSpPr>
            <p:cNvPr id="118" name="직사각형 117">
              <a:extLst>
                <a:ext uri="{FF2B5EF4-FFF2-40B4-BE49-F238E27FC236}">
                  <a16:creationId xmlns="" xmlns:a16="http://schemas.microsoft.com/office/drawing/2014/main" id="{CBF9F271-1EC9-412E-B733-9133118F023F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="" xmlns:a16="http://schemas.microsoft.com/office/drawing/2014/main" id="{CD19957E-A5D0-45F4-BF39-94A62819C88B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="" xmlns:a16="http://schemas.microsoft.com/office/drawing/2014/main" id="{F44E6E2D-3FDF-42D3-8CAE-5368FD03F7D4}"/>
              </a:ext>
            </a:extLst>
          </p:cNvPr>
          <p:cNvGrpSpPr/>
          <p:nvPr/>
        </p:nvGrpSpPr>
        <p:grpSpPr>
          <a:xfrm>
            <a:off x="11133358" y="5665930"/>
            <a:ext cx="340247" cy="316327"/>
            <a:chOff x="1014463" y="2223673"/>
            <a:chExt cx="387841" cy="360575"/>
          </a:xfrm>
        </p:grpSpPr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D60C0AFA-AD30-400C-ADED-78B1CE0D7F32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B4B9ECB4-B734-44E1-81F3-5709FD7BE01D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47184DD2-2413-45D8-888A-2C7C59F8F0DC}"/>
              </a:ext>
            </a:extLst>
          </p:cNvPr>
          <p:cNvGrpSpPr/>
          <p:nvPr/>
        </p:nvGrpSpPr>
        <p:grpSpPr>
          <a:xfrm>
            <a:off x="11568630" y="2965741"/>
            <a:ext cx="340247" cy="316327"/>
            <a:chOff x="1014463" y="2223673"/>
            <a:chExt cx="387841" cy="360575"/>
          </a:xfrm>
        </p:grpSpPr>
        <p:sp>
          <p:nvSpPr>
            <p:cNvPr id="124" name="직사각형 123">
              <a:extLst>
                <a:ext uri="{FF2B5EF4-FFF2-40B4-BE49-F238E27FC236}">
                  <a16:creationId xmlns="" xmlns:a16="http://schemas.microsoft.com/office/drawing/2014/main" id="{2CD5AF86-9557-41C9-A6C6-EC82B2128FE5}"/>
                </a:ext>
              </a:extLst>
            </p:cNvPr>
            <p:cNvSpPr/>
            <p:nvPr/>
          </p:nvSpPr>
          <p:spPr>
            <a:xfrm>
              <a:off x="1014463" y="2223673"/>
              <a:ext cx="230137" cy="23013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="" xmlns:a16="http://schemas.microsoft.com/office/drawing/2014/main" id="{D5781097-7602-4992-870A-947CBCF490E5}"/>
                </a:ext>
              </a:extLst>
            </p:cNvPr>
            <p:cNvSpPr/>
            <p:nvPr/>
          </p:nvSpPr>
          <p:spPr>
            <a:xfrm>
              <a:off x="1254708" y="2436651"/>
              <a:ext cx="147596" cy="147597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1D957EC7-E627-4EF0-97E1-FC13BEF31FD8}"/>
              </a:ext>
            </a:extLst>
          </p:cNvPr>
          <p:cNvGrpSpPr/>
          <p:nvPr/>
        </p:nvGrpSpPr>
        <p:grpSpPr>
          <a:xfrm>
            <a:off x="77533" y="168121"/>
            <a:ext cx="4923411" cy="1323439"/>
            <a:chOff x="208161" y="139056"/>
            <a:chExt cx="4923409" cy="1323439"/>
          </a:xfrm>
        </p:grpSpPr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E279E36-DB30-48E8-A313-704DB47B724E}"/>
                </a:ext>
              </a:extLst>
            </p:cNvPr>
            <p:cNvSpPr txBox="1"/>
            <p:nvPr/>
          </p:nvSpPr>
          <p:spPr>
            <a:xfrm>
              <a:off x="208161" y="139056"/>
              <a:ext cx="8002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prstClr val="white"/>
                  </a:solidFill>
                  <a:latin typeface="KoPub바탕체 Light" panose="00000300000000000000" pitchFamily="2" charset="-127"/>
                  <a:ea typeface="KoPub바탕체 Light" panose="00000300000000000000" pitchFamily="2" charset="-127"/>
                </a:rPr>
                <a:t>“</a:t>
              </a:r>
              <a:endParaRPr lang="ko-KR" altLang="en-US" sz="8000" dirty="0">
                <a:solidFill>
                  <a:prstClr val="white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5ECCCAEF-5F8D-4539-9212-52F9796C8D9C}"/>
                </a:ext>
              </a:extLst>
            </p:cNvPr>
            <p:cNvSpPr txBox="1"/>
            <p:nvPr/>
          </p:nvSpPr>
          <p:spPr>
            <a:xfrm>
              <a:off x="291785" y="509966"/>
              <a:ext cx="48397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  <a:ea typeface="KoPub돋움체 Bold" panose="00000800000000000000" pitchFamily="2" charset="-127"/>
                </a:rPr>
                <a:t> 02_</a:t>
              </a:r>
              <a:r>
                <a:rPr lang="ko-KR" altLang="en-US" sz="44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태백B" panose="02030600000101010101" pitchFamily="18" charset="-127"/>
                  <a:ea typeface="HY태백B" panose="02030600000101010101" pitchFamily="18" charset="-127"/>
                </a:rPr>
                <a:t>현황 </a:t>
              </a:r>
              <a:r>
                <a:rPr lang="en-US" altLang="ko-KR" sz="24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태백B" panose="02030600000101010101" pitchFamily="18" charset="-127"/>
                  <a:ea typeface="HY태백B" panose="02030600000101010101" pitchFamily="18" charset="-127"/>
                </a:rPr>
                <a:t>02 </a:t>
              </a:r>
              <a:r>
                <a:rPr lang="ko-KR" altLang="en-US" sz="24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태백B" panose="02030600000101010101" pitchFamily="18" charset="-127"/>
                  <a:ea typeface="HY태백B" panose="02030600000101010101" pitchFamily="18" charset="-127"/>
                </a:rPr>
                <a:t>네이버</a:t>
              </a:r>
              <a:r>
                <a:rPr lang="en-US" altLang="ko-KR" sz="24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태백B" panose="02030600000101010101" pitchFamily="18" charset="-127"/>
                  <a:ea typeface="HY태백B" panose="02030600000101010101" pitchFamily="18" charset="-127"/>
                </a:rPr>
                <a:t> </a:t>
              </a:r>
              <a:r>
                <a:rPr lang="ko-KR" altLang="en-US" sz="24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태백B" panose="02030600000101010101" pitchFamily="18" charset="-127"/>
                  <a:ea typeface="HY태백B" panose="02030600000101010101" pitchFamily="18" charset="-127"/>
                </a:rPr>
                <a:t>영화</a:t>
              </a:r>
              <a:r>
                <a:rPr lang="ko-KR" altLang="en-US" sz="44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태백B" panose="02030600000101010101" pitchFamily="18" charset="-127"/>
                  <a:ea typeface="HY태백B" panose="02030600000101010101" pitchFamily="18" charset="-127"/>
                </a:rPr>
                <a:t> </a:t>
              </a:r>
              <a:endParaRPr lang="en-US" altLang="ko-KR" sz="4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HY태백B" panose="02030600000101010101" pitchFamily="18" charset="-127"/>
                <a:ea typeface="HY태백B" panose="02030600000101010101" pitchFamily="18" charset="-127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6" y="2306852"/>
            <a:ext cx="5871493" cy="412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" y="4706459"/>
            <a:ext cx="5914075" cy="1717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971" y="3686231"/>
            <a:ext cx="5932172" cy="274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89597" y="2358705"/>
            <a:ext cx="2902787" cy="9233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평점의 신빙성</a:t>
            </a:r>
            <a:r>
              <a:rPr lang="en-US" altLang="ko-KR" dirty="0" smtClean="0"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넘쳐나는 댓글 알바</a:t>
            </a:r>
            <a:r>
              <a:rPr lang="en-US" altLang="ko-KR" dirty="0" smtClean="0"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오류 수정 거부</a:t>
            </a:r>
            <a:endParaRPr lang="ko-KR" altLang="en-US" dirty="0">
              <a:solidFill>
                <a:prstClr val="white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48128" y="4509153"/>
            <a:ext cx="4320480" cy="14083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>
            <a:endCxn id="2" idx="2"/>
          </p:cNvCxnSpPr>
          <p:nvPr/>
        </p:nvCxnSpPr>
        <p:spPr>
          <a:xfrm flipH="1" flipV="1">
            <a:off x="9241003" y="3282035"/>
            <a:ext cx="428287" cy="1227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61352" y="4059625"/>
            <a:ext cx="3302489" cy="39497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0" name="직선 연결선 9"/>
          <p:cNvCxnSpPr>
            <a:endCxn id="2" idx="1"/>
          </p:cNvCxnSpPr>
          <p:nvPr/>
        </p:nvCxnSpPr>
        <p:spPr>
          <a:xfrm flipV="1">
            <a:off x="4463821" y="2820370"/>
            <a:ext cx="3325779" cy="14216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5385" y="1556796"/>
            <a:ext cx="9999265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국내 영화 평점 사이트를 대표하고 있는 사이트임에도 불구하고 문제가 자주 </a:t>
            </a:r>
            <a:r>
              <a:rPr lang="ko-KR" altLang="en-US" dirty="0" smtClean="0"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등장</a:t>
            </a:r>
            <a:endParaRPr lang="ko-KR" altLang="en-US" dirty="0">
              <a:solidFill>
                <a:prstClr val="white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5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51A85A0-8CDC-458C-B1C5-6F16DBBAD902}"/>
              </a:ext>
            </a:extLst>
          </p:cNvPr>
          <p:cNvCxnSpPr>
            <a:cxnSpLocks/>
          </p:cNvCxnSpPr>
          <p:nvPr/>
        </p:nvCxnSpPr>
        <p:spPr>
          <a:xfrm flipH="1">
            <a:off x="8708633" y="5806115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64964977-A57C-4F32-90D8-B4AFB05E8983}"/>
              </a:ext>
            </a:extLst>
          </p:cNvPr>
          <p:cNvCxnSpPr>
            <a:cxnSpLocks/>
          </p:cNvCxnSpPr>
          <p:nvPr/>
        </p:nvCxnSpPr>
        <p:spPr>
          <a:xfrm flipH="1">
            <a:off x="10766033" y="3588194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0A59206A-D1B1-4062-AF67-E8A642CB4CAA}"/>
              </a:ext>
            </a:extLst>
          </p:cNvPr>
          <p:cNvCxnSpPr>
            <a:cxnSpLocks/>
          </p:cNvCxnSpPr>
          <p:nvPr/>
        </p:nvCxnSpPr>
        <p:spPr>
          <a:xfrm flipH="1">
            <a:off x="9461126" y="5154934"/>
            <a:ext cx="2653239" cy="145267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C008660D-FF6B-44B5-A1B2-FF93995202AF}"/>
              </a:ext>
            </a:extLst>
          </p:cNvPr>
          <p:cNvCxnSpPr>
            <a:cxnSpLocks/>
          </p:cNvCxnSpPr>
          <p:nvPr/>
        </p:nvCxnSpPr>
        <p:spPr>
          <a:xfrm flipH="1">
            <a:off x="11726669" y="3429842"/>
            <a:ext cx="900563" cy="493069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5D67811C-CDB6-4C5B-96DA-D0EFFC8BB224}"/>
              </a:ext>
            </a:extLst>
          </p:cNvPr>
          <p:cNvCxnSpPr>
            <a:cxnSpLocks/>
          </p:cNvCxnSpPr>
          <p:nvPr/>
        </p:nvCxnSpPr>
        <p:spPr>
          <a:xfrm flipH="1">
            <a:off x="3574865" y="5960598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2B29A5D3-734B-47EF-8787-8A087D83444D}"/>
              </a:ext>
            </a:extLst>
          </p:cNvPr>
          <p:cNvCxnSpPr>
            <a:cxnSpLocks/>
          </p:cNvCxnSpPr>
          <p:nvPr/>
        </p:nvCxnSpPr>
        <p:spPr>
          <a:xfrm flipH="1">
            <a:off x="3980345" y="5935926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xmlns="" id="{C90F2887-CF70-4BEE-A5A1-1FCD2177F1EB}"/>
              </a:ext>
            </a:extLst>
          </p:cNvPr>
          <p:cNvCxnSpPr>
            <a:cxnSpLocks/>
          </p:cNvCxnSpPr>
          <p:nvPr/>
        </p:nvCxnSpPr>
        <p:spPr>
          <a:xfrm flipH="1">
            <a:off x="-1247775" y="4934121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26EB95DF-85BE-4EE2-88A7-B8425E8B7F1F}"/>
              </a:ext>
            </a:extLst>
          </p:cNvPr>
          <p:cNvCxnSpPr>
            <a:cxnSpLocks/>
          </p:cNvCxnSpPr>
          <p:nvPr/>
        </p:nvCxnSpPr>
        <p:spPr>
          <a:xfrm flipH="1">
            <a:off x="8029576" y="514380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C1593843-1882-4321-9F08-8B8178DD4773}"/>
              </a:ext>
            </a:extLst>
          </p:cNvPr>
          <p:cNvCxnSpPr>
            <a:cxnSpLocks/>
          </p:cNvCxnSpPr>
          <p:nvPr/>
        </p:nvCxnSpPr>
        <p:spPr>
          <a:xfrm flipH="1">
            <a:off x="8229601" y="514379"/>
            <a:ext cx="2105024" cy="115252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8C55AF33-DB58-41A5-833F-A8393F4A70E3}"/>
              </a:ext>
            </a:extLst>
          </p:cNvPr>
          <p:cNvCxnSpPr>
            <a:cxnSpLocks/>
          </p:cNvCxnSpPr>
          <p:nvPr/>
        </p:nvCxnSpPr>
        <p:spPr>
          <a:xfrm flipH="1">
            <a:off x="10580639" y="550724"/>
            <a:ext cx="2725788" cy="1484858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1D957EC7-E627-4EF0-97E1-FC13BEF31FD8}"/>
              </a:ext>
            </a:extLst>
          </p:cNvPr>
          <p:cNvGrpSpPr/>
          <p:nvPr/>
        </p:nvGrpSpPr>
        <p:grpSpPr>
          <a:xfrm>
            <a:off x="77536" y="168115"/>
            <a:ext cx="4864100" cy="1323439"/>
            <a:chOff x="208161" y="139056"/>
            <a:chExt cx="4864103" cy="13234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1E279E36-DB30-48E8-A313-704DB47B724E}"/>
                </a:ext>
              </a:extLst>
            </p:cNvPr>
            <p:cNvSpPr txBox="1"/>
            <p:nvPr/>
          </p:nvSpPr>
          <p:spPr>
            <a:xfrm>
              <a:off x="208161" y="139056"/>
              <a:ext cx="8002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prstClr val="white"/>
                  </a:solidFill>
                  <a:latin typeface="KoPub바탕체 Light" panose="00000300000000000000" pitchFamily="2" charset="-127"/>
                  <a:ea typeface="KoPub바탕체 Light" panose="00000300000000000000" pitchFamily="2" charset="-127"/>
                </a:rPr>
                <a:t>“</a:t>
              </a:r>
              <a:endParaRPr lang="ko-KR" altLang="en-US" sz="8000" dirty="0">
                <a:solidFill>
                  <a:prstClr val="white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5ECCCAEF-5F8D-4539-9212-52F9796C8D9C}"/>
                </a:ext>
              </a:extLst>
            </p:cNvPr>
            <p:cNvSpPr txBox="1"/>
            <p:nvPr/>
          </p:nvSpPr>
          <p:spPr>
            <a:xfrm>
              <a:off x="291785" y="509966"/>
              <a:ext cx="47804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  <a:ea typeface="KoPub돋움체 Bold" panose="00000800000000000000" pitchFamily="2" charset="-127"/>
                </a:rPr>
                <a:t> 02_</a:t>
              </a:r>
              <a:r>
                <a:rPr lang="ko-KR" altLang="en-US" sz="44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태백B" panose="02030600000101010101" pitchFamily="18" charset="-127"/>
                  <a:ea typeface="HY태백B" panose="02030600000101010101" pitchFamily="18" charset="-127"/>
                </a:rPr>
                <a:t>현황 </a:t>
              </a:r>
              <a:r>
                <a:rPr lang="en-US" altLang="ko-KR" sz="24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태백B" panose="02030600000101010101" pitchFamily="18" charset="-127"/>
                  <a:ea typeface="HY태백B" panose="02030600000101010101" pitchFamily="18" charset="-127"/>
                </a:rPr>
                <a:t>03 WHATCHAR</a:t>
              </a:r>
              <a:endParaRPr lang="en-US" altLang="ko-KR" sz="4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HY태백B" panose="02030600000101010101" pitchFamily="18" charset="-127"/>
                <a:ea typeface="HY태백B" panose="02030600000101010101" pitchFamily="18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77163A74-308C-46F8-B3C8-9661736021B3}"/>
              </a:ext>
            </a:extLst>
          </p:cNvPr>
          <p:cNvGrpSpPr/>
          <p:nvPr/>
        </p:nvGrpSpPr>
        <p:grpSpPr>
          <a:xfrm>
            <a:off x="385504" y="1817706"/>
            <a:ext cx="11021420" cy="3195470"/>
            <a:chOff x="1178298" y="2006600"/>
            <a:chExt cx="8266065" cy="3195470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FAFA1B8E-D76F-4A97-A282-00B92BDD8BB1}"/>
                </a:ext>
              </a:extLst>
            </p:cNvPr>
            <p:cNvSpPr/>
            <p:nvPr/>
          </p:nvSpPr>
          <p:spPr>
            <a:xfrm>
              <a:off x="1352095" y="2198546"/>
              <a:ext cx="1855078" cy="40979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0B6D5462-121D-4B77-A76C-2445D8A093AE}"/>
                </a:ext>
              </a:extLst>
            </p:cNvPr>
            <p:cNvSpPr/>
            <p:nvPr/>
          </p:nvSpPr>
          <p:spPr>
            <a:xfrm>
              <a:off x="4478958" y="2206777"/>
              <a:ext cx="1855078" cy="40979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6C6F9CD8-4A12-46EB-A535-A6048C422EE6}"/>
                </a:ext>
              </a:extLst>
            </p:cNvPr>
            <p:cNvSpPr/>
            <p:nvPr/>
          </p:nvSpPr>
          <p:spPr>
            <a:xfrm>
              <a:off x="7589285" y="2211622"/>
              <a:ext cx="1855078" cy="40979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DD10CD45-0193-4430-8002-56B4F8038CFA}"/>
                </a:ext>
              </a:extLst>
            </p:cNvPr>
            <p:cNvSpPr txBox="1"/>
            <p:nvPr/>
          </p:nvSpPr>
          <p:spPr>
            <a:xfrm>
              <a:off x="1825663" y="2203390"/>
              <a:ext cx="907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평</a:t>
              </a:r>
              <a:r>
                <a:rPr lang="ko-KR" altLang="en-US" sz="20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가</a:t>
              </a:r>
              <a:r>
                <a:rPr lang="ko-KR" altLang="en-US" sz="20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후기</a:t>
              </a:r>
              <a:endPara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EBF52F07-61F0-40F4-A1B3-945D174F13BF}"/>
                </a:ext>
              </a:extLst>
            </p:cNvPr>
            <p:cNvSpPr txBox="1"/>
            <p:nvPr/>
          </p:nvSpPr>
          <p:spPr>
            <a:xfrm>
              <a:off x="4905641" y="2224476"/>
              <a:ext cx="971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영화 추천</a:t>
              </a:r>
              <a:endPara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4C9B6D1E-2202-47D0-8069-B8683FC23B84}"/>
                </a:ext>
              </a:extLst>
            </p:cNvPr>
            <p:cNvSpPr txBox="1"/>
            <p:nvPr/>
          </p:nvSpPr>
          <p:spPr>
            <a:xfrm>
              <a:off x="7870493" y="2198064"/>
              <a:ext cx="12926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스포일러방</a:t>
              </a:r>
              <a:r>
                <a:rPr lang="ko-KR" altLang="en-US" sz="20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지</a:t>
              </a:r>
              <a:endPara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xmlns="" id="{364CA69F-E74B-4374-8593-98985AAB944F}"/>
                </a:ext>
              </a:extLst>
            </p:cNvPr>
            <p:cNvGrpSpPr/>
            <p:nvPr/>
          </p:nvGrpSpPr>
          <p:grpSpPr>
            <a:xfrm>
              <a:off x="4064000" y="2006600"/>
              <a:ext cx="3113383" cy="3195470"/>
              <a:chOff x="4064000" y="2387600"/>
              <a:chExt cx="3113383" cy="2875923"/>
            </a:xfrm>
          </p:grpSpPr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xmlns="" id="{01EB98CB-83E1-47C5-B957-CD5DFC0332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4000" y="2387600"/>
                <a:ext cx="0" cy="2804749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xmlns="" id="{8B9256A1-533E-40A4-B514-6D08F3928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7383" y="2387600"/>
                <a:ext cx="0" cy="2875923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3D18BA34-ACF9-4985-9F39-6998A166C62C}"/>
                </a:ext>
              </a:extLst>
            </p:cNvPr>
            <p:cNvSpPr txBox="1"/>
            <p:nvPr/>
          </p:nvSpPr>
          <p:spPr>
            <a:xfrm>
              <a:off x="1178298" y="4099880"/>
              <a:ext cx="17254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ko-KR" altLang="en-US" sz="1500" spc="-1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영화를 선택하여 손쉽게</a:t>
              </a:r>
              <a:endParaRPr lang="en-US" altLang="ko-KR" sz="1500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endParaRPr>
            </a:p>
            <a:p>
              <a:r>
                <a:rPr lang="en-US" altLang="ko-KR" sz="1500" spc="-1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   </a:t>
              </a:r>
              <a:r>
                <a:rPr lang="ko-KR" altLang="en-US" sz="1500" spc="-1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후기와 평점 작성이 가능</a:t>
              </a:r>
              <a:endParaRPr lang="en-US" altLang="ko-KR" sz="15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endParaRPr lang="en-US" altLang="ko-KR" sz="1400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AA71CCE2-8486-48D5-BA54-EEF000CD6234}"/>
                </a:ext>
              </a:extLst>
            </p:cNvPr>
            <p:cNvSpPr txBox="1"/>
            <p:nvPr/>
          </p:nvSpPr>
          <p:spPr>
            <a:xfrm>
              <a:off x="4131356" y="4066028"/>
              <a:ext cx="2346893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ko-KR" sz="1500" spc="-1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WHATCHA</a:t>
              </a:r>
              <a:r>
                <a:rPr lang="ko-KR" altLang="en-US" sz="1500" spc="-1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의 </a:t>
              </a:r>
              <a:r>
                <a:rPr lang="ko-KR" altLang="en-US" sz="15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주된 기능은 </a:t>
              </a:r>
              <a:r>
                <a:rPr lang="ko-KR" altLang="en-US" sz="1500" spc="-1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사용자의</a:t>
              </a:r>
              <a:endParaRPr lang="en-US" altLang="ko-KR" sz="1500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endParaRPr>
            </a:p>
            <a:p>
              <a:r>
                <a:rPr lang="en-US" altLang="ko-KR" sz="15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en-US" altLang="ko-KR" sz="1500" spc="-1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  </a:t>
              </a:r>
              <a:r>
                <a:rPr lang="ko-KR" altLang="en-US" sz="1500" spc="-1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영화 </a:t>
              </a:r>
              <a:r>
                <a:rPr lang="ko-KR" altLang="en-US" sz="15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별점 평가를 토대로 </a:t>
              </a:r>
              <a:r>
                <a:rPr lang="ko-KR" altLang="en-US" sz="1500" spc="-1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사용자가</a:t>
              </a:r>
              <a:endParaRPr lang="en-US" altLang="ko-KR" sz="1500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endParaRPr>
            </a:p>
            <a:p>
              <a:r>
                <a:rPr lang="ko-KR" altLang="en-US" sz="1500" spc="-1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   좋아할 </a:t>
              </a:r>
              <a:r>
                <a:rPr lang="ko-KR" altLang="en-US" sz="15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만한 영화를 추천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D411F79E-76DE-4BB1-9196-03D83366C7E6}"/>
                </a:ext>
              </a:extLst>
            </p:cNvPr>
            <p:cNvSpPr txBox="1"/>
            <p:nvPr/>
          </p:nvSpPr>
          <p:spPr>
            <a:xfrm>
              <a:off x="7298198" y="3992158"/>
              <a:ext cx="198515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ko-KR" altLang="en-US" sz="15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사용자들이 </a:t>
              </a:r>
              <a:r>
                <a:rPr lang="ko-KR" altLang="en-US" sz="1500" spc="-1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스포일러성 글을</a:t>
              </a:r>
              <a:endParaRPr lang="en-US" altLang="ko-KR" sz="1500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endParaRPr>
            </a:p>
            <a:p>
              <a:r>
                <a:rPr lang="ko-KR" altLang="en-US" sz="1500" spc="-1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   신고하고</a:t>
              </a:r>
              <a:r>
                <a:rPr lang="en-US" altLang="ko-KR" sz="15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, </a:t>
              </a:r>
              <a:r>
                <a:rPr lang="ko-KR" altLang="en-US" sz="15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운영진이 </a:t>
              </a:r>
              <a:r>
                <a:rPr lang="ko-KR" altLang="en-US" sz="1500" spc="-1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판단해</a:t>
              </a:r>
              <a:endParaRPr lang="en-US" altLang="ko-KR" sz="1500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endParaRPr>
            </a:p>
            <a:p>
              <a:r>
                <a:rPr lang="ko-KR" altLang="en-US" sz="1500" spc="-1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   신고가 </a:t>
              </a:r>
              <a:r>
                <a:rPr lang="ko-KR" altLang="en-US" sz="15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들어온 평을 가려준다</a:t>
              </a:r>
              <a:r>
                <a:rPr lang="en-US" altLang="ko-KR" sz="15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</a:rPr>
                <a:t>.</a:t>
              </a:r>
              <a:endParaRPr lang="ko-KR" altLang="en-US" sz="15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61" y="2705473"/>
            <a:ext cx="3716391" cy="86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USER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21" y="2549325"/>
            <a:ext cx="3111377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017" y="2688181"/>
            <a:ext cx="3235515" cy="101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3D18BA34-ACF9-4985-9F39-6998A166C62C}"/>
              </a:ext>
            </a:extLst>
          </p:cNvPr>
          <p:cNvSpPr txBox="1"/>
          <p:nvPr/>
        </p:nvSpPr>
        <p:spPr>
          <a:xfrm>
            <a:off x="2935520" y="5296518"/>
            <a:ext cx="6135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문제점 </a:t>
            </a:r>
            <a:r>
              <a:rPr lang="en-US" altLang="ko-KR" sz="1600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: </a:t>
            </a:r>
            <a:r>
              <a:rPr lang="ko-KR" altLang="en-US" sz="1600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사용자들의 요구사항에 대한 부분적 피드백의 미숙함</a:t>
            </a:r>
            <a:endParaRPr lang="en-US" altLang="ko-KR" sz="1600" spc="-15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참고점 </a:t>
            </a:r>
            <a:r>
              <a:rPr lang="en-US" altLang="ko-KR" sz="1600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: </a:t>
            </a:r>
            <a:r>
              <a:rPr lang="ko-KR" altLang="en-US" sz="1600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스포일러</a:t>
            </a:r>
            <a:r>
              <a:rPr lang="en-US" altLang="ko-KR" sz="1600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,</a:t>
            </a:r>
            <a:r>
              <a:rPr lang="ko-KR" altLang="en-US" sz="1600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rPr>
              <a:t> 평점조작 방지를 착안하여 고안</a:t>
            </a:r>
            <a:endParaRPr lang="en-US" altLang="ko-KR" sz="1600" spc="-15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22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6280" y="2608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8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3. </a:t>
            </a:r>
            <a:r>
              <a:rPr lang="ko-KR" altLang="en-US" sz="58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개발 동기</a:t>
            </a:r>
            <a:endParaRPr lang="ko-KR" altLang="en-US" sz="5800" dirty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7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1019</Words>
  <Application>Microsoft Office PowerPoint</Application>
  <PresentationFormat>사용자 지정</PresentationFormat>
  <Paragraphs>409</Paragraphs>
  <Slides>27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Office 테마</vt:lpstr>
      <vt:lpstr>2_Office 테마</vt:lpstr>
      <vt:lpstr>1_Office 테마</vt:lpstr>
      <vt:lpstr>3_Office 테마</vt:lpstr>
      <vt:lpstr>4_Office 테마</vt:lpstr>
      <vt:lpstr>PowerPoint 프레젠테이션</vt:lpstr>
      <vt:lpstr>PowerPoint 프레젠테이션</vt:lpstr>
      <vt:lpstr>2. 소개</vt:lpstr>
      <vt:lpstr>PowerPoint 프레젠테이션</vt:lpstr>
      <vt:lpstr>2. 현황</vt:lpstr>
      <vt:lpstr>PowerPoint 프레젠테이션</vt:lpstr>
      <vt:lpstr>PowerPoint 프레젠테이션</vt:lpstr>
      <vt:lpstr>PowerPoint 프레젠테이션</vt:lpstr>
      <vt:lpstr>3. 개발 동기</vt:lpstr>
      <vt:lpstr>PowerPoint 프레젠테이션</vt:lpstr>
      <vt:lpstr>4. 기능 분석</vt:lpstr>
      <vt:lpstr>PowerPoint 프레젠테이션</vt:lpstr>
      <vt:lpstr>5. 세부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기대효과 및 일정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MAESTRO</dc:creator>
  <cp:lastModifiedBy>USER</cp:lastModifiedBy>
  <cp:revision>93</cp:revision>
  <dcterms:created xsi:type="dcterms:W3CDTF">2018-04-20T10:24:16Z</dcterms:created>
  <dcterms:modified xsi:type="dcterms:W3CDTF">2018-06-16T07:07:31Z</dcterms:modified>
</cp:coreProperties>
</file>