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30d5d5bb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730d5d5bb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730d5d5bb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730d5d5bb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730d5d5bb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730d5d5bb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30a65ad31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730a65ad31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730d5d5bb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730d5d5bb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730d5d5bb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730d5d5bb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730a65ad31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730a65ad31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30a65ad31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730a65ad31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730d5d5bb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730d5d5bb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730a75535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730a75535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730a65ad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730a65ad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730a65ad31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730a65ad31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30a65ad31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30a65ad31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30a75535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30a75535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730a75535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730a75535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730a75535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730a75535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730a75535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730a75535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730a75535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730a75535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730d5d5bb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730d5d5bb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kaggle.com/datasets/saketk511/2019-2024-us-stock-market-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Apple vs Tesla</a:t>
            </a:r>
            <a:endParaRPr/>
          </a:p>
        </p:txBody>
      </p:sp>
      <p:sp>
        <p:nvSpPr>
          <p:cNvPr id="129" name="Google Shape;129;p13"/>
          <p:cNvSpPr txBox="1"/>
          <p:nvPr>
            <p:ph idx="1" type="subTitle"/>
          </p:nvPr>
        </p:nvSpPr>
        <p:spPr>
          <a:xfrm>
            <a:off x="1814450" y="2937533"/>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Machine learning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Apple Price Prediction </a:t>
            </a:r>
            <a:endParaRPr/>
          </a:p>
        </p:txBody>
      </p:sp>
      <p:sp>
        <p:nvSpPr>
          <p:cNvPr id="186" name="Google Shape;186;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7" name="Google Shape;187;p22"/>
          <p:cNvPicPr preferRelativeResize="0"/>
          <p:nvPr/>
        </p:nvPicPr>
        <p:blipFill>
          <a:blip r:embed="rId3">
            <a:alphaModFix/>
          </a:blip>
          <a:stretch>
            <a:fillRect/>
          </a:stretch>
        </p:blipFill>
        <p:spPr>
          <a:xfrm>
            <a:off x="259100" y="2531525"/>
            <a:ext cx="8463874" cy="1907200"/>
          </a:xfrm>
          <a:prstGeom prst="rect">
            <a:avLst/>
          </a:prstGeom>
          <a:noFill/>
          <a:ln>
            <a:noFill/>
          </a:ln>
        </p:spPr>
      </p:pic>
      <p:pic>
        <p:nvPicPr>
          <p:cNvPr id="188" name="Google Shape;188;p22"/>
          <p:cNvPicPr preferRelativeResize="0"/>
          <p:nvPr/>
        </p:nvPicPr>
        <p:blipFill>
          <a:blip r:embed="rId4">
            <a:alphaModFix/>
          </a:blip>
          <a:stretch>
            <a:fillRect/>
          </a:stretch>
        </p:blipFill>
        <p:spPr>
          <a:xfrm>
            <a:off x="3034875" y="1990725"/>
            <a:ext cx="2321835" cy="540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Apple Price Prediction Explained</a:t>
            </a:r>
            <a:endParaRPr/>
          </a:p>
        </p:txBody>
      </p:sp>
      <p:sp>
        <p:nvSpPr>
          <p:cNvPr id="194" name="Google Shape;194;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both Linear Regression and Random Forest models, their MSE is lower (approximately 1.32 to 1.92). This </a:t>
            </a:r>
            <a:r>
              <a:rPr lang="en"/>
              <a:t>indicates</a:t>
            </a:r>
            <a:r>
              <a:rPr lang="en"/>
              <a:t> that they are more accurate predictions.</a:t>
            </a:r>
            <a:endParaRPr/>
          </a:p>
          <a:p>
            <a:pPr indent="0" lvl="0" marL="0" rtl="0" algn="l">
              <a:spcBef>
                <a:spcPts val="1200"/>
              </a:spcBef>
              <a:spcAft>
                <a:spcPts val="0"/>
              </a:spcAft>
              <a:buNone/>
            </a:pPr>
            <a:r>
              <a:rPr lang="en"/>
              <a:t>The LSTM model has a much higher MSE of around 76.66, this suggests that its not good at predicting stock prices compared to the other two models.</a:t>
            </a:r>
            <a:endParaRPr/>
          </a:p>
          <a:p>
            <a:pPr indent="0" lvl="0" marL="0" rtl="0" algn="l">
              <a:spcBef>
                <a:spcPts val="1200"/>
              </a:spcBef>
              <a:spcAft>
                <a:spcPts val="1200"/>
              </a:spcAft>
              <a:buNone/>
            </a:pPr>
            <a:r>
              <a:rPr lang="en"/>
              <a:t>We can therefore conclude that Linear  Regression and Random forest models are better at predicting stock prices and are more accurate than the LSTM model.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Tesla Price Prediction </a:t>
            </a:r>
            <a:endParaRPr/>
          </a:p>
        </p:txBody>
      </p:sp>
      <p:sp>
        <p:nvSpPr>
          <p:cNvPr id="200" name="Google Shape;200;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1" name="Google Shape;201;p24"/>
          <p:cNvPicPr preferRelativeResize="0"/>
          <p:nvPr/>
        </p:nvPicPr>
        <p:blipFill>
          <a:blip r:embed="rId3">
            <a:alphaModFix/>
          </a:blip>
          <a:stretch>
            <a:fillRect/>
          </a:stretch>
        </p:blipFill>
        <p:spPr>
          <a:xfrm>
            <a:off x="0" y="2831345"/>
            <a:ext cx="9144000" cy="2247609"/>
          </a:xfrm>
          <a:prstGeom prst="rect">
            <a:avLst/>
          </a:prstGeom>
          <a:noFill/>
          <a:ln>
            <a:noFill/>
          </a:ln>
        </p:spPr>
      </p:pic>
      <p:pic>
        <p:nvPicPr>
          <p:cNvPr id="202" name="Google Shape;202;p24"/>
          <p:cNvPicPr preferRelativeResize="0"/>
          <p:nvPr/>
        </p:nvPicPr>
        <p:blipFill>
          <a:blip r:embed="rId4">
            <a:alphaModFix/>
          </a:blip>
          <a:stretch>
            <a:fillRect/>
          </a:stretch>
        </p:blipFill>
        <p:spPr>
          <a:xfrm>
            <a:off x="2612138" y="1990725"/>
            <a:ext cx="2468266" cy="540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Tesla Price Prediction</a:t>
            </a:r>
            <a:endParaRPr/>
          </a:p>
        </p:txBody>
      </p:sp>
      <p:sp>
        <p:nvSpPr>
          <p:cNvPr id="208" name="Google Shape;208;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both Linear Regression and Random Forest models, their MSE is high (approximately 15.93 to 28.65). This indicates that they are less accurate predictions.</a:t>
            </a:r>
            <a:endParaRPr/>
          </a:p>
          <a:p>
            <a:pPr indent="0" lvl="0" marL="0" rtl="0" algn="l">
              <a:spcBef>
                <a:spcPts val="1200"/>
              </a:spcBef>
              <a:spcAft>
                <a:spcPts val="0"/>
              </a:spcAft>
              <a:buNone/>
            </a:pPr>
            <a:r>
              <a:rPr lang="en"/>
              <a:t>The LSTM model has a much higher MSE of around 211.88, this suggests that its not good at predicting stock prices compared to the other two models.</a:t>
            </a:r>
            <a:endParaRPr/>
          </a:p>
          <a:p>
            <a:pPr indent="0" lvl="0" marL="0" rtl="0" algn="l">
              <a:spcBef>
                <a:spcPts val="1200"/>
              </a:spcBef>
              <a:spcAft>
                <a:spcPts val="1200"/>
              </a:spcAft>
              <a:buNone/>
            </a:pPr>
            <a:r>
              <a:rPr lang="en"/>
              <a:t>We can therefore conclude that Linear  Regression and Random forest models are better at predicting stock prices and are more accurate than the LSTM model.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Elbow Method for Optimal K</a:t>
            </a:r>
            <a:endParaRPr/>
          </a:p>
        </p:txBody>
      </p:sp>
      <p:sp>
        <p:nvSpPr>
          <p:cNvPr id="214" name="Google Shape;214;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the Elbow method, we utilized the following variables:</a:t>
            </a:r>
            <a:endParaRPr/>
          </a:p>
          <a:p>
            <a:pPr indent="0" lvl="0" marL="0" rtl="0" algn="l">
              <a:spcBef>
                <a:spcPts val="1200"/>
              </a:spcBef>
              <a:spcAft>
                <a:spcPts val="0"/>
              </a:spcAft>
              <a:buNone/>
            </a:pPr>
            <a:r>
              <a:rPr b="1" lang="en"/>
              <a:t>I</a:t>
            </a:r>
            <a:r>
              <a:rPr b="1" lang="en"/>
              <a:t>nertia</a:t>
            </a:r>
            <a:r>
              <a:rPr lang="en"/>
              <a:t> - This shows how tightly clustered the data points are. Low inertia means tighter clusters which is what our goal is when we are clustering.</a:t>
            </a:r>
            <a:endParaRPr/>
          </a:p>
          <a:p>
            <a:pPr indent="0" lvl="0" marL="0" rtl="0" algn="l">
              <a:spcBef>
                <a:spcPts val="1200"/>
              </a:spcBef>
              <a:spcAft>
                <a:spcPts val="0"/>
              </a:spcAft>
              <a:buNone/>
            </a:pPr>
            <a:r>
              <a:rPr b="1" lang="en"/>
              <a:t>K-means </a:t>
            </a:r>
            <a:r>
              <a:rPr lang="en"/>
              <a:t>- </a:t>
            </a:r>
            <a:r>
              <a:rPr lang="en"/>
              <a:t> It performs the division of objects into clusters that share similarities and are not similar to the objects that belong to another cluster. </a:t>
            </a:r>
            <a:endParaRPr/>
          </a:p>
          <a:p>
            <a:pPr indent="0" lvl="0" marL="0" rtl="0" algn="l">
              <a:spcBef>
                <a:spcPts val="1200"/>
              </a:spcBef>
              <a:spcAft>
                <a:spcPts val="1200"/>
              </a:spcAft>
              <a:buNone/>
            </a:pPr>
            <a:r>
              <a:rPr b="1" lang="en" sz="1400"/>
              <a:t>K_range</a:t>
            </a:r>
            <a:r>
              <a:rPr lang="en"/>
              <a:t> -This refers to a range of values for the number of clusters (denoted as “k”) that are being evaluated.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819150" y="8123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Elbow Method Graph</a:t>
            </a:r>
            <a:endParaRPr/>
          </a:p>
        </p:txBody>
      </p:sp>
      <p:sp>
        <p:nvSpPr>
          <p:cNvPr id="220" name="Google Shape;220;p27"/>
          <p:cNvSpPr txBox="1"/>
          <p:nvPr>
            <p:ph idx="1" type="body"/>
          </p:nvPr>
        </p:nvSpPr>
        <p:spPr>
          <a:xfrm>
            <a:off x="819150" y="1668175"/>
            <a:ext cx="4283400" cy="277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Once the clusters have been formed and the centroids have been determined , We decided that the </a:t>
            </a:r>
            <a:r>
              <a:rPr lang="en"/>
              <a:t>optimal k = 3 which represents the number of clusters.</a:t>
            </a:r>
            <a:endParaRPr/>
          </a:p>
        </p:txBody>
      </p:sp>
      <p:pic>
        <p:nvPicPr>
          <p:cNvPr id="221" name="Google Shape;221;p27"/>
          <p:cNvPicPr preferRelativeResize="0"/>
          <p:nvPr/>
        </p:nvPicPr>
        <p:blipFill>
          <a:blip r:embed="rId3">
            <a:alphaModFix/>
          </a:blip>
          <a:stretch>
            <a:fillRect/>
          </a:stretch>
        </p:blipFill>
        <p:spPr>
          <a:xfrm>
            <a:off x="5270850" y="1668175"/>
            <a:ext cx="3811850" cy="2924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907750" y="834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Apple Clusters based on Price vs Volume</a:t>
            </a:r>
            <a:endParaRPr/>
          </a:p>
        </p:txBody>
      </p:sp>
      <p:sp>
        <p:nvSpPr>
          <p:cNvPr id="227" name="Google Shape;227;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8" name="Google Shape;228;p28"/>
          <p:cNvPicPr preferRelativeResize="0"/>
          <p:nvPr/>
        </p:nvPicPr>
        <p:blipFill>
          <a:blip r:embed="rId3">
            <a:alphaModFix/>
          </a:blip>
          <a:stretch>
            <a:fillRect/>
          </a:stretch>
        </p:blipFill>
        <p:spPr>
          <a:xfrm>
            <a:off x="110325" y="1789125"/>
            <a:ext cx="8923349" cy="3206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Tesla Clusters based on Price vs Volume</a:t>
            </a:r>
            <a:endParaRPr/>
          </a:p>
        </p:txBody>
      </p:sp>
      <p:sp>
        <p:nvSpPr>
          <p:cNvPr id="234" name="Google Shape;234;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5" name="Google Shape;235;p29"/>
          <p:cNvPicPr preferRelativeResize="0"/>
          <p:nvPr/>
        </p:nvPicPr>
        <p:blipFill>
          <a:blip r:embed="rId3">
            <a:alphaModFix/>
          </a:blip>
          <a:stretch>
            <a:fillRect/>
          </a:stretch>
        </p:blipFill>
        <p:spPr>
          <a:xfrm>
            <a:off x="192775" y="1800201"/>
            <a:ext cx="8577025" cy="3191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Apple and Tesla Clusters based on Price vs Volume</a:t>
            </a:r>
            <a:endParaRPr/>
          </a:p>
        </p:txBody>
      </p:sp>
      <p:sp>
        <p:nvSpPr>
          <p:cNvPr id="241" name="Google Shape;241;p3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we plotted our Elbow graph and determined that our </a:t>
            </a:r>
            <a:r>
              <a:rPr lang="en"/>
              <a:t>optimal</a:t>
            </a:r>
            <a:r>
              <a:rPr lang="en"/>
              <a:t> “k” is 3, we have come to a conclusion that out of the 3 clusters visualized, the yellow clusters appear to be more widespread than the other two clusters. This implies that there are distinct groups within the data provided.</a:t>
            </a:r>
            <a:endParaRPr/>
          </a:p>
          <a:p>
            <a:pPr indent="0" lvl="0" marL="0" rtl="0" algn="l">
              <a:spcBef>
                <a:spcPts val="1200"/>
              </a:spcBef>
              <a:spcAft>
                <a:spcPts val="1200"/>
              </a:spcAft>
              <a:buNone/>
            </a:pPr>
            <a:r>
              <a:rPr lang="en"/>
              <a:t>T</a:t>
            </a:r>
            <a:r>
              <a:rPr lang="en"/>
              <a:t>herefore</a:t>
            </a:r>
            <a:r>
              <a:rPr lang="en"/>
              <a:t> , this means that the data points are more </a:t>
            </a:r>
            <a:r>
              <a:rPr lang="en"/>
              <a:t>similar</a:t>
            </a:r>
            <a:r>
              <a:rPr lang="en"/>
              <a:t> to each other than the other two clusters (Red and Blue). The yellow clusters show a clear </a:t>
            </a:r>
            <a:r>
              <a:rPr lang="en"/>
              <a:t>separation</a:t>
            </a:r>
            <a:r>
              <a:rPr lang="en"/>
              <a:t> based on the features that we used (Apple_Price, Apple_Volume, Telsa_Price and Tesla_Volume).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a:t>
            </a:r>
            <a:endParaRPr/>
          </a:p>
        </p:txBody>
      </p:sp>
      <p:sp>
        <p:nvSpPr>
          <p:cNvPr id="247" name="Google Shape;247;p3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Trying to decide what visualizations that would best represent our data and findings. </a:t>
            </a:r>
            <a:endParaRPr/>
          </a:p>
          <a:p>
            <a:pPr indent="-311150" lvl="0" marL="457200" rtl="0" algn="l">
              <a:spcBef>
                <a:spcPts val="0"/>
              </a:spcBef>
              <a:spcAft>
                <a:spcPts val="0"/>
              </a:spcAft>
              <a:buSzPts val="1300"/>
              <a:buChar char="●"/>
            </a:pPr>
            <a:r>
              <a:rPr lang="en"/>
              <a:t>Trying to implement everything we have learnt especially with Machine Learning since it’s a very detailed and complex branch of Artificial Intelligence (AI).</a:t>
            </a:r>
            <a:endParaRPr/>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Overview</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dataset provides a detailed look at Market trends over five years (2019-2024), focusing on the price changes and trading volumes of various assets. It includes data on commodities like natural gas and crude oil, metals such as copper, platinum, silver, and gold, cryptocurrencies like Bitcoin and Ethereum, and major stock indices and companies, including the S&amp;P 500, Nasdaq 100, Apple, Tesla, Microsoft, Google, Nvidia, Berkshire Hathaway, Netflix, Amazon, and Meta Platforms. This dataset is a useful resource with valuable information that can be used to analyze global market trends and patterns.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Sources</a:t>
            </a:r>
            <a:endParaRPr/>
          </a:p>
        </p:txBody>
      </p:sp>
      <p:sp>
        <p:nvSpPr>
          <p:cNvPr id="253" name="Google Shape;253;p3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50" u="sng">
                <a:solidFill>
                  <a:schemeClr val="hlink"/>
                </a:solidFill>
                <a:highlight>
                  <a:srgbClr val="F8F8F8"/>
                </a:highlight>
                <a:latin typeface="Arial"/>
                <a:ea typeface="Arial"/>
                <a:cs typeface="Arial"/>
                <a:sym typeface="Arial"/>
                <a:hlinkClick r:id="rId3"/>
              </a:rPr>
              <a:t>https://www.kaggle.com/datasets/saketk511/2019-2024-us-stock-market-data</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The goal of this project was:</a:t>
            </a:r>
            <a:endParaRPr sz="1500"/>
          </a:p>
          <a:p>
            <a:pPr indent="-323850" lvl="0" marL="457200" rtl="0" algn="l">
              <a:spcBef>
                <a:spcPts val="1200"/>
              </a:spcBef>
              <a:spcAft>
                <a:spcPts val="0"/>
              </a:spcAft>
              <a:buSzPts val="1500"/>
              <a:buAutoNum type="arabicPeriod"/>
            </a:pPr>
            <a:r>
              <a:rPr lang="en" sz="1500"/>
              <a:t>To analyze the historical stock price trends of Apple and Tesla between 2019-2024. </a:t>
            </a:r>
            <a:endParaRPr sz="1500"/>
          </a:p>
          <a:p>
            <a:pPr indent="-323850" lvl="0" marL="457200" rtl="0" algn="l">
              <a:spcBef>
                <a:spcPts val="0"/>
              </a:spcBef>
              <a:spcAft>
                <a:spcPts val="0"/>
              </a:spcAft>
              <a:buSzPts val="1500"/>
              <a:buAutoNum type="arabicPeriod"/>
            </a:pPr>
            <a:r>
              <a:rPr lang="en" sz="1500"/>
              <a:t>To investigate the correlation between trading volume and stock prices for Apple and Tesla. </a:t>
            </a:r>
            <a:endParaRPr sz="1500"/>
          </a:p>
          <a:p>
            <a:pPr indent="-323850" lvl="0" marL="457200" rtl="0" algn="l">
              <a:spcBef>
                <a:spcPts val="0"/>
              </a:spcBef>
              <a:spcAft>
                <a:spcPts val="0"/>
              </a:spcAft>
              <a:buSzPts val="1500"/>
              <a:buAutoNum type="arabicPeriod"/>
            </a:pPr>
            <a:r>
              <a:rPr lang="en" sz="1500"/>
              <a:t>To develop and evaluate machine learning models for predicting prices of Apple and Tesla stocks </a:t>
            </a:r>
            <a:r>
              <a:rPr lang="en" sz="1500"/>
              <a:t>using</a:t>
            </a:r>
            <a:r>
              <a:rPr lang="en" sz="1500"/>
              <a:t> technical indicators such as moving averages.</a:t>
            </a:r>
            <a:endParaRPr sz="1500"/>
          </a:p>
          <a:p>
            <a:pPr indent="-323850" lvl="0" marL="457200" rtl="0" algn="l">
              <a:spcBef>
                <a:spcPts val="0"/>
              </a:spcBef>
              <a:spcAft>
                <a:spcPts val="0"/>
              </a:spcAft>
              <a:buSzPts val="1500"/>
              <a:buAutoNum type="arabicPeriod"/>
            </a:pPr>
            <a:r>
              <a:rPr lang="en" sz="1500"/>
              <a:t>To identify the optimal number of clusters using the Elbow method in order to plot individual graphs of price vs volume.</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Apple and Tesla Prices Over Time</a:t>
            </a:r>
            <a:endParaRPr/>
          </a:p>
        </p:txBody>
      </p:sp>
      <p:sp>
        <p:nvSpPr>
          <p:cNvPr id="147" name="Google Shape;147;p16"/>
          <p:cNvSpPr txBox="1"/>
          <p:nvPr>
            <p:ph idx="1" type="body"/>
          </p:nvPr>
        </p:nvSpPr>
        <p:spPr>
          <a:xfrm>
            <a:off x="882575" y="2163450"/>
            <a:ext cx="3689400" cy="2448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The line graph shows that the Apple prices steadily Increased from 2019-2021, then </a:t>
            </a:r>
            <a:r>
              <a:rPr lang="en"/>
              <a:t>plateaus</a:t>
            </a:r>
            <a:r>
              <a:rPr lang="en"/>
              <a:t> from 2021-2024 with just a very slight increase.</a:t>
            </a:r>
            <a:endParaRPr/>
          </a:p>
          <a:p>
            <a:pPr indent="0" lvl="0" marL="0" rtl="0" algn="l">
              <a:spcBef>
                <a:spcPts val="1200"/>
              </a:spcBef>
              <a:spcAft>
                <a:spcPts val="0"/>
              </a:spcAft>
              <a:buNone/>
            </a:pPr>
            <a:r>
              <a:rPr lang="en"/>
              <a:t>In comparison, the Tesla prices seem to sky rocket from 2019-2021, then </a:t>
            </a:r>
            <a:r>
              <a:rPr lang="en"/>
              <a:t>plateaus</a:t>
            </a:r>
            <a:r>
              <a:rPr lang="en"/>
              <a:t> from 2021-2022. After that the prices drop all the way to 2024.</a:t>
            </a:r>
            <a:endParaRPr/>
          </a:p>
          <a:p>
            <a:pPr indent="0" lvl="0" marL="0" rtl="0" algn="l">
              <a:spcBef>
                <a:spcPts val="1200"/>
              </a:spcBef>
              <a:spcAft>
                <a:spcPts val="1200"/>
              </a:spcAft>
              <a:buNone/>
            </a:pPr>
            <a:r>
              <a:rPr lang="en"/>
              <a:t>We can conclude that Tesla prices have been more volatile than Apple prices which seem to have been more steady over the 4 year period.</a:t>
            </a:r>
            <a:endParaRPr/>
          </a:p>
        </p:txBody>
      </p:sp>
      <p:pic>
        <p:nvPicPr>
          <p:cNvPr id="148" name="Google Shape;148;p16"/>
          <p:cNvPicPr preferRelativeResize="0"/>
          <p:nvPr/>
        </p:nvPicPr>
        <p:blipFill>
          <a:blip r:embed="rId3">
            <a:alphaModFix/>
          </a:blip>
          <a:stretch>
            <a:fillRect/>
          </a:stretch>
        </p:blipFill>
        <p:spPr>
          <a:xfrm>
            <a:off x="4998425" y="2163450"/>
            <a:ext cx="3389851" cy="244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Calculating the Correlation Coefficient</a:t>
            </a:r>
            <a:endParaRPr/>
          </a:p>
        </p:txBody>
      </p:sp>
      <p:sp>
        <p:nvSpPr>
          <p:cNvPr id="154" name="Google Shape;154;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t>
            </a:r>
            <a:r>
              <a:rPr lang="en"/>
              <a:t>orrelation coefficients between the trading volumes and prices for Apple and Tesla are calculated. The correlation between 'Apple_Volume' and 'Apple_Price' is found to be approximately -0.47, indicating a moderate negative relationship. Similarly, the correlation between 'Tesla_Volume' and 'Tesla_Price' is approximately -0.45, also indicating a moderate negative relationship.</a:t>
            </a:r>
            <a:endParaRPr/>
          </a:p>
          <a:p>
            <a:pPr indent="0" lvl="0" marL="0" rtl="0" algn="l">
              <a:spcBef>
                <a:spcPts val="1200"/>
              </a:spcBef>
              <a:spcAft>
                <a:spcPts val="0"/>
              </a:spcAft>
              <a:buNone/>
            </a:pPr>
            <a:r>
              <a:rPr lang="en" sz="1050">
                <a:solidFill>
                  <a:srgbClr val="212121"/>
                </a:solidFill>
                <a:highlight>
                  <a:srgbClr val="FFFFFF"/>
                </a:highlight>
                <a:latin typeface="Courier New"/>
                <a:ea typeface="Courier New"/>
                <a:cs typeface="Courier New"/>
                <a:sym typeface="Courier New"/>
              </a:rPr>
              <a:t>Correlation between Apple Volume and Apple Price: -0.46876330831957586</a:t>
            </a:r>
            <a:endParaRPr sz="1050">
              <a:solidFill>
                <a:srgbClr val="21212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212121"/>
                </a:solidFill>
                <a:highlight>
                  <a:srgbClr val="FFFFFF"/>
                </a:highlight>
                <a:latin typeface="Courier New"/>
                <a:ea typeface="Courier New"/>
                <a:cs typeface="Courier New"/>
                <a:sym typeface="Courier New"/>
              </a:rPr>
              <a:t>Correlation between Tesla Volume and Tesla Price: -0.447560875507868</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309050"/>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Correlation </a:t>
            </a:r>
            <a:r>
              <a:rPr lang="en"/>
              <a:t>between Apple and Tesla Volume and Stock prices</a:t>
            </a:r>
            <a:endParaRPr/>
          </a:p>
        </p:txBody>
      </p:sp>
      <p:sp>
        <p:nvSpPr>
          <p:cNvPr id="160" name="Google Shape;160;p18"/>
          <p:cNvSpPr txBox="1"/>
          <p:nvPr>
            <p:ph idx="1" type="body"/>
          </p:nvPr>
        </p:nvSpPr>
        <p:spPr>
          <a:xfrm>
            <a:off x="819150" y="1990725"/>
            <a:ext cx="37530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the scatter plots shown, there is a negative correlation between the volume and stock prices of Apple and Tesla. </a:t>
            </a:r>
            <a:endParaRPr/>
          </a:p>
          <a:p>
            <a:pPr indent="0" lvl="0" marL="0" rtl="0" algn="l">
              <a:spcBef>
                <a:spcPts val="1200"/>
              </a:spcBef>
              <a:spcAft>
                <a:spcPts val="1200"/>
              </a:spcAft>
              <a:buNone/>
            </a:pPr>
            <a:r>
              <a:rPr lang="en"/>
              <a:t>The more the volume of both increases, the more the </a:t>
            </a:r>
            <a:r>
              <a:rPr lang="en"/>
              <a:t>stock</a:t>
            </a:r>
            <a:r>
              <a:rPr lang="en"/>
              <a:t> prices of both decreases. </a:t>
            </a:r>
            <a:endParaRPr/>
          </a:p>
        </p:txBody>
      </p:sp>
      <p:pic>
        <p:nvPicPr>
          <p:cNvPr id="161" name="Google Shape;161;p18"/>
          <p:cNvPicPr preferRelativeResize="0"/>
          <p:nvPr/>
        </p:nvPicPr>
        <p:blipFill>
          <a:blip r:embed="rId3">
            <a:alphaModFix/>
          </a:blip>
          <a:stretch>
            <a:fillRect/>
          </a:stretch>
        </p:blipFill>
        <p:spPr>
          <a:xfrm>
            <a:off x="5896450" y="741900"/>
            <a:ext cx="2383099" cy="2036850"/>
          </a:xfrm>
          <a:prstGeom prst="rect">
            <a:avLst/>
          </a:prstGeom>
          <a:noFill/>
          <a:ln>
            <a:noFill/>
          </a:ln>
        </p:spPr>
      </p:pic>
      <p:pic>
        <p:nvPicPr>
          <p:cNvPr id="162" name="Google Shape;162;p18"/>
          <p:cNvPicPr preferRelativeResize="0"/>
          <p:nvPr/>
        </p:nvPicPr>
        <p:blipFill>
          <a:blip r:embed="rId4">
            <a:alphaModFix/>
          </a:blip>
          <a:stretch>
            <a:fillRect/>
          </a:stretch>
        </p:blipFill>
        <p:spPr>
          <a:xfrm>
            <a:off x="6004813" y="2862025"/>
            <a:ext cx="2274725" cy="2036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Calculating the Moving </a:t>
            </a:r>
            <a:r>
              <a:rPr lang="en"/>
              <a:t>Averages</a:t>
            </a:r>
            <a:r>
              <a:rPr lang="en"/>
              <a:t> for Apple and Tesla Prices</a:t>
            </a:r>
            <a:endParaRPr/>
          </a:p>
        </p:txBody>
      </p:sp>
      <p:sp>
        <p:nvSpPr>
          <p:cNvPr id="168" name="Google Shape;168;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rPr>
              <a:t>Moving Average (MA) - </a:t>
            </a:r>
            <a:r>
              <a:rPr lang="en">
                <a:solidFill>
                  <a:srgbClr val="000000"/>
                </a:solidFill>
              </a:rPr>
              <a:t>A stock indicator utilized in technical analysis which is used to smooth out price data by creating a constantly updated average price. It calculates the average value of a series of data points within a moving/sliding window, where the window moves forward one data point at a time.</a:t>
            </a:r>
            <a:endParaRPr>
              <a:solidFill>
                <a:srgbClr val="000000"/>
              </a:solidFill>
            </a:endParaRPr>
          </a:p>
          <a:p>
            <a:pPr indent="0" lvl="0" marL="0" rtl="0" algn="l">
              <a:spcBef>
                <a:spcPts val="1200"/>
              </a:spcBef>
              <a:spcAft>
                <a:spcPts val="0"/>
              </a:spcAft>
              <a:buNone/>
            </a:pPr>
            <a:r>
              <a:rPr lang="en">
                <a:solidFill>
                  <a:srgbClr val="000000"/>
                </a:solidFill>
              </a:rPr>
              <a:t>MA helps smooth out short-term ups and downs which help highlight long-term trends and </a:t>
            </a:r>
            <a:r>
              <a:rPr lang="en">
                <a:solidFill>
                  <a:srgbClr val="000000"/>
                </a:solidFill>
              </a:rPr>
              <a:t>patterns</a:t>
            </a:r>
            <a:r>
              <a:rPr lang="en">
                <a:solidFill>
                  <a:srgbClr val="000000"/>
                </a:solidFill>
              </a:rPr>
              <a:t>. This makes it easier to see the overall direction of prices without being </a:t>
            </a:r>
            <a:r>
              <a:rPr lang="en">
                <a:solidFill>
                  <a:srgbClr val="000000"/>
                </a:solidFill>
              </a:rPr>
              <a:t>distracted</a:t>
            </a:r>
            <a:r>
              <a:rPr lang="en">
                <a:solidFill>
                  <a:srgbClr val="000000"/>
                </a:solidFill>
              </a:rPr>
              <a:t> by daily changes.</a:t>
            </a:r>
            <a:endParaRPr>
              <a:solidFill>
                <a:srgbClr val="000000"/>
              </a:solidFill>
            </a:endParaRPr>
          </a:p>
          <a:p>
            <a:pPr indent="0" lvl="0" marL="0" rtl="0" algn="l">
              <a:spcBef>
                <a:spcPts val="1200"/>
              </a:spcBef>
              <a:spcAft>
                <a:spcPts val="1200"/>
              </a:spcAft>
              <a:buNone/>
            </a:pPr>
            <a:r>
              <a:rPr lang="en">
                <a:solidFill>
                  <a:srgbClr val="000000"/>
                </a:solidFill>
              </a:rPr>
              <a:t>Finding the MA was a necessary step for us to apply to Features and Targets in order to move on to the next step. </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Splitting and Standardizing the Data</a:t>
            </a:r>
            <a:endParaRPr/>
          </a:p>
        </p:txBody>
      </p:sp>
      <p:sp>
        <p:nvSpPr>
          <p:cNvPr id="174" name="Google Shape;174;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Splitting the data enabled us to divide the </a:t>
            </a:r>
            <a:r>
              <a:rPr lang="en"/>
              <a:t>dataset</a:t>
            </a:r>
            <a:r>
              <a:rPr lang="en"/>
              <a:t> into training(80%) and testing(20%) sets for both Apple and Tesla stock price predictions. </a:t>
            </a:r>
            <a:endParaRPr/>
          </a:p>
          <a:p>
            <a:pPr indent="0" lvl="0" marL="0" rtl="0" algn="l">
              <a:spcBef>
                <a:spcPts val="1200"/>
              </a:spcBef>
              <a:spcAft>
                <a:spcPts val="0"/>
              </a:spcAft>
              <a:buNone/>
            </a:pPr>
            <a:r>
              <a:rPr lang="en"/>
              <a:t>This means that the models are trained on one part and tested on another part to see how well they perform. We used randon_state=42 which ensured that the data was split the same way every time.</a:t>
            </a:r>
            <a:endParaRPr/>
          </a:p>
          <a:p>
            <a:pPr indent="0" lvl="0" marL="0" rtl="0" algn="l">
              <a:spcBef>
                <a:spcPts val="1200"/>
              </a:spcBef>
              <a:spcAft>
                <a:spcPts val="0"/>
              </a:spcAft>
              <a:buNone/>
            </a:pPr>
            <a:r>
              <a:rPr lang="en"/>
              <a:t>Our next step was to standardize the data. This is</a:t>
            </a:r>
            <a:r>
              <a:rPr lang="en"/>
              <a:t> a process of transforming the data so that it has a mean of 0 and a standard deviation of 1. This is done to ensure that all features contribute equally to the analysis and modelling process.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Modeling</a:t>
            </a:r>
            <a:endParaRPr/>
          </a:p>
        </p:txBody>
      </p:sp>
      <p:sp>
        <p:nvSpPr>
          <p:cNvPr id="180" name="Google Shape;180;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F0000"/>
                </a:solidFill>
              </a:rPr>
              <a:t>Linear Regression </a:t>
            </a:r>
            <a:r>
              <a:rPr b="1" lang="en">
                <a:solidFill>
                  <a:srgbClr val="000000"/>
                </a:solidFill>
              </a:rPr>
              <a:t>- </a:t>
            </a:r>
            <a:r>
              <a:rPr lang="en">
                <a:solidFill>
                  <a:srgbClr val="000000"/>
                </a:solidFill>
              </a:rPr>
              <a:t>An algorithm used to predict the value of unknown data by using another related and known data value. </a:t>
            </a:r>
            <a:endParaRPr>
              <a:solidFill>
                <a:srgbClr val="000000"/>
              </a:solidFill>
            </a:endParaRPr>
          </a:p>
          <a:p>
            <a:pPr indent="0" lvl="0" marL="0" rtl="0" algn="l">
              <a:spcBef>
                <a:spcPts val="1200"/>
              </a:spcBef>
              <a:spcAft>
                <a:spcPts val="0"/>
              </a:spcAft>
              <a:buNone/>
            </a:pPr>
            <a:r>
              <a:rPr b="1" lang="en">
                <a:solidFill>
                  <a:srgbClr val="38761D"/>
                </a:solidFill>
              </a:rPr>
              <a:t>Random Forest </a:t>
            </a:r>
            <a:r>
              <a:rPr b="1" lang="en">
                <a:solidFill>
                  <a:srgbClr val="000000"/>
                </a:solidFill>
              </a:rPr>
              <a:t>- </a:t>
            </a:r>
            <a:r>
              <a:rPr lang="en">
                <a:solidFill>
                  <a:srgbClr val="000000"/>
                </a:solidFill>
              </a:rPr>
              <a:t>An algorithm that combines the output of multiple decision trees to reach a single result. It is used for classification and regression tasks. </a:t>
            </a:r>
            <a:endParaRPr>
              <a:solidFill>
                <a:srgbClr val="000000"/>
              </a:solidFill>
            </a:endParaRPr>
          </a:p>
          <a:p>
            <a:pPr indent="0" lvl="0" marL="0" rtl="0" algn="l">
              <a:spcBef>
                <a:spcPts val="1200"/>
              </a:spcBef>
              <a:spcAft>
                <a:spcPts val="1200"/>
              </a:spcAft>
              <a:buNone/>
            </a:pPr>
            <a:r>
              <a:rPr b="1" lang="en">
                <a:solidFill>
                  <a:srgbClr val="FF9900"/>
                </a:solidFill>
              </a:rPr>
              <a:t>Long Short-Term Memory Networks (LSTM)</a:t>
            </a:r>
            <a:r>
              <a:rPr lang="en">
                <a:solidFill>
                  <a:srgbClr val="FF9900"/>
                </a:solidFill>
              </a:rPr>
              <a:t> </a:t>
            </a:r>
            <a:r>
              <a:rPr lang="en">
                <a:solidFill>
                  <a:srgbClr val="000000"/>
                </a:solidFill>
              </a:rPr>
              <a:t>- This is a type of </a:t>
            </a:r>
            <a:r>
              <a:rPr lang="en">
                <a:solidFill>
                  <a:srgbClr val="000000"/>
                </a:solidFill>
              </a:rPr>
              <a:t>recurrent</a:t>
            </a:r>
            <a:r>
              <a:rPr lang="en">
                <a:solidFill>
                  <a:srgbClr val="000000"/>
                </a:solidFill>
              </a:rPr>
              <a:t> neural network (RNN). LSTMs have </a:t>
            </a:r>
            <a:r>
              <a:rPr lang="en">
                <a:solidFill>
                  <a:srgbClr val="000000"/>
                </a:solidFill>
              </a:rPr>
              <a:t>memory</a:t>
            </a:r>
            <a:r>
              <a:rPr lang="en">
                <a:solidFill>
                  <a:srgbClr val="000000"/>
                </a:solidFill>
              </a:rPr>
              <a:t> cells that regulate the flow of information. This allows them to store or forget information based on how important or relevant the information is.</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