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ontserrat-regular.fntdata"/><Relationship Id="rId21" Type="http://schemas.openxmlformats.org/officeDocument/2006/relationships/font" Target="fonts/Roboto-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909aa28c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909aa28c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908ba465d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908ba465d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b954ce5dd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b954ce5dd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908ba465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908ba465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909aa28c4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909aa28c4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908ba46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908ba46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908ba465d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908ba465d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908ba465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908ba46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908ba465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908ba465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909aa28c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909aa28c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909aa28c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909aa28c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kaggle.com/datasets/hummaamqaasim/jobs-in-data/download?datasetVersionNumber=6"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Jobs and Salaries within the Data Field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191" name="Google Shape;191;p22"/>
          <p:cNvSpPr txBox="1"/>
          <p:nvPr>
            <p:ph idx="1" type="body"/>
          </p:nvPr>
        </p:nvSpPr>
        <p:spPr>
          <a:xfrm>
            <a:off x="1297500" y="1455925"/>
            <a:ext cx="7038900" cy="29112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SzPts val="1500"/>
              <a:buAutoNum type="arabicPeriod"/>
            </a:pPr>
            <a:r>
              <a:rPr lang="en" sz="1500"/>
              <a:t>Based on our analysis, we found out that Data Engineer was the top Job title </a:t>
            </a:r>
            <a:r>
              <a:rPr lang="en" sz="1500"/>
              <a:t>across</a:t>
            </a:r>
            <a:r>
              <a:rPr lang="en" sz="1500"/>
              <a:t> the the four years.</a:t>
            </a:r>
            <a:endParaRPr sz="1500"/>
          </a:p>
          <a:p>
            <a:pPr indent="-323850" lvl="0" marL="457200" rtl="0" algn="l">
              <a:lnSpc>
                <a:spcPct val="95000"/>
              </a:lnSpc>
              <a:spcBef>
                <a:spcPts val="0"/>
              </a:spcBef>
              <a:spcAft>
                <a:spcPts val="0"/>
              </a:spcAft>
              <a:buSzPts val="1500"/>
              <a:buAutoNum type="arabicPeriod"/>
            </a:pPr>
            <a:r>
              <a:rPr lang="en" sz="1500"/>
              <a:t>Data Scientist job has the </a:t>
            </a:r>
            <a:r>
              <a:rPr lang="en" sz="1500"/>
              <a:t>highest amount of seniors among the top 10 job titles (having 1540 seniors) with Data Engineering having the second highest (having 1534 seniors). </a:t>
            </a:r>
            <a:endParaRPr sz="1500"/>
          </a:p>
          <a:p>
            <a:pPr indent="-323850" lvl="0" marL="457200" rtl="0" algn="l">
              <a:lnSpc>
                <a:spcPct val="95000"/>
              </a:lnSpc>
              <a:spcBef>
                <a:spcPts val="0"/>
              </a:spcBef>
              <a:spcAft>
                <a:spcPts val="0"/>
              </a:spcAft>
              <a:buSzPts val="1500"/>
              <a:buAutoNum type="arabicPeriod"/>
            </a:pPr>
            <a:r>
              <a:rPr lang="en" sz="1500"/>
              <a:t>United States has the most number of jobs in the data field when compared to other countries globally.</a:t>
            </a:r>
            <a:endParaRPr sz="1500"/>
          </a:p>
          <a:p>
            <a:pPr indent="-323850" lvl="0" marL="457200" rtl="0" algn="l">
              <a:lnSpc>
                <a:spcPct val="95000"/>
              </a:lnSpc>
              <a:spcBef>
                <a:spcPts val="0"/>
              </a:spcBef>
              <a:spcAft>
                <a:spcPts val="0"/>
              </a:spcAft>
              <a:buSzPts val="1500"/>
              <a:buAutoNum type="arabicPeriod"/>
            </a:pPr>
            <a:r>
              <a:rPr lang="en" sz="1500"/>
              <a:t>Data Analyst job had the most amount of entry-level employees (having 119 entry-levels).</a:t>
            </a:r>
            <a:endParaRPr sz="1500"/>
          </a:p>
          <a:p>
            <a:pPr indent="-323850" lvl="0" marL="457200" rtl="0" algn="l">
              <a:lnSpc>
                <a:spcPct val="95000"/>
              </a:lnSpc>
              <a:spcBef>
                <a:spcPts val="0"/>
              </a:spcBef>
              <a:spcAft>
                <a:spcPts val="0"/>
              </a:spcAft>
              <a:buSzPts val="1500"/>
              <a:buAutoNum type="arabicPeriod"/>
            </a:pPr>
            <a:r>
              <a:rPr lang="en" sz="1500"/>
              <a:t>Based on the analysis, we can conclude that there is a substantial growth in data  field job market when observing the trend (ex: Data Scientist had 19 positions in 2020 and then in 2023 there were 1538 positions). </a:t>
            </a:r>
            <a:endParaRPr sz="1100">
              <a:solidFill>
                <a:srgbClr val="000000"/>
              </a:solidFill>
              <a:highlight>
                <a:srgbClr val="FFFFFF"/>
              </a:highlight>
              <a:latin typeface="Arial"/>
              <a:ea typeface="Arial"/>
              <a:cs typeface="Arial"/>
              <a:sym typeface="Arial"/>
            </a:endParaRPr>
          </a:p>
          <a:p>
            <a:pPr indent="-323850" lvl="0" marL="457200" rtl="0" algn="l">
              <a:lnSpc>
                <a:spcPct val="95000"/>
              </a:lnSpc>
              <a:spcBef>
                <a:spcPts val="0"/>
              </a:spcBef>
              <a:spcAft>
                <a:spcPts val="0"/>
              </a:spcAft>
              <a:buSzPts val="1500"/>
              <a:buAutoNum type="arabicPeriod"/>
            </a:pPr>
            <a:r>
              <a:rPr lang="en" sz="1500"/>
              <a:t>The trend also shows that there’s an increase in salary (ex: Machine Learning (ML) engineer in 2020 made $145k and then in 2023 they made $205k).</a:t>
            </a:r>
            <a:endParaRPr sz="1500"/>
          </a:p>
          <a:p>
            <a:pPr indent="0" lvl="0" marL="457200" rtl="0" algn="l">
              <a:lnSpc>
                <a:spcPct val="95000"/>
              </a:lnSpc>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Source</a:t>
            </a:r>
            <a:endParaRPr/>
          </a:p>
        </p:txBody>
      </p:sp>
      <p:sp>
        <p:nvSpPr>
          <p:cNvPr id="197" name="Google Shape;197;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50">
                <a:solidFill>
                  <a:srgbClr val="D1D2D3"/>
                </a:solidFill>
                <a:highlight>
                  <a:srgbClr val="222529"/>
                </a:highlight>
                <a:latin typeface="Arial"/>
                <a:ea typeface="Arial"/>
                <a:cs typeface="Arial"/>
                <a:sym typeface="Arial"/>
              </a:rPr>
              <a:t>This dataset, titled “Jobs and Salaries in Data Science,” is sourced from </a:t>
            </a:r>
            <a:r>
              <a:rPr lang="en" sz="1150" u="sng">
                <a:solidFill>
                  <a:schemeClr val="hlink"/>
                </a:solidFill>
                <a:highlight>
                  <a:srgbClr val="222529"/>
                </a:highlight>
                <a:latin typeface="Arial"/>
                <a:ea typeface="Arial"/>
                <a:cs typeface="Arial"/>
                <a:sym typeface="Arial"/>
                <a:hlinkClick r:id="rId3"/>
              </a:rPr>
              <a:t>https://www.kaggle.com/datasets/hummaamqaasim/jobs-in-data/download?datasetVersionNumber=6</a:t>
            </a:r>
            <a:r>
              <a:rPr lang="en" sz="1150">
                <a:solidFill>
                  <a:srgbClr val="D1D2D3"/>
                </a:solidFill>
                <a:highlight>
                  <a:srgbClr val="222529"/>
                </a:highlight>
                <a:latin typeface="Arial"/>
                <a:ea typeface="Arial"/>
                <a:cs typeface="Arial"/>
                <a:sym typeface="Arial"/>
              </a:rPr>
              <a:t>. It compiles data from both internal survey submissions and openly disclosed job salaries,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insights and Recommendations</a:t>
            </a:r>
            <a:endParaRPr/>
          </a:p>
        </p:txBody>
      </p:sp>
      <p:sp>
        <p:nvSpPr>
          <p:cNvPr id="203" name="Google Shape;203;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The more experience you have, the more money you usually make. This is especially true for jobs in Machine Learning and AI, where pay can go from $93,000 for beginners to $207,000 for top positions.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best-paying jobs in data are in Machine Learning and AI, Data Science and Research, Data Engineering, and Leadership roles. Data Analyst jobs pay well, but there are other data jobs that pay more.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Jobs in BI (Business Intelligence) and Visualization pay a bit more than Data Analysis jobs, even though they often require similar skills and job duties.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you're starting out as a Data Analyst, the best countries for salary are the United States ($77,000), the United Kingdom ($58,000), and Germany ($57,000). But remember, this doesn't consider how expensive it is to live in these countries.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Whether you work in an office or from home doesn't really change how much you get paid. But, not many people in the study work in a mix of both, so it's hard to say for sure.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ctrTitle"/>
          </p:nvPr>
        </p:nvSpPr>
        <p:spPr>
          <a:xfrm>
            <a:off x="5143500" y="304800"/>
            <a:ext cx="3411300" cy="4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F9F9F9"/>
                </a:solidFill>
                <a:latin typeface="Roboto"/>
                <a:ea typeface="Roboto"/>
                <a:cs typeface="Roboto"/>
                <a:sym typeface="Roboto"/>
              </a:rPr>
              <a:t>Analysis Goal</a:t>
            </a:r>
            <a:endParaRPr/>
          </a:p>
        </p:txBody>
      </p:sp>
      <p:sp>
        <p:nvSpPr>
          <p:cNvPr id="145" name="Google Shape;145;p15"/>
          <p:cNvSpPr txBox="1"/>
          <p:nvPr/>
        </p:nvSpPr>
        <p:spPr>
          <a:xfrm>
            <a:off x="2857500" y="628650"/>
            <a:ext cx="6286500" cy="163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chemeClr val="lt1"/>
              </a:solidFill>
            </a:endParaRPr>
          </a:p>
          <a:p>
            <a:pPr indent="0" lvl="0" marL="0" rtl="0" algn="l">
              <a:lnSpc>
                <a:spcPct val="115000"/>
              </a:lnSpc>
              <a:spcBef>
                <a:spcPts val="0"/>
              </a:spcBef>
              <a:spcAft>
                <a:spcPts val="0"/>
              </a:spcAft>
              <a:buNone/>
            </a:pPr>
            <a:r>
              <a:rPr lang="en">
                <a:solidFill>
                  <a:schemeClr val="lt1"/>
                </a:solidFill>
              </a:rPr>
              <a:t>This analysis dives into the world of data careers, focusing on job roles, salaries, company locations, and experience levels. It's designed to help new entrants in the data field understand the current job market and salary expectations.</a:t>
            </a:r>
            <a:endParaRPr>
              <a:solidFill>
                <a:schemeClr val="lt1"/>
              </a:solidFill>
            </a:endParaRPr>
          </a:p>
          <a:p>
            <a:pPr indent="0" lvl="0" marL="0" rtl="0" algn="l">
              <a:lnSpc>
                <a:spcPct val="115000"/>
              </a:lnSpc>
              <a:spcBef>
                <a:spcPts val="0"/>
              </a:spcBef>
              <a:spcAft>
                <a:spcPts val="0"/>
              </a:spcAft>
              <a:buNone/>
            </a:pPr>
            <a:r>
              <a:t/>
            </a:r>
            <a:endParaRPr/>
          </a:p>
        </p:txBody>
      </p:sp>
      <p:sp>
        <p:nvSpPr>
          <p:cNvPr id="146" name="Google Shape;146;p15"/>
          <p:cNvSpPr txBox="1"/>
          <p:nvPr/>
        </p:nvSpPr>
        <p:spPr>
          <a:xfrm>
            <a:off x="5038725" y="19621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Structure of the Study</a:t>
            </a:r>
            <a:endParaRPr>
              <a:solidFill>
                <a:schemeClr val="lt1"/>
              </a:solidFill>
            </a:endParaRPr>
          </a:p>
        </p:txBody>
      </p:sp>
      <p:sp>
        <p:nvSpPr>
          <p:cNvPr id="147" name="Google Shape;147;p15"/>
          <p:cNvSpPr txBox="1"/>
          <p:nvPr/>
        </p:nvSpPr>
        <p:spPr>
          <a:xfrm>
            <a:off x="542925" y="2267850"/>
            <a:ext cx="8601000" cy="263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rPr>
              <a:t>We follow a straightforward six-step analysis approach: asking questions, preparing the data, processing it, conducting the analysis, sharing findings, and recommending actions. Here’s a brief outline:</a:t>
            </a:r>
            <a:endParaRPr>
              <a:solidFill>
                <a:schemeClr val="lt1"/>
              </a:solidFill>
            </a:endParaRPr>
          </a:p>
          <a:p>
            <a:pPr indent="0" lvl="0" marL="0" rtl="0" algn="l">
              <a:lnSpc>
                <a:spcPct val="115000"/>
              </a:lnSpc>
              <a:spcBef>
                <a:spcPts val="0"/>
              </a:spcBef>
              <a:spcAft>
                <a:spcPts val="0"/>
              </a:spcAft>
              <a:buNone/>
            </a:pPr>
            <a:r>
              <a:t/>
            </a:r>
            <a:endParaRPr>
              <a:solidFill>
                <a:schemeClr val="lt1"/>
              </a:solidFill>
            </a:endParaRPr>
          </a:p>
          <a:p>
            <a:pPr indent="0" lvl="0" marL="0" rtl="0" algn="l">
              <a:lnSpc>
                <a:spcPct val="115000"/>
              </a:lnSpc>
              <a:spcBef>
                <a:spcPts val="0"/>
              </a:spcBef>
              <a:spcAft>
                <a:spcPts val="0"/>
              </a:spcAft>
              <a:buNone/>
            </a:pPr>
            <a:r>
              <a:rPr b="1" lang="en">
                <a:solidFill>
                  <a:schemeClr val="lt1"/>
                </a:solidFill>
              </a:rPr>
              <a:t>Objective:</a:t>
            </a:r>
            <a:r>
              <a:rPr lang="en">
                <a:solidFill>
                  <a:schemeClr val="lt1"/>
                </a:solidFill>
              </a:rPr>
              <a:t> We start by clearly defining what we aim to achieve with this analysis.</a:t>
            </a:r>
            <a:endParaRPr>
              <a:solidFill>
                <a:schemeClr val="lt1"/>
              </a:solidFill>
            </a:endParaRPr>
          </a:p>
          <a:p>
            <a:pPr indent="0" lvl="0" marL="0" rtl="0" algn="l">
              <a:lnSpc>
                <a:spcPct val="115000"/>
              </a:lnSpc>
              <a:spcBef>
                <a:spcPts val="0"/>
              </a:spcBef>
              <a:spcAft>
                <a:spcPts val="0"/>
              </a:spcAft>
              <a:buNone/>
            </a:pPr>
            <a:r>
              <a:rPr b="1" lang="en">
                <a:solidFill>
                  <a:schemeClr val="lt1"/>
                </a:solidFill>
              </a:rPr>
              <a:t>Data Source:</a:t>
            </a:r>
            <a:r>
              <a:rPr lang="en">
                <a:solidFill>
                  <a:schemeClr val="lt1"/>
                </a:solidFill>
              </a:rPr>
              <a:t> Next, we explain where our data comes from and why it’s reliable.</a:t>
            </a:r>
            <a:endParaRPr>
              <a:solidFill>
                <a:schemeClr val="lt1"/>
              </a:solidFill>
            </a:endParaRPr>
          </a:p>
          <a:p>
            <a:pPr indent="0" lvl="0" marL="0" rtl="0" algn="l">
              <a:lnSpc>
                <a:spcPct val="115000"/>
              </a:lnSpc>
              <a:spcBef>
                <a:spcPts val="0"/>
              </a:spcBef>
              <a:spcAft>
                <a:spcPts val="0"/>
              </a:spcAft>
              <a:buNone/>
            </a:pPr>
            <a:r>
              <a:rPr b="1" lang="en">
                <a:solidFill>
                  <a:schemeClr val="lt1"/>
                </a:solidFill>
              </a:rPr>
              <a:t>Data Prep:</a:t>
            </a:r>
            <a:r>
              <a:rPr lang="en">
                <a:solidFill>
                  <a:schemeClr val="lt1"/>
                </a:solidFill>
              </a:rPr>
              <a:t> We detail how we've cleaned and organized the data for analysis.</a:t>
            </a:r>
            <a:endParaRPr>
              <a:solidFill>
                <a:schemeClr val="lt1"/>
              </a:solidFill>
            </a:endParaRPr>
          </a:p>
          <a:p>
            <a:pPr indent="0" lvl="0" marL="0" rtl="0" algn="l">
              <a:lnSpc>
                <a:spcPct val="115000"/>
              </a:lnSpc>
              <a:spcBef>
                <a:spcPts val="0"/>
              </a:spcBef>
              <a:spcAft>
                <a:spcPts val="0"/>
              </a:spcAft>
              <a:buNone/>
            </a:pPr>
            <a:r>
              <a:rPr b="1" lang="en">
                <a:solidFill>
                  <a:schemeClr val="lt1"/>
                </a:solidFill>
              </a:rPr>
              <a:t>Analysis: </a:t>
            </a:r>
            <a:r>
              <a:rPr lang="en">
                <a:solidFill>
                  <a:schemeClr val="lt1"/>
                </a:solidFill>
              </a:rPr>
              <a:t>We present our analysis, supported by visual aids, to highlight key trends and figures.</a:t>
            </a:r>
            <a:endParaRPr>
              <a:solidFill>
                <a:schemeClr val="lt1"/>
              </a:solidFill>
            </a:endParaRPr>
          </a:p>
          <a:p>
            <a:pPr indent="0" lvl="0" marL="0" rtl="0" algn="l">
              <a:lnSpc>
                <a:spcPct val="115000"/>
              </a:lnSpc>
              <a:spcBef>
                <a:spcPts val="0"/>
              </a:spcBef>
              <a:spcAft>
                <a:spcPts val="0"/>
              </a:spcAft>
              <a:buNone/>
            </a:pPr>
            <a:r>
              <a:rPr b="1" lang="en">
                <a:solidFill>
                  <a:schemeClr val="lt1"/>
                </a:solidFill>
              </a:rPr>
              <a:t>Findings: </a:t>
            </a:r>
            <a:r>
              <a:rPr lang="en">
                <a:solidFill>
                  <a:schemeClr val="lt1"/>
                </a:solidFill>
              </a:rPr>
              <a:t>We summarize our main discoveries and offer insights for data professionals.</a:t>
            </a:r>
            <a:endParaRPr>
              <a:solidFill>
                <a:schemeClr val="lt1"/>
              </a:solidFill>
            </a:endParaRPr>
          </a:p>
          <a:p>
            <a:pPr indent="0" lvl="0" marL="0" rtl="0" algn="l">
              <a:lnSpc>
                <a:spcPct val="115000"/>
              </a:lnSpc>
              <a:spcBef>
                <a:spcPts val="0"/>
              </a:spcBef>
              <a:spcAft>
                <a:spcPts val="0"/>
              </a:spcAft>
              <a:buNone/>
            </a:pPr>
            <a:r>
              <a:rPr b="1" lang="en">
                <a:solidFill>
                  <a:schemeClr val="lt1"/>
                </a:solidFill>
              </a:rPr>
              <a:t>Next Steps: </a:t>
            </a:r>
            <a:r>
              <a:rPr lang="en">
                <a:solidFill>
                  <a:schemeClr val="lt1"/>
                </a:solidFill>
              </a:rPr>
              <a:t>Lastly, we suggest areas for further research or action based on our findings.</a:t>
            </a:r>
            <a:endParaRPr>
              <a:solidFill>
                <a:schemeClr val="lt1"/>
              </a:solidFill>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 of this Project</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0000"/>
          </a:bodyPr>
          <a:lstStyle/>
          <a:p>
            <a:pPr indent="-337502" lvl="0" marL="457200" rtl="0" algn="l">
              <a:spcBef>
                <a:spcPts val="0"/>
              </a:spcBef>
              <a:spcAft>
                <a:spcPts val="0"/>
              </a:spcAft>
              <a:buSzPct val="100000"/>
              <a:buAutoNum type="arabicPeriod"/>
            </a:pPr>
            <a:r>
              <a:rPr lang="en" sz="2450"/>
              <a:t>To see the trend of  the  job market between 2020-2023.</a:t>
            </a:r>
            <a:endParaRPr sz="2450"/>
          </a:p>
          <a:p>
            <a:pPr indent="-337502" lvl="0" marL="457200" rtl="0" algn="l">
              <a:spcBef>
                <a:spcPts val="0"/>
              </a:spcBef>
              <a:spcAft>
                <a:spcPts val="0"/>
              </a:spcAft>
              <a:buSzPct val="100000"/>
              <a:buAutoNum type="arabicPeriod"/>
            </a:pPr>
            <a:r>
              <a:rPr lang="en" sz="2450"/>
              <a:t>To Identify  the Top  10 Job Titles in the Data field.</a:t>
            </a:r>
            <a:endParaRPr sz="2450"/>
          </a:p>
          <a:p>
            <a:pPr indent="-337502" lvl="0" marL="457200" rtl="0" algn="l">
              <a:spcBef>
                <a:spcPts val="0"/>
              </a:spcBef>
              <a:spcAft>
                <a:spcPts val="0"/>
              </a:spcAft>
              <a:buSzPct val="100000"/>
              <a:buAutoNum type="arabicPeriod"/>
            </a:pPr>
            <a:r>
              <a:rPr lang="en" sz="2450"/>
              <a:t>To Compare the salary trends  based on the Job Titles.</a:t>
            </a:r>
            <a:endParaRPr sz="2450"/>
          </a:p>
          <a:p>
            <a:pPr indent="-337502" lvl="0" marL="457200" rtl="0" algn="l">
              <a:spcBef>
                <a:spcPts val="0"/>
              </a:spcBef>
              <a:spcAft>
                <a:spcPts val="0"/>
              </a:spcAft>
              <a:buSzPct val="100000"/>
              <a:buAutoNum type="arabicPeriod"/>
            </a:pPr>
            <a:r>
              <a:rPr lang="en" sz="2450"/>
              <a:t>To Identify  what the top 5 jobs have been between 2020-2023 </a:t>
            </a:r>
            <a:endParaRPr sz="2450"/>
          </a:p>
          <a:p>
            <a:pPr indent="-337502" lvl="0" marL="457200" rtl="0" algn="l">
              <a:spcBef>
                <a:spcPts val="0"/>
              </a:spcBef>
              <a:spcAft>
                <a:spcPts val="0"/>
              </a:spcAft>
              <a:buSzPct val="100000"/>
              <a:buAutoNum type="arabicPeriod"/>
            </a:pPr>
            <a:r>
              <a:rPr lang="en" sz="2450"/>
              <a:t>To find out the highest number number of employees based on Job Category.</a:t>
            </a:r>
            <a:endParaRPr sz="2450"/>
          </a:p>
          <a:p>
            <a:pPr indent="-337502" lvl="0" marL="457200" rtl="0" algn="l">
              <a:spcBef>
                <a:spcPts val="0"/>
              </a:spcBef>
              <a:spcAft>
                <a:spcPts val="0"/>
              </a:spcAft>
              <a:buSzPct val="100000"/>
              <a:buAutoNum type="arabicPeriod"/>
            </a:pPr>
            <a:r>
              <a:rPr lang="en" sz="2450"/>
              <a:t> To Identify how experience level relates to specific job titles.</a:t>
            </a:r>
            <a:endParaRPr sz="2450"/>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948700" y="666625"/>
            <a:ext cx="7038900" cy="663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Columns Used for the Analysis</a:t>
            </a:r>
            <a:endParaRPr/>
          </a:p>
        </p:txBody>
      </p:sp>
      <p:sp>
        <p:nvSpPr>
          <p:cNvPr id="159" name="Google Shape;159;p17"/>
          <p:cNvSpPr txBox="1"/>
          <p:nvPr>
            <p:ph idx="1" type="body"/>
          </p:nvPr>
        </p:nvSpPr>
        <p:spPr>
          <a:xfrm>
            <a:off x="1236850" y="1330225"/>
            <a:ext cx="7038900" cy="351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150">
                <a:latin typeface="Arial"/>
                <a:ea typeface="Arial"/>
                <a:cs typeface="Arial"/>
                <a:sym typeface="Arial"/>
              </a:rPr>
              <a:t>work_year: </a:t>
            </a:r>
            <a:r>
              <a:rPr lang="en" sz="1150">
                <a:latin typeface="Arial"/>
                <a:ea typeface="Arial"/>
                <a:cs typeface="Arial"/>
                <a:sym typeface="Arial"/>
              </a:rPr>
              <a:t>Indicates the year the salary information was gathered.</a:t>
            </a:r>
            <a:endParaRPr sz="1150">
              <a:latin typeface="Arial"/>
              <a:ea typeface="Arial"/>
              <a:cs typeface="Arial"/>
              <a:sym typeface="Arial"/>
            </a:endParaRPr>
          </a:p>
          <a:p>
            <a:pPr indent="0" lvl="0" marL="0" rtl="0" algn="l">
              <a:spcBef>
                <a:spcPts val="0"/>
              </a:spcBef>
              <a:spcAft>
                <a:spcPts val="0"/>
              </a:spcAft>
              <a:buNone/>
            </a:pPr>
            <a:r>
              <a:rPr b="1" lang="en" sz="1150">
                <a:latin typeface="Arial"/>
                <a:ea typeface="Arial"/>
                <a:cs typeface="Arial"/>
                <a:sym typeface="Arial"/>
              </a:rPr>
              <a:t>job_title: </a:t>
            </a:r>
            <a:r>
              <a:rPr lang="en" sz="1150">
                <a:latin typeface="Arial"/>
                <a:ea typeface="Arial"/>
                <a:cs typeface="Arial"/>
                <a:sym typeface="Arial"/>
              </a:rPr>
              <a:t>Describes the specific role, such as ‘Data Scientist’, ‘Data Engineer’, or ‘Data Analyst’.</a:t>
            </a:r>
            <a:endParaRPr sz="1150">
              <a:latin typeface="Arial"/>
              <a:ea typeface="Arial"/>
              <a:cs typeface="Arial"/>
              <a:sym typeface="Arial"/>
            </a:endParaRPr>
          </a:p>
          <a:p>
            <a:pPr indent="0" lvl="0" marL="0" rtl="0" algn="l">
              <a:spcBef>
                <a:spcPts val="0"/>
              </a:spcBef>
              <a:spcAft>
                <a:spcPts val="0"/>
              </a:spcAft>
              <a:buNone/>
            </a:pPr>
            <a:r>
              <a:rPr b="1" lang="en" sz="1150">
                <a:latin typeface="Arial"/>
                <a:ea typeface="Arial"/>
                <a:cs typeface="Arial"/>
                <a:sym typeface="Arial"/>
              </a:rPr>
              <a:t>job_category:</a:t>
            </a:r>
            <a:r>
              <a:rPr lang="en" sz="1150">
                <a:latin typeface="Arial"/>
                <a:ea typeface="Arial"/>
                <a:cs typeface="Arial"/>
                <a:sym typeface="Arial"/>
              </a:rPr>
              <a:t> Groups job titles into broader segments for simplified analysis.</a:t>
            </a:r>
            <a:endParaRPr sz="1150">
              <a:latin typeface="Arial"/>
              <a:ea typeface="Arial"/>
              <a:cs typeface="Arial"/>
              <a:sym typeface="Arial"/>
            </a:endParaRPr>
          </a:p>
          <a:p>
            <a:pPr indent="0" lvl="0" marL="0" rtl="0" algn="l">
              <a:spcBef>
                <a:spcPts val="0"/>
              </a:spcBef>
              <a:spcAft>
                <a:spcPts val="0"/>
              </a:spcAft>
              <a:buNone/>
            </a:pPr>
            <a:r>
              <a:rPr lang="en" sz="1150">
                <a:latin typeface="Arial"/>
                <a:ea typeface="Arial"/>
                <a:cs typeface="Arial"/>
                <a:sym typeface="Arial"/>
              </a:rPr>
              <a:t>s</a:t>
            </a:r>
            <a:r>
              <a:rPr b="1" lang="en" sz="1150">
                <a:latin typeface="Arial"/>
                <a:ea typeface="Arial"/>
                <a:cs typeface="Arial"/>
                <a:sym typeface="Arial"/>
              </a:rPr>
              <a:t>alary_currency:</a:t>
            </a:r>
            <a:r>
              <a:rPr lang="en" sz="1150">
                <a:latin typeface="Arial"/>
                <a:ea typeface="Arial"/>
                <a:cs typeface="Arial"/>
                <a:sym typeface="Arial"/>
              </a:rPr>
              <a:t> Identifies the currency used for salary payments, including but not limited to USD and EUR.</a:t>
            </a:r>
            <a:endParaRPr sz="1150">
              <a:latin typeface="Arial"/>
              <a:ea typeface="Arial"/>
              <a:cs typeface="Arial"/>
              <a:sym typeface="Arial"/>
            </a:endParaRPr>
          </a:p>
          <a:p>
            <a:pPr indent="0" lvl="0" marL="0" rtl="0" algn="l">
              <a:spcBef>
                <a:spcPts val="0"/>
              </a:spcBef>
              <a:spcAft>
                <a:spcPts val="0"/>
              </a:spcAft>
              <a:buNone/>
            </a:pPr>
            <a:r>
              <a:rPr b="1" lang="en" sz="1150">
                <a:latin typeface="Arial"/>
                <a:ea typeface="Arial"/>
                <a:cs typeface="Arial"/>
                <a:sym typeface="Arial"/>
              </a:rPr>
              <a:t>salary: </a:t>
            </a:r>
            <a:r>
              <a:rPr lang="en" sz="1150">
                <a:latin typeface="Arial"/>
                <a:ea typeface="Arial"/>
                <a:cs typeface="Arial"/>
                <a:sym typeface="Arial"/>
              </a:rPr>
              <a:t>Lists the annual gross income for the role in the respective local currency.</a:t>
            </a:r>
            <a:endParaRPr sz="1150">
              <a:latin typeface="Arial"/>
              <a:ea typeface="Arial"/>
              <a:cs typeface="Arial"/>
              <a:sym typeface="Arial"/>
            </a:endParaRPr>
          </a:p>
          <a:p>
            <a:pPr indent="0" lvl="0" marL="0" rtl="0" algn="l">
              <a:spcBef>
                <a:spcPts val="0"/>
              </a:spcBef>
              <a:spcAft>
                <a:spcPts val="0"/>
              </a:spcAft>
              <a:buNone/>
            </a:pPr>
            <a:r>
              <a:rPr b="1" lang="en" sz="1150">
                <a:latin typeface="Arial"/>
                <a:ea typeface="Arial"/>
                <a:cs typeface="Arial"/>
                <a:sym typeface="Arial"/>
              </a:rPr>
              <a:t>salary_in_usd: </a:t>
            </a:r>
            <a:r>
              <a:rPr lang="en" sz="1150">
                <a:latin typeface="Arial"/>
                <a:ea typeface="Arial"/>
                <a:cs typeface="Arial"/>
                <a:sym typeface="Arial"/>
              </a:rPr>
              <a:t>Converts the gross annual salary to US Dollars (USD), facilitating a standardized comparison of salaries worldwide.</a:t>
            </a:r>
            <a:endParaRPr sz="1150">
              <a:latin typeface="Arial"/>
              <a:ea typeface="Arial"/>
              <a:cs typeface="Arial"/>
              <a:sym typeface="Arial"/>
            </a:endParaRPr>
          </a:p>
          <a:p>
            <a:pPr indent="0" lvl="0" marL="0" rtl="0" algn="l">
              <a:spcBef>
                <a:spcPts val="0"/>
              </a:spcBef>
              <a:spcAft>
                <a:spcPts val="0"/>
              </a:spcAft>
              <a:buNone/>
            </a:pPr>
            <a:r>
              <a:rPr b="1" lang="en" sz="1150">
                <a:latin typeface="Arial"/>
                <a:ea typeface="Arial"/>
                <a:cs typeface="Arial"/>
                <a:sym typeface="Arial"/>
              </a:rPr>
              <a:t>employee_residence: </a:t>
            </a:r>
            <a:r>
              <a:rPr lang="en" sz="1150">
                <a:latin typeface="Arial"/>
                <a:ea typeface="Arial"/>
                <a:cs typeface="Arial"/>
                <a:sym typeface="Arial"/>
              </a:rPr>
              <a:t>Specifies the employee’s country of residence.</a:t>
            </a:r>
            <a:endParaRPr sz="1150">
              <a:latin typeface="Arial"/>
              <a:ea typeface="Arial"/>
              <a:cs typeface="Arial"/>
              <a:sym typeface="Arial"/>
            </a:endParaRPr>
          </a:p>
          <a:p>
            <a:pPr indent="0" lvl="0" marL="0" rtl="0" algn="l">
              <a:spcBef>
                <a:spcPts val="0"/>
              </a:spcBef>
              <a:spcAft>
                <a:spcPts val="0"/>
              </a:spcAft>
              <a:buNone/>
            </a:pPr>
            <a:r>
              <a:rPr b="1" lang="en" sz="1150">
                <a:latin typeface="Arial"/>
                <a:ea typeface="Arial"/>
                <a:cs typeface="Arial"/>
                <a:sym typeface="Arial"/>
              </a:rPr>
              <a:t>experience_level: </a:t>
            </a:r>
            <a:r>
              <a:rPr lang="en" sz="1150">
                <a:latin typeface="Arial"/>
                <a:ea typeface="Arial"/>
                <a:cs typeface="Arial"/>
                <a:sym typeface="Arial"/>
              </a:rPr>
              <a:t>Categorizes the employee’s level of professional experience into segments like ‘Entry-level’, ‘Mid-level’, ‘Senior’, and ‘Executive’.</a:t>
            </a:r>
            <a:endParaRPr sz="1150">
              <a:latin typeface="Arial"/>
              <a:ea typeface="Arial"/>
              <a:cs typeface="Arial"/>
              <a:sym typeface="Arial"/>
            </a:endParaRPr>
          </a:p>
          <a:p>
            <a:pPr indent="0" lvl="0" marL="0" rtl="0" algn="l">
              <a:spcBef>
                <a:spcPts val="0"/>
              </a:spcBef>
              <a:spcAft>
                <a:spcPts val="0"/>
              </a:spcAft>
              <a:buNone/>
            </a:pPr>
            <a:r>
              <a:rPr b="1" lang="en" sz="1150">
                <a:latin typeface="Arial"/>
                <a:ea typeface="Arial"/>
                <a:cs typeface="Arial"/>
                <a:sym typeface="Arial"/>
              </a:rPr>
              <a:t>employment_type: </a:t>
            </a:r>
            <a:r>
              <a:rPr lang="en" sz="1150">
                <a:latin typeface="Arial"/>
                <a:ea typeface="Arial"/>
                <a:cs typeface="Arial"/>
                <a:sym typeface="Arial"/>
              </a:rPr>
              <a:t>Details the nature of the employment contract, which may be ‘Full-time’, ‘Part-time’, or ‘Contract’.</a:t>
            </a:r>
            <a:endParaRPr sz="1150">
              <a:latin typeface="Arial"/>
              <a:ea typeface="Arial"/>
              <a:cs typeface="Arial"/>
              <a:sym typeface="Arial"/>
            </a:endParaRPr>
          </a:p>
          <a:p>
            <a:pPr indent="0" lvl="0" marL="0" rtl="0" algn="l">
              <a:spcBef>
                <a:spcPts val="0"/>
              </a:spcBef>
              <a:spcAft>
                <a:spcPts val="0"/>
              </a:spcAft>
              <a:buNone/>
            </a:pPr>
            <a:r>
              <a:rPr b="1" lang="en" sz="1150">
                <a:latin typeface="Arial"/>
                <a:ea typeface="Arial"/>
                <a:cs typeface="Arial"/>
                <a:sym typeface="Arial"/>
              </a:rPr>
              <a:t>work_setting: </a:t>
            </a:r>
            <a:r>
              <a:rPr lang="en" sz="1150">
                <a:latin typeface="Arial"/>
                <a:ea typeface="Arial"/>
                <a:cs typeface="Arial"/>
                <a:sym typeface="Arial"/>
              </a:rPr>
              <a:t>Describes the employment setting, which could be ‘Remote’, ‘In-person’, or ‘Hybrid’.</a:t>
            </a:r>
            <a:endParaRPr sz="1150">
              <a:latin typeface="Arial"/>
              <a:ea typeface="Arial"/>
              <a:cs typeface="Arial"/>
              <a:sym typeface="Arial"/>
            </a:endParaRPr>
          </a:p>
          <a:p>
            <a:pPr indent="0" lvl="0" marL="0" rtl="0" algn="l">
              <a:spcBef>
                <a:spcPts val="0"/>
              </a:spcBef>
              <a:spcAft>
                <a:spcPts val="0"/>
              </a:spcAft>
              <a:buNone/>
            </a:pPr>
            <a:r>
              <a:rPr b="1" lang="en" sz="1150">
                <a:latin typeface="Arial"/>
                <a:ea typeface="Arial"/>
                <a:cs typeface="Arial"/>
                <a:sym typeface="Arial"/>
              </a:rPr>
              <a:t>company_location: </a:t>
            </a:r>
            <a:r>
              <a:rPr lang="en" sz="1150">
                <a:latin typeface="Arial"/>
                <a:ea typeface="Arial"/>
                <a:cs typeface="Arial"/>
                <a:sym typeface="Arial"/>
              </a:rPr>
              <a:t>Denotes the country in which the employing company is based.</a:t>
            </a:r>
            <a:endParaRPr sz="1150">
              <a:latin typeface="Arial"/>
              <a:ea typeface="Arial"/>
              <a:cs typeface="Arial"/>
              <a:sym typeface="Arial"/>
            </a:endParaRPr>
          </a:p>
          <a:p>
            <a:pPr indent="0" lvl="0" marL="0" rtl="0" algn="l">
              <a:spcBef>
                <a:spcPts val="0"/>
              </a:spcBef>
              <a:spcAft>
                <a:spcPts val="1200"/>
              </a:spcAft>
              <a:buNone/>
            </a:pPr>
            <a:r>
              <a:rPr b="1" lang="en" sz="1150">
                <a:latin typeface="Arial"/>
                <a:ea typeface="Arial"/>
                <a:cs typeface="Arial"/>
                <a:sym typeface="Arial"/>
              </a:rPr>
              <a:t>company_size:</a:t>
            </a:r>
            <a:r>
              <a:rPr lang="en" sz="1150">
                <a:latin typeface="Arial"/>
                <a:ea typeface="Arial"/>
                <a:cs typeface="Arial"/>
                <a:sym typeface="Arial"/>
              </a:rPr>
              <a:t> Reflects the scale of the employing organization, typically classified as small (S), medium (M), or large (L).</a:t>
            </a:r>
            <a:endParaRPr/>
          </a:p>
        </p:txBody>
      </p:sp>
      <p:sp>
        <p:nvSpPr>
          <p:cNvPr id="160" name="Google Shape;160;p17"/>
          <p:cNvSpPr txBox="1"/>
          <p:nvPr/>
        </p:nvSpPr>
        <p:spPr>
          <a:xfrm>
            <a:off x="1672600" y="4460125"/>
            <a:ext cx="6167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a:t>
            </a:r>
            <a:r>
              <a:rPr lang="en"/>
              <a:t> Questions </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Provide a list of </a:t>
            </a:r>
            <a:r>
              <a:rPr lang="en"/>
              <a:t> </a:t>
            </a:r>
            <a:r>
              <a:rPr lang="en"/>
              <a:t>the top 10 job titles in the United States to get a better </a:t>
            </a:r>
            <a:r>
              <a:rPr lang="en"/>
              <a:t>understanding</a:t>
            </a:r>
            <a:r>
              <a:rPr lang="en"/>
              <a:t> on what these titles were compared to the rest.  </a:t>
            </a:r>
            <a:endParaRPr/>
          </a:p>
          <a:p>
            <a:pPr indent="-311150" lvl="0" marL="457200" rtl="0" algn="l">
              <a:spcBef>
                <a:spcPts val="0"/>
              </a:spcBef>
              <a:spcAft>
                <a:spcPts val="0"/>
              </a:spcAft>
              <a:buSzPts val="1300"/>
              <a:buAutoNum type="arabicPeriod"/>
            </a:pPr>
            <a:r>
              <a:rPr lang="en"/>
              <a:t>Find the </a:t>
            </a:r>
            <a:r>
              <a:rPr lang="en"/>
              <a:t>distribution of the </a:t>
            </a:r>
            <a:r>
              <a:rPr lang="en"/>
              <a:t>mean salary for the top 5 job titles in the given four years and then  represent the result distribution in percentages.</a:t>
            </a:r>
            <a:endParaRPr/>
          </a:p>
          <a:p>
            <a:pPr indent="-311150" lvl="0" marL="457200" rtl="0" algn="l">
              <a:spcBef>
                <a:spcPts val="0"/>
              </a:spcBef>
              <a:spcAft>
                <a:spcPts val="0"/>
              </a:spcAft>
              <a:buSzPts val="1300"/>
              <a:buAutoNum type="arabicPeriod"/>
            </a:pPr>
            <a:r>
              <a:rPr lang="en"/>
              <a:t>Analyze</a:t>
            </a:r>
            <a:r>
              <a:rPr lang="en"/>
              <a:t> the data set provided and provide the top 5 job titles based on the job category count in the 4  years given.</a:t>
            </a:r>
            <a:endParaRPr/>
          </a:p>
          <a:p>
            <a:pPr indent="-311150" lvl="0" marL="457200" rtl="0" algn="l">
              <a:spcBef>
                <a:spcPts val="0"/>
              </a:spcBef>
              <a:spcAft>
                <a:spcPts val="0"/>
              </a:spcAft>
              <a:buSzPts val="1300"/>
              <a:buAutoNum type="arabicPeriod"/>
            </a:pPr>
            <a:r>
              <a:rPr lang="en"/>
              <a:t>How have the number of jobs in the job </a:t>
            </a:r>
            <a:r>
              <a:rPr lang="en"/>
              <a:t>category evolved annually across different company locations from 2020 to 2023?</a:t>
            </a:r>
            <a:endParaRPr/>
          </a:p>
          <a:p>
            <a:pPr indent="-311150" lvl="0" marL="457200" rtl="0" algn="l">
              <a:spcBef>
                <a:spcPts val="0"/>
              </a:spcBef>
              <a:spcAft>
                <a:spcPts val="0"/>
              </a:spcAft>
              <a:buSzPts val="1300"/>
              <a:buAutoNum type="arabicPeriod"/>
            </a:pPr>
            <a:r>
              <a:rPr lang="en"/>
              <a:t>How does the average salary of Data Analysts in the United States vary by </a:t>
            </a:r>
            <a:r>
              <a:rPr lang="en"/>
              <a:t>company</a:t>
            </a:r>
            <a:r>
              <a:rPr lang="en"/>
              <a:t> size, work setting, and experience level</a:t>
            </a:r>
            <a:r>
              <a:rPr lang="en"/>
              <a:t>?</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Set Analysis Process</a:t>
            </a:r>
            <a:endParaRPr/>
          </a:p>
        </p:txBody>
      </p:sp>
      <p:sp>
        <p:nvSpPr>
          <p:cNvPr id="172" name="Google Shape;172;p19"/>
          <p:cNvSpPr txBox="1"/>
          <p:nvPr>
            <p:ph idx="1" type="body"/>
          </p:nvPr>
        </p:nvSpPr>
        <p:spPr>
          <a:xfrm>
            <a:off x="1297500" y="952500"/>
            <a:ext cx="7103700" cy="1724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000"/>
              <a:t>Grouping data by 'work_year', 'company_location', and 'job_category' and counting occurrences helped us understand:</a:t>
            </a:r>
            <a:endParaRPr sz="1000"/>
          </a:p>
          <a:p>
            <a:pPr indent="0" lvl="0" marL="0" rtl="0" algn="l">
              <a:lnSpc>
                <a:spcPct val="95000"/>
              </a:lnSpc>
              <a:spcBef>
                <a:spcPts val="0"/>
              </a:spcBef>
              <a:spcAft>
                <a:spcPts val="0"/>
              </a:spcAft>
              <a:buSzPts val="852"/>
              <a:buNone/>
            </a:pPr>
            <a:r>
              <a:t/>
            </a:r>
            <a:endParaRPr sz="1000"/>
          </a:p>
          <a:p>
            <a:pPr indent="0" lvl="0" marL="0" rtl="0" algn="l">
              <a:lnSpc>
                <a:spcPct val="95000"/>
              </a:lnSpc>
              <a:spcBef>
                <a:spcPts val="0"/>
              </a:spcBef>
              <a:spcAft>
                <a:spcPts val="0"/>
              </a:spcAft>
              <a:buSzPts val="852"/>
              <a:buNone/>
            </a:pPr>
            <a:r>
              <a:rPr b="1" lang="en" sz="1000"/>
              <a:t>Yearly Trends:</a:t>
            </a:r>
            <a:r>
              <a:rPr lang="en" sz="1000"/>
              <a:t> How the interest in different data jobs has  </a:t>
            </a:r>
            <a:r>
              <a:rPr lang="en" sz="1000"/>
              <a:t>changed</a:t>
            </a:r>
            <a:r>
              <a:rPr lang="en" sz="1000"/>
              <a:t> over  each year.</a:t>
            </a:r>
            <a:endParaRPr sz="1000"/>
          </a:p>
          <a:p>
            <a:pPr indent="0" lvl="0" marL="0" rtl="0" algn="l">
              <a:lnSpc>
                <a:spcPct val="95000"/>
              </a:lnSpc>
              <a:spcBef>
                <a:spcPts val="0"/>
              </a:spcBef>
              <a:spcAft>
                <a:spcPts val="0"/>
              </a:spcAft>
              <a:buSzPts val="852"/>
              <a:buNone/>
            </a:pPr>
            <a:r>
              <a:t/>
            </a:r>
            <a:endParaRPr sz="1000"/>
          </a:p>
          <a:p>
            <a:pPr indent="0" lvl="0" marL="0" rtl="0" algn="l">
              <a:lnSpc>
                <a:spcPct val="95000"/>
              </a:lnSpc>
              <a:spcBef>
                <a:spcPts val="0"/>
              </a:spcBef>
              <a:spcAft>
                <a:spcPts val="0"/>
              </a:spcAft>
              <a:buSzPts val="852"/>
              <a:buNone/>
            </a:pPr>
            <a:r>
              <a:rPr b="1" lang="en" sz="1000"/>
              <a:t>Location Popularity:</a:t>
            </a:r>
            <a:r>
              <a:rPr lang="en" sz="1000"/>
              <a:t>  E</a:t>
            </a:r>
            <a:r>
              <a:rPr lang="en" sz="1000"/>
              <a:t>nabled</a:t>
            </a:r>
            <a:r>
              <a:rPr lang="en" sz="1000"/>
              <a:t> us to know where certain data jobs were more common.</a:t>
            </a:r>
            <a:endParaRPr sz="1000"/>
          </a:p>
          <a:p>
            <a:pPr indent="0" lvl="0" marL="0" rtl="0" algn="l">
              <a:lnSpc>
                <a:spcPct val="95000"/>
              </a:lnSpc>
              <a:spcBef>
                <a:spcPts val="0"/>
              </a:spcBef>
              <a:spcAft>
                <a:spcPts val="0"/>
              </a:spcAft>
              <a:buSzPts val="852"/>
              <a:buNone/>
            </a:pPr>
            <a:r>
              <a:t/>
            </a:r>
            <a:endParaRPr sz="1000"/>
          </a:p>
          <a:p>
            <a:pPr indent="0" lvl="0" marL="0" rtl="0" algn="l">
              <a:lnSpc>
                <a:spcPct val="95000"/>
              </a:lnSpc>
              <a:spcBef>
                <a:spcPts val="0"/>
              </a:spcBef>
              <a:spcAft>
                <a:spcPts val="0"/>
              </a:spcAft>
              <a:buSzPts val="852"/>
              <a:buNone/>
            </a:pPr>
            <a:r>
              <a:rPr b="1" lang="en" sz="1000"/>
              <a:t>Career Insights:</a:t>
            </a:r>
            <a:r>
              <a:rPr i="1" lang="en" sz="1000"/>
              <a:t> </a:t>
            </a:r>
            <a:r>
              <a:rPr lang="en" sz="1000"/>
              <a:t>Showed us  the growth in various job titles and categories, therefore,  providing a guide with career decisions.</a:t>
            </a:r>
            <a:endParaRPr sz="1000"/>
          </a:p>
          <a:p>
            <a:pPr indent="0" lvl="0" marL="0" rtl="0" algn="l">
              <a:lnSpc>
                <a:spcPct val="95000"/>
              </a:lnSpc>
              <a:spcBef>
                <a:spcPts val="0"/>
              </a:spcBef>
              <a:spcAft>
                <a:spcPts val="0"/>
              </a:spcAft>
              <a:buSzPts val="852"/>
              <a:buNone/>
            </a:pPr>
            <a:r>
              <a:t/>
            </a:r>
            <a:endParaRPr sz="1000"/>
          </a:p>
          <a:p>
            <a:pPr indent="0" lvl="0" marL="0" rtl="0" algn="l">
              <a:lnSpc>
                <a:spcPct val="95000"/>
              </a:lnSpc>
              <a:spcBef>
                <a:spcPts val="0"/>
              </a:spcBef>
              <a:spcAft>
                <a:spcPts val="0"/>
              </a:spcAft>
              <a:buSzPts val="852"/>
              <a:buNone/>
            </a:pPr>
            <a:r>
              <a:rPr b="1" lang="en" sz="1000">
                <a:solidFill>
                  <a:srgbClr val="F9F9F9"/>
                </a:solidFill>
                <a:latin typeface="Roboto"/>
                <a:ea typeface="Roboto"/>
                <a:cs typeface="Roboto"/>
                <a:sym typeface="Roboto"/>
              </a:rPr>
              <a:t>Popular Data Jobs:  Helped </a:t>
            </a:r>
            <a:r>
              <a:rPr lang="en" sz="1000">
                <a:solidFill>
                  <a:srgbClr val="F9F9F9"/>
                </a:solidFill>
                <a:latin typeface="Roboto"/>
                <a:ea typeface="Roboto"/>
                <a:cs typeface="Roboto"/>
                <a:sym typeface="Roboto"/>
              </a:rPr>
              <a:t>Identify</a:t>
            </a:r>
            <a:r>
              <a:rPr lang="en" sz="1000">
                <a:solidFill>
                  <a:srgbClr val="F9F9F9"/>
                </a:solidFill>
                <a:latin typeface="Roboto"/>
                <a:ea typeface="Roboto"/>
                <a:cs typeface="Roboto"/>
                <a:sym typeface="Roboto"/>
              </a:rPr>
              <a:t> the different data roles that are in demand.</a:t>
            </a:r>
            <a:endParaRPr sz="1000"/>
          </a:p>
          <a:p>
            <a:pPr indent="0" lvl="0" marL="0" rtl="0" algn="l">
              <a:lnSpc>
                <a:spcPct val="95000"/>
              </a:lnSpc>
              <a:spcBef>
                <a:spcPts val="0"/>
              </a:spcBef>
              <a:spcAft>
                <a:spcPts val="0"/>
              </a:spcAft>
              <a:buSzPts val="852"/>
              <a:buNone/>
            </a:pPr>
            <a:r>
              <a:t/>
            </a:r>
            <a:endParaRPr sz="1007"/>
          </a:p>
          <a:p>
            <a:pPr indent="0" lvl="0" marL="0" rtl="0" algn="l">
              <a:lnSpc>
                <a:spcPct val="95000"/>
              </a:lnSpc>
              <a:spcBef>
                <a:spcPts val="0"/>
              </a:spcBef>
              <a:spcAft>
                <a:spcPts val="1200"/>
              </a:spcAft>
              <a:buSzPts val="852"/>
              <a:buNone/>
            </a:pPr>
            <a:r>
              <a:t/>
            </a:r>
            <a:endParaRPr sz="1007"/>
          </a:p>
        </p:txBody>
      </p:sp>
      <p:sp>
        <p:nvSpPr>
          <p:cNvPr id="173" name="Google Shape;173;p19"/>
          <p:cNvSpPr txBox="1"/>
          <p:nvPr/>
        </p:nvSpPr>
        <p:spPr>
          <a:xfrm>
            <a:off x="523875" y="2528125"/>
            <a:ext cx="7953300" cy="270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chemeClr val="lt1"/>
                </a:solidFill>
              </a:rPr>
              <a:t>Specific job title in United States  Creating a summary table grouped by work setting, company size, and experience level</a:t>
            </a:r>
            <a:endParaRPr sz="1000">
              <a:solidFill>
                <a:schemeClr val="lt1"/>
              </a:solidFill>
            </a:endParaRPr>
          </a:p>
          <a:p>
            <a:pPr indent="0" lvl="0" marL="0" rtl="0" algn="l">
              <a:lnSpc>
                <a:spcPct val="115000"/>
              </a:lnSpc>
              <a:spcBef>
                <a:spcPts val="0"/>
              </a:spcBef>
              <a:spcAft>
                <a:spcPts val="0"/>
              </a:spcAft>
              <a:buNone/>
            </a:pPr>
            <a:r>
              <a:t/>
            </a:r>
            <a:endParaRPr sz="1000">
              <a:solidFill>
                <a:schemeClr val="lt1"/>
              </a:solidFill>
            </a:endParaRPr>
          </a:p>
          <a:p>
            <a:pPr indent="0" lvl="0" marL="0" rtl="0" algn="l">
              <a:lnSpc>
                <a:spcPct val="115000"/>
              </a:lnSpc>
              <a:spcBef>
                <a:spcPts val="0"/>
              </a:spcBef>
              <a:spcAft>
                <a:spcPts val="0"/>
              </a:spcAft>
              <a:buNone/>
            </a:pPr>
            <a:r>
              <a:rPr lang="en" sz="1000">
                <a:solidFill>
                  <a:schemeClr val="lt1"/>
                </a:solidFill>
              </a:rPr>
              <a:t>Filtering: Narrowing down to full-time Data Analyst positions in the U.S.</a:t>
            </a:r>
            <a:endParaRPr sz="1000">
              <a:solidFill>
                <a:schemeClr val="lt1"/>
              </a:solidFill>
            </a:endParaRPr>
          </a:p>
          <a:p>
            <a:pPr indent="0" lvl="0" marL="0" rtl="0" algn="l">
              <a:lnSpc>
                <a:spcPct val="115000"/>
              </a:lnSpc>
              <a:spcBef>
                <a:spcPts val="0"/>
              </a:spcBef>
              <a:spcAft>
                <a:spcPts val="0"/>
              </a:spcAft>
              <a:buNone/>
            </a:pPr>
            <a:r>
              <a:t/>
            </a:r>
            <a:endParaRPr sz="1000">
              <a:solidFill>
                <a:schemeClr val="lt1"/>
              </a:solidFill>
            </a:endParaRPr>
          </a:p>
          <a:p>
            <a:pPr indent="0" lvl="0" marL="0" rtl="0" algn="l">
              <a:lnSpc>
                <a:spcPct val="115000"/>
              </a:lnSpc>
              <a:spcBef>
                <a:spcPts val="0"/>
              </a:spcBef>
              <a:spcAft>
                <a:spcPts val="0"/>
              </a:spcAft>
              <a:buNone/>
            </a:pPr>
            <a:r>
              <a:rPr lang="en" sz="1000">
                <a:solidFill>
                  <a:schemeClr val="lt1"/>
                </a:solidFill>
              </a:rPr>
              <a:t>Aggregating: Calculating average salaries by work setting, company size, and experience level.</a:t>
            </a:r>
            <a:endParaRPr sz="1000">
              <a:solidFill>
                <a:schemeClr val="lt1"/>
              </a:solidFill>
            </a:endParaRPr>
          </a:p>
          <a:p>
            <a:pPr indent="0" lvl="0" marL="0" rtl="0" algn="l">
              <a:lnSpc>
                <a:spcPct val="115000"/>
              </a:lnSpc>
              <a:spcBef>
                <a:spcPts val="0"/>
              </a:spcBef>
              <a:spcAft>
                <a:spcPts val="0"/>
              </a:spcAft>
              <a:buNone/>
            </a:pPr>
            <a:r>
              <a:t/>
            </a:r>
            <a:endParaRPr sz="1000">
              <a:solidFill>
                <a:schemeClr val="lt1"/>
              </a:solidFill>
            </a:endParaRPr>
          </a:p>
          <a:p>
            <a:pPr indent="0" lvl="0" marL="0" rtl="0" algn="l">
              <a:lnSpc>
                <a:spcPct val="115000"/>
              </a:lnSpc>
              <a:spcBef>
                <a:spcPts val="0"/>
              </a:spcBef>
              <a:spcAft>
                <a:spcPts val="0"/>
              </a:spcAft>
              <a:buNone/>
            </a:pPr>
            <a:r>
              <a:rPr lang="en" sz="1000">
                <a:solidFill>
                  <a:schemeClr val="lt1"/>
                </a:solidFill>
              </a:rPr>
              <a:t>Transforming: Adjusting salary figures for readability.</a:t>
            </a:r>
            <a:endParaRPr sz="1000">
              <a:solidFill>
                <a:schemeClr val="lt1"/>
              </a:solidFill>
            </a:endParaRPr>
          </a:p>
          <a:p>
            <a:pPr indent="0" lvl="0" marL="0" rtl="0" algn="l">
              <a:lnSpc>
                <a:spcPct val="115000"/>
              </a:lnSpc>
              <a:spcBef>
                <a:spcPts val="0"/>
              </a:spcBef>
              <a:spcAft>
                <a:spcPts val="0"/>
              </a:spcAft>
              <a:buNone/>
            </a:pPr>
            <a:r>
              <a:t/>
            </a:r>
            <a:endParaRPr sz="1000">
              <a:solidFill>
                <a:schemeClr val="lt1"/>
              </a:solidFill>
            </a:endParaRPr>
          </a:p>
          <a:p>
            <a:pPr indent="0" lvl="0" marL="0" rtl="0" algn="l">
              <a:lnSpc>
                <a:spcPct val="115000"/>
              </a:lnSpc>
              <a:spcBef>
                <a:spcPts val="0"/>
              </a:spcBef>
              <a:spcAft>
                <a:spcPts val="0"/>
              </a:spcAft>
              <a:buNone/>
            </a:pPr>
            <a:r>
              <a:rPr lang="en" sz="1000">
                <a:solidFill>
                  <a:schemeClr val="lt1"/>
                </a:solidFill>
              </a:rPr>
              <a:t>Combining Categories: Merging 'company size' and 'work setting' for simplified analysis.</a:t>
            </a:r>
            <a:endParaRPr sz="1000">
              <a:solidFill>
                <a:schemeClr val="lt1"/>
              </a:solidFill>
            </a:endParaRPr>
          </a:p>
          <a:p>
            <a:pPr indent="0" lvl="0" marL="0" rtl="0" algn="l">
              <a:lnSpc>
                <a:spcPct val="115000"/>
              </a:lnSpc>
              <a:spcBef>
                <a:spcPts val="0"/>
              </a:spcBef>
              <a:spcAft>
                <a:spcPts val="0"/>
              </a:spcAft>
              <a:buNone/>
            </a:pPr>
            <a:r>
              <a:t/>
            </a:r>
            <a:endParaRPr sz="1000">
              <a:solidFill>
                <a:schemeClr val="lt1"/>
              </a:solidFill>
            </a:endParaRPr>
          </a:p>
          <a:p>
            <a:pPr indent="0" lvl="0" marL="0" rtl="0" algn="l">
              <a:lnSpc>
                <a:spcPct val="115000"/>
              </a:lnSpc>
              <a:spcBef>
                <a:spcPts val="0"/>
              </a:spcBef>
              <a:spcAft>
                <a:spcPts val="0"/>
              </a:spcAft>
              <a:buNone/>
            </a:pPr>
            <a:r>
              <a:rPr lang="en" sz="1000">
                <a:solidFill>
                  <a:schemeClr val="lt1"/>
                </a:solidFill>
              </a:rPr>
              <a:t>Visualizing: Creating a heatmap to display how different factors affect salaries.</a:t>
            </a:r>
            <a:endParaRPr sz="1000">
              <a:solidFill>
                <a:schemeClr val="lt1"/>
              </a:solidFill>
            </a:endParaRPr>
          </a:p>
          <a:p>
            <a:pPr indent="0" lvl="0" marL="0" rtl="0" algn="l">
              <a:lnSpc>
                <a:spcPct val="115000"/>
              </a:lnSpc>
              <a:spcBef>
                <a:spcPts val="0"/>
              </a:spcBef>
              <a:spcAft>
                <a:spcPts val="0"/>
              </a:spcAft>
              <a:buNone/>
            </a:pPr>
            <a:r>
              <a:rPr lang="en" sz="1000">
                <a:solidFill>
                  <a:schemeClr val="lt1"/>
                </a:solidFill>
              </a:rPr>
              <a:t>Interpreting: Noting key findings, especially the significant impact of experience level on salaries.</a:t>
            </a:r>
            <a:endParaRPr sz="1000">
              <a:solidFill>
                <a:schemeClr val="lt1"/>
              </a:solidFill>
            </a:endParaRPr>
          </a:p>
          <a:p>
            <a:pPr indent="0" lvl="0" marL="0" rtl="0" algn="l">
              <a:lnSpc>
                <a:spcPct val="115000"/>
              </a:lnSpc>
              <a:spcBef>
                <a:spcPts val="0"/>
              </a:spcBef>
              <a:spcAft>
                <a:spcPts val="0"/>
              </a:spcAft>
              <a:buNone/>
            </a:pPr>
            <a:r>
              <a:t/>
            </a:r>
            <a:endParaRPr sz="1000">
              <a:solidFill>
                <a:schemeClr val="lt1"/>
              </a:solidFill>
            </a:endParaRPr>
          </a:p>
          <a:p>
            <a:pPr indent="0" lvl="0" marL="0" rtl="0" algn="l">
              <a:lnSpc>
                <a:spcPct val="115000"/>
              </a:lnSpc>
              <a:spcBef>
                <a:spcPts val="0"/>
              </a:spcBef>
              <a:spcAft>
                <a:spcPts val="0"/>
              </a:spcAft>
              <a:buNone/>
            </a:pPr>
            <a:r>
              <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Encountered</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Trying</a:t>
            </a:r>
            <a:r>
              <a:rPr lang="en" sz="1800"/>
              <a:t> to figure out what </a:t>
            </a:r>
            <a:r>
              <a:rPr lang="en" sz="1800"/>
              <a:t>type of graph would best represent the data. </a:t>
            </a:r>
            <a:endParaRPr sz="1800"/>
          </a:p>
          <a:p>
            <a:pPr indent="-342900" lvl="0" marL="457200" rtl="0" algn="l">
              <a:spcBef>
                <a:spcPts val="0"/>
              </a:spcBef>
              <a:spcAft>
                <a:spcPts val="0"/>
              </a:spcAft>
              <a:buSzPts val="1800"/>
              <a:buChar char="●"/>
            </a:pPr>
            <a:r>
              <a:rPr lang="en" sz="1800"/>
              <a:t>Not </a:t>
            </a:r>
            <a:r>
              <a:rPr lang="en" sz="1800"/>
              <a:t>having</a:t>
            </a:r>
            <a:r>
              <a:rPr lang="en" sz="1800"/>
              <a:t> </a:t>
            </a:r>
            <a:r>
              <a:rPr lang="en" sz="1800"/>
              <a:t>enough data in 2020 and 2021. </a:t>
            </a:r>
            <a:endParaRPr sz="1800"/>
          </a:p>
          <a:p>
            <a:pPr indent="-342900" lvl="0" marL="457200" rtl="0" algn="l">
              <a:spcBef>
                <a:spcPts val="0"/>
              </a:spcBef>
              <a:spcAft>
                <a:spcPts val="0"/>
              </a:spcAft>
              <a:buSzPts val="1800"/>
              <a:buChar char="●"/>
            </a:pPr>
            <a:r>
              <a:rPr lang="en" sz="1800"/>
              <a:t>There were changes in prevailing job titles as the years progressed.</a:t>
            </a:r>
            <a:endParaRPr sz="1800"/>
          </a:p>
          <a:p>
            <a:pPr indent="-342900" lvl="0" marL="457200" rtl="0" algn="l">
              <a:spcBef>
                <a:spcPts val="0"/>
              </a:spcBef>
              <a:spcAft>
                <a:spcPts val="0"/>
              </a:spcAft>
              <a:buSzPts val="1800"/>
              <a:buChar char="●"/>
            </a:pPr>
            <a:r>
              <a:rPr lang="en" sz="1800"/>
              <a:t>We couldn’t plot any global data due to a large majority  of the data jobs  provided were within the United States.</a:t>
            </a:r>
            <a:endParaRPr sz="1800"/>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could we have Solved the Challenges</a:t>
            </a:r>
            <a:endParaRPr/>
          </a:p>
        </p:txBody>
      </p:sp>
      <p:sp>
        <p:nvSpPr>
          <p:cNvPr id="185" name="Google Shape;185;p21"/>
          <p:cNvSpPr txBox="1"/>
          <p:nvPr>
            <p:ph idx="1" type="body"/>
          </p:nvPr>
        </p:nvSpPr>
        <p:spPr>
          <a:xfrm>
            <a:off x="1297500" y="1560200"/>
            <a:ext cx="7038900" cy="29112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lang="en"/>
              <a:t>Research what types of graphs </a:t>
            </a:r>
            <a:r>
              <a:rPr lang="en"/>
              <a:t>would be compatible with the data that were are trying to visualize (ex: bar and line graphs can be used to show the relationship between values ).</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
              <a:t>In retrospect, it might have been beneficial to consider alternative datasets to enrich our understanding of the years 2020 and 2021. While our analysis for 2022 and 2023 showed a comprehensive representation of values, the earlier years suffered from a scarcity of data. This could be attributed to either an inherent lack of available information or possibly a more pronounced evolution in data science methodologies post the COVID-19 pandemic</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
              <a:t>Since a majority of the job titles were located in the United States, we decided to focus on our analysis on the jobs located there.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