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ed433ae5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ed433ae5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ed433ae5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ed433ae5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ed433ae5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ed433a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ed433ae5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ed433ae5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ed433ae58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ed433ae5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ed433ae5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ed433ae5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d433ae5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d433a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ed433ae5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ed433ae5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ed433ae5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ed433a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ed433ae58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ed433ae5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ed433ae5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ed433ae5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anandshaw2001/airlines-reviews-and-rat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kaggle.com/datasets/juhibhojani/airline-review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Airline Reviews and Ratings Presentation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a:t>
            </a:r>
            <a:endParaRPr/>
          </a:p>
        </p:txBody>
      </p:sp>
      <p:sp>
        <p:nvSpPr>
          <p:cNvPr id="146" name="Google Shape;146;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were unable to upload our csv files to PostgreSQL. </a:t>
            </a:r>
            <a:endParaRPr/>
          </a:p>
          <a:p>
            <a:pPr marL="457200" lvl="0" indent="-311150" algn="l" rtl="0">
              <a:spcBef>
                <a:spcPts val="0"/>
              </a:spcBef>
              <a:spcAft>
                <a:spcPts val="0"/>
              </a:spcAft>
              <a:buSzPts val="1300"/>
              <a:buChar char="●"/>
            </a:pPr>
            <a:r>
              <a:rPr lang="en"/>
              <a:t>Where were unable to use all of the columns from both datasets. For instance, we didn’t use the “author” column because they used actually people’s names and we wanted to keep them confidential. </a:t>
            </a:r>
            <a:endParaRPr/>
          </a:p>
          <a:p>
            <a:pPr marL="457200" lvl="0" indent="-311150" algn="l" rtl="0">
              <a:spcBef>
                <a:spcPts val="0"/>
              </a:spcBef>
              <a:spcAft>
                <a:spcPts val="0"/>
              </a:spcAft>
              <a:buSzPts val="1300"/>
              <a:buChar char="●"/>
            </a:pPr>
            <a:r>
              <a:rPr lang="en"/>
              <a:t>There was more data available for analysis on the Business and Economy classes, compared to the  Premium and First classes.</a:t>
            </a:r>
            <a:endParaRPr/>
          </a:p>
          <a:p>
            <a:pPr marL="457200" lvl="0" indent="-311150" algn="l" rtl="0">
              <a:spcBef>
                <a:spcPts val="0"/>
              </a:spcBef>
              <a:spcAft>
                <a:spcPts val="0"/>
              </a:spcAft>
              <a:buSzPts val="1300"/>
              <a:buChar char="●"/>
            </a:pPr>
            <a:r>
              <a:rPr lang="en"/>
              <a:t>It appeared that some passengers did not give reviews for certain categories (such as “wifi &amp; connectivity”), hence a misrepresentation on some of the analysis.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Ethical Considerations</a:t>
            </a:r>
            <a:endParaRPr/>
          </a:p>
        </p:txBody>
      </p:sp>
      <p:sp>
        <p:nvSpPr>
          <p:cNvPr id="152" name="Google Shape;15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1.We made sure that we handled personal and sensitive information with care by ensuring that we did not use the column with the passengers names but still managed to execute the project effectively.</a:t>
            </a:r>
            <a:endParaRPr/>
          </a:p>
          <a:p>
            <a:pPr marL="0" lvl="0" indent="0" algn="l" rtl="0">
              <a:spcBef>
                <a:spcPts val="1200"/>
              </a:spcBef>
              <a:spcAft>
                <a:spcPts val="0"/>
              </a:spcAft>
              <a:buNone/>
            </a:pPr>
            <a:r>
              <a:rPr lang="en"/>
              <a:t>2. We also made sure to  acknowledge the sources from which the data was obtained and also that the source was credible.</a:t>
            </a:r>
            <a:endParaRPr/>
          </a:p>
          <a:p>
            <a:pPr marL="0" lvl="0" indent="0" algn="l" rtl="0">
              <a:spcBef>
                <a:spcPts val="1200"/>
              </a:spcBef>
              <a:spcAft>
                <a:spcPts val="1200"/>
              </a:spcAft>
              <a:buNone/>
            </a:pPr>
            <a:r>
              <a:rPr lang="en"/>
              <a:t>3. We made sure the data was complete and accurate by taking the necessary steps to clean the data, e.g, remove duplicates and correct any errors.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a:t>
            </a:r>
            <a:endParaRPr/>
          </a:p>
        </p:txBody>
      </p:sp>
      <p:sp>
        <p:nvSpPr>
          <p:cNvPr id="158" name="Google Shape;158;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u="sng">
                <a:solidFill>
                  <a:schemeClr val="hlink"/>
                </a:solidFill>
                <a:highlight>
                  <a:srgbClr val="FFFFFF"/>
                </a:highlight>
                <a:latin typeface="Arial"/>
                <a:ea typeface="Arial"/>
                <a:cs typeface="Arial"/>
                <a:sym typeface="Arial"/>
                <a:hlinkClick r:id="rId3"/>
              </a:rPr>
              <a:t>https://www.kaggle.com/datasets/anandshaw2001/airlines-reviews-and-rating</a:t>
            </a:r>
            <a:endParaRPr sz="1200" u="sng">
              <a:solidFill>
                <a:schemeClr val="hlink"/>
              </a:solidFill>
              <a:highlight>
                <a:srgbClr val="FFFFFF"/>
              </a:highlight>
              <a:latin typeface="Arial"/>
              <a:ea typeface="Arial"/>
              <a:cs typeface="Arial"/>
              <a:sym typeface="Arial"/>
            </a:endParaRPr>
          </a:p>
          <a:p>
            <a:pPr marL="0" lvl="0" indent="0" algn="l" rtl="0">
              <a:spcBef>
                <a:spcPts val="1200"/>
              </a:spcBef>
              <a:spcAft>
                <a:spcPts val="0"/>
              </a:spcAft>
              <a:buNone/>
            </a:pPr>
            <a:r>
              <a:rPr lang="en" sz="1200" u="sng">
                <a:solidFill>
                  <a:schemeClr val="hlink"/>
                </a:solidFill>
                <a:highlight>
                  <a:srgbClr val="FFFFFF"/>
                </a:highlight>
                <a:latin typeface="Arial"/>
                <a:ea typeface="Arial"/>
                <a:cs typeface="Arial"/>
                <a:sym typeface="Arial"/>
                <a:hlinkClick r:id="rId4"/>
              </a:rPr>
              <a:t>https://www.kaggle.com/datasets/juhibhojani/airline-reviews</a:t>
            </a:r>
            <a:endParaRPr sz="1200" u="sng">
              <a:solidFill>
                <a:schemeClr val="hlink"/>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374151"/>
                </a:solidFill>
                <a:latin typeface="Arial"/>
                <a:ea typeface="Arial"/>
                <a:cs typeface="Arial"/>
                <a:sym typeface="Arial"/>
              </a:rPr>
              <a:t>The Airlines Reviews and Ratings dataset is an insightful collection of passenger experiences and opinions about their flights. It's like a big book of feedback, where travelers share their thoughts on different aspects of air travel. This dataset is a valuable tool for airlines and travel companies to understand what their customers think and feel.</a:t>
            </a:r>
            <a:endParaRPr sz="1200">
              <a:solidFill>
                <a:srgbClr val="374151"/>
              </a:solidFill>
              <a:latin typeface="Arial"/>
              <a:ea typeface="Arial"/>
              <a:cs typeface="Arial"/>
              <a:sym typeface="Arial"/>
            </a:endParaRPr>
          </a:p>
          <a:p>
            <a:pPr marL="0" lvl="0" indent="0" algn="l" rtl="0">
              <a:spcBef>
                <a:spcPts val="1200"/>
              </a:spcBef>
              <a:spcAft>
                <a:spcPts val="1200"/>
              </a:spcAft>
              <a:buNone/>
            </a:pPr>
            <a:r>
              <a:rPr lang="en" sz="1200">
                <a:solidFill>
                  <a:srgbClr val="374151"/>
                </a:solidFill>
                <a:latin typeface="Arial"/>
                <a:ea typeface="Arial"/>
                <a:cs typeface="Arial"/>
                <a:sym typeface="Arial"/>
              </a:rPr>
              <a:t>In this dataset, you'll find information like the type of aircraft used for each flight, along with detailed reviews and ratings from passengers. Passengers rate various services, such as how friendly the cabin staff was, the quality of food and drinks, how comfortable the seats were, and whether they felt they got good value for their money.</a:t>
            </a:r>
            <a:endParaRPr sz="1200">
              <a:solidFill>
                <a:srgbClr val="37415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Columns </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Aircraft Type: Information about the specific aircraft used for each flight.</a:t>
            </a:r>
            <a:endParaRPr/>
          </a:p>
          <a:p>
            <a:pPr marL="0" lvl="0" indent="0" algn="l" rtl="0">
              <a:spcBef>
                <a:spcPts val="1200"/>
              </a:spcBef>
              <a:spcAft>
                <a:spcPts val="0"/>
              </a:spcAft>
              <a:buNone/>
            </a:pPr>
            <a:r>
              <a:rPr lang="en"/>
              <a:t>Service Ratings: Ratings given by passengers from a scale of 1-5 for various categories such as cabin staff service, food &amp; beverages, seat comfort, value for money and more.</a:t>
            </a:r>
            <a:endParaRPr/>
          </a:p>
          <a:p>
            <a:pPr marL="0" lvl="0" indent="0" algn="l" rtl="0">
              <a:spcBef>
                <a:spcPts val="1200"/>
              </a:spcBef>
              <a:spcAft>
                <a:spcPts val="0"/>
              </a:spcAft>
              <a:buNone/>
            </a:pPr>
            <a:r>
              <a:rPr lang="en"/>
              <a:t>Recommend: Shows  whether customers would recommend  taking  the airline (yes/no). </a:t>
            </a:r>
            <a:endParaRPr/>
          </a:p>
          <a:p>
            <a:pPr marL="0" lvl="0" indent="0" algn="l" rtl="0">
              <a:spcBef>
                <a:spcPts val="1200"/>
              </a:spcBef>
              <a:spcAft>
                <a:spcPts val="1200"/>
              </a:spcAft>
              <a:buNone/>
            </a:pPr>
            <a:r>
              <a:rPr lang="en"/>
              <a:t>Seat types: what type of airplane class the customer took (Business class, Economy class, Premium class, First class).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goals of this project were:</a:t>
            </a:r>
            <a:endParaRPr/>
          </a:p>
          <a:p>
            <a:pPr marL="457200" lvl="0" indent="-311150" algn="l" rtl="0">
              <a:spcBef>
                <a:spcPts val="1200"/>
              </a:spcBef>
              <a:spcAft>
                <a:spcPts val="0"/>
              </a:spcAft>
              <a:buSzPts val="1300"/>
              <a:buAutoNum type="arabicPeriod"/>
            </a:pPr>
            <a:r>
              <a:rPr lang="en"/>
              <a:t>To find out what seat types e.g Business class, Economy class, etc,  were most preferred by passengers based on Cabin staff service.</a:t>
            </a:r>
            <a:endParaRPr/>
          </a:p>
          <a:p>
            <a:pPr marL="457200" lvl="0" indent="-311150" algn="l" rtl="0">
              <a:spcBef>
                <a:spcPts val="0"/>
              </a:spcBef>
              <a:spcAft>
                <a:spcPts val="0"/>
              </a:spcAft>
              <a:buSzPts val="1300"/>
              <a:buAutoNum type="arabicPeriod"/>
            </a:pPr>
            <a:r>
              <a:rPr lang="en"/>
              <a:t>To find out what aircraft type was highly rated based on the cost of the flight and did they get their money’s worth?</a:t>
            </a:r>
            <a:endParaRPr/>
          </a:p>
          <a:p>
            <a:pPr marL="457200" lvl="0" indent="-311150" algn="l" rtl="0">
              <a:spcBef>
                <a:spcPts val="0"/>
              </a:spcBef>
              <a:spcAft>
                <a:spcPts val="0"/>
              </a:spcAft>
              <a:buSzPts val="1300"/>
              <a:buAutoNum type="arabicPeriod"/>
            </a:pPr>
            <a:r>
              <a:rPr lang="en"/>
              <a:t>To compare the different airlines and find out how food and beverages impacted the ratings of those airlines.</a:t>
            </a:r>
            <a:endParaRPr/>
          </a:p>
          <a:p>
            <a:pPr marL="457200" lvl="0" indent="-311150" algn="l" rtl="0">
              <a:spcBef>
                <a:spcPts val="0"/>
              </a:spcBef>
              <a:spcAft>
                <a:spcPts val="0"/>
              </a:spcAft>
              <a:buSzPts val="1300"/>
              <a:buAutoNum type="arabicPeriod"/>
            </a:pPr>
            <a:r>
              <a:rPr lang="en"/>
              <a:t>Which of the airlines was the most recommended. </a:t>
            </a:r>
            <a:endParaRPr/>
          </a:p>
          <a:p>
            <a:pPr marL="457200" lvl="0" indent="-311150" algn="l" rtl="0">
              <a:spcBef>
                <a:spcPts val="0"/>
              </a:spcBef>
              <a:spcAft>
                <a:spcPts val="0"/>
              </a:spcAft>
              <a:buSzPts val="1300"/>
              <a:buAutoNum type="arabicPeriod"/>
            </a:pPr>
            <a:r>
              <a:rPr lang="en"/>
              <a:t>To find out passenger ratings of the different aircrafts based on the seat types, e.g Business class, First class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en"/>
              <a:t>Ratings on seat types based on service</a:t>
            </a:r>
            <a:endParaRPr/>
          </a:p>
        </p:txBody>
      </p:sp>
      <p:sp>
        <p:nvSpPr>
          <p:cNvPr id="111" name="Google Shape;111;p17"/>
          <p:cNvSpPr txBox="1">
            <a:spLocks noGrp="1"/>
          </p:cNvSpPr>
          <p:nvPr>
            <p:ph type="body" idx="1"/>
          </p:nvPr>
        </p:nvSpPr>
        <p:spPr>
          <a:xfrm>
            <a:off x="729450" y="2078875"/>
            <a:ext cx="45813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a:solidFill>
                  <a:schemeClr val="dk2"/>
                </a:solidFill>
                <a:latin typeface="Raleway"/>
                <a:ea typeface="Raleway"/>
                <a:cs typeface="Raleway"/>
                <a:sym typeface="Raleway"/>
              </a:rPr>
              <a:t>From our analysis, we can conclude that Business class and Economy class had the top ratings. Although, business class was rated highest by passengers based on the service they received from the cabin staff.</a:t>
            </a:r>
            <a:endParaRPr sz="1400">
              <a:solidFill>
                <a:schemeClr val="dk2"/>
              </a:solidFill>
              <a:latin typeface="Raleway"/>
              <a:ea typeface="Raleway"/>
              <a:cs typeface="Raleway"/>
              <a:sym typeface="Raleway"/>
            </a:endParaRPr>
          </a:p>
          <a:p>
            <a:pPr marL="0" lvl="0" indent="0" algn="l" rtl="0">
              <a:spcBef>
                <a:spcPts val="1200"/>
              </a:spcBef>
              <a:spcAft>
                <a:spcPts val="1200"/>
              </a:spcAft>
              <a:buNone/>
            </a:pPr>
            <a:r>
              <a:rPr lang="en" sz="1400">
                <a:solidFill>
                  <a:schemeClr val="dk2"/>
                </a:solidFill>
                <a:latin typeface="Raleway"/>
                <a:ea typeface="Raleway"/>
                <a:cs typeface="Raleway"/>
                <a:sym typeface="Raleway"/>
              </a:rPr>
              <a:t>We can also conclude that Premium Economy passengers were not well pleased with their Cabin staff service and hence had the highest number of the lowest rating.</a:t>
            </a:r>
            <a:endParaRPr sz="1400">
              <a:solidFill>
                <a:schemeClr val="dk2"/>
              </a:solidFill>
              <a:latin typeface="Raleway"/>
              <a:ea typeface="Raleway"/>
              <a:cs typeface="Raleway"/>
              <a:sym typeface="Raleway"/>
            </a:endParaRPr>
          </a:p>
        </p:txBody>
      </p:sp>
      <p:pic>
        <p:nvPicPr>
          <p:cNvPr id="112" name="Google Shape;112;p17"/>
          <p:cNvPicPr preferRelativeResize="0"/>
          <p:nvPr/>
        </p:nvPicPr>
        <p:blipFill>
          <a:blip r:embed="rId3">
            <a:alphaModFix/>
          </a:blip>
          <a:stretch>
            <a:fillRect/>
          </a:stretch>
        </p:blipFill>
        <p:spPr>
          <a:xfrm>
            <a:off x="5527625" y="1778900"/>
            <a:ext cx="3410500" cy="323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Aircraft type vs Value for Money</a:t>
            </a:r>
            <a:endParaRPr/>
          </a:p>
        </p:txBody>
      </p:sp>
      <p:sp>
        <p:nvSpPr>
          <p:cNvPr id="118" name="Google Shape;118;p18"/>
          <p:cNvSpPr txBox="1">
            <a:spLocks noGrp="1"/>
          </p:cNvSpPr>
          <p:nvPr>
            <p:ph type="body" idx="1"/>
          </p:nvPr>
        </p:nvSpPr>
        <p:spPr>
          <a:xfrm>
            <a:off x="729450" y="2078875"/>
            <a:ext cx="4173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 shows that based on the Top 6 aircrafts that were rated, passengers preferred to fly with Boeing 777 with the ratio being 24%.</a:t>
            </a:r>
            <a:endParaRPr/>
          </a:p>
          <a:p>
            <a:pPr marL="0" lvl="0" indent="0" algn="l" rtl="0">
              <a:spcBef>
                <a:spcPts val="1200"/>
              </a:spcBef>
              <a:spcAft>
                <a:spcPts val="1200"/>
              </a:spcAft>
              <a:buNone/>
            </a:pPr>
            <a:r>
              <a:rPr lang="en"/>
              <a:t>It also showed that passengers were the least satisfied with Boeing 747 with the ratio being 8.2%. </a:t>
            </a:r>
            <a:endParaRPr/>
          </a:p>
        </p:txBody>
      </p:sp>
      <p:pic>
        <p:nvPicPr>
          <p:cNvPr id="119" name="Google Shape;119;p18"/>
          <p:cNvPicPr preferRelativeResize="0"/>
          <p:nvPr/>
        </p:nvPicPr>
        <p:blipFill>
          <a:blip r:embed="rId3">
            <a:alphaModFix/>
          </a:blip>
          <a:stretch>
            <a:fillRect/>
          </a:stretch>
        </p:blipFill>
        <p:spPr>
          <a:xfrm>
            <a:off x="4931756" y="1747525"/>
            <a:ext cx="4162119" cy="3395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3.Aircraft ratings based on Food &amp; Beverages </a:t>
            </a:r>
            <a:endParaRPr/>
          </a:p>
        </p:txBody>
      </p:sp>
      <p:sp>
        <p:nvSpPr>
          <p:cNvPr id="125" name="Google Shape;125;p19"/>
          <p:cNvSpPr txBox="1">
            <a:spLocks noGrp="1"/>
          </p:cNvSpPr>
          <p:nvPr>
            <p:ph type="body" idx="1"/>
          </p:nvPr>
        </p:nvSpPr>
        <p:spPr>
          <a:xfrm>
            <a:off x="729450" y="2078875"/>
            <a:ext cx="43239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 shows that a320 had the lowest food and beverage ratings among all of the aircrafts. </a:t>
            </a:r>
            <a:endParaRPr/>
          </a:p>
          <a:p>
            <a:pPr marL="0" lvl="0" indent="0" algn="l" rtl="0">
              <a:spcBef>
                <a:spcPts val="1200"/>
              </a:spcBef>
              <a:spcAft>
                <a:spcPts val="0"/>
              </a:spcAft>
              <a:buNone/>
            </a:pPr>
            <a:r>
              <a:rPr lang="en"/>
              <a:t>In contrast, boeing 777-200 had the highest food and beverage rating among the other aircrafts. </a:t>
            </a:r>
            <a:endParaRPr/>
          </a:p>
          <a:p>
            <a:pPr marL="0" lvl="0" indent="0" algn="l" rtl="0">
              <a:spcBef>
                <a:spcPts val="1200"/>
              </a:spcBef>
              <a:spcAft>
                <a:spcPts val="1200"/>
              </a:spcAft>
              <a:buNone/>
            </a:pPr>
            <a:endParaRPr/>
          </a:p>
        </p:txBody>
      </p:sp>
      <p:pic>
        <p:nvPicPr>
          <p:cNvPr id="126" name="Google Shape;126;p19"/>
          <p:cNvPicPr preferRelativeResize="0"/>
          <p:nvPr/>
        </p:nvPicPr>
        <p:blipFill>
          <a:blip r:embed="rId3">
            <a:alphaModFix/>
          </a:blip>
          <a:stretch>
            <a:fillRect/>
          </a:stretch>
        </p:blipFill>
        <p:spPr>
          <a:xfrm>
            <a:off x="5214700" y="1742375"/>
            <a:ext cx="3666350" cy="369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Most recommended Aircraft Type</a:t>
            </a:r>
            <a:endParaRPr/>
          </a:p>
        </p:txBody>
      </p:sp>
      <p:sp>
        <p:nvSpPr>
          <p:cNvPr id="132" name="Google Shape;132;p20"/>
          <p:cNvSpPr txBox="1">
            <a:spLocks noGrp="1"/>
          </p:cNvSpPr>
          <p:nvPr>
            <p:ph type="body" idx="1"/>
          </p:nvPr>
        </p:nvSpPr>
        <p:spPr>
          <a:xfrm>
            <a:off x="729450" y="2078875"/>
            <a:ext cx="6138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the table, the aircrafts that were recommend most to fly were a380 and boeing 777-200 both of them having 15 yes counts. </a:t>
            </a:r>
            <a:endParaRPr/>
          </a:p>
          <a:p>
            <a:pPr marL="0" lvl="0" indent="0" algn="l" rtl="0">
              <a:spcBef>
                <a:spcPts val="1200"/>
              </a:spcBef>
              <a:spcAft>
                <a:spcPts val="1200"/>
              </a:spcAft>
              <a:buNone/>
            </a:pPr>
            <a:r>
              <a:rPr lang="en"/>
              <a:t>On the other hand, the aircrafts that were recommended not to fly were boeing 777 and a320. Both having 34 and 33 no’s respectively. </a:t>
            </a:r>
            <a:endParaRPr/>
          </a:p>
        </p:txBody>
      </p:sp>
      <p:pic>
        <p:nvPicPr>
          <p:cNvPr id="133" name="Google Shape;133;p20"/>
          <p:cNvPicPr preferRelativeResize="0"/>
          <p:nvPr/>
        </p:nvPicPr>
        <p:blipFill>
          <a:blip r:embed="rId3">
            <a:alphaModFix/>
          </a:blip>
          <a:stretch>
            <a:fillRect/>
          </a:stretch>
        </p:blipFill>
        <p:spPr>
          <a:xfrm>
            <a:off x="6868025" y="379775"/>
            <a:ext cx="1648650" cy="4763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Aircraft recommendations based on seat type </a:t>
            </a:r>
            <a:endParaRPr/>
          </a:p>
        </p:txBody>
      </p:sp>
      <p:sp>
        <p:nvSpPr>
          <p:cNvPr id="139" name="Google Shape;139;p21"/>
          <p:cNvSpPr txBox="1">
            <a:spLocks noGrp="1"/>
          </p:cNvSpPr>
          <p:nvPr>
            <p:ph type="body" idx="1"/>
          </p:nvPr>
        </p:nvSpPr>
        <p:spPr>
          <a:xfrm>
            <a:off x="729450" y="2078875"/>
            <a:ext cx="41334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our heat map analysis, we can conclude that the aircraft that had the highest ratings based on seat types was the airline a320. The most rated classes were Business and Economy.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0" name="Google Shape;140;p21"/>
          <p:cNvPicPr preferRelativeResize="0"/>
          <p:nvPr/>
        </p:nvPicPr>
        <p:blipFill>
          <a:blip r:embed="rId3">
            <a:alphaModFix/>
          </a:blip>
          <a:stretch>
            <a:fillRect/>
          </a:stretch>
        </p:blipFill>
        <p:spPr>
          <a:xfrm>
            <a:off x="5091628" y="1732550"/>
            <a:ext cx="4052375" cy="34109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Macintosh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Arial</vt:lpstr>
      <vt:lpstr>Raleway</vt:lpstr>
      <vt:lpstr>Streamline</vt:lpstr>
      <vt:lpstr>Airline Reviews and Ratings Presentation</vt:lpstr>
      <vt:lpstr>Introduction</vt:lpstr>
      <vt:lpstr>Dataset Columns </vt:lpstr>
      <vt:lpstr>Goals </vt:lpstr>
      <vt:lpstr>Ratings on seat types based on service</vt:lpstr>
      <vt:lpstr>2. Aircraft type vs Value for Money</vt:lpstr>
      <vt:lpstr>3.Aircraft ratings based on Food &amp; Beverages </vt:lpstr>
      <vt:lpstr>4. Most recommended Aircraft Type</vt:lpstr>
      <vt:lpstr>5. Aircraft recommendations based on seat type </vt:lpstr>
      <vt:lpstr>Challenges </vt:lpstr>
      <vt:lpstr>Ethical Considerations</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Reviews and Ratings Presentation</dc:title>
  <cp:lastModifiedBy>Kachi Onyeagoro</cp:lastModifiedBy>
  <cp:revision>1</cp:revision>
  <dcterms:modified xsi:type="dcterms:W3CDTF">2024-04-18T02:28:44Z</dcterms:modified>
</cp:coreProperties>
</file>