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60" r:id="rId4"/>
    <p:sldId id="264" r:id="rId5"/>
    <p:sldId id="261" r:id="rId6"/>
    <p:sldId id="265" r:id="rId7"/>
    <p:sldId id="262" r:id="rId8"/>
    <p:sldId id="269" r:id="rId9"/>
    <p:sldId id="263" r:id="rId10"/>
    <p:sldId id="259" r:id="rId11"/>
    <p:sldId id="266" r:id="rId12"/>
    <p:sldId id="258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84C7DC"/>
    <a:srgbClr val="0099FF"/>
    <a:srgbClr val="7CD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8F582A-FE7D-4346-84CE-4692A68243B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497C52-B920-45DC-A832-7B13D383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97C52-B920-45DC-A832-7B13D3836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97C52-B920-45DC-A832-7B13D3836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6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4.wdp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2514600"/>
            <a:ext cx="2905125" cy="59944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黑体" panose="02010609060101010101" pitchFamily="49" charset="-122"/>
              </a:rPr>
              <a:t>Jumkid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276600"/>
            <a:ext cx="4013200" cy="428625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创新旅行工具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Innovative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Travel Toolkit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28" name="Picture 4" descr="C:\Users\Chooli\Pictures\jumkid-logo-on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1729536" cy="15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02797" y="1752600"/>
            <a:ext cx="2905125" cy="904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跳蛙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5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9906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提醒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573297" y="1923106"/>
            <a:ext cx="1737888" cy="358139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重要时间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自动手机闹铃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伴提醒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9" name="Picture 7" descr="C:\Users\Chooli\Pictures\未标题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11353"/>
            <a:ext cx="738940" cy="7691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3706897" y="1923106"/>
            <a:ext cx="1737888" cy="358139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随身必备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特别法律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要电话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2" name="Picture 10" descr="C:\Users\Chooli\Pictures\未标题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97" y="1785345"/>
            <a:ext cx="638812" cy="65123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5764297" y="1923106"/>
            <a:ext cx="1737888" cy="358139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极端天气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舒适度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穿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衣装备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4" name="Picture 12" descr="https://www.mikeafford.com/store/store-images/tv03_example_light_rain_show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47" y="1662372"/>
            <a:ext cx="1029694" cy="102969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7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22098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同伴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功能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098" name="Picture 2" descr="C:\Users\Chooli\Pictures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70" y="3048000"/>
            <a:ext cx="3006505" cy="306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Chooli\Pictures\未标题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46" y="2479958"/>
            <a:ext cx="2994630" cy="87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ject\SiteStory\aws_svn_repository\trunk\com.jumkid.www\WebContent\images\site\icon_us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31" y="1946558"/>
            <a:ext cx="359631" cy="3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Project\SiteStory\aws_svn_repository\trunk\com.jumkid.www\WebContent\images\site\icon_us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31" y="3470558"/>
            <a:ext cx="359631" cy="3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Project\SiteStory\aws_svn_repository\trunk\com.jumkid.www\WebContent\images\site\icon_us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30" y="4080158"/>
            <a:ext cx="359631" cy="3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2085315" y="1921661"/>
            <a:ext cx="1676400" cy="387917"/>
          </a:xfrm>
          <a:prstGeom prst="wedgeRoundRectCallout">
            <a:avLst>
              <a:gd name="adj1" fmla="val -57557"/>
              <a:gd name="adj2" fmla="val -5182"/>
              <a:gd name="adj3" fmla="val 16667"/>
            </a:avLst>
          </a:prstGeom>
          <a:solidFill>
            <a:schemeClr val="bg1"/>
          </a:solidFill>
          <a:ln>
            <a:solidFill>
              <a:srgbClr val="7C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协</a:t>
            </a:r>
            <a:r>
              <a:rPr lang="zh-CN" altLang="en-US" dirty="0" smtClean="0">
                <a:solidFill>
                  <a:schemeClr val="tx1"/>
                </a:solidFill>
              </a:rPr>
              <a:t>作计划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085315" y="3470557"/>
            <a:ext cx="1419885" cy="387917"/>
          </a:xfrm>
          <a:prstGeom prst="wedgeRoundRectCallout">
            <a:avLst>
              <a:gd name="adj1" fmla="val -57557"/>
              <a:gd name="adj2" fmla="val -5182"/>
              <a:gd name="adj3" fmla="val 16667"/>
            </a:avLst>
          </a:prstGeom>
          <a:solidFill>
            <a:schemeClr val="bg1"/>
          </a:solidFill>
          <a:ln>
            <a:solidFill>
              <a:srgbClr val="7C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同伴提醒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085314" y="4058970"/>
            <a:ext cx="1676400" cy="387917"/>
          </a:xfrm>
          <a:prstGeom prst="wedgeRoundRectCallout">
            <a:avLst>
              <a:gd name="adj1" fmla="val -57557"/>
              <a:gd name="adj2" fmla="val -5182"/>
              <a:gd name="adj3" fmla="val 16667"/>
            </a:avLst>
          </a:prstGeom>
          <a:solidFill>
            <a:schemeClr val="bg1"/>
          </a:solidFill>
          <a:ln>
            <a:solidFill>
              <a:srgbClr val="7C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舒适度指数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3" descr="C:\Project\SiteStory\aws_svn_repository\trunk\com.jumkid.www\WebContent\images\site\icon_us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31" y="4648200"/>
            <a:ext cx="359631" cy="3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ular Callout 20"/>
          <p:cNvSpPr/>
          <p:nvPr/>
        </p:nvSpPr>
        <p:spPr>
          <a:xfrm>
            <a:off x="2085315" y="4631792"/>
            <a:ext cx="1419885" cy="387917"/>
          </a:xfrm>
          <a:prstGeom prst="wedgeRoundRectCallout">
            <a:avLst>
              <a:gd name="adj1" fmla="val -57557"/>
              <a:gd name="adj2" fmla="val -5182"/>
              <a:gd name="adj3" fmla="val 16667"/>
            </a:avLst>
          </a:prstGeom>
          <a:solidFill>
            <a:schemeClr val="bg1"/>
          </a:solidFill>
          <a:ln>
            <a:solidFill>
              <a:srgbClr val="7C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同伴救助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3" descr="C:\Project\SiteStory\aws_svn_repository\trunk\com.jumkid.www\WebContent\images\site\icon_us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70" y="2250102"/>
            <a:ext cx="359631" cy="3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ular Callout 24"/>
          <p:cNvSpPr/>
          <p:nvPr/>
        </p:nvSpPr>
        <p:spPr>
          <a:xfrm>
            <a:off x="5791200" y="2250101"/>
            <a:ext cx="1676400" cy="387917"/>
          </a:xfrm>
          <a:prstGeom prst="wedgeRoundRectCallout">
            <a:avLst>
              <a:gd name="adj1" fmla="val -57557"/>
              <a:gd name="adj2" fmla="val -5182"/>
              <a:gd name="adj3" fmla="val 16667"/>
            </a:avLst>
          </a:prstGeom>
          <a:solidFill>
            <a:schemeClr val="bg1"/>
          </a:solidFill>
          <a:ln>
            <a:solidFill>
              <a:srgbClr val="7C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语音导游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7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20574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产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品功能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38712" y="1752599"/>
            <a:ext cx="5928888" cy="511521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W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eb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网站</a:t>
            </a:r>
            <a:endParaRPr 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38712" y="2396911"/>
            <a:ext cx="1737888" cy="5484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行程信息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38712" y="3077434"/>
            <a:ext cx="1737888" cy="3810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同伴功能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429000" y="2403322"/>
            <a:ext cx="1102011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行计划表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429000" y="2696429"/>
            <a:ext cx="1735818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机票、租车、酒店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81053" y="2403322"/>
            <a:ext cx="1102011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路线及天气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30641" y="2695675"/>
            <a:ext cx="1390773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时间及费用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43028" y="3080452"/>
            <a:ext cx="725538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日记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27462" y="3080452"/>
            <a:ext cx="725538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65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20574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产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品功能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1828800"/>
            <a:ext cx="5928888" cy="4572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7800" y="2409737"/>
            <a:ext cx="1737888" cy="5484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行程助理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47800" y="3108366"/>
            <a:ext cx="1737888" cy="3810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同伴功能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338088" y="2416148"/>
            <a:ext cx="1102011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计划表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38088" y="2709255"/>
            <a:ext cx="1102011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90141" y="2416148"/>
            <a:ext cx="1102011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490141" y="2714537"/>
            <a:ext cx="1102011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时间提醒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154818" y="3108366"/>
            <a:ext cx="1066799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54818" y="3394680"/>
            <a:ext cx="1074156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景点语音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53117" y="3088399"/>
            <a:ext cx="725538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36425" y="3091005"/>
            <a:ext cx="725538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救助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338088" y="3402997"/>
            <a:ext cx="913774" cy="2436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舒适度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66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28194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系统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技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术实现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71800" y="2684352"/>
            <a:ext cx="4473920" cy="5115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n-ea"/>
              </a:rPr>
              <a:t>Spring Restful API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38712" y="1846152"/>
            <a:ext cx="1737888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95999" y="1828800"/>
            <a:ext cx="1349721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87511" y="1837853"/>
            <a:ext cx="1349721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38712" y="3224543"/>
            <a:ext cx="1737888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311116" y="3224543"/>
            <a:ext cx="1737888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Security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083709" y="3224543"/>
            <a:ext cx="1088491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518626" y="4189869"/>
            <a:ext cx="5927094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38712" y="2684352"/>
            <a:ext cx="1356888" cy="5115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n-ea"/>
              </a:rPr>
              <a:t>JSP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538714" y="2263556"/>
            <a:ext cx="1737885" cy="2840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Emberjs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382793" y="2263556"/>
            <a:ext cx="1354440" cy="2840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095999" y="2263556"/>
            <a:ext cx="838201" cy="2840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934201" y="2258842"/>
            <a:ext cx="511520" cy="2840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18627" y="4608969"/>
            <a:ext cx="1453174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93680" y="4616891"/>
            <a:ext cx="1245319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530415" y="3657600"/>
            <a:ext cx="5915306" cy="5115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+mn-ea"/>
              </a:rPr>
              <a:t>Services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00800" y="4608969"/>
            <a:ext cx="1015486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Radis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275211" y="4616890"/>
            <a:ext cx="2049389" cy="381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Magnetic Disk 1"/>
          <p:cNvSpPr/>
          <p:nvPr/>
        </p:nvSpPr>
        <p:spPr>
          <a:xfrm>
            <a:off x="1905000" y="5129543"/>
            <a:ext cx="609600" cy="457200"/>
          </a:xfrm>
          <a:prstGeom prst="flowChartMagneticDisk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MySQL</a:t>
            </a:r>
            <a:endParaRPr lang="en-US" sz="1100" dirty="0"/>
          </a:p>
        </p:txBody>
      </p:sp>
      <p:sp>
        <p:nvSpPr>
          <p:cNvPr id="63" name="Flowchart: Magnetic Disk 62"/>
          <p:cNvSpPr/>
          <p:nvPr/>
        </p:nvSpPr>
        <p:spPr>
          <a:xfrm>
            <a:off x="3248874" y="5129543"/>
            <a:ext cx="609600" cy="457200"/>
          </a:xfrm>
          <a:prstGeom prst="flowChartMagneticDisk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</a:t>
            </a:r>
            <a:endParaRPr lang="en-US" sz="1100" dirty="0"/>
          </a:p>
        </p:txBody>
      </p:sp>
      <p:grpSp>
        <p:nvGrpSpPr>
          <p:cNvPr id="64" name="Group 65"/>
          <p:cNvGrpSpPr>
            <a:grpSpLocks/>
          </p:cNvGrpSpPr>
          <p:nvPr/>
        </p:nvGrpSpPr>
        <p:grpSpPr bwMode="auto">
          <a:xfrm>
            <a:off x="4949690" y="5039609"/>
            <a:ext cx="675556" cy="663443"/>
            <a:chOff x="1143000" y="3771900"/>
            <a:chExt cx="1114425" cy="1057276"/>
          </a:xfrm>
          <a:solidFill>
            <a:srgbClr val="FF0000"/>
          </a:solidFill>
        </p:grpSpPr>
        <p:sp>
          <p:nvSpPr>
            <p:cNvPr id="65" name="Flowchart: Magnetic Disk 54"/>
            <p:cNvSpPr>
              <a:spLocks noChangeArrowheads="1"/>
            </p:cNvSpPr>
            <p:nvPr/>
          </p:nvSpPr>
          <p:spPr bwMode="auto">
            <a:xfrm>
              <a:off x="1143000" y="4495801"/>
              <a:ext cx="342899" cy="333375"/>
            </a:xfrm>
            <a:prstGeom prst="flowChartMagneticDisk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6" name="Flowchart: Magnetic Disk 55"/>
            <p:cNvSpPr>
              <a:spLocks noChangeArrowheads="1"/>
            </p:cNvSpPr>
            <p:nvPr/>
          </p:nvSpPr>
          <p:spPr bwMode="auto">
            <a:xfrm>
              <a:off x="1524000" y="4495801"/>
              <a:ext cx="342899" cy="333375"/>
            </a:xfrm>
            <a:prstGeom prst="flowChartMagneticDisk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" name="Flowchart: Magnetic Disk 56"/>
            <p:cNvSpPr>
              <a:spLocks noChangeArrowheads="1"/>
            </p:cNvSpPr>
            <p:nvPr/>
          </p:nvSpPr>
          <p:spPr bwMode="auto">
            <a:xfrm>
              <a:off x="1905001" y="4495801"/>
              <a:ext cx="342899" cy="333375"/>
            </a:xfrm>
            <a:prstGeom prst="flowChartMagneticDisk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" name="Flowchart: Magnetic Disk 57"/>
            <p:cNvSpPr>
              <a:spLocks noChangeArrowheads="1"/>
            </p:cNvSpPr>
            <p:nvPr/>
          </p:nvSpPr>
          <p:spPr bwMode="auto">
            <a:xfrm>
              <a:off x="1143000" y="4143375"/>
              <a:ext cx="342899" cy="333375"/>
            </a:xfrm>
            <a:prstGeom prst="flowChartMagneticDisk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" name="Flowchart: Magnetic Disk 58"/>
            <p:cNvSpPr>
              <a:spLocks noChangeArrowheads="1"/>
            </p:cNvSpPr>
            <p:nvPr/>
          </p:nvSpPr>
          <p:spPr bwMode="auto">
            <a:xfrm>
              <a:off x="1524000" y="4143375"/>
              <a:ext cx="342899" cy="333375"/>
            </a:xfrm>
            <a:prstGeom prst="flowChartMagneticDisk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" name="Flowchart: Magnetic Disk 60"/>
            <p:cNvSpPr>
              <a:spLocks noChangeArrowheads="1"/>
            </p:cNvSpPr>
            <p:nvPr/>
          </p:nvSpPr>
          <p:spPr bwMode="auto">
            <a:xfrm>
              <a:off x="1905001" y="4143375"/>
              <a:ext cx="342899" cy="333375"/>
            </a:xfrm>
            <a:prstGeom prst="flowChartMagneticDisk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" name="Flowchart: Magnetic Disk 61"/>
            <p:cNvSpPr>
              <a:spLocks noChangeArrowheads="1"/>
            </p:cNvSpPr>
            <p:nvPr/>
          </p:nvSpPr>
          <p:spPr bwMode="auto">
            <a:xfrm>
              <a:off x="1152525" y="3771900"/>
              <a:ext cx="342899" cy="333375"/>
            </a:xfrm>
            <a:prstGeom prst="flowChartMagneticDisk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" name="Flowchart: Magnetic Disk 62"/>
            <p:cNvSpPr>
              <a:spLocks noChangeArrowheads="1"/>
            </p:cNvSpPr>
            <p:nvPr/>
          </p:nvSpPr>
          <p:spPr bwMode="auto">
            <a:xfrm>
              <a:off x="1533525" y="3771900"/>
              <a:ext cx="342899" cy="333375"/>
            </a:xfrm>
            <a:prstGeom prst="flowChartMagneticDisk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" name="Flowchart: Magnetic Disk 63"/>
            <p:cNvSpPr>
              <a:spLocks noChangeArrowheads="1"/>
            </p:cNvSpPr>
            <p:nvPr/>
          </p:nvSpPr>
          <p:spPr bwMode="auto">
            <a:xfrm>
              <a:off x="1914526" y="3771900"/>
              <a:ext cx="342899" cy="333375"/>
            </a:xfrm>
            <a:prstGeom prst="flowChartMagneticDisk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marL="119063" indent="-119063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pitchFamily="2" charset="-122"/>
              </a:endParaRPr>
            </a:p>
          </p:txBody>
        </p:sp>
      </p:grpSp>
      <p:pic>
        <p:nvPicPr>
          <p:cNvPr id="5122" name="Picture 2" descr="http://blog.monitis.com/wp-content/uploads/2012/06/redis-monitor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40" y="5141508"/>
            <a:ext cx="534722" cy="4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0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 bwMode="auto">
          <a:xfrm>
            <a:off x="6515100" y="1419225"/>
            <a:ext cx="1104900" cy="4733925"/>
          </a:xfrm>
          <a:prstGeom prst="round1Rect">
            <a:avLst/>
          </a:prstGeom>
          <a:solidFill>
            <a:srgbClr val="84C7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19063" indent="-119063">
              <a:lnSpc>
                <a:spcPct val="90000"/>
              </a:lnSpc>
              <a:spcBef>
                <a:spcPct val="50000"/>
              </a:spcBef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Round Single Corner Rectangle 4"/>
          <p:cNvSpPr/>
          <p:nvPr/>
        </p:nvSpPr>
        <p:spPr bwMode="auto">
          <a:xfrm>
            <a:off x="5391150" y="1419225"/>
            <a:ext cx="1104900" cy="4733925"/>
          </a:xfrm>
          <a:prstGeom prst="round1Rect">
            <a:avLst/>
          </a:prstGeom>
          <a:solidFill>
            <a:srgbClr val="00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19063" indent="-119063">
              <a:lnSpc>
                <a:spcPct val="90000"/>
              </a:lnSpc>
              <a:spcBef>
                <a:spcPct val="50000"/>
              </a:spcBef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 bwMode="auto">
          <a:xfrm>
            <a:off x="4276725" y="1419225"/>
            <a:ext cx="1104900" cy="4733925"/>
          </a:xfrm>
          <a:prstGeom prst="round1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19063" indent="-119063">
              <a:lnSpc>
                <a:spcPct val="90000"/>
              </a:lnSpc>
              <a:spcBef>
                <a:spcPct val="50000"/>
              </a:spcBef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 bwMode="auto">
          <a:xfrm>
            <a:off x="3162300" y="1419225"/>
            <a:ext cx="1104900" cy="4733925"/>
          </a:xfrm>
          <a:prstGeom prst="round1Rect">
            <a:avLst/>
          </a:prstGeom>
          <a:solidFill>
            <a:srgbClr val="7CD0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19063" indent="-119063">
              <a:lnSpc>
                <a:spcPct val="90000"/>
              </a:lnSpc>
              <a:spcBef>
                <a:spcPct val="50000"/>
              </a:spcBef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Round Single Corner Rectangle 7"/>
          <p:cNvSpPr/>
          <p:nvPr/>
        </p:nvSpPr>
        <p:spPr bwMode="auto">
          <a:xfrm>
            <a:off x="2047875" y="1419225"/>
            <a:ext cx="1104900" cy="4733925"/>
          </a:xfrm>
          <a:prstGeom prst="round1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19063" indent="-119063">
              <a:lnSpc>
                <a:spcPct val="90000"/>
              </a:lnSpc>
              <a:spcBef>
                <a:spcPct val="50000"/>
              </a:spcBef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 bwMode="auto">
          <a:xfrm>
            <a:off x="933450" y="1419225"/>
            <a:ext cx="1104900" cy="4733925"/>
          </a:xfrm>
          <a:prstGeom prst="round1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pPr marL="119063" indent="-119063">
              <a:lnSpc>
                <a:spcPct val="90000"/>
              </a:lnSpc>
              <a:spcBef>
                <a:spcPct val="50000"/>
              </a:spcBef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1" name="Straight Arrow Connector 9"/>
          <p:cNvCxnSpPr>
            <a:cxnSpLocks noChangeShapeType="1"/>
          </p:cNvCxnSpPr>
          <p:nvPr/>
        </p:nvCxnSpPr>
        <p:spPr bwMode="auto">
          <a:xfrm flipV="1">
            <a:off x="925341" y="1206500"/>
            <a:ext cx="0" cy="4965700"/>
          </a:xfrm>
          <a:prstGeom prst="straightConnector1">
            <a:avLst/>
          </a:prstGeom>
          <a:noFill/>
          <a:ln w="38100" algn="ctr">
            <a:solidFill>
              <a:srgbClr val="7CD0E4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914400" y="6153150"/>
            <a:ext cx="7467600" cy="0"/>
          </a:xfrm>
          <a:prstGeom prst="straightConnector1">
            <a:avLst/>
          </a:prstGeom>
          <a:noFill/>
          <a:ln w="38100" algn="ctr">
            <a:solidFill>
              <a:srgbClr val="7CD0E4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084263" y="1438275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7013" indent="-227013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POC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103438" y="1428750"/>
            <a:ext cx="909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7013" indent="-227013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Project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400">
                <a:solidFill>
                  <a:schemeClr val="tx1"/>
                </a:solidFill>
                <a:ea typeface="宋体" pitchFamily="2" charset="-122"/>
              </a:rPr>
              <a:t>Initiative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151188" y="14478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7013" indent="-227013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3</a:t>
            </a:r>
            <a:r>
              <a:rPr lang="en-US" altLang="zh-CN" sz="1200" baseline="30000">
                <a:solidFill>
                  <a:schemeClr val="tx1"/>
                </a:solidFill>
                <a:ea typeface="宋体" pitchFamily="2" charset="-122"/>
              </a:rPr>
              <a:t>rd</a:t>
            </a:r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 party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200">
                <a:solidFill>
                  <a:schemeClr val="tx1"/>
                </a:solidFill>
                <a:ea typeface="宋体" pitchFamily="2" charset="-122"/>
              </a:rPr>
              <a:t>Engagement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284663" y="1447800"/>
            <a:ext cx="928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7013" indent="-227013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sz="1200" dirty="0">
                <a:ea typeface="宋体" pitchFamily="2" charset="-122"/>
              </a:rPr>
              <a:t>Marketing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200" dirty="0">
                <a:ea typeface="宋体" pitchFamily="2" charset="-122"/>
              </a:rPr>
              <a:t>Campaign</a:t>
            </a: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5332413" y="1428750"/>
            <a:ext cx="1107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7013" indent="-227013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sz="1400" dirty="0" smtClean="0">
                <a:solidFill>
                  <a:schemeClr val="tx1"/>
                </a:solidFill>
                <a:ea typeface="宋体" pitchFamily="2" charset="-122"/>
              </a:rPr>
              <a:t>User 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400" dirty="0" smtClean="0">
                <a:solidFill>
                  <a:schemeClr val="tx1"/>
                </a:solidFill>
                <a:ea typeface="宋体" pitchFamily="2" charset="-122"/>
              </a:rPr>
              <a:t>Feedbacks</a:t>
            </a:r>
            <a:endParaRPr lang="en-US" altLang="zh-CN" sz="1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465888" y="1447800"/>
            <a:ext cx="1193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7013" indent="-227013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zh-CN" sz="1200" dirty="0">
                <a:solidFill>
                  <a:schemeClr val="tx1"/>
                </a:solidFill>
                <a:ea typeface="宋体" pitchFamily="2" charset="-122"/>
              </a:rPr>
              <a:t>On-going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200" dirty="0">
                <a:solidFill>
                  <a:schemeClr val="tx1"/>
                </a:solidFill>
                <a:ea typeface="宋体" pitchFamily="2" charset="-122"/>
              </a:rPr>
              <a:t>Enhancement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200" dirty="0">
                <a:solidFill>
                  <a:schemeClr val="tx1"/>
                </a:solidFill>
                <a:ea typeface="宋体" pitchFamily="2" charset="-122"/>
              </a:rPr>
              <a:t>&amp; 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200" dirty="0">
                <a:solidFill>
                  <a:schemeClr val="tx1"/>
                </a:solidFill>
                <a:ea typeface="宋体" pitchFamily="2" charset="-122"/>
              </a:rPr>
              <a:t>Derivative 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CN" sz="1200" dirty="0">
                <a:solidFill>
                  <a:schemeClr val="tx1"/>
                </a:solidFill>
                <a:ea typeface="宋体" pitchFamily="2" charset="-122"/>
              </a:rPr>
              <a:t>Product</a:t>
            </a:r>
          </a:p>
        </p:txBody>
      </p:sp>
      <p:cxnSp>
        <p:nvCxnSpPr>
          <p:cNvPr id="20" name="Straight Connector 37"/>
          <p:cNvCxnSpPr>
            <a:cxnSpLocks noChangeShapeType="1"/>
          </p:cNvCxnSpPr>
          <p:nvPr/>
        </p:nvCxnSpPr>
        <p:spPr bwMode="auto">
          <a:xfrm flipV="1">
            <a:off x="952500" y="5686425"/>
            <a:ext cx="1123950" cy="17145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41"/>
          <p:cNvCxnSpPr>
            <a:cxnSpLocks noChangeShapeType="1"/>
          </p:cNvCxnSpPr>
          <p:nvPr/>
        </p:nvCxnSpPr>
        <p:spPr bwMode="auto">
          <a:xfrm flipV="1">
            <a:off x="2057400" y="5210176"/>
            <a:ext cx="1104900" cy="466724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44"/>
          <p:cNvCxnSpPr>
            <a:cxnSpLocks noChangeShapeType="1"/>
          </p:cNvCxnSpPr>
          <p:nvPr/>
        </p:nvCxnSpPr>
        <p:spPr bwMode="auto">
          <a:xfrm flipV="1">
            <a:off x="3162300" y="4972050"/>
            <a:ext cx="1095375" cy="2286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46"/>
          <p:cNvCxnSpPr>
            <a:cxnSpLocks noChangeShapeType="1"/>
          </p:cNvCxnSpPr>
          <p:nvPr/>
        </p:nvCxnSpPr>
        <p:spPr bwMode="auto">
          <a:xfrm flipV="1">
            <a:off x="4267200" y="4429125"/>
            <a:ext cx="1114425" cy="533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48"/>
          <p:cNvCxnSpPr>
            <a:cxnSpLocks noChangeShapeType="1"/>
          </p:cNvCxnSpPr>
          <p:nvPr/>
        </p:nvCxnSpPr>
        <p:spPr bwMode="auto">
          <a:xfrm flipV="1">
            <a:off x="5400675" y="3543300"/>
            <a:ext cx="1085850" cy="8763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50"/>
          <p:cNvCxnSpPr>
            <a:cxnSpLocks noChangeShapeType="1"/>
          </p:cNvCxnSpPr>
          <p:nvPr/>
        </p:nvCxnSpPr>
        <p:spPr bwMode="auto">
          <a:xfrm>
            <a:off x="6505575" y="3552825"/>
            <a:ext cx="1114425" cy="4953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56"/>
          <p:cNvSpPr txBox="1">
            <a:spLocks noChangeArrowheads="1"/>
          </p:cNvSpPr>
          <p:nvPr/>
        </p:nvSpPr>
        <p:spPr bwMode="auto">
          <a:xfrm>
            <a:off x="914400" y="5287963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制作</a:t>
            </a:r>
            <a:r>
              <a:rPr lang="zh-CN" altLang="en-US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原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型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想法和设计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1" name="TextBox 57"/>
          <p:cNvSpPr txBox="1">
            <a:spLocks noChangeArrowheads="1"/>
          </p:cNvSpPr>
          <p:nvPr/>
        </p:nvSpPr>
        <p:spPr bwMode="auto">
          <a:xfrm>
            <a:off x="2038350" y="4706938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组</a:t>
            </a:r>
            <a:r>
              <a:rPr lang="zh-CN" altLang="en-US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建团队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开发和测试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2" name="TextBox 58"/>
          <p:cNvSpPr txBox="1">
            <a:spLocks noChangeArrowheads="1"/>
          </p:cNvSpPr>
          <p:nvPr/>
        </p:nvSpPr>
        <p:spPr bwMode="auto">
          <a:xfrm>
            <a:off x="3133725" y="4449763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zh-CN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寻找伙伴服务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接</a:t>
            </a:r>
            <a:r>
              <a:rPr lang="zh-CN" altLang="en-US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口开发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3" name="TextBox 59"/>
          <p:cNvSpPr txBox="1">
            <a:spLocks noChangeArrowheads="1"/>
          </p:cNvSpPr>
          <p:nvPr/>
        </p:nvSpPr>
        <p:spPr bwMode="auto">
          <a:xfrm>
            <a:off x="4240213" y="3794125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zh-CN" sz="1000" b="0" dirty="0">
                <a:ea typeface="宋体" pitchFamily="2" charset="-122"/>
              </a:rPr>
              <a:t> </a:t>
            </a:r>
            <a:r>
              <a:rPr lang="zh-CN" altLang="en-US" sz="1000" b="0" dirty="0">
                <a:ea typeface="宋体" pitchFamily="2" charset="-122"/>
              </a:rPr>
              <a:t>广</a:t>
            </a:r>
            <a:r>
              <a:rPr lang="zh-CN" altLang="en-US" sz="1000" b="0" dirty="0" smtClean="0">
                <a:ea typeface="宋体" pitchFamily="2" charset="-122"/>
              </a:rPr>
              <a:t>告及推广</a:t>
            </a:r>
            <a:endParaRPr lang="en-US" altLang="zh-CN" sz="1000" b="0" dirty="0">
              <a:ea typeface="宋体" pitchFamily="2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zh-CN" sz="1000" b="0" dirty="0">
                <a:ea typeface="宋体" pitchFamily="2" charset="-122"/>
              </a:rPr>
              <a:t> </a:t>
            </a:r>
            <a:r>
              <a:rPr lang="zh-CN" altLang="en-US" sz="1000" b="0" dirty="0">
                <a:ea typeface="宋体" pitchFamily="2" charset="-122"/>
              </a:rPr>
              <a:t>展</a:t>
            </a:r>
            <a:r>
              <a:rPr lang="zh-CN" altLang="en-US" sz="1000" b="0" dirty="0" smtClean="0">
                <a:ea typeface="宋体" pitchFamily="2" charset="-122"/>
              </a:rPr>
              <a:t>示及社交传播</a:t>
            </a:r>
            <a:endParaRPr lang="en-US" altLang="zh-CN" sz="1000" b="0" dirty="0">
              <a:ea typeface="宋体" pitchFamily="2" charset="-122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zh-CN" sz="1000" b="0" dirty="0">
                <a:ea typeface="宋体" pitchFamily="2" charset="-122"/>
              </a:rPr>
              <a:t> </a:t>
            </a:r>
            <a:r>
              <a:rPr lang="zh-CN" altLang="en-US" sz="1000" b="0" dirty="0" smtClean="0">
                <a:ea typeface="宋体" pitchFamily="2" charset="-122"/>
              </a:rPr>
              <a:t>拓展业务关系</a:t>
            </a:r>
            <a:endParaRPr lang="zh-CN" altLang="en-US" sz="1000" b="0" dirty="0">
              <a:ea typeface="宋体" pitchFamily="2" charset="-122"/>
            </a:endParaRPr>
          </a:p>
        </p:txBody>
      </p:sp>
      <p:sp>
        <p:nvSpPr>
          <p:cNvPr id="34" name="TextBox 60"/>
          <p:cNvSpPr txBox="1">
            <a:spLocks noChangeArrowheads="1"/>
          </p:cNvSpPr>
          <p:nvPr/>
        </p:nvSpPr>
        <p:spPr bwMode="auto">
          <a:xfrm>
            <a:off x="5362575" y="3154363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用</a:t>
            </a:r>
            <a:r>
              <a:rPr lang="zh-CN" altLang="en-US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户体验</a:t>
            </a:r>
            <a:endParaRPr lang="en-US" altLang="zh-CN" sz="1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zh-CN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用</a:t>
            </a:r>
            <a:r>
              <a:rPr lang="zh-CN" altLang="en-US" sz="10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户收费模式</a:t>
            </a:r>
            <a:endParaRPr lang="zh-CN" altLang="en-US" sz="1000" dirty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05575" y="3182938"/>
            <a:ext cx="1143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产品增强及维护</a:t>
            </a:r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2660650" y="2909203"/>
            <a:ext cx="1027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们在这里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下箭头 40"/>
          <p:cNvSpPr>
            <a:spLocks noChangeArrowheads="1"/>
          </p:cNvSpPr>
          <p:nvPr/>
        </p:nvSpPr>
        <p:spPr bwMode="auto">
          <a:xfrm>
            <a:off x="2830513" y="3689350"/>
            <a:ext cx="641350" cy="5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lIns="92075" tIns="46038" rIns="92075" bIns="46038" anchor="ctr"/>
          <a:lstStyle>
            <a:lvl1pPr marL="119063" indent="-119063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defRPr b="1"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6" name="Subtitle 2"/>
          <p:cNvSpPr txBox="1">
            <a:spLocks/>
          </p:cNvSpPr>
          <p:nvPr/>
        </p:nvSpPr>
        <p:spPr>
          <a:xfrm>
            <a:off x="933450" y="6731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发展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蓝图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402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20574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产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品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CI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170" name="Picture 2" descr="C:\Users\Chooli\Pictures\jumkid-logo-multi-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2895600"/>
            <a:ext cx="5213350" cy="23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hooli\Pictures\jumkid-logo-tx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1828800"/>
            <a:ext cx="2819399" cy="93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Chooli\Pictures\jumkid-logo-txt-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23" y="1828799"/>
            <a:ext cx="3337303" cy="93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1295400" y="5334000"/>
            <a:ext cx="35052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域名：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www.jumkid.com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60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31242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管理及开发团队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37752" y="1893905"/>
            <a:ext cx="1737888" cy="5484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产品总监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37752" y="3205408"/>
            <a:ext cx="1737888" cy="5484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技术人员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37752" y="3830097"/>
            <a:ext cx="1102011" cy="3810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3828439"/>
            <a:ext cx="1524000" cy="38265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Ember</a:t>
            </a:r>
            <a:r>
              <a:rPr lang="en-CA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CA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37752" y="4287297"/>
            <a:ext cx="1524000" cy="3810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en-CA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640" y="4300711"/>
            <a:ext cx="2005960" cy="367586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数据库设计及数据分析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1264" y="2499335"/>
            <a:ext cx="1102011" cy="3810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总监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79589" y="1874646"/>
            <a:ext cx="1737888" cy="548489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6712" y="2505197"/>
            <a:ext cx="1102011" cy="3810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主编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3101" y="2505197"/>
            <a:ext cx="1102011" cy="3810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035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31242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开发及运营成本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85778"/>
              </p:ext>
            </p:extLst>
          </p:nvPr>
        </p:nvGraphicFramePr>
        <p:xfrm>
          <a:off x="1219200" y="1752600"/>
          <a:ext cx="67818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995295"/>
                <a:gridCol w="152590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第一期技术开发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人天，费用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万人民币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自筹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网站运作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服务器及互联网带宽投入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每年不少于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万人民币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自筹及天使</a:t>
                      </a:r>
                      <a:endParaRPr 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广告推广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谷歌及百度搜索，植入广告，微信微博广告等，费用估算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每个有效用户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元左右，要达到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万用户需要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万人民币左右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业务运作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办公室，员工工资，设备，水电等，以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员工计算，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每年成本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130-150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万左右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31242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收入及估值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80555"/>
              </p:ext>
            </p:extLst>
          </p:nvPr>
        </p:nvGraphicFramePr>
        <p:xfrm>
          <a:off x="1219200" y="1752600"/>
          <a:ext cx="67818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995295"/>
                <a:gridCol w="152590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收入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估值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电商会员费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万有效用户对应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电商商家计算，每商家每年年费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万元，总收入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前三年收益约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专业用户会员费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专业用户在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5%-10%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左右，为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5-10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万，每月月费为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元，每年约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150-300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万收入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前三年收益约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联盟广告</a:t>
                      </a:r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对免费用户推送广告，无法估计收入，能够平衡必要开支即可</a:t>
                      </a:r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39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47800" y="1447800"/>
            <a:ext cx="2209800" cy="4286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跳蛙网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828800" y="2362200"/>
            <a:ext cx="5562600" cy="2667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为个人和商务旅行者提供覆盖整个旅行周期的在线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行管理，为旅行减少麻烦、节省时间及费用、提升旅行体验而开发的互联网应用工具。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C:\Users\Chooli\Pictures\未标题-2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4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32382">
            <a:off x="5758798" y="3918641"/>
            <a:ext cx="1872933" cy="148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003518" y="4847377"/>
            <a:ext cx="1295400" cy="4572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</a:t>
            </a:r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58347" y="3197004"/>
            <a:ext cx="1143000" cy="51604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21941" y="3487848"/>
            <a:ext cx="990600" cy="51604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住宿</a:t>
            </a:r>
            <a:endPara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3657600"/>
            <a:ext cx="1295400" cy="609600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</a:t>
            </a:r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95977" y="4267200"/>
            <a:ext cx="990600" cy="51604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餐饮</a:t>
            </a:r>
            <a:endPara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98397" y="4648200"/>
            <a:ext cx="622803" cy="36364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endParaRPr 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21200" y="5105400"/>
            <a:ext cx="880640" cy="51604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8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31242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附录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27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95400" y="1371600"/>
            <a:ext cx="22098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出行的麻烦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0" y="2057400"/>
            <a:ext cx="5715000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85750" indent="-285750">
              <a:spcBef>
                <a:spcPct val="20000"/>
              </a:spcBef>
              <a:buClr>
                <a:srgbClr val="0099FF"/>
              </a:buClr>
              <a:buSzPct val="85000"/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algn="ctr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容易忘记重要时刻，招致不必要麻烦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旅游信息杂乱，查询繁琐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随身携带资料多，容易丢失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对当地情况不了解，发生意外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旅伴照顾不够，产生情绪与身体不适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预定酒店条件不好，导致休息不好或情绪受影响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交通情况复杂，忽略备用方案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景点设施不足，体验打折扣</a:t>
            </a:r>
            <a:endParaRPr lang="en-US" altLang="zh-CN" dirty="0"/>
          </a:p>
        </p:txBody>
      </p:sp>
      <p:pic>
        <p:nvPicPr>
          <p:cNvPr id="3074" name="Picture 2" descr="C:\Users\Chooli\Pictures\未标题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1447800"/>
            <a:ext cx="6324600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目前的旅行流程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algn="l"/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algn="l"/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旅行前，想象旅程是美妙的，但是真实的旅行会面对诸多的麻烦，有时让您束手无策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170" name="Picture 2" descr="C:\Users\Chooli\Pictures\未标题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93" y="3501512"/>
            <a:ext cx="1694507" cy="230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209800" y="3617656"/>
            <a:ext cx="1600200" cy="51604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定目的地</a:t>
            </a:r>
            <a:endPara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0" y="3620674"/>
            <a:ext cx="1371600" cy="51604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查攻略</a:t>
            </a:r>
            <a:endPara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038600" y="3766368"/>
            <a:ext cx="381000" cy="23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127282" y="4245362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95800" y="4662021"/>
            <a:ext cx="1524000" cy="51604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定机票酒店</a:t>
            </a:r>
            <a:endPara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05000" y="4684456"/>
            <a:ext cx="1905000" cy="516048"/>
          </a:xfrm>
          <a:prstGeom prst="roundRect">
            <a:avLst/>
          </a:prstGeom>
          <a:solidFill>
            <a:srgbClr val="7CD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打印预定信息</a:t>
            </a:r>
            <a:endPara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3962400" y="4861994"/>
            <a:ext cx="381000" cy="23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56687" y="1371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先对旅游目的地做充分了解，并做一个周详的计划，是实现旅程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的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好开始</a:t>
            </a:r>
            <a:endParaRPr lang="en-US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103" name="Picture 7" descr="C:\Users\Chooli\Pictures\未标题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86" y="3657600"/>
            <a:ext cx="6080911" cy="186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9195757">
            <a:off x="6007307" y="2260419"/>
            <a:ext cx="200565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?</a:t>
            </a:r>
            <a:endParaRPr lang="en-US" sz="23900" dirty="0">
              <a:solidFill>
                <a:schemeClr val="tx1">
                  <a:lumMod val="65000"/>
                  <a:lumOff val="3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105" name="Picture 9" descr="http://content.mycutegraphics.com/graphics/frog/cartoon-frog.png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2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86" y="2403923"/>
            <a:ext cx="1286514" cy="151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09799" y="4419600"/>
            <a:ext cx="3429001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预先制定计划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895601" y="2514600"/>
            <a:ext cx="3733799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这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里有一些工作要做哦”</a:t>
            </a:r>
            <a:endParaRPr lang="en-US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36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084152" y="1143000"/>
            <a:ext cx="1811448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智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能旅行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Chooli\Pictures\jumkid-laptop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61727"/>
            <a:ext cx="3733800" cy="1958809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  <p:pic>
        <p:nvPicPr>
          <p:cNvPr id="1027" name="Picture 3" descr="C:\Users\Chooli\Pictures\jumkid-planner-on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61727"/>
            <a:ext cx="1520825" cy="197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505894" y="2084248"/>
            <a:ext cx="304800" cy="304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505894" y="2577065"/>
            <a:ext cx="304800" cy="304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770706" y="2057400"/>
            <a:ext cx="1371600" cy="3316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划（人工）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83535" y="2539499"/>
            <a:ext cx="2133600" cy="342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集信息（半自动）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07402" y="3027113"/>
            <a:ext cx="2621280" cy="342366"/>
            <a:chOff x="4217703" y="1656940"/>
            <a:chExt cx="2621280" cy="342366"/>
          </a:xfrm>
        </p:grpSpPr>
        <p:sp>
          <p:nvSpPr>
            <p:cNvPr id="15" name="Oval 14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dirty="0"/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4492023" y="1656940"/>
              <a:ext cx="2346960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重要提</a:t>
              </a:r>
              <a:r>
                <a:rPr lang="zh-CN" altLang="en-US" sz="18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醒</a:t>
              </a:r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（自动）</a:t>
              </a:r>
              <a:endParaRPr 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7543800" y="2371929"/>
            <a:ext cx="304800" cy="304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027419" y="2332698"/>
            <a:ext cx="1505585" cy="342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428615" y="2332022"/>
            <a:ext cx="2038985" cy="342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同伴功能（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自动）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683610" y="3010434"/>
            <a:ext cx="2038985" cy="342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动同步（自动）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543800" y="3009602"/>
            <a:ext cx="304800" cy="304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73798"/>
            <a:ext cx="384772" cy="37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32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Chooli\Pictures\未标题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46" y="3833452"/>
            <a:ext cx="5029200" cy="146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1279556" y="2237264"/>
            <a:ext cx="2209800" cy="3242171"/>
          </a:xfrm>
          <a:prstGeom prst="wedgeRectCallout">
            <a:avLst>
              <a:gd name="adj1" fmla="val 78700"/>
              <a:gd name="adj2" fmla="val 386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33800" y="1970564"/>
            <a:ext cx="1752600" cy="5334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重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要信息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123" name="Picture 3" descr="C:\Users\Chooli\Pictures\未标题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93" y="2067651"/>
            <a:ext cx="25241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941275" y="2667000"/>
            <a:ext cx="19431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rgbClr val="0099FF"/>
              </a:buClr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Clr>
                <a:srgbClr val="0099FF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Clr>
                <a:srgbClr val="0099FF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交通、住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143000"/>
            <a:ext cx="2057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行程计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划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50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69" y="2057400"/>
            <a:ext cx="2218104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6800" y="762000"/>
            <a:ext cx="2057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行程计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划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71800" y="3086476"/>
            <a:ext cx="932821" cy="533400"/>
            <a:chOff x="6324600" y="4648200"/>
            <a:chExt cx="932821" cy="533400"/>
          </a:xfrm>
        </p:grpSpPr>
        <p:pic>
          <p:nvPicPr>
            <p:cNvPr id="7" name="Picture 2" descr="C:\Project\SiteStory\aws_svn_repository\trunk\com.jumkid.www\WebContent\images\admin\icon-itinerary-activit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648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Project\SiteStory\aws_svn_repository\trunk\com.jumkid.www\WebContent\images\admin\icon-itinerary-hot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4648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Project\SiteStory\aws_svn_repository\trunk\com.jumkid.www\WebContent\images\admin\icon-itinerary-ca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4648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C:\Project\SiteStory\aws_svn_repository\trunk\com.jumkid.www\WebContent\images\admin\icon-itinerary-destinati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4648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:\Project\SiteStory\aws_svn_repository\trunk\com.jumkid.www\WebContent\images\admin\icon-itinerary-fligh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4648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C:\Project\SiteStory\aws_svn_repository\trunk\com.jumkid.www\WebContent\images\admin\icon-itinerary-food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4648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Project\SiteStory\aws_svn_repository\trunk\com.jumkid.www\WebContent\images\admin\icon-itinerary-ca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46482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9" descr="C:\Project\SiteStory\aws_svn_repository\trunk\com.jumkid.www\WebContent\images\admin\icon-itinerary-destinati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49530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C:\Project\SiteStory\aws_svn_repository\trunk\com.jumkid.www\WebContent\images\admin\icon-itinerary-fligh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95300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1" descr="C:\Project\SiteStory\aws_svn_repository\trunk\com.jumkid.www\WebContent\images\admin\icon-itinerary-hot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8821" y="494621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Oval 17"/>
          <p:cNvSpPr/>
          <p:nvPr/>
        </p:nvSpPr>
        <p:spPr>
          <a:xfrm>
            <a:off x="5348863" y="3131366"/>
            <a:ext cx="304800" cy="304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371600" y="3731913"/>
            <a:ext cx="2772926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图标用户区别行程类别，包括（航班、汽车、餐饮、活动、景点、宾馆等）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52221" y="3415041"/>
            <a:ext cx="304800" cy="304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508873" y="3884313"/>
            <a:ext cx="304800" cy="304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cxnSp>
        <p:nvCxnSpPr>
          <p:cNvPr id="23" name="Straight Connector 22"/>
          <p:cNvCxnSpPr>
            <a:stCxn id="18" idx="2"/>
          </p:cNvCxnSpPr>
          <p:nvPr/>
        </p:nvCxnSpPr>
        <p:spPr>
          <a:xfrm flipH="1">
            <a:off x="4038600" y="3283766"/>
            <a:ext cx="13102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04621" y="1485900"/>
            <a:ext cx="0" cy="1929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/>
          <p:cNvSpPr txBox="1">
            <a:spLocks/>
          </p:cNvSpPr>
          <p:nvPr/>
        </p:nvSpPr>
        <p:spPr>
          <a:xfrm>
            <a:off x="4191000" y="1485900"/>
            <a:ext cx="2620526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时间是重要的提醒数据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4906456" y="914400"/>
            <a:ext cx="2772926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输入的文字描述行程内容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7661273" y="914400"/>
            <a:ext cx="0" cy="29699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69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19200" y="1143000"/>
            <a:ext cx="1828800" cy="4286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信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息收集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0" name="Picture 2" descr="C:\Users\Chooli\Pictures\jk-post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54" y="3816192"/>
            <a:ext cx="2590800" cy="179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72354" y="1905000"/>
            <a:ext cx="3047246" cy="342366"/>
            <a:chOff x="4217703" y="1656940"/>
            <a:chExt cx="3047246" cy="342366"/>
          </a:xfrm>
        </p:grpSpPr>
        <p:sp>
          <p:nvSpPr>
            <p:cNvPr id="7" name="Oval 6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dirty="0"/>
            </a:p>
          </p:txBody>
        </p:sp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492023" y="1656940"/>
              <a:ext cx="2772926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</a:t>
              </a:r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入目的地、时间（手动）</a:t>
              </a:r>
              <a:endParaRPr 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72354" y="2362200"/>
            <a:ext cx="3656846" cy="342366"/>
            <a:chOff x="4217703" y="1656940"/>
            <a:chExt cx="3656846" cy="342366"/>
          </a:xfrm>
        </p:grpSpPr>
        <p:sp>
          <p:nvSpPr>
            <p:cNvPr id="10" name="Oval 9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dirty="0"/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4492023" y="1656940"/>
              <a:ext cx="3382526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目的地国家、所需证件（自动）</a:t>
              </a:r>
              <a:endParaRPr 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66319" y="2819400"/>
            <a:ext cx="3656846" cy="342366"/>
            <a:chOff x="4217703" y="1656940"/>
            <a:chExt cx="3656846" cy="342366"/>
          </a:xfrm>
        </p:grpSpPr>
        <p:sp>
          <p:nvSpPr>
            <p:cNvPr id="13" name="Oval 12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en-US" dirty="0"/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4492023" y="1656940"/>
              <a:ext cx="3382526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目的地天气（自动）</a:t>
              </a:r>
              <a:endParaRPr 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66319" y="3276600"/>
            <a:ext cx="3656846" cy="342366"/>
            <a:chOff x="4217703" y="1656940"/>
            <a:chExt cx="3656846" cy="342366"/>
          </a:xfrm>
        </p:grpSpPr>
        <p:sp>
          <p:nvSpPr>
            <p:cNvPr id="16" name="Oval 15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4492023" y="1656940"/>
              <a:ext cx="3382526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目的地旅行法律（自动）</a:t>
              </a:r>
              <a:endParaRPr 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96005" y="1894282"/>
            <a:ext cx="2776395" cy="342366"/>
            <a:chOff x="4217703" y="1656940"/>
            <a:chExt cx="2776395" cy="342366"/>
          </a:xfrm>
        </p:grpSpPr>
        <p:sp>
          <p:nvSpPr>
            <p:cNvPr id="19" name="Oval 18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dirty="0"/>
            </a:p>
          </p:txBody>
        </p:sp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4492023" y="1656940"/>
              <a:ext cx="2502075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输入航班交通（</a:t>
              </a:r>
              <a:r>
                <a:rPr lang="zh-CN" altLang="en-US" sz="18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</a:t>
              </a:r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动）</a:t>
              </a:r>
              <a:endParaRPr 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88160" y="2370265"/>
            <a:ext cx="2776395" cy="342366"/>
            <a:chOff x="4217703" y="1656940"/>
            <a:chExt cx="2776395" cy="342366"/>
          </a:xfrm>
        </p:grpSpPr>
        <p:sp>
          <p:nvSpPr>
            <p:cNvPr id="22" name="Oval 21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dirty="0"/>
            </a:p>
          </p:txBody>
        </p:sp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4492023" y="1656940"/>
              <a:ext cx="2502075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</a:t>
              </a:r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机及</a:t>
              </a:r>
              <a:r>
                <a:rPr lang="zh-CN" altLang="en-US" sz="18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行李</a:t>
              </a:r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信息（自动）</a:t>
              </a:r>
              <a:endParaRPr 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88160" y="2808682"/>
            <a:ext cx="2776395" cy="342366"/>
            <a:chOff x="4217703" y="1656940"/>
            <a:chExt cx="2776395" cy="342366"/>
          </a:xfrm>
        </p:grpSpPr>
        <p:sp>
          <p:nvSpPr>
            <p:cNvPr id="25" name="Oval 24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en-US" dirty="0"/>
            </a:p>
          </p:txBody>
        </p:sp>
        <p:sp>
          <p:nvSpPr>
            <p:cNvPr id="26" name="Subtitle 2"/>
            <p:cNvSpPr txBox="1">
              <a:spLocks/>
            </p:cNvSpPr>
            <p:nvPr/>
          </p:nvSpPr>
          <p:spPr>
            <a:xfrm>
              <a:off x="4492023" y="1656940"/>
              <a:ext cx="2502075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携带物品法律（自动）</a:t>
              </a:r>
              <a:endParaRPr 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88160" y="3608248"/>
            <a:ext cx="2776395" cy="342366"/>
            <a:chOff x="4217703" y="1656940"/>
            <a:chExt cx="2776395" cy="342366"/>
          </a:xfrm>
        </p:grpSpPr>
        <p:sp>
          <p:nvSpPr>
            <p:cNvPr id="28" name="Oval 27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Subtitle 2"/>
            <p:cNvSpPr txBox="1">
              <a:spLocks/>
            </p:cNvSpPr>
            <p:nvPr/>
          </p:nvSpPr>
          <p:spPr>
            <a:xfrm>
              <a:off x="4492023" y="1656940"/>
              <a:ext cx="2502075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目的地旅行新闻（自动）</a:t>
              </a:r>
              <a:endParaRPr lang="en-US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88160" y="4114800"/>
            <a:ext cx="2776395" cy="342366"/>
            <a:chOff x="4217703" y="1656940"/>
            <a:chExt cx="2776395" cy="342366"/>
          </a:xfrm>
        </p:grpSpPr>
        <p:sp>
          <p:nvSpPr>
            <p:cNvPr id="31" name="Oval 30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Subtitle 2"/>
            <p:cNvSpPr txBox="1">
              <a:spLocks/>
            </p:cNvSpPr>
            <p:nvPr/>
          </p:nvSpPr>
          <p:spPr>
            <a:xfrm>
              <a:off x="4492023" y="1656940"/>
              <a:ext cx="2502075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目的地餐饮（自动）</a:t>
              </a:r>
              <a:endParaRPr lang="en-US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88160" y="4648200"/>
            <a:ext cx="2776395" cy="342366"/>
            <a:chOff x="4217703" y="1656940"/>
            <a:chExt cx="2776395" cy="342366"/>
          </a:xfrm>
        </p:grpSpPr>
        <p:sp>
          <p:nvSpPr>
            <p:cNvPr id="34" name="Oval 33"/>
            <p:cNvSpPr/>
            <p:nvPr/>
          </p:nvSpPr>
          <p:spPr>
            <a:xfrm>
              <a:off x="4217703" y="1683788"/>
              <a:ext cx="304800" cy="3048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9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Subtitle 2"/>
            <p:cNvSpPr txBox="1">
              <a:spLocks/>
            </p:cNvSpPr>
            <p:nvPr/>
          </p:nvSpPr>
          <p:spPr>
            <a:xfrm>
              <a:off x="4492023" y="1656940"/>
              <a:ext cx="2502075" cy="34236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85000"/>
                <a:buFont typeface="Brush Script MT" pitchFamily="66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8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目的地购物（自动）</a:t>
              </a:r>
              <a:endParaRPr lang="en-US" sz="1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94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2354</TotalTime>
  <Words>1193</Words>
  <Application>Microsoft Office PowerPoint</Application>
  <PresentationFormat>On-screen Show (4:3)</PresentationFormat>
  <Paragraphs>209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Jumkid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Jumkid 跳蛙</dc:title>
  <dc:creator>Chooli Ye</dc:creator>
  <cp:lastModifiedBy>Chooli Ye</cp:lastModifiedBy>
  <cp:revision>103</cp:revision>
  <cp:lastPrinted>2015-03-09T18:58:42Z</cp:lastPrinted>
  <dcterms:created xsi:type="dcterms:W3CDTF">2006-08-16T00:00:00Z</dcterms:created>
  <dcterms:modified xsi:type="dcterms:W3CDTF">2015-04-09T02:26:01Z</dcterms:modified>
</cp:coreProperties>
</file>