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3" r:id="rId3"/>
    <p:sldId id="261" r:id="rId4"/>
    <p:sldId id="262" r:id="rId5"/>
    <p:sldId id="264" r:id="rId6"/>
    <p:sldId id="259" r:id="rId7"/>
    <p:sldId id="256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34"/>
    <a:srgbClr val="212625"/>
    <a:srgbClr val="02BDA1"/>
    <a:srgbClr val="4B8BFA"/>
    <a:srgbClr val="B2BFBF"/>
    <a:srgbClr val="4530FF"/>
    <a:srgbClr val="ED9118"/>
    <a:srgbClr val="DAE3F3"/>
    <a:srgbClr val="BABABA"/>
    <a:srgbClr val="7603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D833EA-FFE9-19EC-5D36-AF902280F45D}" v="3490" dt="2023-11-09T08:36:26.883"/>
    <p1510:client id="{664A3E6E-FB2C-CDDC-D5E9-0E79AF87BEB1}" v="3481" dt="2023-11-09T09:09:30.874"/>
    <p1510:client id="{B08BE9FF-1DE3-4240-C544-0EAD133A33A6}" v="1143" dt="2023-11-09T05:16:47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9AC532-4A39-2A15-FE77-79E7963904FF}"/>
              </a:ext>
            </a:extLst>
          </p:cNvPr>
          <p:cNvSpPr/>
          <p:nvPr/>
        </p:nvSpPr>
        <p:spPr>
          <a:xfrm>
            <a:off x="-57509" y="-1"/>
            <a:ext cx="12307018" cy="69011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generated image of a city&#10;&#10;Description automatically generated">
            <a:extLst>
              <a:ext uri="{FF2B5EF4-FFF2-40B4-BE49-F238E27FC236}">
                <a16:creationId xmlns:a16="http://schemas.microsoft.com/office/drawing/2014/main" id="{26229C60-18BF-3556-E64B-750A6ABB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" y="53877"/>
            <a:ext cx="12232256" cy="6833917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538E7AF1-9035-255D-438D-805478CBFC86}"/>
              </a:ext>
            </a:extLst>
          </p:cNvPr>
          <p:cNvSpPr txBox="1"/>
          <p:nvPr/>
        </p:nvSpPr>
        <p:spPr>
          <a:xfrm>
            <a:off x="4312631" y="1669188"/>
            <a:ext cx="3606974" cy="150810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th-TH" sz="3200" b="1">
                <a:solidFill>
                  <a:schemeClr val="bg1">
                    <a:lumMod val="95000"/>
                  </a:schemeClr>
                </a:solidFill>
                <a:latin typeface="Prompt"/>
                <a:cs typeface="Prompt"/>
              </a:rPr>
              <a:t>SMART GRID</a:t>
            </a:r>
          </a:p>
          <a:p>
            <a:pPr algn="ctr">
              <a:lnSpc>
                <a:spcPct val="150000"/>
              </a:lnSpc>
            </a:pPr>
            <a:r>
              <a:rPr lang="th-TH" sz="3200" b="1">
                <a:solidFill>
                  <a:schemeClr val="bg1">
                    <a:lumMod val="95000"/>
                  </a:schemeClr>
                </a:solidFill>
                <a:latin typeface="Prompt"/>
                <a:cs typeface="Prompt"/>
              </a:rPr>
              <a:t>THAILAND</a:t>
            </a:r>
          </a:p>
        </p:txBody>
      </p:sp>
    </p:spTree>
    <p:extLst>
      <p:ext uri="{BB962C8B-B14F-4D97-AF65-F5344CB8AC3E}">
        <p14:creationId xmlns:p14="http://schemas.microsoft.com/office/powerpoint/2010/main" val="330298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602BB203-14DE-AD9B-71B9-AEAB0751FD7F}"/>
              </a:ext>
            </a:extLst>
          </p:cNvPr>
          <p:cNvSpPr/>
          <p:nvPr/>
        </p:nvSpPr>
        <p:spPr>
          <a:xfrm>
            <a:off x="10330664" y="397773"/>
            <a:ext cx="740834" cy="7408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4B8B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65B8B0-4F31-AB3E-CCD4-FFAF6AAA31AC}"/>
              </a:ext>
            </a:extLst>
          </p:cNvPr>
          <p:cNvCxnSpPr/>
          <p:nvPr/>
        </p:nvCxnSpPr>
        <p:spPr>
          <a:xfrm>
            <a:off x="960535" y="757254"/>
            <a:ext cx="4232" cy="1062565"/>
          </a:xfrm>
          <a:prstGeom prst="straightConnector1">
            <a:avLst/>
          </a:prstGeom>
          <a:ln w="28575">
            <a:solidFill>
              <a:srgbClr val="BABAB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0DF55D-92DA-D4D7-94EA-602A10C69E93}"/>
              </a:ext>
            </a:extLst>
          </p:cNvPr>
          <p:cNvCxnSpPr>
            <a:cxnSpLocks/>
          </p:cNvCxnSpPr>
          <p:nvPr/>
        </p:nvCxnSpPr>
        <p:spPr>
          <a:xfrm flipH="1">
            <a:off x="967984" y="749636"/>
            <a:ext cx="1244600" cy="18344"/>
          </a:xfrm>
          <a:prstGeom prst="straightConnector1">
            <a:avLst/>
          </a:prstGeom>
          <a:ln w="28575">
            <a:solidFill>
              <a:srgbClr val="BABAB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4A845F6B-9537-7E42-A4C1-A009C7261E7E}"/>
              </a:ext>
            </a:extLst>
          </p:cNvPr>
          <p:cNvGrpSpPr/>
          <p:nvPr/>
        </p:nvGrpSpPr>
        <p:grpSpPr>
          <a:xfrm>
            <a:off x="2071569" y="409016"/>
            <a:ext cx="7542676" cy="668988"/>
            <a:chOff x="5723725" y="3082899"/>
            <a:chExt cx="7521113" cy="476980"/>
          </a:xfrm>
        </p:grpSpPr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9102EE0E-CA16-D2E0-8B5F-C2B8B1D5C5B6}"/>
                </a:ext>
              </a:extLst>
            </p:cNvPr>
            <p:cNvSpPr/>
            <p:nvPr/>
          </p:nvSpPr>
          <p:spPr>
            <a:xfrm>
              <a:off x="5723725" y="3082901"/>
              <a:ext cx="1582168" cy="476977"/>
            </a:xfrm>
            <a:prstGeom prst="flowChartTerminator">
              <a:avLst/>
            </a:prstGeom>
            <a:solidFill>
              <a:srgbClr val="453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4A3726A4-B01E-4CE1-AB54-C7216C8FD89D}"/>
                </a:ext>
              </a:extLst>
            </p:cNvPr>
            <p:cNvSpPr/>
            <p:nvPr/>
          </p:nvSpPr>
          <p:spPr>
            <a:xfrm>
              <a:off x="11662670" y="3082899"/>
              <a:ext cx="1582168" cy="476977"/>
            </a:xfrm>
            <a:prstGeom prst="flowChartTerminator">
              <a:avLst/>
            </a:prstGeom>
            <a:solidFill>
              <a:srgbClr val="453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E205B1-1CCB-B780-BFBE-3618903B7236}"/>
                </a:ext>
              </a:extLst>
            </p:cNvPr>
            <p:cNvSpPr/>
            <p:nvPr/>
          </p:nvSpPr>
          <p:spPr>
            <a:xfrm>
              <a:off x="6840550" y="3082902"/>
              <a:ext cx="5281646" cy="476977"/>
            </a:xfrm>
            <a:prstGeom prst="rect">
              <a:avLst/>
            </a:prstGeom>
            <a:solidFill>
              <a:srgbClr val="453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latin typeface="Prompt"/>
                <a:ea typeface="Calibri"/>
                <a:cs typeface="Calibri"/>
              </a:endParaRPr>
            </a:p>
          </p:txBody>
        </p:sp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id="{B145170A-9719-3E35-F70C-C23B0E43BE04}"/>
              </a:ext>
            </a:extLst>
          </p:cNvPr>
          <p:cNvSpPr txBox="1"/>
          <p:nvPr/>
        </p:nvSpPr>
        <p:spPr>
          <a:xfrm>
            <a:off x="2618902" y="524679"/>
            <a:ext cx="6767886" cy="38856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h-TH" sz="1400" b="1">
                <a:solidFill>
                  <a:srgbClr val="FFFFFF"/>
                </a:solidFill>
                <a:latin typeface="Prompt"/>
                <a:cs typeface="Prompt"/>
              </a:rPr>
              <a:t>ตัวแผนแม่บทการพัฒนาระบบโครงข่ายสมาร์ทกร</a:t>
            </a:r>
            <a:r>
              <a:rPr lang="th-TH" sz="1400" b="1" err="1">
                <a:solidFill>
                  <a:srgbClr val="FFFFFF"/>
                </a:solidFill>
                <a:latin typeface="Prompt"/>
                <a:cs typeface="Prompt"/>
              </a:rPr>
              <a:t>ิดข</a:t>
            </a:r>
            <a:r>
              <a:rPr lang="th-TH" sz="1400" b="1">
                <a:solidFill>
                  <a:srgbClr val="FFFFFF"/>
                </a:solidFill>
                <a:latin typeface="Prompt"/>
                <a:cs typeface="Prompt"/>
              </a:rPr>
              <a:t>องประเทศไทย พ.ศ. 2558-2579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FC22AC-EC74-6198-50A7-EE17D633EE40}"/>
              </a:ext>
            </a:extLst>
          </p:cNvPr>
          <p:cNvCxnSpPr/>
          <p:nvPr/>
        </p:nvCxnSpPr>
        <p:spPr>
          <a:xfrm flipV="1">
            <a:off x="1634339" y="2070293"/>
            <a:ext cx="7059787" cy="16935"/>
          </a:xfrm>
          <a:prstGeom prst="straightConnector1">
            <a:avLst/>
          </a:prstGeom>
          <a:ln w="28575">
            <a:solidFill>
              <a:srgbClr val="BABAB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665C287-EF65-FE19-4FB0-B43E29280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" b="51018"/>
          <a:stretch/>
        </p:blipFill>
        <p:spPr>
          <a:xfrm>
            <a:off x="12603226" y="-1627693"/>
            <a:ext cx="8501287" cy="472832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782AD1-F20E-D491-76A0-12C426C382D7}"/>
              </a:ext>
            </a:extLst>
          </p:cNvPr>
          <p:cNvSpPr/>
          <p:nvPr/>
        </p:nvSpPr>
        <p:spPr>
          <a:xfrm>
            <a:off x="2139980" y="4681293"/>
            <a:ext cx="2788021" cy="396028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FBC007C-D87A-2A68-CB2F-B901F3DE095A}"/>
              </a:ext>
            </a:extLst>
          </p:cNvPr>
          <p:cNvSpPr/>
          <p:nvPr/>
        </p:nvSpPr>
        <p:spPr>
          <a:xfrm>
            <a:off x="8707839" y="1596377"/>
            <a:ext cx="3005074" cy="980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isplay 25">
            <a:extLst>
              <a:ext uri="{FF2B5EF4-FFF2-40B4-BE49-F238E27FC236}">
                <a16:creationId xmlns:a16="http://schemas.microsoft.com/office/drawing/2014/main" id="{BAF7B50F-EE5B-29EC-8A1C-4A306EBC4FAE}"/>
              </a:ext>
            </a:extLst>
          </p:cNvPr>
          <p:cNvSpPr/>
          <p:nvPr/>
        </p:nvSpPr>
        <p:spPr>
          <a:xfrm rot="10800000">
            <a:off x="373994" y="1562068"/>
            <a:ext cx="1261176" cy="1056607"/>
          </a:xfrm>
          <a:prstGeom prst="flowChartDisplay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3C1EF49F-0D5C-3B70-7E26-91907252EDAB}"/>
              </a:ext>
            </a:extLst>
          </p:cNvPr>
          <p:cNvSpPr txBox="1"/>
          <p:nvPr/>
        </p:nvSpPr>
        <p:spPr>
          <a:xfrm>
            <a:off x="486592" y="1816050"/>
            <a:ext cx="10457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200" b="1">
                <a:solidFill>
                  <a:srgbClr val="171616"/>
                </a:solidFill>
                <a:latin typeface="Prompt"/>
                <a:cs typeface="Prompt"/>
              </a:rPr>
              <a:t>แผนแม่บทฯ </a:t>
            </a:r>
          </a:p>
          <a:p>
            <a:r>
              <a:rPr lang="th-TH" sz="1200" b="1" err="1">
                <a:solidFill>
                  <a:srgbClr val="171616"/>
                </a:solidFill>
                <a:latin typeface="Prompt"/>
                <a:cs typeface="Prompt"/>
              </a:rPr>
              <a:t>Smart</a:t>
            </a:r>
            <a:r>
              <a:rPr lang="th-TH" sz="1200" b="1">
                <a:solidFill>
                  <a:srgbClr val="171616"/>
                </a:solidFill>
                <a:latin typeface="Prompt"/>
                <a:cs typeface="Prompt"/>
              </a:rPr>
              <a:t> </a:t>
            </a:r>
            <a:r>
              <a:rPr lang="th-TH" sz="1200" b="1" err="1">
                <a:solidFill>
                  <a:srgbClr val="171616"/>
                </a:solidFill>
                <a:latin typeface="Prompt"/>
                <a:cs typeface="Prompt"/>
              </a:rPr>
              <a:t>Grid</a:t>
            </a:r>
            <a:endParaRPr lang="th-TH" sz="1200" b="1">
              <a:solidFill>
                <a:srgbClr val="171616"/>
              </a:solidFill>
              <a:latin typeface="Prompt"/>
              <a:cs typeface="Prompt"/>
            </a:endParaRPr>
          </a:p>
        </p:txBody>
      </p:sp>
      <p:sp>
        <p:nvSpPr>
          <p:cNvPr id="28" name="Flowchart: Off-page Connector 27">
            <a:extLst>
              <a:ext uri="{FF2B5EF4-FFF2-40B4-BE49-F238E27FC236}">
                <a16:creationId xmlns:a16="http://schemas.microsoft.com/office/drawing/2014/main" id="{951ECF41-8CBE-5259-9D35-51E6F1DD2C31}"/>
              </a:ext>
            </a:extLst>
          </p:cNvPr>
          <p:cNvSpPr/>
          <p:nvPr/>
        </p:nvSpPr>
        <p:spPr>
          <a:xfrm rot="16200000">
            <a:off x="3042762" y="814540"/>
            <a:ext cx="783167" cy="2574303"/>
          </a:xfrm>
          <a:prstGeom prst="flowChartOffpageConnector">
            <a:avLst/>
          </a:prstGeom>
          <a:solidFill>
            <a:srgbClr val="02BD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8CB8189B-8B0B-4EB4-36FA-0940479C12FD}"/>
              </a:ext>
            </a:extLst>
          </p:cNvPr>
          <p:cNvSpPr txBox="1"/>
          <p:nvPr/>
        </p:nvSpPr>
        <p:spPr>
          <a:xfrm>
            <a:off x="2283848" y="1970254"/>
            <a:ext cx="2003932" cy="25391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1050" b="1">
                <a:solidFill>
                  <a:srgbClr val="171616"/>
                </a:solidFill>
                <a:latin typeface="Prompt"/>
                <a:cs typeface="Prompt"/>
              </a:rPr>
              <a:t>แผนขับเคลื่อนฯ ระยะสั้น</a:t>
            </a:r>
            <a:endParaRPr lang="en-US" sz="1050">
              <a:solidFill>
                <a:srgbClr val="171616"/>
              </a:solidFill>
              <a:latin typeface="Prompt"/>
              <a:cs typeface="Prompt"/>
            </a:endParaRP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57FACAFE-D712-0C99-35F6-16C6D654FB8B}"/>
              </a:ext>
            </a:extLst>
          </p:cNvPr>
          <p:cNvSpPr txBox="1"/>
          <p:nvPr/>
        </p:nvSpPr>
        <p:spPr>
          <a:xfrm>
            <a:off x="8858751" y="1697079"/>
            <a:ext cx="2579794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050" b="1">
                <a:solidFill>
                  <a:srgbClr val="171616"/>
                </a:solidFill>
                <a:latin typeface="Prompt"/>
                <a:cs typeface="Prompt"/>
              </a:rPr>
              <a:t>แผนการพัฒนาโครงสร้างพื้นฐานและการจัดการ </a:t>
            </a:r>
            <a:r>
              <a:rPr lang="th-TH" sz="1050" b="1" err="1">
                <a:solidFill>
                  <a:srgbClr val="171616"/>
                </a:solidFill>
                <a:latin typeface="Prompt"/>
                <a:cs typeface="Prompt"/>
              </a:rPr>
              <a:t>DERs</a:t>
            </a:r>
            <a:r>
              <a:rPr lang="th-TH" sz="1050" b="1">
                <a:solidFill>
                  <a:srgbClr val="171616"/>
                </a:solidFill>
                <a:latin typeface="Prompt"/>
                <a:cs typeface="Prompt"/>
              </a:rPr>
              <a:t> รองรับการเปลี่ยนผ่านไปสู่ระบบโครงข่ายไฟฟ้ายุคใหม่ อย่างมีประสิทธิภาพ และเป็นมิตรต่อสิ่งแวดล้อม</a:t>
            </a:r>
            <a:endParaRPr lang="en-US" sz="1050">
              <a:solidFill>
                <a:srgbClr val="171616"/>
              </a:solidFill>
              <a:latin typeface="Prompt"/>
              <a:cs typeface="Prompt"/>
            </a:endParaRPr>
          </a:p>
        </p:txBody>
      </p:sp>
      <p:sp>
        <p:nvSpPr>
          <p:cNvPr id="32" name="Flowchart: Off-page Connector 31">
            <a:extLst>
              <a:ext uri="{FF2B5EF4-FFF2-40B4-BE49-F238E27FC236}">
                <a16:creationId xmlns:a16="http://schemas.microsoft.com/office/drawing/2014/main" id="{C35ACFC5-F098-CD3F-7FFE-940A5ACC8543}"/>
              </a:ext>
            </a:extLst>
          </p:cNvPr>
          <p:cNvSpPr/>
          <p:nvPr/>
        </p:nvSpPr>
        <p:spPr>
          <a:xfrm rot="16200000">
            <a:off x="6425901" y="930957"/>
            <a:ext cx="762001" cy="2334415"/>
          </a:xfrm>
          <a:prstGeom prst="flowChartOffpageConnector">
            <a:avLst/>
          </a:prstGeom>
          <a:solidFill>
            <a:srgbClr val="4B8B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21E50A16-1CF0-EEDB-A01C-56EE5BCD93A8}"/>
              </a:ext>
            </a:extLst>
          </p:cNvPr>
          <p:cNvSpPr txBox="1"/>
          <p:nvPr/>
        </p:nvSpPr>
        <p:spPr>
          <a:xfrm>
            <a:off x="5618260" y="1970254"/>
            <a:ext cx="2277321" cy="25391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1050" b="1">
                <a:solidFill>
                  <a:srgbClr val="171616"/>
                </a:solidFill>
                <a:latin typeface="Prompt"/>
                <a:cs typeface="Prompt"/>
              </a:rPr>
              <a:t>แผนขับเคลื่อนฯ ระยะปานกลาง</a:t>
            </a:r>
            <a:endParaRPr lang="en-US" sz="1050">
              <a:solidFill>
                <a:srgbClr val="171616"/>
              </a:solidFill>
              <a:latin typeface="Prompt"/>
              <a:cs typeface="Prompt"/>
            </a:endParaRP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890C26A5-B618-3E42-6C25-2AAC8BF122E4}"/>
              </a:ext>
            </a:extLst>
          </p:cNvPr>
          <p:cNvSpPr txBox="1"/>
          <p:nvPr/>
        </p:nvSpPr>
        <p:spPr>
          <a:xfrm>
            <a:off x="10246703" y="629698"/>
            <a:ext cx="90148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1200" b="1">
                <a:solidFill>
                  <a:srgbClr val="171616"/>
                </a:solidFill>
                <a:latin typeface="Prompt"/>
                <a:cs typeface="Prompt"/>
              </a:rPr>
              <a:t>2579</a:t>
            </a:r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B8FA357F-98F1-EA4D-1B40-0C5B2FF0C692}"/>
              </a:ext>
            </a:extLst>
          </p:cNvPr>
          <p:cNvSpPr txBox="1"/>
          <p:nvPr/>
        </p:nvSpPr>
        <p:spPr>
          <a:xfrm>
            <a:off x="3967258" y="1243531"/>
            <a:ext cx="90148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1200" b="1">
                <a:solidFill>
                  <a:srgbClr val="171616"/>
                </a:solidFill>
                <a:latin typeface="Prompt"/>
                <a:cs typeface="Prompt"/>
              </a:rPr>
              <a:t>2560</a:t>
            </a:r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A8F45915-B911-86CB-8DA4-C937A2B9DA58}"/>
              </a:ext>
            </a:extLst>
          </p:cNvPr>
          <p:cNvSpPr txBox="1"/>
          <p:nvPr/>
        </p:nvSpPr>
        <p:spPr>
          <a:xfrm>
            <a:off x="4715148" y="1243531"/>
            <a:ext cx="90148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1200" b="1">
                <a:solidFill>
                  <a:srgbClr val="171616"/>
                </a:solidFill>
                <a:latin typeface="Prompt"/>
                <a:cs typeface="Prompt"/>
              </a:rPr>
              <a:t>2564</a:t>
            </a:r>
            <a:endParaRPr lang="en-US"/>
          </a:p>
        </p:txBody>
      </p:sp>
      <p:sp>
        <p:nvSpPr>
          <p:cNvPr id="37" name="TextBox 2">
            <a:extLst>
              <a:ext uri="{FF2B5EF4-FFF2-40B4-BE49-F238E27FC236}">
                <a16:creationId xmlns:a16="http://schemas.microsoft.com/office/drawing/2014/main" id="{8698CFAC-4B23-B8ED-F3A8-8FE82E843935}"/>
              </a:ext>
            </a:extLst>
          </p:cNvPr>
          <p:cNvSpPr txBox="1"/>
          <p:nvPr/>
        </p:nvSpPr>
        <p:spPr>
          <a:xfrm>
            <a:off x="5554758" y="1243531"/>
            <a:ext cx="718044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1200" b="1">
                <a:solidFill>
                  <a:srgbClr val="171616"/>
                </a:solidFill>
                <a:latin typeface="Prompt"/>
                <a:cs typeface="Prompt"/>
              </a:rPr>
              <a:t>2565</a:t>
            </a:r>
            <a:endParaRPr lang="en-US"/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45322973-BF92-0A00-4E89-47A118027914}"/>
              </a:ext>
            </a:extLst>
          </p:cNvPr>
          <p:cNvSpPr txBox="1"/>
          <p:nvPr/>
        </p:nvSpPr>
        <p:spPr>
          <a:xfrm>
            <a:off x="7932480" y="1187087"/>
            <a:ext cx="718044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1200" b="1">
                <a:solidFill>
                  <a:srgbClr val="171616"/>
                </a:solidFill>
                <a:latin typeface="Prompt"/>
                <a:cs typeface="Prompt"/>
              </a:rPr>
              <a:t>2574</a:t>
            </a:r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5E9753-5E90-69DA-2E7D-ABC10E6994CB}"/>
              </a:ext>
            </a:extLst>
          </p:cNvPr>
          <p:cNvCxnSpPr>
            <a:cxnSpLocks/>
          </p:cNvCxnSpPr>
          <p:nvPr/>
        </p:nvCxnSpPr>
        <p:spPr>
          <a:xfrm>
            <a:off x="9593299" y="750905"/>
            <a:ext cx="688621" cy="11286"/>
          </a:xfrm>
          <a:prstGeom prst="straightConnector1">
            <a:avLst/>
          </a:prstGeom>
          <a:ln w="28575">
            <a:solidFill>
              <a:srgbClr val="BABAB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91B294-531D-B850-DAC7-071FD1F9033E}"/>
              </a:ext>
            </a:extLst>
          </p:cNvPr>
          <p:cNvCxnSpPr>
            <a:cxnSpLocks/>
          </p:cNvCxnSpPr>
          <p:nvPr/>
        </p:nvCxnSpPr>
        <p:spPr>
          <a:xfrm flipH="1">
            <a:off x="8292254" y="1491738"/>
            <a:ext cx="2823" cy="547508"/>
          </a:xfrm>
          <a:prstGeom prst="straightConnector1">
            <a:avLst/>
          </a:prstGeom>
          <a:ln w="28575">
            <a:solidFill>
              <a:srgbClr val="BABAB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D07DA8-D1A0-952B-B7CB-F42FBFDA2CDD}"/>
              </a:ext>
            </a:extLst>
          </p:cNvPr>
          <p:cNvCxnSpPr>
            <a:cxnSpLocks/>
          </p:cNvCxnSpPr>
          <p:nvPr/>
        </p:nvCxnSpPr>
        <p:spPr>
          <a:xfrm flipH="1">
            <a:off x="4432865" y="1527015"/>
            <a:ext cx="9878" cy="335842"/>
          </a:xfrm>
          <a:prstGeom prst="straightConnector1">
            <a:avLst/>
          </a:prstGeom>
          <a:ln w="28575">
            <a:solidFill>
              <a:srgbClr val="BABAB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64D214D-034E-B06B-2880-415492038E82}"/>
              </a:ext>
            </a:extLst>
          </p:cNvPr>
          <p:cNvCxnSpPr>
            <a:cxnSpLocks/>
          </p:cNvCxnSpPr>
          <p:nvPr/>
        </p:nvCxnSpPr>
        <p:spPr>
          <a:xfrm flipH="1">
            <a:off x="5184965" y="1489594"/>
            <a:ext cx="9879" cy="540451"/>
          </a:xfrm>
          <a:prstGeom prst="straightConnector1">
            <a:avLst/>
          </a:prstGeom>
          <a:ln w="28575">
            <a:solidFill>
              <a:srgbClr val="BABAB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77DEA7-78CC-1841-E0E7-EF601907F836}"/>
              </a:ext>
            </a:extLst>
          </p:cNvPr>
          <p:cNvCxnSpPr>
            <a:cxnSpLocks/>
          </p:cNvCxnSpPr>
          <p:nvPr/>
        </p:nvCxnSpPr>
        <p:spPr>
          <a:xfrm>
            <a:off x="5780455" y="1517815"/>
            <a:ext cx="11287" cy="187675"/>
          </a:xfrm>
          <a:prstGeom prst="straightConnector1">
            <a:avLst/>
          </a:prstGeom>
          <a:ln w="28575">
            <a:solidFill>
              <a:srgbClr val="BABAB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58DC53C-022B-73FA-5B26-933DB0EFD409}"/>
              </a:ext>
            </a:extLst>
          </p:cNvPr>
          <p:cNvSpPr/>
          <p:nvPr/>
        </p:nvSpPr>
        <p:spPr>
          <a:xfrm>
            <a:off x="6878822" y="2689980"/>
            <a:ext cx="1383662" cy="339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050" b="1">
                <a:solidFill>
                  <a:srgbClr val="171616"/>
                </a:solidFill>
                <a:latin typeface="Prompt"/>
                <a:ea typeface="+mn-lt"/>
                <a:cs typeface="Prompt"/>
              </a:rPr>
              <a:t>DR &amp; EMS</a:t>
            </a:r>
          </a:p>
        </p:txBody>
      </p:sp>
      <p:sp>
        <p:nvSpPr>
          <p:cNvPr id="59" name="Arrow: Pentagon 58">
            <a:extLst>
              <a:ext uri="{FF2B5EF4-FFF2-40B4-BE49-F238E27FC236}">
                <a16:creationId xmlns:a16="http://schemas.microsoft.com/office/drawing/2014/main" id="{0D44BF06-427C-D1DE-C598-0F55C3DBC596}"/>
              </a:ext>
            </a:extLst>
          </p:cNvPr>
          <p:cNvSpPr/>
          <p:nvPr/>
        </p:nvSpPr>
        <p:spPr>
          <a:xfrm>
            <a:off x="5645583" y="2689108"/>
            <a:ext cx="1409859" cy="329918"/>
          </a:xfrm>
          <a:prstGeom prst="homePlate">
            <a:avLst/>
          </a:prstGeom>
          <a:solidFill>
            <a:srgbClr val="4B8B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latin typeface="Prompt Bold"/>
                <a:ea typeface="Calibri"/>
                <a:cs typeface="Calibri"/>
              </a:rPr>
              <a:t>เสาหลักที่</a:t>
            </a:r>
            <a:r>
              <a:rPr lang="en-US" sz="1400">
                <a:latin typeface="Prompt Bold"/>
                <a:ea typeface="Calibri"/>
                <a:cs typeface="Calibri"/>
              </a:rPr>
              <a:t> 1</a:t>
            </a:r>
            <a:endParaRPr lang="en-US" sz="1400">
              <a:latin typeface="Prompt Bold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DB770C-D908-8CC0-AB6C-A110EAC5055B}"/>
              </a:ext>
            </a:extLst>
          </p:cNvPr>
          <p:cNvSpPr/>
          <p:nvPr/>
        </p:nvSpPr>
        <p:spPr>
          <a:xfrm>
            <a:off x="6890067" y="3310677"/>
            <a:ext cx="1383662" cy="339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050" b="1">
                <a:solidFill>
                  <a:srgbClr val="171616"/>
                </a:solidFill>
                <a:latin typeface="Prompt"/>
                <a:ea typeface="+mn-lt"/>
                <a:cs typeface="Prompt"/>
              </a:rPr>
              <a:t>RE Forecast</a:t>
            </a:r>
          </a:p>
        </p:txBody>
      </p:sp>
      <p:sp>
        <p:nvSpPr>
          <p:cNvPr id="63" name="Arrow: Pentagon 62">
            <a:extLst>
              <a:ext uri="{FF2B5EF4-FFF2-40B4-BE49-F238E27FC236}">
                <a16:creationId xmlns:a16="http://schemas.microsoft.com/office/drawing/2014/main" id="{269AB82B-6F41-81BC-E9DA-6699A86A76B0}"/>
              </a:ext>
            </a:extLst>
          </p:cNvPr>
          <p:cNvSpPr/>
          <p:nvPr/>
        </p:nvSpPr>
        <p:spPr>
          <a:xfrm>
            <a:off x="5656827" y="3323916"/>
            <a:ext cx="1409859" cy="315807"/>
          </a:xfrm>
          <a:prstGeom prst="homePlate">
            <a:avLst/>
          </a:prstGeom>
          <a:solidFill>
            <a:srgbClr val="4B8B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latin typeface="Prompt Bold"/>
                <a:ea typeface="Calibri"/>
                <a:cs typeface="Calibri"/>
              </a:rPr>
              <a:t>เสาหลักที่</a:t>
            </a:r>
            <a:r>
              <a:rPr lang="en-US" sz="1400">
                <a:latin typeface="Prompt Bold"/>
                <a:ea typeface="Calibri"/>
                <a:cs typeface="Calibri"/>
              </a:rPr>
              <a:t> 2</a:t>
            </a:r>
            <a:endParaRPr lang="en-US" sz="1400">
              <a:latin typeface="Prompt Bold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398813-8CF6-0E1D-02D7-438E5F512871}"/>
              </a:ext>
            </a:extLst>
          </p:cNvPr>
          <p:cNvSpPr/>
          <p:nvPr/>
        </p:nvSpPr>
        <p:spPr>
          <a:xfrm>
            <a:off x="6879703" y="3922114"/>
            <a:ext cx="1383662" cy="339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050" b="1">
                <a:solidFill>
                  <a:srgbClr val="171616"/>
                </a:solidFill>
                <a:latin typeface="Prompt"/>
                <a:ea typeface="+mn-lt"/>
                <a:cs typeface="Prompt"/>
              </a:rPr>
              <a:t>MG &amp; Prosumer</a:t>
            </a:r>
          </a:p>
        </p:txBody>
      </p:sp>
      <p:sp>
        <p:nvSpPr>
          <p:cNvPr id="67" name="Arrow: Pentagon 66">
            <a:extLst>
              <a:ext uri="{FF2B5EF4-FFF2-40B4-BE49-F238E27FC236}">
                <a16:creationId xmlns:a16="http://schemas.microsoft.com/office/drawing/2014/main" id="{C4317FF3-AA85-B857-C1A5-E337242968D1}"/>
              </a:ext>
            </a:extLst>
          </p:cNvPr>
          <p:cNvSpPr/>
          <p:nvPr/>
        </p:nvSpPr>
        <p:spPr>
          <a:xfrm>
            <a:off x="5646463" y="3935353"/>
            <a:ext cx="1409859" cy="315807"/>
          </a:xfrm>
          <a:prstGeom prst="homePlate">
            <a:avLst/>
          </a:prstGeom>
          <a:solidFill>
            <a:srgbClr val="4B8B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latin typeface="Prompt Bold"/>
                <a:ea typeface="Calibri"/>
                <a:cs typeface="Calibri"/>
              </a:rPr>
              <a:t>เสาหลักที่</a:t>
            </a:r>
            <a:r>
              <a:rPr lang="en-US" sz="1400">
                <a:latin typeface="Prompt Bold"/>
                <a:ea typeface="Calibri"/>
                <a:cs typeface="Calibri"/>
              </a:rPr>
              <a:t> 3</a:t>
            </a:r>
            <a:endParaRPr lang="en-US" sz="1400">
              <a:latin typeface="Prompt Bold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08FE30-4046-84FA-88E1-0FD694493F7F}"/>
              </a:ext>
            </a:extLst>
          </p:cNvPr>
          <p:cNvSpPr/>
          <p:nvPr/>
        </p:nvSpPr>
        <p:spPr>
          <a:xfrm>
            <a:off x="3379265" y="2704091"/>
            <a:ext cx="1556190" cy="339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>
                <a:solidFill>
                  <a:srgbClr val="171616"/>
                </a:solidFill>
                <a:latin typeface="Prompt"/>
                <a:ea typeface="+mn-lt"/>
                <a:cs typeface="Prompt"/>
              </a:rPr>
              <a:t>DR &amp; EMS</a:t>
            </a:r>
          </a:p>
        </p:txBody>
      </p:sp>
      <p:sp>
        <p:nvSpPr>
          <p:cNvPr id="69" name="Arrow: Pentagon 68">
            <a:extLst>
              <a:ext uri="{FF2B5EF4-FFF2-40B4-BE49-F238E27FC236}">
                <a16:creationId xmlns:a16="http://schemas.microsoft.com/office/drawing/2014/main" id="{1975F410-67F7-CEE6-7184-0C13E9AAEE6C}"/>
              </a:ext>
            </a:extLst>
          </p:cNvPr>
          <p:cNvSpPr/>
          <p:nvPr/>
        </p:nvSpPr>
        <p:spPr>
          <a:xfrm>
            <a:off x="2146026" y="2703219"/>
            <a:ext cx="1409859" cy="358140"/>
          </a:xfrm>
          <a:prstGeom prst="homePlate">
            <a:avLst/>
          </a:prstGeom>
          <a:solidFill>
            <a:srgbClr val="02BDA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latin typeface="Prompt Bold"/>
                <a:ea typeface="Calibri"/>
                <a:cs typeface="Calibri"/>
              </a:rPr>
              <a:t>เสาหลักที่</a:t>
            </a:r>
            <a:r>
              <a:rPr lang="en-US" sz="1400">
                <a:latin typeface="Prompt Bold"/>
                <a:ea typeface="Calibri"/>
                <a:cs typeface="Calibri"/>
              </a:rPr>
              <a:t> 1</a:t>
            </a:r>
            <a:endParaRPr lang="en-US" sz="1400">
              <a:latin typeface="Prompt Bold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FAB88EE-9E96-B657-91D7-D44A085A658F}"/>
              </a:ext>
            </a:extLst>
          </p:cNvPr>
          <p:cNvSpPr/>
          <p:nvPr/>
        </p:nvSpPr>
        <p:spPr>
          <a:xfrm>
            <a:off x="3390510" y="3324788"/>
            <a:ext cx="1556190" cy="339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>
                <a:solidFill>
                  <a:srgbClr val="171616"/>
                </a:solidFill>
                <a:latin typeface="Prompt"/>
                <a:ea typeface="+mn-lt"/>
                <a:cs typeface="Prompt"/>
              </a:rPr>
              <a:t>RE Forecast</a:t>
            </a:r>
          </a:p>
        </p:txBody>
      </p:sp>
      <p:sp>
        <p:nvSpPr>
          <p:cNvPr id="71" name="Arrow: Pentagon 70">
            <a:extLst>
              <a:ext uri="{FF2B5EF4-FFF2-40B4-BE49-F238E27FC236}">
                <a16:creationId xmlns:a16="http://schemas.microsoft.com/office/drawing/2014/main" id="{EAE73277-61CA-B57B-7AB3-AF0B84A0349F}"/>
              </a:ext>
            </a:extLst>
          </p:cNvPr>
          <p:cNvSpPr/>
          <p:nvPr/>
        </p:nvSpPr>
        <p:spPr>
          <a:xfrm>
            <a:off x="2157270" y="3338027"/>
            <a:ext cx="1409859" cy="344029"/>
          </a:xfrm>
          <a:prstGeom prst="homePlate">
            <a:avLst/>
          </a:prstGeom>
          <a:solidFill>
            <a:srgbClr val="02BDA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latin typeface="Prompt Bold"/>
                <a:ea typeface="Calibri"/>
                <a:cs typeface="Calibri"/>
              </a:rPr>
              <a:t>เสาหลักที่</a:t>
            </a:r>
            <a:r>
              <a:rPr lang="en-US" sz="1400">
                <a:latin typeface="Prompt Bold"/>
                <a:ea typeface="Calibri"/>
                <a:cs typeface="Calibri"/>
              </a:rPr>
              <a:t> 2</a:t>
            </a:r>
            <a:endParaRPr lang="en-US" sz="1400">
              <a:latin typeface="Prompt Bold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D2B3049-8DF4-034F-70D0-E92EB1A31AC6}"/>
              </a:ext>
            </a:extLst>
          </p:cNvPr>
          <p:cNvSpPr/>
          <p:nvPr/>
        </p:nvSpPr>
        <p:spPr>
          <a:xfrm>
            <a:off x="3380146" y="3936225"/>
            <a:ext cx="1556190" cy="339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>
                <a:solidFill>
                  <a:srgbClr val="171616"/>
                </a:solidFill>
                <a:latin typeface="Prompt"/>
                <a:ea typeface="+mn-lt"/>
                <a:cs typeface="Prompt"/>
              </a:rPr>
              <a:t>MG &amp; Prosumer</a:t>
            </a:r>
          </a:p>
        </p:txBody>
      </p:sp>
      <p:sp>
        <p:nvSpPr>
          <p:cNvPr id="73" name="Arrow: Pentagon 72">
            <a:extLst>
              <a:ext uri="{FF2B5EF4-FFF2-40B4-BE49-F238E27FC236}">
                <a16:creationId xmlns:a16="http://schemas.microsoft.com/office/drawing/2014/main" id="{5219C103-6612-D3A1-D1F5-78A016DF244A}"/>
              </a:ext>
            </a:extLst>
          </p:cNvPr>
          <p:cNvSpPr/>
          <p:nvPr/>
        </p:nvSpPr>
        <p:spPr>
          <a:xfrm>
            <a:off x="2146906" y="3949464"/>
            <a:ext cx="1409859" cy="344029"/>
          </a:xfrm>
          <a:prstGeom prst="homePlate">
            <a:avLst/>
          </a:prstGeom>
          <a:solidFill>
            <a:srgbClr val="02BDA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latin typeface="Prompt Bold"/>
                <a:ea typeface="Calibri"/>
                <a:cs typeface="Calibri"/>
              </a:rPr>
              <a:t>เสาหลักที่</a:t>
            </a:r>
            <a:r>
              <a:rPr lang="en-US" sz="1400">
                <a:latin typeface="Prompt Bold"/>
                <a:ea typeface="Calibri"/>
                <a:cs typeface="Calibri"/>
              </a:rPr>
              <a:t> 3</a:t>
            </a:r>
            <a:endParaRPr lang="en-US" sz="1400">
              <a:latin typeface="Prompt Bold"/>
            </a:endParaRPr>
          </a:p>
        </p:txBody>
      </p:sp>
      <p:sp>
        <p:nvSpPr>
          <p:cNvPr id="74" name="TextBox 2">
            <a:extLst>
              <a:ext uri="{FF2B5EF4-FFF2-40B4-BE49-F238E27FC236}">
                <a16:creationId xmlns:a16="http://schemas.microsoft.com/office/drawing/2014/main" id="{139F7C0C-FA7B-0C7E-C921-122D474CCFB3}"/>
              </a:ext>
            </a:extLst>
          </p:cNvPr>
          <p:cNvSpPr txBox="1"/>
          <p:nvPr/>
        </p:nvSpPr>
        <p:spPr>
          <a:xfrm>
            <a:off x="2285757" y="4730391"/>
            <a:ext cx="1363289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200" b="1">
                <a:solidFill>
                  <a:srgbClr val="171616"/>
                </a:solidFill>
                <a:latin typeface="Prompt"/>
                <a:cs typeface="Prompt"/>
              </a:rPr>
              <a:t>แผนอำนวยการ</a:t>
            </a:r>
            <a:endParaRPr lang="en-US"/>
          </a:p>
        </p:txBody>
      </p:sp>
      <p:pic>
        <p:nvPicPr>
          <p:cNvPr id="78" name="Picture 7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E608D26-241F-B57F-849D-6509D32B4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02" t="48735" b="-62"/>
          <a:stretch/>
        </p:blipFill>
        <p:spPr>
          <a:xfrm>
            <a:off x="14775727" y="3128720"/>
            <a:ext cx="8262222" cy="6506779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832A12DA-0410-8CF6-5205-0A6E0271401A}"/>
              </a:ext>
            </a:extLst>
          </p:cNvPr>
          <p:cNvSpPr/>
          <p:nvPr/>
        </p:nvSpPr>
        <p:spPr>
          <a:xfrm>
            <a:off x="6875956" y="4662947"/>
            <a:ext cx="1383662" cy="339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050" b="1">
                <a:solidFill>
                  <a:srgbClr val="171616"/>
                </a:solidFill>
                <a:latin typeface="Prompt"/>
                <a:ea typeface="+mn-lt"/>
                <a:cs typeface="Prompt"/>
              </a:rPr>
              <a:t>ESS</a:t>
            </a:r>
            <a:endParaRPr lang="en-US"/>
          </a:p>
        </p:txBody>
      </p:sp>
      <p:sp>
        <p:nvSpPr>
          <p:cNvPr id="80" name="Arrow: Pentagon 79">
            <a:extLst>
              <a:ext uri="{FF2B5EF4-FFF2-40B4-BE49-F238E27FC236}">
                <a16:creationId xmlns:a16="http://schemas.microsoft.com/office/drawing/2014/main" id="{B9307A63-1B40-92A8-1780-1055B7DD623B}"/>
              </a:ext>
            </a:extLst>
          </p:cNvPr>
          <p:cNvSpPr/>
          <p:nvPr/>
        </p:nvSpPr>
        <p:spPr>
          <a:xfrm>
            <a:off x="5642716" y="4676186"/>
            <a:ext cx="1409859" cy="315807"/>
          </a:xfrm>
          <a:prstGeom prst="homePlate">
            <a:avLst/>
          </a:prstGeom>
          <a:solidFill>
            <a:srgbClr val="4B8B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latin typeface="Prompt Bold"/>
                <a:ea typeface="Calibri"/>
                <a:cs typeface="Calibri"/>
              </a:rPr>
              <a:t>เสาหลักที่</a:t>
            </a:r>
            <a:r>
              <a:rPr lang="en-US" sz="1400">
                <a:latin typeface="Prompt Bold"/>
                <a:ea typeface="Calibri"/>
                <a:cs typeface="Calibri"/>
              </a:rPr>
              <a:t> 4</a:t>
            </a:r>
            <a:endParaRPr lang="en-US" sz="1400">
              <a:latin typeface="Prompt Bold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2AA9765-6EC7-18DF-68E2-5B9BC8E21463}"/>
              </a:ext>
            </a:extLst>
          </p:cNvPr>
          <p:cNvSpPr/>
          <p:nvPr/>
        </p:nvSpPr>
        <p:spPr>
          <a:xfrm>
            <a:off x="6865592" y="5261071"/>
            <a:ext cx="1383662" cy="339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050" b="1">
                <a:solidFill>
                  <a:srgbClr val="171616"/>
                </a:solidFill>
                <a:latin typeface="Prompt"/>
                <a:ea typeface="+mn-lt"/>
                <a:cs typeface="Prompt"/>
              </a:rPr>
              <a:t>EV Integration</a:t>
            </a:r>
            <a:endParaRPr lang="en-US"/>
          </a:p>
        </p:txBody>
      </p:sp>
      <p:sp>
        <p:nvSpPr>
          <p:cNvPr id="82" name="Arrow: Pentagon 81">
            <a:extLst>
              <a:ext uri="{FF2B5EF4-FFF2-40B4-BE49-F238E27FC236}">
                <a16:creationId xmlns:a16="http://schemas.microsoft.com/office/drawing/2014/main" id="{8ABF740C-7855-8524-E4DD-81871CEDA5DE}"/>
              </a:ext>
            </a:extLst>
          </p:cNvPr>
          <p:cNvSpPr/>
          <p:nvPr/>
        </p:nvSpPr>
        <p:spPr>
          <a:xfrm>
            <a:off x="5632352" y="5274310"/>
            <a:ext cx="1409859" cy="315807"/>
          </a:xfrm>
          <a:prstGeom prst="homePlate">
            <a:avLst/>
          </a:prstGeom>
          <a:solidFill>
            <a:srgbClr val="4B8B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latin typeface="Prompt Bold"/>
                <a:ea typeface="Calibri"/>
                <a:cs typeface="Calibri"/>
              </a:rPr>
              <a:t>เสาหลักที่</a:t>
            </a:r>
            <a:r>
              <a:rPr lang="en-US" sz="1400">
                <a:latin typeface="Prompt Bold"/>
                <a:ea typeface="Calibri"/>
                <a:cs typeface="Calibri"/>
              </a:rPr>
              <a:t> 5</a:t>
            </a:r>
            <a:endParaRPr lang="en-US" sz="1400">
              <a:latin typeface="Prompt Bold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3C261D6-7210-F812-45BF-288FC5F745F3}"/>
              </a:ext>
            </a:extLst>
          </p:cNvPr>
          <p:cNvCxnSpPr>
            <a:cxnSpLocks/>
          </p:cNvCxnSpPr>
          <p:nvPr/>
        </p:nvCxnSpPr>
        <p:spPr>
          <a:xfrm flipV="1">
            <a:off x="4943395" y="2865706"/>
            <a:ext cx="716844" cy="2824"/>
          </a:xfrm>
          <a:prstGeom prst="straightConnector1">
            <a:avLst/>
          </a:prstGeom>
          <a:ln w="28575">
            <a:solidFill>
              <a:srgbClr val="BABA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DC8C1C0-BCB3-4FFC-C8BE-C803A674DFB9}"/>
              </a:ext>
            </a:extLst>
          </p:cNvPr>
          <p:cNvCxnSpPr>
            <a:cxnSpLocks/>
          </p:cNvCxnSpPr>
          <p:nvPr/>
        </p:nvCxnSpPr>
        <p:spPr>
          <a:xfrm flipV="1">
            <a:off x="4943395" y="3484198"/>
            <a:ext cx="716844" cy="2824"/>
          </a:xfrm>
          <a:prstGeom prst="straightConnector1">
            <a:avLst/>
          </a:prstGeom>
          <a:ln w="28575">
            <a:solidFill>
              <a:srgbClr val="BABA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7AF4B4A-B456-D26B-D1D4-5A9291B2D8AD}"/>
              </a:ext>
            </a:extLst>
          </p:cNvPr>
          <p:cNvCxnSpPr>
            <a:cxnSpLocks/>
          </p:cNvCxnSpPr>
          <p:nvPr/>
        </p:nvCxnSpPr>
        <p:spPr>
          <a:xfrm flipV="1">
            <a:off x="4943395" y="4109747"/>
            <a:ext cx="716844" cy="2824"/>
          </a:xfrm>
          <a:prstGeom prst="straightConnector1">
            <a:avLst/>
          </a:prstGeom>
          <a:ln w="28575">
            <a:solidFill>
              <a:srgbClr val="BABA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0916481-36F6-695C-9A71-D62432113DE6}"/>
              </a:ext>
            </a:extLst>
          </p:cNvPr>
          <p:cNvCxnSpPr>
            <a:cxnSpLocks/>
          </p:cNvCxnSpPr>
          <p:nvPr/>
        </p:nvCxnSpPr>
        <p:spPr>
          <a:xfrm>
            <a:off x="4929284" y="4126683"/>
            <a:ext cx="723899" cy="575730"/>
          </a:xfrm>
          <a:prstGeom prst="straightConnector1">
            <a:avLst/>
          </a:prstGeom>
          <a:ln w="28575">
            <a:solidFill>
              <a:srgbClr val="BABA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70ABA21-32CC-D0EB-A58B-B1FE6B0B961F}"/>
              </a:ext>
            </a:extLst>
          </p:cNvPr>
          <p:cNvSpPr/>
          <p:nvPr/>
        </p:nvSpPr>
        <p:spPr>
          <a:xfrm>
            <a:off x="5625424" y="5807253"/>
            <a:ext cx="2665814" cy="410405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2">
            <a:extLst>
              <a:ext uri="{FF2B5EF4-FFF2-40B4-BE49-F238E27FC236}">
                <a16:creationId xmlns:a16="http://schemas.microsoft.com/office/drawing/2014/main" id="{6E8D9D29-624B-38F1-90CD-A174C9F083BE}"/>
              </a:ext>
            </a:extLst>
          </p:cNvPr>
          <p:cNvSpPr txBox="1"/>
          <p:nvPr/>
        </p:nvSpPr>
        <p:spPr>
          <a:xfrm>
            <a:off x="5771201" y="5870728"/>
            <a:ext cx="1363289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200" b="1">
                <a:solidFill>
                  <a:srgbClr val="171616"/>
                </a:solidFill>
                <a:latin typeface="Prompt"/>
                <a:cs typeface="Prompt"/>
              </a:rPr>
              <a:t>แผนอำนวยการ</a:t>
            </a:r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A9DBD1E-CC58-9BD9-AA5C-4B9D4F6C4B64}"/>
              </a:ext>
            </a:extLst>
          </p:cNvPr>
          <p:cNvSpPr/>
          <p:nvPr/>
        </p:nvSpPr>
        <p:spPr>
          <a:xfrm>
            <a:off x="-26668" y="6742981"/>
            <a:ext cx="12249508" cy="79075"/>
          </a:xfrm>
          <a:prstGeom prst="rect">
            <a:avLst/>
          </a:prstGeom>
          <a:solidFill>
            <a:srgbClr val="2E36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 descr="A group of buildings and cars&#10;&#10;Description automatically generated">
            <a:extLst>
              <a:ext uri="{FF2B5EF4-FFF2-40B4-BE49-F238E27FC236}">
                <a16:creationId xmlns:a16="http://schemas.microsoft.com/office/drawing/2014/main" id="{CA7406C3-28B9-365A-B7B1-DFC48817FEA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8545" y="5053957"/>
            <a:ext cx="1766120" cy="16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5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A4A2EF0-EFB8-21F8-A73C-70840F78C17D}"/>
              </a:ext>
            </a:extLst>
          </p:cNvPr>
          <p:cNvCxnSpPr/>
          <p:nvPr/>
        </p:nvCxnSpPr>
        <p:spPr>
          <a:xfrm>
            <a:off x="2583243" y="419455"/>
            <a:ext cx="6024618" cy="2619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ECD910E-5065-78F9-16DC-0C7D09CA688E}"/>
              </a:ext>
            </a:extLst>
          </p:cNvPr>
          <p:cNvSpPr/>
          <p:nvPr/>
        </p:nvSpPr>
        <p:spPr>
          <a:xfrm>
            <a:off x="3177601" y="1118029"/>
            <a:ext cx="4626132" cy="350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8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ระบบบริหารจัดการพลังงาน</a:t>
            </a:r>
            <a:r>
              <a:rPr lang="en-US" sz="8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</a:t>
            </a:r>
            <a:r>
              <a:rPr lang="en-US" sz="8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ระยะที่</a:t>
            </a:r>
            <a:r>
              <a:rPr lang="en-US" sz="8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1-3</a:t>
            </a:r>
          </a:p>
          <a:p>
            <a:r>
              <a:rPr lang="en-US" sz="8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งบประมาณ</a:t>
            </a:r>
            <a:r>
              <a:rPr lang="en-US" sz="8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(</a:t>
            </a:r>
            <a:r>
              <a:rPr lang="en-US" sz="8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ล้านบาท</a:t>
            </a:r>
            <a:r>
              <a:rPr lang="en-US" sz="8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) : 12,391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2919D-38FD-E92F-FD5C-DA2312422E48}"/>
              </a:ext>
            </a:extLst>
          </p:cNvPr>
          <p:cNvSpPr/>
          <p:nvPr/>
        </p:nvSpPr>
        <p:spPr>
          <a:xfrm>
            <a:off x="3174735" y="2247108"/>
            <a:ext cx="4631867" cy="313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8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ระบบบริหารจัดการและติดตามข้อมูลแหล่งผลิตไฟฟ้าจากพลังงานหมนุเวียน</a:t>
            </a:r>
            <a:endParaRPr lang="en-US" sz="800">
              <a:solidFill>
                <a:schemeClr val="tx1"/>
              </a:solidFill>
              <a:latin typeface="Prompt"/>
              <a:cs typeface="Promp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BA94F7-61E1-D730-1801-A1F064E018F3}"/>
              </a:ext>
            </a:extLst>
          </p:cNvPr>
          <p:cNvSpPr/>
          <p:nvPr/>
        </p:nvSpPr>
        <p:spPr>
          <a:xfrm>
            <a:off x="3174734" y="2582798"/>
            <a:ext cx="4631867" cy="422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8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โครงการพัฒนาฟังก์ชันการพยากรณ์การผลิตไฟฟ้าจากพลังงานหมุนเวียนของโรงไฟฟ้า VSPP </a:t>
            </a:r>
            <a:r>
              <a:rPr lang="en-US" sz="8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สำหรับแผนควบคุมสั่งการระบบไฟฟ้า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7FFF4B-AFBA-CA49-E00E-4CE8A52FEEF5}"/>
              </a:ext>
            </a:extLst>
          </p:cNvPr>
          <p:cNvSpPr/>
          <p:nvPr/>
        </p:nvSpPr>
        <p:spPr>
          <a:xfrm>
            <a:off x="3174733" y="3026282"/>
            <a:ext cx="4631867" cy="272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8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โครงการพัฒนาศูนย์พยากรณ์พลังงานหมุนเวียน</a:t>
            </a:r>
            <a:r>
              <a:rPr lang="en-US" sz="8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</a:t>
            </a:r>
            <a:r>
              <a:rPr lang="en-US" sz="8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กฟภ</a:t>
            </a:r>
            <a:r>
              <a:rPr lang="en-US" sz="8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.</a:t>
            </a:r>
            <a:endParaRPr lang="en-US" sz="800">
              <a:solidFill>
                <a:schemeClr val="tx1"/>
              </a:solidFill>
              <a:latin typeface="Prompt"/>
              <a:cs typeface="Promp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09E6-4542-74C3-B663-1247FAFEA5A6}"/>
              </a:ext>
            </a:extLst>
          </p:cNvPr>
          <p:cNvSpPr/>
          <p:nvPr/>
        </p:nvSpPr>
        <p:spPr>
          <a:xfrm>
            <a:off x="5973468" y="1504270"/>
            <a:ext cx="1841395" cy="2658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err="1">
                <a:solidFill>
                  <a:srgbClr val="FFFFFF"/>
                </a:solidFill>
                <a:latin typeface="Prompt"/>
                <a:ea typeface="Calibri"/>
                <a:cs typeface="Prompt"/>
              </a:rPr>
              <a:t>รวมงบประมาณ</a:t>
            </a:r>
            <a:r>
              <a:rPr lang="en-US" sz="900">
                <a:solidFill>
                  <a:srgbClr val="FFFFFF"/>
                </a:solidFill>
                <a:latin typeface="Prompt"/>
                <a:ea typeface="Calibri"/>
                <a:cs typeface="Prompt"/>
              </a:rPr>
              <a:t> : 12,239 </a:t>
            </a:r>
            <a:r>
              <a:rPr lang="en-US" sz="900" err="1">
                <a:solidFill>
                  <a:srgbClr val="FFFFFF"/>
                </a:solidFill>
                <a:latin typeface="Prompt"/>
                <a:ea typeface="Calibri"/>
                <a:cs typeface="Prompt"/>
              </a:rPr>
              <a:t>ลบ</a:t>
            </a:r>
            <a:r>
              <a:rPr lang="en-US" sz="900">
                <a:solidFill>
                  <a:srgbClr val="FFFFFF"/>
                </a:solidFill>
                <a:latin typeface="Prompt"/>
                <a:ea typeface="Calibri"/>
                <a:cs typeface="Prompt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FAA612-01D0-0F50-C20A-FC92A22AE13D}"/>
              </a:ext>
            </a:extLst>
          </p:cNvPr>
          <p:cNvSpPr/>
          <p:nvPr/>
        </p:nvSpPr>
        <p:spPr>
          <a:xfrm>
            <a:off x="5977657" y="3320006"/>
            <a:ext cx="1834473" cy="2730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err="1">
                <a:solidFill>
                  <a:srgbClr val="FFFFFF"/>
                </a:solidFill>
                <a:latin typeface="Prompt"/>
                <a:ea typeface="Calibri"/>
                <a:cs typeface="Prompt"/>
              </a:rPr>
              <a:t>อยู่ระหว่างประเมินงบประมาณ</a:t>
            </a:r>
            <a:endParaRPr lang="en-US" sz="900">
              <a:solidFill>
                <a:srgbClr val="FFFFFF"/>
              </a:solidFill>
              <a:latin typeface="Prompt"/>
              <a:ea typeface="Calibri"/>
              <a:cs typeface="Prompt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5CF3591-FBF4-92BB-B7D1-301B7A2EB9BC}"/>
              </a:ext>
            </a:extLst>
          </p:cNvPr>
          <p:cNvSpPr/>
          <p:nvPr/>
        </p:nvSpPr>
        <p:spPr>
          <a:xfrm>
            <a:off x="8051365" y="1221177"/>
            <a:ext cx="553860" cy="319422"/>
          </a:xfrm>
          <a:prstGeom prst="rightArrow">
            <a:avLst/>
          </a:prstGeom>
          <a:solidFill>
            <a:srgbClr val="4B8B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F424A08-47FD-675F-1CCB-D416F6201ED5}"/>
              </a:ext>
            </a:extLst>
          </p:cNvPr>
          <p:cNvSpPr/>
          <p:nvPr/>
        </p:nvSpPr>
        <p:spPr>
          <a:xfrm>
            <a:off x="8053789" y="2841720"/>
            <a:ext cx="553860" cy="319422"/>
          </a:xfrm>
          <a:prstGeom prst="rightArrow">
            <a:avLst/>
          </a:prstGeom>
          <a:solidFill>
            <a:srgbClr val="4B8B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3F5048-93EB-F9AD-7E03-4D10F36E07C5}"/>
              </a:ext>
            </a:extLst>
          </p:cNvPr>
          <p:cNvSpPr/>
          <p:nvPr/>
        </p:nvSpPr>
        <p:spPr>
          <a:xfrm>
            <a:off x="3164371" y="4032571"/>
            <a:ext cx="4631867" cy="393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8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แผนงานพัฒนาระบบไมโครกริด</a:t>
            </a:r>
            <a:r>
              <a:rPr lang="en-US" sz="8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</a:t>
            </a:r>
            <a:r>
              <a:rPr lang="en-US" sz="8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อำเภอเมือง</a:t>
            </a:r>
            <a:r>
              <a:rPr lang="en-US" sz="8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</a:t>
            </a:r>
            <a:r>
              <a:rPr lang="en-US" sz="8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จ.แม่ฮ่องสอน</a:t>
            </a:r>
            <a:endParaRPr lang="en-US" sz="800" b="1" err="1">
              <a:solidFill>
                <a:schemeClr val="tx1"/>
              </a:solidFill>
              <a:latin typeface="Prompt"/>
              <a:ea typeface="+mn-lt"/>
              <a:cs typeface="Prompt"/>
            </a:endParaRPr>
          </a:p>
          <a:p>
            <a:r>
              <a:rPr lang="en-US" sz="8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งบประมาณ</a:t>
            </a:r>
            <a:r>
              <a:rPr lang="en-US" sz="8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 (</a:t>
            </a:r>
            <a:r>
              <a:rPr lang="en-US" sz="8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ล้านบาท</a:t>
            </a:r>
            <a:r>
              <a:rPr lang="en-US" sz="8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) : 278</a:t>
            </a:r>
            <a:endParaRPr lang="en-US" sz="800" b="1">
              <a:solidFill>
                <a:schemeClr val="tx1"/>
              </a:solidFill>
              <a:latin typeface="Prompt"/>
              <a:ea typeface="Calibri"/>
              <a:cs typeface="Promp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6DE38F-9A2F-C2A5-9324-D6F2709223E5}"/>
              </a:ext>
            </a:extLst>
          </p:cNvPr>
          <p:cNvSpPr/>
          <p:nvPr/>
        </p:nvSpPr>
        <p:spPr>
          <a:xfrm>
            <a:off x="3164371" y="4455061"/>
            <a:ext cx="4631867" cy="399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8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แผนงานพัฒนาระบบไมโครกริด</a:t>
            </a:r>
            <a:r>
              <a:rPr lang="en-US" sz="8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</a:t>
            </a:r>
            <a:r>
              <a:rPr lang="en-US" sz="8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ในพื้นที่เกาะสมุย</a:t>
            </a:r>
            <a:r>
              <a:rPr lang="en-US" sz="8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</a:t>
            </a:r>
            <a:r>
              <a:rPr lang="en-US" sz="8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จ.สุราษฎร์ธานี</a:t>
            </a:r>
            <a:r>
              <a:rPr lang="en-US" sz="8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</a:t>
            </a:r>
            <a:r>
              <a:rPr lang="en-US" sz="8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ระยะที่</a:t>
            </a:r>
            <a:r>
              <a:rPr lang="en-US" sz="8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1-2</a:t>
            </a:r>
          </a:p>
          <a:p>
            <a:r>
              <a:rPr lang="en-US" sz="8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งบ</a:t>
            </a:r>
            <a:r>
              <a:rPr lang="en-US" sz="8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ประมาณ</a:t>
            </a:r>
            <a:r>
              <a:rPr lang="en-US" sz="8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 (</a:t>
            </a:r>
            <a:r>
              <a:rPr lang="en-US" sz="8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ล้านบาท</a:t>
            </a:r>
            <a:r>
              <a:rPr lang="en-US" sz="8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) : 2,200</a:t>
            </a:r>
            <a:endParaRPr lang="en-US" sz="800">
              <a:solidFill>
                <a:schemeClr val="tx1"/>
              </a:solidFill>
              <a:latin typeface="Prompt"/>
              <a:ea typeface="Calibri"/>
              <a:cs typeface="Promp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BB70C0-5E07-CE69-79ED-391963488876}"/>
              </a:ext>
            </a:extLst>
          </p:cNvPr>
          <p:cNvSpPr/>
          <p:nvPr/>
        </p:nvSpPr>
        <p:spPr>
          <a:xfrm>
            <a:off x="3164370" y="4889890"/>
            <a:ext cx="4631867" cy="500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8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โครงการบริหารจัดการระบบผลิตไฟฟ้าแบบกระจายตัวด้วยรูปแบบ</a:t>
            </a:r>
          </a:p>
          <a:p>
            <a:r>
              <a:rPr lang="en-US" sz="8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Virtual Power Plant </a:t>
            </a:r>
            <a:r>
              <a:rPr lang="en-US" sz="8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ระยะที่</a:t>
            </a:r>
            <a:r>
              <a:rPr lang="en-US" sz="8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1-3</a:t>
            </a:r>
          </a:p>
          <a:p>
            <a:r>
              <a:rPr lang="en-US" sz="8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งบ</a:t>
            </a:r>
            <a:r>
              <a:rPr lang="en-US" sz="8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ประมาณ</a:t>
            </a:r>
            <a:r>
              <a:rPr lang="en-US" sz="8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 (</a:t>
            </a:r>
            <a:r>
              <a:rPr lang="en-US" sz="8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ล้านบาท</a:t>
            </a:r>
            <a:r>
              <a:rPr lang="en-US" sz="8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) : 5,777</a:t>
            </a:r>
            <a:endParaRPr lang="en-US" sz="800">
              <a:solidFill>
                <a:schemeClr val="tx1"/>
              </a:solidFill>
              <a:latin typeface="Prompt"/>
              <a:cs typeface="Promp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09F016-F405-8D30-1AA9-E82A2EA7138C}"/>
              </a:ext>
            </a:extLst>
          </p:cNvPr>
          <p:cNvSpPr/>
          <p:nvPr/>
        </p:nvSpPr>
        <p:spPr>
          <a:xfrm>
            <a:off x="5958223" y="6311270"/>
            <a:ext cx="1841395" cy="2660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err="1">
                <a:latin typeface="Prompt"/>
                <a:ea typeface="Calibri"/>
                <a:cs typeface="Prompt"/>
              </a:rPr>
              <a:t>รวมงบประมาณ</a:t>
            </a:r>
            <a:r>
              <a:rPr lang="en-US" sz="900">
                <a:latin typeface="Prompt"/>
                <a:ea typeface="Calibri"/>
                <a:cs typeface="Prompt"/>
              </a:rPr>
              <a:t> : 16,202 </a:t>
            </a:r>
            <a:r>
              <a:rPr lang="en-US" sz="900" err="1">
                <a:latin typeface="Prompt"/>
                <a:ea typeface="Calibri"/>
                <a:cs typeface="Prompt"/>
              </a:rPr>
              <a:t>ลบ</a:t>
            </a:r>
            <a:r>
              <a:rPr lang="en-US" sz="900">
                <a:latin typeface="Prompt"/>
                <a:ea typeface="Calibri"/>
                <a:cs typeface="Prompt"/>
              </a:rPr>
              <a:t>.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D6D7398-6165-4081-878A-B023D7D0C005}"/>
              </a:ext>
            </a:extLst>
          </p:cNvPr>
          <p:cNvSpPr/>
          <p:nvPr/>
        </p:nvSpPr>
        <p:spPr>
          <a:xfrm>
            <a:off x="8050481" y="5428588"/>
            <a:ext cx="553860" cy="312367"/>
          </a:xfrm>
          <a:prstGeom prst="rightArrow">
            <a:avLst/>
          </a:prstGeom>
          <a:solidFill>
            <a:srgbClr val="4B8B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6E71D9-D86D-7356-AAED-F61D94A8C0F7}"/>
              </a:ext>
            </a:extLst>
          </p:cNvPr>
          <p:cNvSpPr/>
          <p:nvPr/>
        </p:nvSpPr>
        <p:spPr>
          <a:xfrm>
            <a:off x="3164369" y="5422095"/>
            <a:ext cx="4631867" cy="442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8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โครงการนำร่องการกระทบไมโครกริดในพื้นที่อุตสาหกรรม</a:t>
            </a:r>
          </a:p>
          <a:p>
            <a:r>
              <a:rPr lang="en-US" sz="8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งบ</a:t>
            </a:r>
            <a:r>
              <a:rPr lang="en-US" sz="8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ประมาณ</a:t>
            </a:r>
            <a:r>
              <a:rPr lang="en-US" sz="8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 (</a:t>
            </a:r>
            <a:r>
              <a:rPr lang="en-US" sz="8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ล้านบาท</a:t>
            </a:r>
            <a:r>
              <a:rPr lang="en-US" sz="8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) : 400</a:t>
            </a:r>
            <a:endParaRPr lang="en-US" sz="800">
              <a:solidFill>
                <a:schemeClr val="tx1"/>
              </a:solidFill>
              <a:latin typeface="Prompt"/>
              <a:cs typeface="Promp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8CCB97-4A2D-078E-6A9F-E517A9EF311E}"/>
              </a:ext>
            </a:extLst>
          </p:cNvPr>
          <p:cNvSpPr/>
          <p:nvPr/>
        </p:nvSpPr>
        <p:spPr>
          <a:xfrm>
            <a:off x="3164368" y="5911168"/>
            <a:ext cx="4631867" cy="400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8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โครงการพัฒนาระบบไฟฟ้าแบบระบบไมโครกริด</a:t>
            </a:r>
            <a:r>
              <a:rPr lang="en-US" sz="8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</a:t>
            </a:r>
            <a:r>
              <a:rPr lang="en-US" sz="8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ระยะที่</a:t>
            </a:r>
            <a:r>
              <a:rPr lang="en-US" sz="8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1 (</a:t>
            </a:r>
            <a:r>
              <a:rPr lang="en-US" sz="8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ในพื้นที่</a:t>
            </a:r>
            <a:r>
              <a:rPr lang="en-US" sz="8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</a:t>
            </a:r>
            <a:r>
              <a:rPr lang="en-US" sz="8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กฟภ</a:t>
            </a:r>
            <a:r>
              <a:rPr lang="en-US" sz="8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. 36 </a:t>
            </a:r>
            <a:r>
              <a:rPr lang="en-US" sz="8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พื้นที่</a:t>
            </a:r>
            <a:r>
              <a:rPr lang="en-US" sz="8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)</a:t>
            </a:r>
            <a:endParaRPr lang="en-US" sz="800">
              <a:solidFill>
                <a:schemeClr val="tx1"/>
              </a:solidFill>
              <a:latin typeface="Prompt"/>
              <a:cs typeface="Prompt"/>
            </a:endParaRPr>
          </a:p>
          <a:p>
            <a:r>
              <a:rPr lang="en-US" sz="8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งบ</a:t>
            </a:r>
            <a:r>
              <a:rPr lang="en-US" sz="8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ประมาณ</a:t>
            </a:r>
            <a:r>
              <a:rPr lang="en-US" sz="8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 (</a:t>
            </a:r>
            <a:r>
              <a:rPr lang="en-US" sz="8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ล้านบาท</a:t>
            </a:r>
            <a:r>
              <a:rPr lang="en-US" sz="8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) : 7,547</a:t>
            </a:r>
            <a:endParaRPr lang="en-US" sz="800">
              <a:solidFill>
                <a:schemeClr val="tx1"/>
              </a:solidFill>
              <a:latin typeface="Prompt"/>
              <a:cs typeface="Promp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1B1D83-743C-38FF-04DA-8E3C7EBBACEA}"/>
              </a:ext>
            </a:extLst>
          </p:cNvPr>
          <p:cNvSpPr/>
          <p:nvPr/>
        </p:nvSpPr>
        <p:spPr>
          <a:xfrm>
            <a:off x="8751981" y="1031499"/>
            <a:ext cx="3280876" cy="729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AE3F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9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เกิดการใช้งาน</a:t>
            </a:r>
            <a:r>
              <a:rPr lang="en-US" sz="9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Auto &amp; Semi-Auto DR ครอบคลุมทุกกลุ่มผู้ใช้ไฟฟ้าและสามารถทดแทนผลิตภัณฑ์ได้หลากหลายเชิงพาณิชย์</a:t>
            </a:r>
            <a:endParaRPr lang="en-US" sz="900">
              <a:solidFill>
                <a:schemeClr val="tx1"/>
              </a:solidFill>
              <a:latin typeface="Prompt"/>
              <a:cs typeface="Promp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5346ED-8483-C9CC-8F13-96F4325E7742}"/>
              </a:ext>
            </a:extLst>
          </p:cNvPr>
          <p:cNvSpPr/>
          <p:nvPr/>
        </p:nvSpPr>
        <p:spPr>
          <a:xfrm>
            <a:off x="8757978" y="2230022"/>
            <a:ext cx="3266368" cy="1297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AE3F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9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เกิดการพยากรณ์ในระดับ</a:t>
            </a:r>
            <a:r>
              <a:rPr lang="en-US" sz="9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 SPP, VSPP </a:t>
            </a:r>
            <a:r>
              <a:rPr lang="en-US" sz="9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นำร่อง</a:t>
            </a:r>
            <a:r>
              <a:rPr lang="en-US" sz="9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Prosumer Aggregator</a:t>
            </a:r>
          </a:p>
          <a:p>
            <a:r>
              <a:rPr lang="en-US" sz="9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ในรูปแบบรวมศูนย์และกระจายศูนย์ระดับพื้นที่รายภูมิภาค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07DD5E-133E-DC46-A7B0-606235B0FC6A}"/>
              </a:ext>
            </a:extLst>
          </p:cNvPr>
          <p:cNvSpPr/>
          <p:nvPr/>
        </p:nvSpPr>
        <p:spPr>
          <a:xfrm>
            <a:off x="8761594" y="4026269"/>
            <a:ext cx="3273292" cy="2491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AE3F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9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เกิดการใช้งาน</a:t>
            </a:r>
            <a:r>
              <a:rPr lang="en-US" sz="9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MG </a:t>
            </a:r>
            <a:r>
              <a:rPr lang="en-US" sz="9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เชิงพาณิชย์</a:t>
            </a:r>
            <a:r>
              <a:rPr lang="en-US" sz="9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(community &amp; Industry)</a:t>
            </a:r>
          </a:p>
          <a:p>
            <a:r>
              <a:rPr lang="en-US" sz="9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รองรับพื้นที่</a:t>
            </a:r>
            <a:r>
              <a:rPr lang="en-US" sz="9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High RE &amp; EV </a:t>
            </a:r>
            <a:r>
              <a:rPr lang="en-US" sz="9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และเริ่มสาธิตนำร่องใช้งาน</a:t>
            </a:r>
            <a:r>
              <a:rPr lang="en-US" sz="9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VPP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6779EE-2C51-2CD5-71E0-7AE2581F0172}"/>
              </a:ext>
            </a:extLst>
          </p:cNvPr>
          <p:cNvSpPr/>
          <p:nvPr/>
        </p:nvSpPr>
        <p:spPr>
          <a:xfrm>
            <a:off x="4393935" y="775130"/>
            <a:ext cx="1556190" cy="339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>
                <a:solidFill>
                  <a:srgbClr val="171616"/>
                </a:solidFill>
                <a:latin typeface="Prompt"/>
                <a:ea typeface="+mn-lt"/>
                <a:cs typeface="Prompt"/>
              </a:rPr>
              <a:t>DR &amp; EMS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B5FC2366-011A-6701-D453-8FB9A4D19C86}"/>
              </a:ext>
            </a:extLst>
          </p:cNvPr>
          <p:cNvSpPr/>
          <p:nvPr/>
        </p:nvSpPr>
        <p:spPr>
          <a:xfrm>
            <a:off x="3160696" y="774257"/>
            <a:ext cx="1409859" cy="329918"/>
          </a:xfrm>
          <a:prstGeom prst="homePlate">
            <a:avLst/>
          </a:prstGeom>
          <a:solidFill>
            <a:srgbClr val="4B8B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latin typeface="Prompt Bold"/>
                <a:ea typeface="Calibri"/>
                <a:cs typeface="Calibri"/>
              </a:rPr>
              <a:t>เสาหลักที่</a:t>
            </a:r>
            <a:r>
              <a:rPr lang="en-US" sz="1400">
                <a:latin typeface="Prompt Bold"/>
                <a:ea typeface="Calibri"/>
                <a:cs typeface="Calibri"/>
              </a:rPr>
              <a:t> 1</a:t>
            </a:r>
            <a:endParaRPr lang="en-US" sz="1400">
              <a:latin typeface="Prompt Bold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F51E73-A5F9-9721-272B-907BACAB2C6D}"/>
              </a:ext>
            </a:extLst>
          </p:cNvPr>
          <p:cNvSpPr/>
          <p:nvPr/>
        </p:nvSpPr>
        <p:spPr>
          <a:xfrm>
            <a:off x="4391069" y="1906221"/>
            <a:ext cx="1556190" cy="339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>
                <a:solidFill>
                  <a:srgbClr val="171616"/>
                </a:solidFill>
                <a:latin typeface="Prompt"/>
                <a:ea typeface="+mn-lt"/>
                <a:cs typeface="Prompt"/>
              </a:rPr>
              <a:t>RE Forecast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1FBB085D-15A8-1C09-F1DC-D2076BC97147}"/>
              </a:ext>
            </a:extLst>
          </p:cNvPr>
          <p:cNvSpPr/>
          <p:nvPr/>
        </p:nvSpPr>
        <p:spPr>
          <a:xfrm>
            <a:off x="3157829" y="1919461"/>
            <a:ext cx="1409859" cy="315807"/>
          </a:xfrm>
          <a:prstGeom prst="homePlate">
            <a:avLst/>
          </a:prstGeom>
          <a:solidFill>
            <a:srgbClr val="4B8B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latin typeface="Prompt Bold"/>
                <a:ea typeface="Calibri"/>
                <a:cs typeface="Calibri"/>
              </a:rPr>
              <a:t>เสาหลักที่</a:t>
            </a:r>
            <a:r>
              <a:rPr lang="en-US" sz="1400">
                <a:latin typeface="Prompt Bold"/>
                <a:ea typeface="Calibri"/>
                <a:cs typeface="Calibri"/>
              </a:rPr>
              <a:t> 2</a:t>
            </a:r>
            <a:endParaRPr lang="en-US" sz="1400">
              <a:latin typeface="Prompt Bold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04B8B8-B71D-3083-A662-364DBB893D4D}"/>
              </a:ext>
            </a:extLst>
          </p:cNvPr>
          <p:cNvSpPr/>
          <p:nvPr/>
        </p:nvSpPr>
        <p:spPr>
          <a:xfrm>
            <a:off x="4380706" y="3708450"/>
            <a:ext cx="1556190" cy="311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>
                <a:solidFill>
                  <a:srgbClr val="171616"/>
                </a:solidFill>
                <a:latin typeface="Prompt"/>
                <a:ea typeface="+mn-lt"/>
                <a:cs typeface="Prompt"/>
              </a:rPr>
              <a:t>MG &amp; Prosumer</a:t>
            </a:r>
          </a:p>
        </p:txBody>
      </p: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EB12BE20-D27B-7A71-27EE-3B0A792D8879}"/>
              </a:ext>
            </a:extLst>
          </p:cNvPr>
          <p:cNvSpPr/>
          <p:nvPr/>
        </p:nvSpPr>
        <p:spPr>
          <a:xfrm>
            <a:off x="3161577" y="3714634"/>
            <a:ext cx="1409859" cy="315807"/>
          </a:xfrm>
          <a:prstGeom prst="homePlate">
            <a:avLst/>
          </a:prstGeom>
          <a:solidFill>
            <a:srgbClr val="4B8B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latin typeface="Prompt Bold"/>
                <a:ea typeface="Calibri"/>
                <a:cs typeface="Calibri"/>
              </a:rPr>
              <a:t>เสาหลักที่</a:t>
            </a:r>
            <a:r>
              <a:rPr lang="en-US" sz="1400">
                <a:latin typeface="Prompt Bold"/>
                <a:ea typeface="Calibri"/>
                <a:cs typeface="Calibri"/>
              </a:rPr>
              <a:t> 3</a:t>
            </a:r>
            <a:endParaRPr lang="en-US" sz="1400">
              <a:latin typeface="Prompt Bold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15306B-47D4-A395-7684-79C3C250E21A}"/>
              </a:ext>
            </a:extLst>
          </p:cNvPr>
          <p:cNvSpPr/>
          <p:nvPr/>
        </p:nvSpPr>
        <p:spPr>
          <a:xfrm>
            <a:off x="1148378" y="732263"/>
            <a:ext cx="1457413" cy="367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050" b="1">
                <a:solidFill>
                  <a:srgbClr val="171616"/>
                </a:solidFill>
                <a:latin typeface="Prompt"/>
                <a:ea typeface="+mn-lt"/>
                <a:cs typeface="Prompt"/>
              </a:rPr>
              <a:t>DR &amp; EMS</a:t>
            </a:r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C399C006-6849-9E87-AF64-9D075BFA6CFA}"/>
              </a:ext>
            </a:extLst>
          </p:cNvPr>
          <p:cNvSpPr/>
          <p:nvPr/>
        </p:nvSpPr>
        <p:spPr>
          <a:xfrm>
            <a:off x="155028" y="731391"/>
            <a:ext cx="1191137" cy="372251"/>
          </a:xfrm>
          <a:prstGeom prst="homePlate">
            <a:avLst/>
          </a:prstGeom>
          <a:solidFill>
            <a:srgbClr val="02BDA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latin typeface="Prompt Bold"/>
                <a:ea typeface="Calibri"/>
                <a:cs typeface="Calibri"/>
              </a:rPr>
              <a:t>เสาหลักที่</a:t>
            </a:r>
            <a:r>
              <a:rPr lang="en-US" sz="1400">
                <a:latin typeface="Prompt Bold"/>
                <a:ea typeface="Calibri"/>
                <a:cs typeface="Calibri"/>
              </a:rPr>
              <a:t> 1</a:t>
            </a:r>
            <a:endParaRPr lang="en-US" sz="1400">
              <a:latin typeface="Prompt Bold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00CAB6D-57F6-A5BF-254D-87B720B1D6F8}"/>
              </a:ext>
            </a:extLst>
          </p:cNvPr>
          <p:cNvSpPr/>
          <p:nvPr/>
        </p:nvSpPr>
        <p:spPr>
          <a:xfrm>
            <a:off x="1202755" y="1899299"/>
            <a:ext cx="1457413" cy="367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050" b="1">
                <a:solidFill>
                  <a:srgbClr val="171616"/>
                </a:solidFill>
                <a:latin typeface="Prompt"/>
                <a:ea typeface="+mn-lt"/>
                <a:cs typeface="Prompt"/>
              </a:rPr>
              <a:t>RE Forecast</a:t>
            </a:r>
          </a:p>
        </p:txBody>
      </p:sp>
      <p:sp>
        <p:nvSpPr>
          <p:cNvPr id="54" name="Arrow: Pentagon 53">
            <a:extLst>
              <a:ext uri="{FF2B5EF4-FFF2-40B4-BE49-F238E27FC236}">
                <a16:creationId xmlns:a16="http://schemas.microsoft.com/office/drawing/2014/main" id="{DB44D61E-55D9-2377-BBE2-2E88044E4012}"/>
              </a:ext>
            </a:extLst>
          </p:cNvPr>
          <p:cNvSpPr/>
          <p:nvPr/>
        </p:nvSpPr>
        <p:spPr>
          <a:xfrm>
            <a:off x="209404" y="1912538"/>
            <a:ext cx="1191137" cy="358140"/>
          </a:xfrm>
          <a:prstGeom prst="homePlate">
            <a:avLst/>
          </a:prstGeom>
          <a:solidFill>
            <a:srgbClr val="02BDA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latin typeface="Prompt Bold"/>
                <a:ea typeface="Calibri"/>
                <a:cs typeface="Calibri"/>
              </a:rPr>
              <a:t>เสาหลักที่</a:t>
            </a:r>
            <a:r>
              <a:rPr lang="en-US" sz="1400">
                <a:latin typeface="Prompt Bold"/>
                <a:ea typeface="Calibri"/>
                <a:cs typeface="Calibri"/>
              </a:rPr>
              <a:t> 2</a:t>
            </a:r>
            <a:endParaRPr lang="en-US" sz="1400">
              <a:latin typeface="Prompt Bold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728112-01E4-2DF2-DDE3-BE3F7E0F72F8}"/>
              </a:ext>
            </a:extLst>
          </p:cNvPr>
          <p:cNvSpPr/>
          <p:nvPr/>
        </p:nvSpPr>
        <p:spPr>
          <a:xfrm>
            <a:off x="1192391" y="3689679"/>
            <a:ext cx="1457413" cy="367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050" b="1">
                <a:solidFill>
                  <a:srgbClr val="171616"/>
                </a:solidFill>
                <a:latin typeface="Prompt"/>
                <a:ea typeface="+mn-lt"/>
                <a:cs typeface="Prompt"/>
              </a:rPr>
              <a:t>MG &amp; Prosumer</a:t>
            </a:r>
          </a:p>
        </p:txBody>
      </p:sp>
      <p:sp>
        <p:nvSpPr>
          <p:cNvPr id="58" name="Arrow: Pentagon 57">
            <a:extLst>
              <a:ext uri="{FF2B5EF4-FFF2-40B4-BE49-F238E27FC236}">
                <a16:creationId xmlns:a16="http://schemas.microsoft.com/office/drawing/2014/main" id="{C23A433A-CDB8-4332-3655-E0EE93F5870D}"/>
              </a:ext>
            </a:extLst>
          </p:cNvPr>
          <p:cNvSpPr/>
          <p:nvPr/>
        </p:nvSpPr>
        <p:spPr>
          <a:xfrm>
            <a:off x="199040" y="3702918"/>
            <a:ext cx="1191137" cy="358140"/>
          </a:xfrm>
          <a:prstGeom prst="homePlate">
            <a:avLst/>
          </a:prstGeom>
          <a:solidFill>
            <a:srgbClr val="02BDA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latin typeface="Prompt Bold"/>
                <a:ea typeface="Calibri"/>
                <a:cs typeface="Calibri"/>
              </a:rPr>
              <a:t>เสาหลักที่</a:t>
            </a:r>
            <a:r>
              <a:rPr lang="en-US" sz="1400">
                <a:latin typeface="Prompt Bold"/>
                <a:ea typeface="Calibri"/>
                <a:cs typeface="Calibri"/>
              </a:rPr>
              <a:t> 3</a:t>
            </a:r>
            <a:endParaRPr lang="en-US" sz="1400">
              <a:latin typeface="Prompt Bold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B8C453A-E97E-74D4-F7D4-0F8923B4E6CF}"/>
              </a:ext>
            </a:extLst>
          </p:cNvPr>
          <p:cNvSpPr/>
          <p:nvPr/>
        </p:nvSpPr>
        <p:spPr>
          <a:xfrm>
            <a:off x="8692396" y="126824"/>
            <a:ext cx="3336685" cy="7287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2">
            <a:extLst>
              <a:ext uri="{FF2B5EF4-FFF2-40B4-BE49-F238E27FC236}">
                <a16:creationId xmlns:a16="http://schemas.microsoft.com/office/drawing/2014/main" id="{3C325EA6-0D17-7F10-4710-0A11664FA454}"/>
              </a:ext>
            </a:extLst>
          </p:cNvPr>
          <p:cNvSpPr txBox="1"/>
          <p:nvPr/>
        </p:nvSpPr>
        <p:spPr>
          <a:xfrm>
            <a:off x="8765031" y="200501"/>
            <a:ext cx="329946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050" b="1">
                <a:solidFill>
                  <a:srgbClr val="171616"/>
                </a:solidFill>
                <a:latin typeface="Prompt"/>
                <a:cs typeface="Prompt"/>
              </a:rPr>
              <a:t>แผนการพัฒนาโครงสร้างพื้นฐานและการจัดการ </a:t>
            </a:r>
            <a:r>
              <a:rPr lang="th-TH" sz="1050" b="1" err="1">
                <a:solidFill>
                  <a:srgbClr val="171616"/>
                </a:solidFill>
                <a:latin typeface="Prompt"/>
                <a:cs typeface="Prompt"/>
              </a:rPr>
              <a:t>DERs</a:t>
            </a:r>
            <a:r>
              <a:rPr lang="th-TH" sz="1050" b="1">
                <a:solidFill>
                  <a:srgbClr val="171616"/>
                </a:solidFill>
                <a:latin typeface="Prompt"/>
                <a:cs typeface="Prompt"/>
              </a:rPr>
              <a:t> รองรับการเปลี่ยนผ่านไปสู่ระบบโครงข่ายไฟฟ้ายุคใหม่ อย่างมีประสิทธิภาพ และเป็นมิตรต่อสิ่งแวดล้อม</a:t>
            </a:r>
            <a:endParaRPr lang="en-US" sz="1050">
              <a:solidFill>
                <a:srgbClr val="171616"/>
              </a:solidFill>
              <a:latin typeface="Prompt"/>
              <a:cs typeface="Promp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DB21521-67A7-D5DA-ECA6-B8D3CA83401E}"/>
              </a:ext>
            </a:extLst>
          </p:cNvPr>
          <p:cNvSpPr/>
          <p:nvPr/>
        </p:nvSpPr>
        <p:spPr>
          <a:xfrm>
            <a:off x="3163019" y="194094"/>
            <a:ext cx="4658264" cy="409754"/>
          </a:xfrm>
          <a:prstGeom prst="rect">
            <a:avLst/>
          </a:prstGeom>
          <a:solidFill>
            <a:srgbClr val="4B8B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2">
            <a:extLst>
              <a:ext uri="{FF2B5EF4-FFF2-40B4-BE49-F238E27FC236}">
                <a16:creationId xmlns:a16="http://schemas.microsoft.com/office/drawing/2014/main" id="{728225F3-2E89-E471-6B30-0BA3038E5507}"/>
              </a:ext>
            </a:extLst>
          </p:cNvPr>
          <p:cNvSpPr txBox="1"/>
          <p:nvPr/>
        </p:nvSpPr>
        <p:spPr>
          <a:xfrm>
            <a:off x="4340538" y="240578"/>
            <a:ext cx="227732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1200" b="1">
                <a:solidFill>
                  <a:srgbClr val="FFFFFF"/>
                </a:solidFill>
                <a:latin typeface="Prompt"/>
                <a:cs typeface="Prompt"/>
              </a:rPr>
              <a:t>แผนขับเคลื่อนฯ ระยะปานกลาง</a:t>
            </a:r>
            <a:endParaRPr lang="en-US" sz="1200">
              <a:solidFill>
                <a:srgbClr val="FFFFFF"/>
              </a:solidFill>
              <a:latin typeface="Prompt"/>
              <a:cs typeface="Prompt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F0E697B-3963-A20B-D23F-B703C2068A86}"/>
              </a:ext>
            </a:extLst>
          </p:cNvPr>
          <p:cNvSpPr/>
          <p:nvPr/>
        </p:nvSpPr>
        <p:spPr>
          <a:xfrm>
            <a:off x="158151" y="201282"/>
            <a:ext cx="2444150" cy="395376"/>
          </a:xfrm>
          <a:prstGeom prst="rect">
            <a:avLst/>
          </a:prstGeom>
          <a:solidFill>
            <a:srgbClr val="02BD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2">
            <a:extLst>
              <a:ext uri="{FF2B5EF4-FFF2-40B4-BE49-F238E27FC236}">
                <a16:creationId xmlns:a16="http://schemas.microsoft.com/office/drawing/2014/main" id="{277B959C-308F-2976-6587-77FCEE438BE2}"/>
              </a:ext>
            </a:extLst>
          </p:cNvPr>
          <p:cNvSpPr txBox="1"/>
          <p:nvPr/>
        </p:nvSpPr>
        <p:spPr>
          <a:xfrm>
            <a:off x="340775" y="262809"/>
            <a:ext cx="2003932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1100" b="1">
                <a:solidFill>
                  <a:srgbClr val="FFFFFF"/>
                </a:solidFill>
                <a:latin typeface="Prompt"/>
                <a:cs typeface="Prompt"/>
              </a:rPr>
              <a:t>แผนขับเคลื่อนฯ ระยะสั้น</a:t>
            </a:r>
            <a:endParaRPr lang="en-US" sz="1100">
              <a:solidFill>
                <a:srgbClr val="FFFFFF"/>
              </a:solidFill>
              <a:latin typeface="Prompt"/>
              <a:cs typeface="Prompt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92C8EF5-899E-523B-FFFE-E27BC5B28A95}"/>
              </a:ext>
            </a:extLst>
          </p:cNvPr>
          <p:cNvCxnSpPr>
            <a:cxnSpLocks/>
          </p:cNvCxnSpPr>
          <p:nvPr/>
        </p:nvCxnSpPr>
        <p:spPr>
          <a:xfrm>
            <a:off x="2599886" y="906286"/>
            <a:ext cx="544316" cy="436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77B7A13-B2F9-A780-D48E-EE76C1648F7A}"/>
              </a:ext>
            </a:extLst>
          </p:cNvPr>
          <p:cNvCxnSpPr>
            <a:cxnSpLocks/>
          </p:cNvCxnSpPr>
          <p:nvPr/>
        </p:nvCxnSpPr>
        <p:spPr>
          <a:xfrm>
            <a:off x="2643018" y="2085229"/>
            <a:ext cx="544316" cy="436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FFA09DF-0DDD-F426-FE74-5DDF6F601315}"/>
              </a:ext>
            </a:extLst>
          </p:cNvPr>
          <p:cNvCxnSpPr>
            <a:cxnSpLocks/>
          </p:cNvCxnSpPr>
          <p:nvPr/>
        </p:nvCxnSpPr>
        <p:spPr>
          <a:xfrm>
            <a:off x="2664583" y="3868021"/>
            <a:ext cx="544316" cy="436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A group of buildings and cars&#10;&#10;Description automatically generated">
            <a:extLst>
              <a:ext uri="{FF2B5EF4-FFF2-40B4-BE49-F238E27FC236}">
                <a16:creationId xmlns:a16="http://schemas.microsoft.com/office/drawing/2014/main" id="{5754625E-351B-3393-D759-AB66411F3F0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5" y="5053957"/>
            <a:ext cx="1766120" cy="1678504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DF9C00C7-C404-5A3C-E8D3-AA398C03AF1E}"/>
              </a:ext>
            </a:extLst>
          </p:cNvPr>
          <p:cNvSpPr/>
          <p:nvPr/>
        </p:nvSpPr>
        <p:spPr>
          <a:xfrm>
            <a:off x="-26668" y="6742981"/>
            <a:ext cx="12249508" cy="79075"/>
          </a:xfrm>
          <a:prstGeom prst="rect">
            <a:avLst/>
          </a:prstGeom>
          <a:solidFill>
            <a:srgbClr val="2E36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6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77F8441-CFA3-8794-DBC1-074D4008F2EC}"/>
              </a:ext>
            </a:extLst>
          </p:cNvPr>
          <p:cNvSpPr/>
          <p:nvPr/>
        </p:nvSpPr>
        <p:spPr>
          <a:xfrm>
            <a:off x="1319391" y="719289"/>
            <a:ext cx="1457413" cy="367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050" b="1">
                <a:solidFill>
                  <a:srgbClr val="171616"/>
                </a:solidFill>
                <a:latin typeface="Prompt"/>
                <a:ea typeface="+mn-lt"/>
                <a:cs typeface="Prompt"/>
              </a:rPr>
              <a:t>MG &amp; Prosumer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A932B3A3-5745-541F-D368-8706824EC3DF}"/>
              </a:ext>
            </a:extLst>
          </p:cNvPr>
          <p:cNvSpPr/>
          <p:nvPr/>
        </p:nvSpPr>
        <p:spPr>
          <a:xfrm>
            <a:off x="326040" y="732528"/>
            <a:ext cx="1191137" cy="358140"/>
          </a:xfrm>
          <a:prstGeom prst="homePlate">
            <a:avLst/>
          </a:prstGeom>
          <a:solidFill>
            <a:srgbClr val="02BDA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err="1">
                <a:latin typeface="Prompt Bold"/>
                <a:ea typeface="Calibri"/>
                <a:cs typeface="Calibri"/>
              </a:rPr>
              <a:t>เสาหลักที่</a:t>
            </a:r>
            <a:r>
              <a:rPr lang="en-US" sz="1400">
                <a:latin typeface="Prompt Bold"/>
                <a:ea typeface="Calibri"/>
                <a:cs typeface="Calibri"/>
              </a:rPr>
              <a:t> 3</a:t>
            </a:r>
            <a:endParaRPr lang="en-US" sz="1400">
              <a:latin typeface="Prompt Bold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64AB6B-1A1C-2C6D-5E80-794B6854FCC9}"/>
              </a:ext>
            </a:extLst>
          </p:cNvPr>
          <p:cNvSpPr/>
          <p:nvPr/>
        </p:nvSpPr>
        <p:spPr>
          <a:xfrm>
            <a:off x="3282551" y="1051171"/>
            <a:ext cx="4653033" cy="500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แผนนำร่องพัฒนาระบบไฟฟ้าด้วยระบบกักเก็บพลังงานเชื่อมต่อในระบบจำหน่าย </a:t>
            </a:r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พื้นที่</a:t>
            </a:r>
            <a:r>
              <a:rPr lang="en-US" sz="9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</a:t>
            </a:r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อ.พร้าว</a:t>
            </a:r>
            <a:r>
              <a:rPr lang="en-US" sz="9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</a:t>
            </a:r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จ.เชียงใหม่</a:t>
            </a:r>
            <a:r>
              <a:rPr lang="en-US" sz="9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</a:t>
            </a:r>
            <a:r>
              <a:rPr lang="en-US" sz="900">
                <a:solidFill>
                  <a:srgbClr val="FF0000"/>
                </a:solidFill>
                <a:latin typeface="Prompt"/>
                <a:ea typeface="+mn-lt"/>
                <a:cs typeface="Prompt"/>
              </a:rPr>
              <a:t>(</a:t>
            </a:r>
            <a:r>
              <a:rPr lang="en-US" sz="900" err="1">
                <a:solidFill>
                  <a:srgbClr val="FF0000"/>
                </a:solidFill>
                <a:latin typeface="Prompt"/>
                <a:ea typeface="+mn-lt"/>
                <a:cs typeface="Prompt"/>
              </a:rPr>
              <a:t>ดำเนินการแล้ว</a:t>
            </a:r>
            <a:r>
              <a:rPr lang="en-US" sz="900">
                <a:solidFill>
                  <a:srgbClr val="FF0000"/>
                </a:solidFill>
                <a:latin typeface="Prompt"/>
                <a:ea typeface="+mn-lt"/>
                <a:cs typeface="Prompt"/>
              </a:rPr>
              <a:t>)</a:t>
            </a:r>
          </a:p>
          <a:p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งบประมาณ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 (</a:t>
            </a:r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ล้านบาท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) : 74.94</a:t>
            </a:r>
            <a:endParaRPr lang="en-US" sz="900" b="1">
              <a:solidFill>
                <a:schemeClr val="tx1"/>
              </a:solidFill>
              <a:latin typeface="Prompt"/>
              <a:ea typeface="Calibri"/>
              <a:cs typeface="Promp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14AC9C-59B6-8681-1482-49274ABAAD20}"/>
              </a:ext>
            </a:extLst>
          </p:cNvPr>
          <p:cNvSpPr/>
          <p:nvPr/>
        </p:nvSpPr>
        <p:spPr>
          <a:xfrm>
            <a:off x="3275496" y="1573503"/>
            <a:ext cx="4667647" cy="52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แผนงานระยะยาวในการจัดหาระบบกักเก็บพลังงานไฟฟ้าด้วยแบตเตอรี่</a:t>
            </a:r>
            <a:r>
              <a:rPr lang="en-US" sz="9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( BESS) </a:t>
            </a:r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บนเกาะสมุย</a:t>
            </a:r>
            <a:r>
              <a:rPr lang="en-US" sz="9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</a:t>
            </a:r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จ.สุราษฎร์ธานี</a:t>
            </a:r>
            <a:r>
              <a:rPr lang="en-US" sz="9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(</a:t>
            </a:r>
            <a:r>
              <a:rPr lang="en-US" sz="900" err="1">
                <a:solidFill>
                  <a:srgbClr val="FF0000"/>
                </a:solidFill>
                <a:ea typeface="+mn-lt"/>
                <a:cs typeface="+mn-lt"/>
              </a:rPr>
              <a:t>ดำเนินการแล้ว</a:t>
            </a:r>
            <a:r>
              <a:rPr lang="en-US" sz="900">
                <a:solidFill>
                  <a:srgbClr val="FF0000"/>
                </a:solidFill>
                <a:ea typeface="+mn-lt"/>
                <a:cs typeface="+mn-lt"/>
              </a:rPr>
              <a:t>)</a:t>
            </a:r>
            <a:endParaRPr lang="en-US" sz="900">
              <a:solidFill>
                <a:schemeClr val="tx1"/>
              </a:solidFill>
              <a:latin typeface="Prompt"/>
              <a:ea typeface="+mn-lt"/>
              <a:cs typeface="Prompt"/>
            </a:endParaRPr>
          </a:p>
          <a:p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งบ</a:t>
            </a:r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ประมาณ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 (</a:t>
            </a:r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ล้านบาท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) : 2,280</a:t>
            </a:r>
            <a:endParaRPr lang="en-US" sz="900">
              <a:solidFill>
                <a:schemeClr val="tx1"/>
              </a:solidFill>
              <a:latin typeface="Prompt"/>
              <a:ea typeface="Calibri"/>
              <a:cs typeface="Promp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7A59D1-30B8-81BF-1A16-687640788CFA}"/>
              </a:ext>
            </a:extLst>
          </p:cNvPr>
          <p:cNvSpPr/>
          <p:nvPr/>
        </p:nvSpPr>
        <p:spPr>
          <a:xfrm>
            <a:off x="3269448" y="2135552"/>
            <a:ext cx="4687553" cy="544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โครงการพัฒนาระบบกักเก็บพลังงานเพื่อรองรับการบริหารความต้องการไฟฟ้าและพลังงานหมุนเวียนระยะที่ 1-2</a:t>
            </a:r>
          </a:p>
          <a:p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งบ</a:t>
            </a:r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ประมาณ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 (</a:t>
            </a:r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ล้านบาท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) : 101,191</a:t>
            </a:r>
            <a:endParaRPr lang="en-US" sz="900">
              <a:solidFill>
                <a:schemeClr val="tx1"/>
              </a:solidFill>
              <a:latin typeface="Prompt"/>
              <a:cs typeface="Promp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243C0B-057B-34E4-AB32-DBB27F5E050F}"/>
              </a:ext>
            </a:extLst>
          </p:cNvPr>
          <p:cNvSpPr/>
          <p:nvPr/>
        </p:nvSpPr>
        <p:spPr>
          <a:xfrm>
            <a:off x="4512997" y="698695"/>
            <a:ext cx="1556190" cy="339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>
                <a:solidFill>
                  <a:srgbClr val="171616"/>
                </a:solidFill>
                <a:latin typeface="Prompt"/>
                <a:ea typeface="+mn-lt"/>
                <a:cs typeface="Prompt"/>
              </a:rPr>
              <a:t>ESS</a:t>
            </a:r>
            <a:endParaRPr lang="en-US"/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5A630F47-C5BA-A537-BB0F-77561A29D5EF}"/>
              </a:ext>
            </a:extLst>
          </p:cNvPr>
          <p:cNvSpPr/>
          <p:nvPr/>
        </p:nvSpPr>
        <p:spPr>
          <a:xfrm>
            <a:off x="3279757" y="711934"/>
            <a:ext cx="1409859" cy="315807"/>
          </a:xfrm>
          <a:prstGeom prst="homePlate">
            <a:avLst/>
          </a:prstGeom>
          <a:solidFill>
            <a:srgbClr val="4B8B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err="1">
                <a:latin typeface="Prompt Bold"/>
                <a:ea typeface="Calibri"/>
                <a:cs typeface="Calibri"/>
              </a:rPr>
              <a:t>เสาหลักที่</a:t>
            </a:r>
            <a:r>
              <a:rPr lang="en-US" sz="1400">
                <a:latin typeface="Prompt Bold"/>
                <a:ea typeface="Calibri"/>
                <a:cs typeface="Calibri"/>
              </a:rPr>
              <a:t> 4</a:t>
            </a:r>
            <a:endParaRPr lang="en-US" sz="1400">
              <a:latin typeface="Prompt Bold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B3271B-1522-C3B6-B819-2B791AB83A42}"/>
              </a:ext>
            </a:extLst>
          </p:cNvPr>
          <p:cNvSpPr/>
          <p:nvPr/>
        </p:nvSpPr>
        <p:spPr>
          <a:xfrm>
            <a:off x="6110056" y="2685830"/>
            <a:ext cx="1839389" cy="2238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err="1">
                <a:latin typeface="Prompt"/>
                <a:ea typeface="Calibri"/>
                <a:cs typeface="Prompt"/>
              </a:rPr>
              <a:t>รวมงบประมาณ</a:t>
            </a:r>
            <a:r>
              <a:rPr lang="en-US" sz="900">
                <a:latin typeface="Prompt"/>
                <a:ea typeface="Calibri"/>
                <a:cs typeface="Prompt"/>
              </a:rPr>
              <a:t> : 103,546 </a:t>
            </a:r>
            <a:r>
              <a:rPr lang="en-US" sz="900" err="1">
                <a:latin typeface="Prompt"/>
                <a:ea typeface="Calibri"/>
                <a:cs typeface="Prompt"/>
              </a:rPr>
              <a:t>ลบ</a:t>
            </a:r>
            <a:r>
              <a:rPr lang="en-US" sz="900">
                <a:latin typeface="Prompt"/>
                <a:ea typeface="Calibri"/>
                <a:cs typeface="Prompt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E272B9-3E03-180B-B752-38770D2DF816}"/>
              </a:ext>
            </a:extLst>
          </p:cNvPr>
          <p:cNvSpPr/>
          <p:nvPr/>
        </p:nvSpPr>
        <p:spPr>
          <a:xfrm>
            <a:off x="8771017" y="1164796"/>
            <a:ext cx="3061892" cy="158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9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เกิดการใช้งาน</a:t>
            </a:r>
            <a:r>
              <a:rPr lang="en-US" sz="9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ESS </a:t>
            </a:r>
            <a:r>
              <a:rPr lang="en-US" sz="9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ในระดับ</a:t>
            </a:r>
            <a:r>
              <a:rPr lang="en-US" sz="9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Utility &amp; End-user </a:t>
            </a:r>
            <a:r>
              <a:rPr lang="en-US" sz="9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ในวงกว้าง</a:t>
            </a:r>
            <a:r>
              <a:rPr lang="en-US" sz="9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</a:t>
            </a:r>
            <a:r>
              <a:rPr lang="en-US" sz="9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สามารถเชื่อต่อผู้ใช้งาน</a:t>
            </a:r>
            <a:r>
              <a:rPr lang="en-US" sz="9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ESS </a:t>
            </a:r>
            <a:r>
              <a:rPr lang="en-US" sz="9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เพื่อให้บริการระบบไฟฟ้าได้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7EE70572-E8CC-D0F1-EA36-B04652DAB7F2}"/>
              </a:ext>
            </a:extLst>
          </p:cNvPr>
          <p:cNvSpPr/>
          <p:nvPr/>
        </p:nvSpPr>
        <p:spPr>
          <a:xfrm>
            <a:off x="8052848" y="1729901"/>
            <a:ext cx="553860" cy="470517"/>
          </a:xfrm>
          <a:prstGeom prst="rightArrow">
            <a:avLst/>
          </a:prstGeom>
          <a:solidFill>
            <a:srgbClr val="4B8B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D0DE30-E43F-06FE-7052-B71E5CBC7816}"/>
              </a:ext>
            </a:extLst>
          </p:cNvPr>
          <p:cNvSpPr/>
          <p:nvPr/>
        </p:nvSpPr>
        <p:spPr>
          <a:xfrm>
            <a:off x="3268440" y="3308950"/>
            <a:ext cx="4695366" cy="464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โครงการพัฒนาด้าน</a:t>
            </a:r>
            <a:r>
              <a:rPr lang="en-US" sz="9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EV Data Center</a:t>
            </a:r>
          </a:p>
          <a:p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งบประมาณ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 (</a:t>
            </a:r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ล้านบาท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) : อยู่ระหว่างประเมิณงบประมาณ</a:t>
            </a:r>
            <a:endParaRPr lang="en-US" sz="900" b="1">
              <a:solidFill>
                <a:schemeClr val="tx1"/>
              </a:solidFill>
              <a:latin typeface="Prompt"/>
              <a:ea typeface="Calibri"/>
              <a:cs typeface="Promp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8F78C9-2711-A2CC-DF44-B54221F69C9B}"/>
              </a:ext>
            </a:extLst>
          </p:cNvPr>
          <p:cNvSpPr/>
          <p:nvPr/>
        </p:nvSpPr>
        <p:spPr>
          <a:xfrm>
            <a:off x="3261251" y="3789746"/>
            <a:ext cx="4682292" cy="55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โครงการติดตั้งสถานีอัดประจุไฟฟ้าสำหรับยานยนต์ไฟฟ้าขนาดมากกว่า</a:t>
            </a:r>
            <a:r>
              <a:rPr lang="en-US" sz="9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120 kW </a:t>
            </a:r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ในพื้นที่สำนักงานการไฟฟ้า</a:t>
            </a:r>
            <a:r>
              <a:rPr lang="en-US" sz="9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</a:t>
            </a:r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หน่วยงานราชการ</a:t>
            </a:r>
            <a:r>
              <a:rPr lang="en-US" sz="9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</a:t>
            </a:r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และอื่นๆ</a:t>
            </a:r>
            <a:r>
              <a:rPr lang="en-US" sz="9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(</a:t>
            </a:r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จำนวน</a:t>
            </a:r>
            <a:r>
              <a:rPr lang="en-US" sz="9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100 </a:t>
            </a:r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สถานี</a:t>
            </a:r>
            <a:r>
              <a:rPr lang="en-US" sz="9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)</a:t>
            </a:r>
          </a:p>
          <a:p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งบ</a:t>
            </a:r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ประมาณ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 (</a:t>
            </a:r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ล้านบาท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) : 400</a:t>
            </a:r>
            <a:endParaRPr lang="en-US" sz="900">
              <a:solidFill>
                <a:schemeClr val="tx1"/>
              </a:solidFill>
              <a:latin typeface="Prompt"/>
              <a:ea typeface="Calibri"/>
              <a:cs typeface="Promp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5DD2F9B-621C-1524-0D68-34CD15D71229}"/>
              </a:ext>
            </a:extLst>
          </p:cNvPr>
          <p:cNvSpPr/>
          <p:nvPr/>
        </p:nvSpPr>
        <p:spPr>
          <a:xfrm>
            <a:off x="3255602" y="4375226"/>
            <a:ext cx="4680498" cy="403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ติดตั้งสถานีอัดประจุไฟฟ้าขนาดใหญ่</a:t>
            </a:r>
            <a:r>
              <a:rPr lang="en-US" sz="9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4 </a:t>
            </a:r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ภาค</a:t>
            </a:r>
            <a:r>
              <a:rPr lang="en-US" sz="9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(EV HUB) </a:t>
            </a:r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ภาคละ</a:t>
            </a:r>
            <a:r>
              <a:rPr lang="en-US" sz="9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1 </a:t>
            </a:r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สถานี</a:t>
            </a:r>
          </a:p>
          <a:p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งบ</a:t>
            </a:r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ประมาณ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 (</a:t>
            </a:r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ล้านบาท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) : 400</a:t>
            </a:r>
            <a:endParaRPr lang="en-US" sz="900">
              <a:solidFill>
                <a:schemeClr val="tx1"/>
              </a:solidFill>
              <a:latin typeface="Prompt"/>
              <a:cs typeface="Promp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91E1432-4A0B-CC50-310C-3FD107813B21}"/>
              </a:ext>
            </a:extLst>
          </p:cNvPr>
          <p:cNvSpPr/>
          <p:nvPr/>
        </p:nvSpPr>
        <p:spPr>
          <a:xfrm>
            <a:off x="6098629" y="6436327"/>
            <a:ext cx="1833797" cy="2230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err="1">
                <a:latin typeface="Prompt"/>
                <a:ea typeface="Calibri"/>
                <a:cs typeface="Prompt"/>
              </a:rPr>
              <a:t>รวมงบประมาณ</a:t>
            </a:r>
            <a:r>
              <a:rPr lang="en-US" sz="900">
                <a:latin typeface="Prompt"/>
                <a:ea typeface="Calibri"/>
                <a:cs typeface="Prompt"/>
              </a:rPr>
              <a:t> : 2,030 </a:t>
            </a:r>
            <a:r>
              <a:rPr lang="en-US" sz="900" err="1">
                <a:latin typeface="Prompt"/>
                <a:ea typeface="Calibri"/>
                <a:cs typeface="Prompt"/>
              </a:rPr>
              <a:t>ลบ</a:t>
            </a:r>
            <a:r>
              <a:rPr lang="en-US" sz="900">
                <a:latin typeface="Prompt"/>
                <a:ea typeface="Calibri"/>
                <a:cs typeface="Prompt"/>
              </a:rPr>
              <a:t>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522B28-2CA3-8104-F349-17B8ECEC120B}"/>
              </a:ext>
            </a:extLst>
          </p:cNvPr>
          <p:cNvSpPr/>
          <p:nvPr/>
        </p:nvSpPr>
        <p:spPr>
          <a:xfrm>
            <a:off x="4505941" y="2984695"/>
            <a:ext cx="3461190" cy="318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>
                <a:solidFill>
                  <a:srgbClr val="171616"/>
                </a:solidFill>
                <a:latin typeface="Prompt"/>
                <a:ea typeface="+mn-lt"/>
                <a:cs typeface="Prompt"/>
              </a:rPr>
              <a:t>EV Integration</a:t>
            </a:r>
          </a:p>
        </p:txBody>
      </p: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3449927E-5E10-B307-77BA-98899FB7E22B}"/>
              </a:ext>
            </a:extLst>
          </p:cNvPr>
          <p:cNvSpPr/>
          <p:nvPr/>
        </p:nvSpPr>
        <p:spPr>
          <a:xfrm>
            <a:off x="3265646" y="2983823"/>
            <a:ext cx="1409859" cy="315807"/>
          </a:xfrm>
          <a:prstGeom prst="homePlate">
            <a:avLst/>
          </a:prstGeom>
          <a:solidFill>
            <a:srgbClr val="4B8B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err="1">
                <a:latin typeface="Prompt Bold"/>
                <a:ea typeface="Calibri"/>
                <a:cs typeface="Calibri"/>
              </a:rPr>
              <a:t>เสาหลักที่</a:t>
            </a:r>
            <a:r>
              <a:rPr lang="en-US" sz="1400">
                <a:latin typeface="Prompt Bold"/>
                <a:ea typeface="Calibri"/>
                <a:cs typeface="Calibri"/>
              </a:rPr>
              <a:t> 5</a:t>
            </a:r>
            <a:endParaRPr lang="en-US" sz="1400">
              <a:latin typeface="Prompt Bold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58F9B0A-8EC0-A624-E0AF-0454B518EFEB}"/>
              </a:ext>
            </a:extLst>
          </p:cNvPr>
          <p:cNvSpPr/>
          <p:nvPr/>
        </p:nvSpPr>
        <p:spPr>
          <a:xfrm>
            <a:off x="3248413" y="4803626"/>
            <a:ext cx="4687553" cy="579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โครงการพัฒนาระบบบริหาร</a:t>
            </a:r>
            <a:r>
              <a:rPr lang="en-US" sz="9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</a:t>
            </a:r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การอัดประจุยานยนต์ไฟฟ้า</a:t>
            </a:r>
            <a:r>
              <a:rPr lang="en-US" sz="9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</a:t>
            </a:r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ระยะที่</a:t>
            </a:r>
            <a:r>
              <a:rPr lang="en-US" sz="9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1-2 </a:t>
            </a:r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ส่วนงานระบบบริหารการชาร์จรถยนต์ไฟฟ้า</a:t>
            </a:r>
          </a:p>
          <a:p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งบ</a:t>
            </a:r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ประมาณ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 (</a:t>
            </a:r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ล้านบาท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) : 1,230</a:t>
            </a:r>
            <a:endParaRPr lang="en-US" sz="900">
              <a:solidFill>
                <a:schemeClr val="tx1"/>
              </a:solidFill>
              <a:latin typeface="Prompt"/>
              <a:cs typeface="Promp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EB849D-5756-6446-AC7B-7947E246DE74}"/>
              </a:ext>
            </a:extLst>
          </p:cNvPr>
          <p:cNvSpPr/>
          <p:nvPr/>
        </p:nvSpPr>
        <p:spPr>
          <a:xfrm>
            <a:off x="3242127" y="5429850"/>
            <a:ext cx="4687553" cy="42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โครงการพัฒนาและขยายผลการพัฒนาแพลตฟอร์มเพื่อรองรับ</a:t>
            </a:r>
            <a:r>
              <a:rPr lang="en-US" sz="9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 EV Aggregator</a:t>
            </a:r>
          </a:p>
          <a:p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งบประมาณ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 (</a:t>
            </a:r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ล้านบาท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) : </a:t>
            </a:r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อยู่ระหว่างประเมิณงบประมาณ</a:t>
            </a:r>
            <a:endParaRPr lang="en-US" sz="900" b="1" err="1">
              <a:solidFill>
                <a:schemeClr val="tx1"/>
              </a:solidFill>
              <a:latin typeface="Prompt"/>
              <a:cs typeface="Promp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20CF4D1-11FB-8629-017A-2E1FFFF89AAC}"/>
              </a:ext>
            </a:extLst>
          </p:cNvPr>
          <p:cNvSpPr/>
          <p:nvPr/>
        </p:nvSpPr>
        <p:spPr>
          <a:xfrm>
            <a:off x="3241860" y="5893795"/>
            <a:ext cx="4680898" cy="530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โครงการนำร่องด้านการบริหารจัดการ</a:t>
            </a:r>
            <a:r>
              <a:rPr lang="en-US" sz="900">
                <a:solidFill>
                  <a:schemeClr val="tx1"/>
                </a:solidFill>
                <a:latin typeface="Prompt"/>
                <a:ea typeface="+mn-lt"/>
                <a:cs typeface="Prompt"/>
              </a:rPr>
              <a:t> Dr, Big Data Analysis, Smart Charge, Peer To Peer Trading, V2G</a:t>
            </a:r>
          </a:p>
          <a:p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งบประมาณ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 (</a:t>
            </a:r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ล้านบาท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) : </a:t>
            </a:r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อยู่ระหว่างประเมิณงบประมาณ</a:t>
            </a:r>
            <a:endParaRPr lang="en-US" sz="900" b="1" err="1">
              <a:solidFill>
                <a:schemeClr val="tx1"/>
              </a:solidFill>
              <a:latin typeface="Prompt"/>
              <a:cs typeface="Prompt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7ED8E6-EB67-8C9A-F9EE-97D901B80983}"/>
              </a:ext>
            </a:extLst>
          </p:cNvPr>
          <p:cNvSpPr/>
          <p:nvPr/>
        </p:nvSpPr>
        <p:spPr>
          <a:xfrm>
            <a:off x="8764244" y="3310775"/>
            <a:ext cx="3061891" cy="335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9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มีโครงสร้างพื้นฐานระบบไฟฟ้ารองรับการเชื่อมต่อ</a:t>
            </a:r>
            <a:r>
              <a:rPr lang="en-US" sz="9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High EV</a:t>
            </a:r>
            <a:br>
              <a:rPr lang="en-US" sz="900">
                <a:solidFill>
                  <a:schemeClr val="tx1"/>
                </a:solidFill>
                <a:latin typeface="Prompt"/>
                <a:ea typeface="Calibri"/>
                <a:cs typeface="Prompt"/>
              </a:rPr>
            </a:br>
            <a:r>
              <a:rPr lang="en-US" sz="900" err="1">
                <a:solidFill>
                  <a:schemeClr val="tx1"/>
                </a:solidFill>
                <a:latin typeface="Prompt"/>
                <a:ea typeface="Calibri" panose="020F0502020204030204"/>
                <a:cs typeface="Prompt"/>
              </a:rPr>
              <a:t>รวมถึงเกิดการใช้งาน</a:t>
            </a:r>
            <a:r>
              <a:rPr lang="en-US" sz="900">
                <a:solidFill>
                  <a:schemeClr val="tx1"/>
                </a:solidFill>
                <a:latin typeface="Prompt"/>
                <a:ea typeface="Calibri" panose="020F0502020204030204"/>
                <a:cs typeface="Prompt"/>
              </a:rPr>
              <a:t> Smart Charge </a:t>
            </a:r>
            <a:r>
              <a:rPr lang="en-US" sz="900" err="1">
                <a:solidFill>
                  <a:schemeClr val="tx1"/>
                </a:solidFill>
                <a:latin typeface="Prompt"/>
                <a:ea typeface="Calibri" panose="020F0502020204030204"/>
                <a:cs typeface="Prompt"/>
              </a:rPr>
              <a:t>และ</a:t>
            </a:r>
            <a:r>
              <a:rPr lang="en-US" sz="900">
                <a:solidFill>
                  <a:schemeClr val="tx1"/>
                </a:solidFill>
                <a:latin typeface="Prompt"/>
                <a:ea typeface="Calibri" panose="020F0502020204030204"/>
                <a:cs typeface="Prompt"/>
              </a:rPr>
              <a:t> V2G</a:t>
            </a:r>
            <a:endParaRPr lang="en-US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8499C82A-1A1F-E02B-B92B-94DAEAC30F1A}"/>
              </a:ext>
            </a:extLst>
          </p:cNvPr>
          <p:cNvSpPr/>
          <p:nvPr/>
        </p:nvSpPr>
        <p:spPr>
          <a:xfrm>
            <a:off x="8053132" y="4687268"/>
            <a:ext cx="553860" cy="470517"/>
          </a:xfrm>
          <a:prstGeom prst="rightArrow">
            <a:avLst/>
          </a:prstGeom>
          <a:solidFill>
            <a:srgbClr val="4B8B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81415C1-8EC7-2E80-0946-35968A0E8ECE}"/>
              </a:ext>
            </a:extLst>
          </p:cNvPr>
          <p:cNvCxnSpPr>
            <a:cxnSpLocks/>
          </p:cNvCxnSpPr>
          <p:nvPr/>
        </p:nvCxnSpPr>
        <p:spPr>
          <a:xfrm>
            <a:off x="2777074" y="906951"/>
            <a:ext cx="544316" cy="436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EB51ABC-F874-E938-65AF-89B471480CE1}"/>
              </a:ext>
            </a:extLst>
          </p:cNvPr>
          <p:cNvCxnSpPr/>
          <p:nvPr/>
        </p:nvCxnSpPr>
        <p:spPr>
          <a:xfrm>
            <a:off x="2583243" y="391233"/>
            <a:ext cx="6024618" cy="2619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8476F4A-3911-4F8B-D5A5-5AE2FFB5766C}"/>
              </a:ext>
            </a:extLst>
          </p:cNvPr>
          <p:cNvSpPr/>
          <p:nvPr/>
        </p:nvSpPr>
        <p:spPr>
          <a:xfrm>
            <a:off x="8692396" y="98602"/>
            <a:ext cx="3336685" cy="7287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2">
            <a:extLst>
              <a:ext uri="{FF2B5EF4-FFF2-40B4-BE49-F238E27FC236}">
                <a16:creationId xmlns:a16="http://schemas.microsoft.com/office/drawing/2014/main" id="{27A4F32A-9FA1-CCC6-5B70-ADB730F1BC5B}"/>
              </a:ext>
            </a:extLst>
          </p:cNvPr>
          <p:cNvSpPr txBox="1"/>
          <p:nvPr/>
        </p:nvSpPr>
        <p:spPr>
          <a:xfrm>
            <a:off x="8765031" y="172279"/>
            <a:ext cx="329946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050" b="1">
                <a:solidFill>
                  <a:srgbClr val="171616"/>
                </a:solidFill>
                <a:latin typeface="Prompt"/>
                <a:cs typeface="Prompt"/>
              </a:rPr>
              <a:t>แผนการพัฒนาโครงสร้างพื้นฐานและการจัดการ </a:t>
            </a:r>
            <a:r>
              <a:rPr lang="th-TH" sz="1050" b="1" err="1">
                <a:solidFill>
                  <a:srgbClr val="171616"/>
                </a:solidFill>
                <a:latin typeface="Prompt"/>
                <a:cs typeface="Prompt"/>
              </a:rPr>
              <a:t>DERs</a:t>
            </a:r>
            <a:r>
              <a:rPr lang="th-TH" sz="1050" b="1">
                <a:solidFill>
                  <a:srgbClr val="171616"/>
                </a:solidFill>
                <a:latin typeface="Prompt"/>
                <a:cs typeface="Prompt"/>
              </a:rPr>
              <a:t> รองรับการเปลี่ยนผ่านไปสู่ระบบโครงข่ายไฟฟ้ายุคใหม่ อย่างมีประสิทธิภาพ และเป็นมิตรต่อสิ่งแวดล้อม</a:t>
            </a:r>
            <a:endParaRPr lang="en-US" sz="1050">
              <a:solidFill>
                <a:srgbClr val="171616"/>
              </a:solidFill>
              <a:latin typeface="Prompt"/>
              <a:cs typeface="Promp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35EF62F-419F-E63E-813F-F8E03A494DDD}"/>
              </a:ext>
            </a:extLst>
          </p:cNvPr>
          <p:cNvSpPr/>
          <p:nvPr/>
        </p:nvSpPr>
        <p:spPr>
          <a:xfrm>
            <a:off x="3163019" y="165872"/>
            <a:ext cx="4658264" cy="409754"/>
          </a:xfrm>
          <a:prstGeom prst="rect">
            <a:avLst/>
          </a:prstGeom>
          <a:solidFill>
            <a:srgbClr val="4B8B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702707A9-AD0D-83F7-52B3-B50518D2324F}"/>
              </a:ext>
            </a:extLst>
          </p:cNvPr>
          <p:cNvSpPr txBox="1"/>
          <p:nvPr/>
        </p:nvSpPr>
        <p:spPr>
          <a:xfrm>
            <a:off x="4340538" y="212356"/>
            <a:ext cx="227732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1200" b="1">
                <a:solidFill>
                  <a:srgbClr val="FFFFFF"/>
                </a:solidFill>
                <a:latin typeface="Prompt"/>
                <a:cs typeface="Prompt"/>
              </a:rPr>
              <a:t>แผนขับเคลื่อนฯ ระยะปานกลาง</a:t>
            </a:r>
            <a:endParaRPr lang="en-US" sz="1200">
              <a:solidFill>
                <a:srgbClr val="FFFFFF"/>
              </a:solidFill>
              <a:latin typeface="Prompt"/>
              <a:cs typeface="Promp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3E11F6B-CB37-F4F4-D099-D97476890A70}"/>
              </a:ext>
            </a:extLst>
          </p:cNvPr>
          <p:cNvSpPr/>
          <p:nvPr/>
        </p:nvSpPr>
        <p:spPr>
          <a:xfrm>
            <a:off x="158151" y="173060"/>
            <a:ext cx="2444150" cy="395376"/>
          </a:xfrm>
          <a:prstGeom prst="rect">
            <a:avLst/>
          </a:prstGeom>
          <a:solidFill>
            <a:srgbClr val="02BD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2">
            <a:extLst>
              <a:ext uri="{FF2B5EF4-FFF2-40B4-BE49-F238E27FC236}">
                <a16:creationId xmlns:a16="http://schemas.microsoft.com/office/drawing/2014/main" id="{3C7E24DD-3514-E331-76B4-34D3E7294D44}"/>
              </a:ext>
            </a:extLst>
          </p:cNvPr>
          <p:cNvSpPr txBox="1"/>
          <p:nvPr/>
        </p:nvSpPr>
        <p:spPr>
          <a:xfrm>
            <a:off x="340775" y="234587"/>
            <a:ext cx="2003932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1100" b="1">
                <a:solidFill>
                  <a:srgbClr val="FFFFFF"/>
                </a:solidFill>
                <a:latin typeface="Prompt"/>
                <a:cs typeface="Prompt"/>
              </a:rPr>
              <a:t>แผนขับเคลื่อนฯ ระยะสั้น</a:t>
            </a:r>
            <a:endParaRPr lang="en-US" sz="1100">
              <a:solidFill>
                <a:srgbClr val="FFFFFF"/>
              </a:solidFill>
              <a:latin typeface="Prompt"/>
              <a:cs typeface="Prompt"/>
            </a:endParaRPr>
          </a:p>
        </p:txBody>
      </p:sp>
      <p:pic>
        <p:nvPicPr>
          <p:cNvPr id="90" name="Picture 89" descr="A group of buildings and cars&#10;&#10;Description automatically generated">
            <a:extLst>
              <a:ext uri="{FF2B5EF4-FFF2-40B4-BE49-F238E27FC236}">
                <a16:creationId xmlns:a16="http://schemas.microsoft.com/office/drawing/2014/main" id="{B4887AA0-3C49-F2C3-B55B-9CBFFCCF20B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5" y="5053957"/>
            <a:ext cx="1766120" cy="16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5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A6D509C-00A3-459F-A2F7-4BF0A493AFFB}"/>
              </a:ext>
            </a:extLst>
          </p:cNvPr>
          <p:cNvSpPr/>
          <p:nvPr/>
        </p:nvSpPr>
        <p:spPr>
          <a:xfrm>
            <a:off x="3158132" y="1902499"/>
            <a:ext cx="4730393" cy="6265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9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การพัฒนาโครงสร้างพื้นฐานด้านโครงข่ายระบบไฟฟ้าอัจฉริยะ</a:t>
            </a:r>
            <a:endParaRPr lang="en-US" sz="900">
              <a:solidFill>
                <a:schemeClr val="tx1"/>
              </a:solidFill>
              <a:latin typeface="Prompt"/>
              <a:ea typeface="Calibri"/>
              <a:cs typeface="Prompt"/>
            </a:endParaRPr>
          </a:p>
          <a:p>
            <a:r>
              <a:rPr lang="en-US" sz="9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(Grid </a:t>
            </a:r>
            <a:r>
              <a:rPr lang="en-US" sz="9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Mododernization</a:t>
            </a:r>
            <a:r>
              <a:rPr lang="en-US" sz="9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) </a:t>
            </a:r>
            <a:r>
              <a:rPr lang="en-US" sz="9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ของ</a:t>
            </a:r>
            <a:r>
              <a:rPr lang="en-US" sz="9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</a:t>
            </a:r>
            <a:r>
              <a:rPr lang="en-US" sz="9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กฟภ</a:t>
            </a:r>
            <a:r>
              <a:rPr lang="en-US" sz="9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.</a:t>
            </a:r>
          </a:p>
          <a:p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งบประมาณ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 (</a:t>
            </a:r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ล้านบาท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) : 85,937</a:t>
            </a:r>
            <a:endParaRPr lang="en-US" sz="900" b="1">
              <a:solidFill>
                <a:schemeClr val="tx1"/>
              </a:solidFill>
              <a:latin typeface="Prompt"/>
              <a:cs typeface="Promp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E50C2F-FAF5-79D7-E528-C625C142D8AC}"/>
              </a:ext>
            </a:extLst>
          </p:cNvPr>
          <p:cNvSpPr/>
          <p:nvPr/>
        </p:nvSpPr>
        <p:spPr>
          <a:xfrm>
            <a:off x="3151077" y="2565438"/>
            <a:ext cx="4737448" cy="424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9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โครงการจ้างจัดหาพัฒนา</a:t>
            </a:r>
            <a:r>
              <a:rPr lang="en-US" sz="9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Big Data Platform</a:t>
            </a:r>
          </a:p>
          <a:p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งบประมาณ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 (</a:t>
            </a:r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ล้านบาท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) : 120</a:t>
            </a:r>
            <a:endParaRPr lang="en-US" sz="900">
              <a:solidFill>
                <a:schemeClr val="tx1"/>
              </a:solidFill>
              <a:latin typeface="Prompt"/>
              <a:cs typeface="Promp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2B6C27-4E5D-93DD-A5B5-59A0AFA29FB5}"/>
              </a:ext>
            </a:extLst>
          </p:cNvPr>
          <p:cNvSpPr/>
          <p:nvPr/>
        </p:nvSpPr>
        <p:spPr>
          <a:xfrm>
            <a:off x="3157879" y="3033022"/>
            <a:ext cx="4730645" cy="5910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9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โครงการระบบมิเตอร์อัจฉริยะ</a:t>
            </a:r>
            <a:r>
              <a:rPr lang="en-US" sz="9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</a:t>
            </a:r>
            <a:r>
              <a:rPr lang="en-US" sz="9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ระยะที่</a:t>
            </a:r>
            <a:r>
              <a:rPr lang="en-US" sz="9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1-3 </a:t>
            </a:r>
            <a:r>
              <a:rPr lang="en-US" sz="9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ส่วนงานระบบมิเตอร์อัจฉริยะและระบบบริหารจัดการและเชื่อมโยงข้อมูล</a:t>
            </a:r>
            <a:r>
              <a:rPr lang="en-US" sz="9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(Big Data) </a:t>
            </a:r>
            <a:r>
              <a:rPr lang="en-US" sz="9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และการวิเคราะห์ในเชิงลึก</a:t>
            </a:r>
            <a:r>
              <a:rPr lang="en-US" sz="9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(Data Analytics)</a:t>
            </a:r>
          </a:p>
          <a:p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งบประมาณ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 (</a:t>
            </a:r>
            <a:r>
              <a:rPr lang="en-US" sz="900" b="1" err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ล้านบาท</a:t>
            </a:r>
            <a:r>
              <a:rPr lang="en-US" sz="900" b="1">
                <a:solidFill>
                  <a:schemeClr val="tx1"/>
                </a:solidFill>
                <a:latin typeface="Prompt"/>
                <a:ea typeface="+mn-lt"/>
                <a:cs typeface="Prompt"/>
              </a:rPr>
              <a:t>) : 31,279</a:t>
            </a:r>
            <a:endParaRPr lang="en-US" sz="900">
              <a:solidFill>
                <a:schemeClr val="tx1"/>
              </a:solidFill>
              <a:latin typeface="Prompt"/>
              <a:cs typeface="Promp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053981-4734-FC66-DE8E-FDEAE041F99F}"/>
              </a:ext>
            </a:extLst>
          </p:cNvPr>
          <p:cNvSpPr/>
          <p:nvPr/>
        </p:nvSpPr>
        <p:spPr>
          <a:xfrm>
            <a:off x="3158479" y="3659582"/>
            <a:ext cx="4729646" cy="279799"/>
          </a:xfrm>
          <a:prstGeom prst="rect">
            <a:avLst/>
          </a:prstGeom>
          <a:solidFill>
            <a:srgbClr val="4B8B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900" b="1" err="1">
                <a:solidFill>
                  <a:srgbClr val="FFFFFF"/>
                </a:solidFill>
                <a:latin typeface="Prompt"/>
                <a:ea typeface="Calibri"/>
                <a:cs typeface="Prompt"/>
              </a:rPr>
              <a:t>รวมงบประมาณ</a:t>
            </a:r>
            <a:r>
              <a:rPr lang="en-US" sz="900" b="1">
                <a:solidFill>
                  <a:srgbClr val="FFFFFF"/>
                </a:solidFill>
                <a:latin typeface="Prompt"/>
                <a:ea typeface="Calibri"/>
                <a:cs typeface="Prompt"/>
              </a:rPr>
              <a:t> : 117,336 </a:t>
            </a:r>
            <a:r>
              <a:rPr lang="en-US" sz="900" b="1" err="1">
                <a:solidFill>
                  <a:srgbClr val="FFFFFF"/>
                </a:solidFill>
                <a:latin typeface="Prompt"/>
                <a:ea typeface="Calibri"/>
                <a:cs typeface="Prompt"/>
              </a:rPr>
              <a:t>ลบ</a:t>
            </a:r>
            <a:r>
              <a:rPr lang="en-US" sz="900" b="1">
                <a:solidFill>
                  <a:srgbClr val="FFFFFF"/>
                </a:solidFill>
                <a:latin typeface="Prompt"/>
                <a:ea typeface="Calibri"/>
                <a:cs typeface="Prompt"/>
              </a:rPr>
              <a:t>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B7D1F2-843B-07F2-68FD-35CEBED5808E}"/>
              </a:ext>
            </a:extLst>
          </p:cNvPr>
          <p:cNvSpPr/>
          <p:nvPr/>
        </p:nvSpPr>
        <p:spPr>
          <a:xfrm>
            <a:off x="8811516" y="1471712"/>
            <a:ext cx="3179305" cy="2463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AE3F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0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เกิดการพัฒนาและบูรณาการเชื่อมต่อ</a:t>
            </a:r>
            <a:r>
              <a:rPr lang="en-US" sz="10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Grid &amp; Digital Infrastructure </a:t>
            </a:r>
            <a:r>
              <a:rPr lang="en-US" sz="10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รวมถึงเกิดธุรกิจใหม่ๆ</a:t>
            </a:r>
            <a:r>
              <a:rPr lang="en-US" sz="1000">
                <a:solidFill>
                  <a:schemeClr val="tx1"/>
                </a:solidFill>
                <a:latin typeface="Prompt"/>
                <a:ea typeface="Calibri"/>
                <a:cs typeface="Prompt"/>
              </a:rPr>
              <a:t> </a:t>
            </a:r>
            <a:r>
              <a:rPr lang="en-US" sz="1000" err="1">
                <a:solidFill>
                  <a:schemeClr val="tx1"/>
                </a:solidFill>
                <a:latin typeface="Prompt"/>
                <a:ea typeface="Calibri"/>
                <a:cs typeface="Prompt"/>
              </a:rPr>
              <a:t>และการพัฒนาขีดความสามารถในประเทศ</a:t>
            </a:r>
            <a:endParaRPr lang="en-US" sz="1000">
              <a:solidFill>
                <a:schemeClr val="tx1"/>
              </a:solidFill>
              <a:latin typeface="Prompt"/>
              <a:ea typeface="Calibri"/>
              <a:cs typeface="Prompt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1B05454-747C-BB68-341B-5FA5F9DAE408}"/>
              </a:ext>
            </a:extLst>
          </p:cNvPr>
          <p:cNvSpPr/>
          <p:nvPr/>
        </p:nvSpPr>
        <p:spPr>
          <a:xfrm>
            <a:off x="3148124" y="1487080"/>
            <a:ext cx="4747644" cy="405459"/>
          </a:xfrm>
          <a:prstGeom prst="round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99E84E64-348B-51CA-F53C-CACFF385931E}"/>
              </a:ext>
            </a:extLst>
          </p:cNvPr>
          <p:cNvSpPr txBox="1"/>
          <p:nvPr/>
        </p:nvSpPr>
        <p:spPr>
          <a:xfrm>
            <a:off x="4836337" y="1551870"/>
            <a:ext cx="1363289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200" b="1">
                <a:solidFill>
                  <a:srgbClr val="171616"/>
                </a:solidFill>
                <a:latin typeface="Prompt"/>
                <a:cs typeface="Prompt"/>
              </a:rPr>
              <a:t>แผนอำนวยการ</a:t>
            </a:r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60541E8-F994-935D-B588-27F8470B5913}"/>
              </a:ext>
            </a:extLst>
          </p:cNvPr>
          <p:cNvSpPr/>
          <p:nvPr/>
        </p:nvSpPr>
        <p:spPr>
          <a:xfrm>
            <a:off x="8142736" y="2393237"/>
            <a:ext cx="553860" cy="470517"/>
          </a:xfrm>
          <a:prstGeom prst="rightArrow">
            <a:avLst/>
          </a:prstGeom>
          <a:solidFill>
            <a:srgbClr val="4B8B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A24739-2426-E07E-74D0-73BB7A9E52F3}"/>
              </a:ext>
            </a:extLst>
          </p:cNvPr>
          <p:cNvCxnSpPr/>
          <p:nvPr/>
        </p:nvCxnSpPr>
        <p:spPr>
          <a:xfrm>
            <a:off x="2597620" y="520096"/>
            <a:ext cx="6024618" cy="2619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1279608-917F-3EBD-D95E-5B613AEC7338}"/>
              </a:ext>
            </a:extLst>
          </p:cNvPr>
          <p:cNvSpPr/>
          <p:nvPr/>
        </p:nvSpPr>
        <p:spPr>
          <a:xfrm>
            <a:off x="8692396" y="184333"/>
            <a:ext cx="3336685" cy="8025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2">
            <a:extLst>
              <a:ext uri="{FF2B5EF4-FFF2-40B4-BE49-F238E27FC236}">
                <a16:creationId xmlns:a16="http://schemas.microsoft.com/office/drawing/2014/main" id="{1623AAC0-3DC9-AD3C-5B4D-B6329366D6E9}"/>
              </a:ext>
            </a:extLst>
          </p:cNvPr>
          <p:cNvSpPr txBox="1"/>
          <p:nvPr/>
        </p:nvSpPr>
        <p:spPr>
          <a:xfrm>
            <a:off x="8752741" y="301026"/>
            <a:ext cx="329946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1050" b="1">
                <a:solidFill>
                  <a:srgbClr val="171616"/>
                </a:solidFill>
                <a:latin typeface="Prompt"/>
                <a:cs typeface="Prompt"/>
              </a:rPr>
              <a:t>แผนการพัฒนาโครงสร้างพื้นฐานและการจัดการ </a:t>
            </a:r>
            <a:r>
              <a:rPr lang="th-TH" sz="1050" b="1" err="1">
                <a:solidFill>
                  <a:srgbClr val="171616"/>
                </a:solidFill>
                <a:latin typeface="Prompt"/>
                <a:cs typeface="Prompt"/>
              </a:rPr>
              <a:t>DERs</a:t>
            </a:r>
            <a:r>
              <a:rPr lang="th-TH" sz="1050" b="1">
                <a:solidFill>
                  <a:srgbClr val="171616"/>
                </a:solidFill>
                <a:latin typeface="Prompt"/>
                <a:cs typeface="Prompt"/>
              </a:rPr>
              <a:t> รองรับการเปลี่ยนผ่านไปสู่ระบบโครงข่ายไฟฟ้ายุคใหม่ อย่างมีประสิทธิภาพ และเป็นมิตรต่อสิ่งแวดล้อม</a:t>
            </a:r>
            <a:endParaRPr lang="en-US" sz="1050">
              <a:solidFill>
                <a:srgbClr val="171616"/>
              </a:solidFill>
              <a:latin typeface="Prompt"/>
              <a:cs typeface="Prompt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307BC6-67B0-AF23-5969-67D0A620090C}"/>
              </a:ext>
            </a:extLst>
          </p:cNvPr>
          <p:cNvSpPr/>
          <p:nvPr/>
        </p:nvSpPr>
        <p:spPr>
          <a:xfrm>
            <a:off x="3163019" y="294735"/>
            <a:ext cx="4732005" cy="477350"/>
          </a:xfrm>
          <a:prstGeom prst="rect">
            <a:avLst/>
          </a:prstGeom>
          <a:solidFill>
            <a:srgbClr val="4B8B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2">
            <a:extLst>
              <a:ext uri="{FF2B5EF4-FFF2-40B4-BE49-F238E27FC236}">
                <a16:creationId xmlns:a16="http://schemas.microsoft.com/office/drawing/2014/main" id="{D0D33D2B-F92B-A042-101F-5BC50ABD082A}"/>
              </a:ext>
            </a:extLst>
          </p:cNvPr>
          <p:cNvSpPr txBox="1"/>
          <p:nvPr/>
        </p:nvSpPr>
        <p:spPr>
          <a:xfrm>
            <a:off x="4377409" y="408817"/>
            <a:ext cx="2277321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1200" b="1">
                <a:solidFill>
                  <a:srgbClr val="FFFFFF"/>
                </a:solidFill>
                <a:latin typeface="Prompt"/>
                <a:cs typeface="Prompt"/>
              </a:rPr>
              <a:t>แผนขับเคลื่อนฯ ระยะปานกลาง</a:t>
            </a:r>
            <a:endParaRPr lang="en-US" sz="1200">
              <a:solidFill>
                <a:srgbClr val="FFFFFF"/>
              </a:solidFill>
              <a:latin typeface="Prompt"/>
              <a:cs typeface="Promp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2501292-E74E-2DA7-92C1-37D2DCC06C40}"/>
              </a:ext>
            </a:extLst>
          </p:cNvPr>
          <p:cNvSpPr/>
          <p:nvPr/>
        </p:nvSpPr>
        <p:spPr>
          <a:xfrm>
            <a:off x="158151" y="295779"/>
            <a:ext cx="2444150" cy="481407"/>
          </a:xfrm>
          <a:prstGeom prst="rect">
            <a:avLst/>
          </a:prstGeom>
          <a:solidFill>
            <a:srgbClr val="02BD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2">
            <a:extLst>
              <a:ext uri="{FF2B5EF4-FFF2-40B4-BE49-F238E27FC236}">
                <a16:creationId xmlns:a16="http://schemas.microsoft.com/office/drawing/2014/main" id="{9C971B39-E820-476B-DF64-E26A9610E2B9}"/>
              </a:ext>
            </a:extLst>
          </p:cNvPr>
          <p:cNvSpPr txBox="1"/>
          <p:nvPr/>
        </p:nvSpPr>
        <p:spPr>
          <a:xfrm>
            <a:off x="371501" y="394176"/>
            <a:ext cx="2003932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1100" b="1">
                <a:solidFill>
                  <a:srgbClr val="FFFFFF"/>
                </a:solidFill>
                <a:latin typeface="Prompt"/>
                <a:cs typeface="Prompt"/>
              </a:rPr>
              <a:t>แผนขับเคลื่อนฯ ระยะสั้น</a:t>
            </a:r>
            <a:endParaRPr lang="en-US" sz="1100">
              <a:solidFill>
                <a:srgbClr val="FFFFFF"/>
              </a:solidFill>
              <a:latin typeface="Prompt"/>
              <a:cs typeface="Prompt"/>
            </a:endParaRPr>
          </a:p>
        </p:txBody>
      </p:sp>
      <p:pic>
        <p:nvPicPr>
          <p:cNvPr id="66" name="Picture 65" descr="A group of buildings and cars&#10;&#10;Description automatically generated">
            <a:extLst>
              <a:ext uri="{FF2B5EF4-FFF2-40B4-BE49-F238E27FC236}">
                <a16:creationId xmlns:a16="http://schemas.microsoft.com/office/drawing/2014/main" id="{1CFAC37B-2E72-7CEC-52FA-11F496CE8F0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5" y="5053957"/>
            <a:ext cx="1766120" cy="167850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5C93CC93-B177-CB0C-6452-D0C76CCFC661}"/>
              </a:ext>
            </a:extLst>
          </p:cNvPr>
          <p:cNvSpPr/>
          <p:nvPr/>
        </p:nvSpPr>
        <p:spPr>
          <a:xfrm>
            <a:off x="-26668" y="6742981"/>
            <a:ext cx="12249508" cy="79075"/>
          </a:xfrm>
          <a:prstGeom prst="rect">
            <a:avLst/>
          </a:prstGeom>
          <a:solidFill>
            <a:srgbClr val="2E36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E4B987-8B64-1FE7-705C-9FDA651F0165}"/>
              </a:ext>
            </a:extLst>
          </p:cNvPr>
          <p:cNvSpPr/>
          <p:nvPr/>
        </p:nvSpPr>
        <p:spPr>
          <a:xfrm>
            <a:off x="-120276" y="-45523"/>
            <a:ext cx="12380232" cy="6976010"/>
          </a:xfrm>
          <a:prstGeom prst="rect">
            <a:avLst/>
          </a:prstGeom>
          <a:solidFill>
            <a:srgbClr val="EBEBEB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E6235FF-CC0F-54AB-3156-781BFE905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19" y="465262"/>
            <a:ext cx="10990005" cy="6160989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30BBB95A-B996-B6D7-05FF-44A26DD7F872}"/>
              </a:ext>
            </a:extLst>
          </p:cNvPr>
          <p:cNvSpPr txBox="1"/>
          <p:nvPr/>
        </p:nvSpPr>
        <p:spPr>
          <a:xfrm>
            <a:off x="432971" y="96125"/>
            <a:ext cx="2893902" cy="473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h-TH" b="1">
                <a:solidFill>
                  <a:srgbClr val="262626"/>
                </a:solidFill>
                <a:latin typeface="Prompt"/>
                <a:cs typeface="Prompt"/>
              </a:rPr>
              <a:t>ตัวอย่าง </a:t>
            </a:r>
            <a:r>
              <a:rPr lang="th-TH" b="1" err="1">
                <a:solidFill>
                  <a:srgbClr val="262626"/>
                </a:solidFill>
                <a:latin typeface="Prompt"/>
                <a:cs typeface="Prompt"/>
              </a:rPr>
              <a:t>Smart</a:t>
            </a:r>
            <a:r>
              <a:rPr lang="th-TH" b="1">
                <a:solidFill>
                  <a:srgbClr val="262626"/>
                </a:solidFill>
                <a:latin typeface="Prompt"/>
                <a:cs typeface="Prompt"/>
              </a:rPr>
              <a:t> </a:t>
            </a:r>
            <a:r>
              <a:rPr lang="th-TH" b="1" err="1">
                <a:solidFill>
                  <a:srgbClr val="262626"/>
                </a:solidFill>
                <a:latin typeface="Prompt"/>
                <a:cs typeface="Prompt"/>
              </a:rPr>
              <a:t>Grid</a:t>
            </a:r>
            <a:endParaRPr lang="th-TH" b="1">
              <a:solidFill>
                <a:srgbClr val="262626"/>
              </a:solidFill>
              <a:latin typeface="Prompt"/>
              <a:cs typeface="Prompt"/>
            </a:endParaRPr>
          </a:p>
        </p:txBody>
      </p:sp>
      <p:pic>
        <p:nvPicPr>
          <p:cNvPr id="3" name="Picture 2" descr="A group of buildings and cars&#10;&#10;Description automatically generated">
            <a:extLst>
              <a:ext uri="{FF2B5EF4-FFF2-40B4-BE49-F238E27FC236}">
                <a16:creationId xmlns:a16="http://schemas.microsoft.com/office/drawing/2014/main" id="{AFDBDBF3-B6A9-649C-241C-8B5B83CDD50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771" y="5017086"/>
            <a:ext cx="1766120" cy="16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4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the country&#10;&#10;Description automatically generated">
            <a:extLst>
              <a:ext uri="{FF2B5EF4-FFF2-40B4-BE49-F238E27FC236}">
                <a16:creationId xmlns:a16="http://schemas.microsoft.com/office/drawing/2014/main" id="{F2FCE6E3-24F5-E7C1-539B-1ED1C3CBA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4" t="-51" r="361"/>
          <a:stretch/>
        </p:blipFill>
        <p:spPr>
          <a:xfrm>
            <a:off x="1807316" y="730369"/>
            <a:ext cx="3824369" cy="5713828"/>
          </a:xfrm>
          <a:prstGeom prst="rect">
            <a:avLst/>
          </a:prstGeom>
        </p:spPr>
      </p:pic>
      <p:pic>
        <p:nvPicPr>
          <p:cNvPr id="5" name="Picture 4" descr="A map of asia with different colored states&#10;&#10;Description automatically generated">
            <a:extLst>
              <a:ext uri="{FF2B5EF4-FFF2-40B4-BE49-F238E27FC236}">
                <a16:creationId xmlns:a16="http://schemas.microsoft.com/office/drawing/2014/main" id="{2C2DB884-7CF6-1B5B-DC03-52938F4C0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796" y="720718"/>
            <a:ext cx="3698245" cy="5712780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132DF573-61FE-831C-3794-BD0E4F927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17" y="733253"/>
            <a:ext cx="1040811" cy="4690662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4EBA1F13-3015-E02B-07D6-D450B00FC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176" y="721619"/>
            <a:ext cx="1001695" cy="3765793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6747F8B9-897F-A069-107D-716A8868B10B}"/>
              </a:ext>
            </a:extLst>
          </p:cNvPr>
          <p:cNvSpPr txBox="1"/>
          <p:nvPr/>
        </p:nvSpPr>
        <p:spPr>
          <a:xfrm>
            <a:off x="3603874" y="4803318"/>
            <a:ext cx="2758709" cy="79925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h-TH" sz="1050" b="1">
                <a:solidFill>
                  <a:srgbClr val="262626"/>
                </a:solidFill>
                <a:latin typeface="Prompt"/>
                <a:cs typeface="Prompt"/>
              </a:rPr>
              <a:t>การใช้งบประมาณในปัจจุบันยังขาดการบูรณาการ ที่ไม่สอดคล้องในการดำเนินแผนงาน</a:t>
            </a:r>
            <a:endParaRPr lang="en-US" sz="1050" b="1">
              <a:solidFill>
                <a:srgbClr val="262626"/>
              </a:solidFill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th-TH" sz="1050" b="1">
                <a:solidFill>
                  <a:srgbClr val="262626"/>
                </a:solidFill>
                <a:latin typeface="Prompt"/>
                <a:cs typeface="Prompt"/>
              </a:rPr>
              <a:t>ระหว่างของแต่ละเสาหลัก</a:t>
            </a:r>
            <a:endParaRPr lang="th-TH" sz="1050" b="1">
              <a:solidFill>
                <a:srgbClr val="26262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BA6F-722E-71F6-C96E-DF16915F4206}"/>
              </a:ext>
            </a:extLst>
          </p:cNvPr>
          <p:cNvSpPr/>
          <p:nvPr/>
        </p:nvSpPr>
        <p:spPr>
          <a:xfrm>
            <a:off x="3475346" y="4864340"/>
            <a:ext cx="75617" cy="7038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37370084-7F84-4E5A-E6C6-6CC87BAD6DF7}"/>
              </a:ext>
            </a:extLst>
          </p:cNvPr>
          <p:cNvSpPr txBox="1"/>
          <p:nvPr/>
        </p:nvSpPr>
        <p:spPr>
          <a:xfrm>
            <a:off x="8542332" y="4762600"/>
            <a:ext cx="3224052" cy="79925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h-TH" sz="1050" b="1">
                <a:solidFill>
                  <a:schemeClr val="bg2">
                    <a:lumMod val="25000"/>
                  </a:schemeClr>
                </a:solidFill>
                <a:latin typeface="Prompt"/>
                <a:cs typeface="Prompt"/>
              </a:rPr>
              <a:t>บูรณาการแผนการดำเนินการทุกเสาหลักที่สอดคล้องตามนโยบาย </a:t>
            </a:r>
            <a:r>
              <a:rPr lang="th-TH" sz="1050" b="1" err="1">
                <a:solidFill>
                  <a:schemeClr val="bg2">
                    <a:lumMod val="25000"/>
                  </a:schemeClr>
                </a:solidFill>
                <a:latin typeface="Prompt"/>
                <a:cs typeface="Prompt"/>
              </a:rPr>
              <a:t>Smart</a:t>
            </a:r>
            <a:r>
              <a:rPr lang="th-TH" sz="1050" b="1">
                <a:solidFill>
                  <a:schemeClr val="bg2">
                    <a:lumMod val="25000"/>
                  </a:schemeClr>
                </a:solidFill>
                <a:latin typeface="Prompt"/>
                <a:cs typeface="Prompt"/>
              </a:rPr>
              <a:t> </a:t>
            </a:r>
            <a:r>
              <a:rPr lang="th-TH" sz="1050" b="1" err="1">
                <a:solidFill>
                  <a:schemeClr val="bg2">
                    <a:lumMod val="25000"/>
                  </a:schemeClr>
                </a:solidFill>
                <a:latin typeface="Prompt"/>
                <a:cs typeface="Prompt"/>
              </a:rPr>
              <a:t>Grid</a:t>
            </a:r>
            <a:r>
              <a:rPr lang="th-TH" sz="1050" b="1">
                <a:solidFill>
                  <a:schemeClr val="bg2">
                    <a:lumMod val="25000"/>
                  </a:schemeClr>
                </a:solidFill>
                <a:latin typeface="Prompt"/>
                <a:cs typeface="Prompt"/>
              </a:rPr>
              <a:t> ของประเทศไทย เพื่อให้เกิดผลการดำเนินงานอย่างเป็นรูปธรรมและชัดเจน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C873F2-E308-B80A-F062-2D8806F6C801}"/>
              </a:ext>
            </a:extLst>
          </p:cNvPr>
          <p:cNvSpPr/>
          <p:nvPr/>
        </p:nvSpPr>
        <p:spPr>
          <a:xfrm>
            <a:off x="8413804" y="4823622"/>
            <a:ext cx="75617" cy="703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9007211B-3C63-B4F5-B61C-D1A245CDBA44}"/>
              </a:ext>
            </a:extLst>
          </p:cNvPr>
          <p:cNvSpPr txBox="1"/>
          <p:nvPr/>
        </p:nvSpPr>
        <p:spPr>
          <a:xfrm>
            <a:off x="432971" y="96125"/>
            <a:ext cx="3520708" cy="473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h-TH" b="1">
                <a:solidFill>
                  <a:srgbClr val="262626"/>
                </a:solidFill>
                <a:latin typeface="Prompt"/>
                <a:cs typeface="Prompt"/>
              </a:rPr>
              <a:t>รูปแบบการใช้งาบประมาณ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AEF78A-1825-F29A-6138-3DC650DDA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81" y="1504437"/>
            <a:ext cx="5171241" cy="5286249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99FECAC3-7461-50AA-4454-BF7F9A0860E6}"/>
              </a:ext>
            </a:extLst>
          </p:cNvPr>
          <p:cNvSpPr txBox="1"/>
          <p:nvPr/>
        </p:nvSpPr>
        <p:spPr>
          <a:xfrm>
            <a:off x="2996082" y="46963"/>
            <a:ext cx="5622353" cy="473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th-TH" b="1">
                <a:solidFill>
                  <a:srgbClr val="262626"/>
                </a:solidFill>
                <a:latin typeface="Prompt"/>
                <a:cs typeface="Prompt"/>
              </a:rPr>
              <a:t>รูปแบบการลงทุนโครงการ </a:t>
            </a:r>
            <a:r>
              <a:rPr lang="th-TH" b="1" err="1">
                <a:solidFill>
                  <a:srgbClr val="262626"/>
                </a:solidFill>
                <a:latin typeface="Prompt"/>
                <a:cs typeface="Prompt"/>
              </a:rPr>
              <a:t>Smart</a:t>
            </a:r>
            <a:r>
              <a:rPr lang="th-TH" b="1">
                <a:solidFill>
                  <a:srgbClr val="262626"/>
                </a:solidFill>
                <a:latin typeface="Prompt"/>
                <a:cs typeface="Prompt"/>
              </a:rPr>
              <a:t> </a:t>
            </a:r>
            <a:r>
              <a:rPr lang="th-TH" b="1" err="1">
                <a:solidFill>
                  <a:srgbClr val="262626"/>
                </a:solidFill>
                <a:latin typeface="Prompt"/>
                <a:cs typeface="Prompt"/>
              </a:rPr>
              <a:t>Grid</a:t>
            </a:r>
            <a:r>
              <a:rPr lang="th-TH" b="1">
                <a:solidFill>
                  <a:srgbClr val="262626"/>
                </a:solidFill>
                <a:latin typeface="Prompt"/>
                <a:cs typeface="Prompt"/>
              </a:rPr>
              <a:t> ของ PEA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DF13410-7F67-9E14-94E8-7D2B4A7300FF}"/>
              </a:ext>
            </a:extLst>
          </p:cNvPr>
          <p:cNvSpPr txBox="1"/>
          <p:nvPr/>
        </p:nvSpPr>
        <p:spPr>
          <a:xfrm>
            <a:off x="233978" y="1081556"/>
            <a:ext cx="5456433" cy="40780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1000">
                <a:solidFill>
                  <a:srgbClr val="262626"/>
                </a:solidFill>
                <a:latin typeface="Prompt"/>
                <a:cs typeface="Prompt"/>
              </a:rPr>
              <a:t>ดำเนินการตามแผนแนวทางของ สนพ. ในระยะเวลา 15 ปี แต่การศึกษาโครงการยังขาดการบูรณาการระหว่างเสาหลักและขาดการกำหนดผลสำเร็จของการดำเนินการในพื้นที่เป้าหมายที่ชัดเจน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36B70A-E122-B35A-7DD5-48DEDB77DFB2}"/>
              </a:ext>
            </a:extLst>
          </p:cNvPr>
          <p:cNvGrpSpPr/>
          <p:nvPr/>
        </p:nvGrpSpPr>
        <p:grpSpPr>
          <a:xfrm>
            <a:off x="116336" y="604945"/>
            <a:ext cx="5869144" cy="418813"/>
            <a:chOff x="5723725" y="3082899"/>
            <a:chExt cx="5869144" cy="476980"/>
          </a:xfrm>
        </p:grpSpPr>
        <p:sp>
          <p:nvSpPr>
            <p:cNvPr id="2" name="Flowchart: Terminator 1">
              <a:extLst>
                <a:ext uri="{FF2B5EF4-FFF2-40B4-BE49-F238E27FC236}">
                  <a16:creationId xmlns:a16="http://schemas.microsoft.com/office/drawing/2014/main" id="{58B33023-1029-09B5-AEFD-C6038879AEA6}"/>
                </a:ext>
              </a:extLst>
            </p:cNvPr>
            <p:cNvSpPr/>
            <p:nvPr/>
          </p:nvSpPr>
          <p:spPr>
            <a:xfrm>
              <a:off x="5723725" y="3082901"/>
              <a:ext cx="1582168" cy="476977"/>
            </a:xfrm>
            <a:prstGeom prst="flowChartTerminator">
              <a:avLst/>
            </a:prstGeom>
            <a:solidFill>
              <a:srgbClr val="7603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B16AB25B-B2C6-4733-7333-5F38F7D1101C}"/>
                </a:ext>
              </a:extLst>
            </p:cNvPr>
            <p:cNvSpPr/>
            <p:nvPr/>
          </p:nvSpPr>
          <p:spPr>
            <a:xfrm>
              <a:off x="10010701" y="3082899"/>
              <a:ext cx="1582168" cy="476977"/>
            </a:xfrm>
            <a:prstGeom prst="flowChartTerminator">
              <a:avLst/>
            </a:prstGeom>
            <a:solidFill>
              <a:srgbClr val="7603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8BC198-DB8D-1C0C-1BF7-86064E9EF878}"/>
                </a:ext>
              </a:extLst>
            </p:cNvPr>
            <p:cNvSpPr/>
            <p:nvPr/>
          </p:nvSpPr>
          <p:spPr>
            <a:xfrm>
              <a:off x="6840550" y="3082902"/>
              <a:ext cx="3606410" cy="476977"/>
            </a:xfrm>
            <a:prstGeom prst="rect">
              <a:avLst/>
            </a:prstGeom>
            <a:solidFill>
              <a:srgbClr val="7603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8E0DC3-19D7-E024-CD4E-51B3EA46B37B}"/>
              </a:ext>
            </a:extLst>
          </p:cNvPr>
          <p:cNvGrpSpPr/>
          <p:nvPr/>
        </p:nvGrpSpPr>
        <p:grpSpPr>
          <a:xfrm>
            <a:off x="6090182" y="599127"/>
            <a:ext cx="5869144" cy="418813"/>
            <a:chOff x="5723725" y="3082899"/>
            <a:chExt cx="5869144" cy="476980"/>
          </a:xfrm>
        </p:grpSpPr>
        <p:sp>
          <p:nvSpPr>
            <p:cNvPr id="17" name="Flowchart: Terminator 16">
              <a:extLst>
                <a:ext uri="{FF2B5EF4-FFF2-40B4-BE49-F238E27FC236}">
                  <a16:creationId xmlns:a16="http://schemas.microsoft.com/office/drawing/2014/main" id="{E34DC8B1-7009-A8A4-190F-C847407FFC21}"/>
                </a:ext>
              </a:extLst>
            </p:cNvPr>
            <p:cNvSpPr/>
            <p:nvPr/>
          </p:nvSpPr>
          <p:spPr>
            <a:xfrm>
              <a:off x="5723725" y="3082901"/>
              <a:ext cx="1582168" cy="476977"/>
            </a:xfrm>
            <a:prstGeom prst="flowChartTerminator">
              <a:avLst/>
            </a:prstGeom>
            <a:solidFill>
              <a:srgbClr val="02BD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Terminator 17">
              <a:extLst>
                <a:ext uri="{FF2B5EF4-FFF2-40B4-BE49-F238E27FC236}">
                  <a16:creationId xmlns:a16="http://schemas.microsoft.com/office/drawing/2014/main" id="{F7EA56A3-D3C6-0252-54DB-B76CFB490B8B}"/>
                </a:ext>
              </a:extLst>
            </p:cNvPr>
            <p:cNvSpPr/>
            <p:nvPr/>
          </p:nvSpPr>
          <p:spPr>
            <a:xfrm>
              <a:off x="10010701" y="3082899"/>
              <a:ext cx="1582168" cy="476977"/>
            </a:xfrm>
            <a:prstGeom prst="flowChartTerminator">
              <a:avLst/>
            </a:prstGeom>
            <a:solidFill>
              <a:srgbClr val="02BD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7E98FA-D56E-BBA4-CE33-D766FB9D6D7E}"/>
                </a:ext>
              </a:extLst>
            </p:cNvPr>
            <p:cNvSpPr/>
            <p:nvPr/>
          </p:nvSpPr>
          <p:spPr>
            <a:xfrm>
              <a:off x="6840550" y="3082902"/>
              <a:ext cx="3606410" cy="476977"/>
            </a:xfrm>
            <a:prstGeom prst="rect">
              <a:avLst/>
            </a:prstGeom>
            <a:solidFill>
              <a:srgbClr val="02BD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A2F7E81F-12A1-0544-58E9-6122DD56D25E}"/>
              </a:ext>
            </a:extLst>
          </p:cNvPr>
          <p:cNvSpPr txBox="1"/>
          <p:nvPr/>
        </p:nvSpPr>
        <p:spPr>
          <a:xfrm>
            <a:off x="7310906" y="607721"/>
            <a:ext cx="3434675" cy="34624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h-TH" sz="1200" b="1" dirty="0">
                <a:solidFill>
                  <a:srgbClr val="FFFFFF"/>
                </a:solidFill>
                <a:latin typeface="Prompt"/>
                <a:cs typeface="Prompt"/>
              </a:rPr>
              <a:t>โครงสร้างการลงทุนในรูปแบบ Use as a Service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98D8828F-442B-1740-DCAC-D702C17AE7BA}"/>
              </a:ext>
            </a:extLst>
          </p:cNvPr>
          <p:cNvSpPr txBox="1"/>
          <p:nvPr/>
        </p:nvSpPr>
        <p:spPr>
          <a:xfrm>
            <a:off x="1520991" y="601904"/>
            <a:ext cx="3050767" cy="3520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th-TH" sz="1200" b="1">
                <a:solidFill>
                  <a:srgbClr val="FFFFFF"/>
                </a:solidFill>
                <a:latin typeface="Prompt"/>
                <a:cs typeface="Prompt"/>
              </a:rPr>
              <a:t>โครงสร้างการลงทุนของ กฟภ. ในปัจจุบัน</a:t>
            </a:r>
          </a:p>
        </p:txBody>
      </p:sp>
      <p:pic>
        <p:nvPicPr>
          <p:cNvPr id="20" name="Picture 1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EECF461-F6C6-0B0F-98A8-F2AA3417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950" y="1485676"/>
            <a:ext cx="4779077" cy="5282677"/>
          </a:xfrm>
          <a:prstGeom prst="rect">
            <a:avLst/>
          </a:prstGeom>
        </p:spPr>
      </p:pic>
      <p:sp>
        <p:nvSpPr>
          <p:cNvPr id="22" name="TextBox 2">
            <a:extLst>
              <a:ext uri="{FF2B5EF4-FFF2-40B4-BE49-F238E27FC236}">
                <a16:creationId xmlns:a16="http://schemas.microsoft.com/office/drawing/2014/main" id="{279016D1-A12C-251C-1F9C-627D551CBE98}"/>
              </a:ext>
            </a:extLst>
          </p:cNvPr>
          <p:cNvSpPr txBox="1"/>
          <p:nvPr/>
        </p:nvSpPr>
        <p:spPr>
          <a:xfrm>
            <a:off x="6324160" y="1104493"/>
            <a:ext cx="5095792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1000">
                <a:solidFill>
                  <a:srgbClr val="262626"/>
                </a:solidFill>
                <a:latin typeface="Prompt"/>
                <a:cs typeface="Prompt"/>
              </a:rPr>
              <a:t>เลือกดำเนินการในพื้นที่จังหวัดที่มีศักยภาพ ในระยะแรกจำนวน 15 จังหวัด ประเมินงบประมาณในการลงทุนในเบื้องต้น จังหวัดละ 10,000 ล้านบาท</a:t>
            </a:r>
          </a:p>
        </p:txBody>
      </p:sp>
      <p:pic>
        <p:nvPicPr>
          <p:cNvPr id="9" name="Picture 8" descr="A group of buildings and cars&#10;&#10;Description automatically generated">
            <a:extLst>
              <a:ext uri="{FF2B5EF4-FFF2-40B4-BE49-F238E27FC236}">
                <a16:creationId xmlns:a16="http://schemas.microsoft.com/office/drawing/2014/main" id="{D6247EF9-8A11-E546-9418-E9AD8E3B7AB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427109" y="5139989"/>
            <a:ext cx="1766120" cy="16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3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8C0E09-94B3-B033-7C6A-ACDE816B398C}"/>
              </a:ext>
            </a:extLst>
          </p:cNvPr>
          <p:cNvSpPr/>
          <p:nvPr/>
        </p:nvSpPr>
        <p:spPr>
          <a:xfrm>
            <a:off x="-57509" y="-1"/>
            <a:ext cx="12307018" cy="69011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buildings in a city&#10;&#10;Description automatically generated">
            <a:extLst>
              <a:ext uri="{FF2B5EF4-FFF2-40B4-BE49-F238E27FC236}">
                <a16:creationId xmlns:a16="http://schemas.microsoft.com/office/drawing/2014/main" id="{189B2074-2DC0-2AD3-7FEA-FD70B28A3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071" y="2110547"/>
            <a:ext cx="4669767" cy="4858205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58F32DB9-FA63-5359-8190-72A8592534C9}"/>
              </a:ext>
            </a:extLst>
          </p:cNvPr>
          <p:cNvSpPr txBox="1"/>
          <p:nvPr/>
        </p:nvSpPr>
        <p:spPr>
          <a:xfrm>
            <a:off x="4791953" y="3046327"/>
            <a:ext cx="3606974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th-TH" sz="3200">
                <a:solidFill>
                  <a:srgbClr val="B2BFBF"/>
                </a:solidFill>
                <a:latin typeface="Prompt"/>
                <a:cs typeface="Promp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204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1083</Words>
  <Application>Microsoft Office PowerPoint</Application>
  <PresentationFormat>Widescreen</PresentationFormat>
  <Paragraphs>125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Prompt</vt:lpstr>
      <vt:lpstr>Prompt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chananchida ratinonsakul</cp:lastModifiedBy>
  <cp:revision>3</cp:revision>
  <dcterms:created xsi:type="dcterms:W3CDTF">2023-11-09T03:55:46Z</dcterms:created>
  <dcterms:modified xsi:type="dcterms:W3CDTF">2023-11-09T09:34:54Z</dcterms:modified>
</cp:coreProperties>
</file>