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20"/>
  </p:notesMasterIdLst>
  <p:sldIdLst>
    <p:sldId id="256" r:id="rId2"/>
    <p:sldId id="257" r:id="rId3"/>
    <p:sldId id="276" r:id="rId4"/>
    <p:sldId id="274" r:id="rId5"/>
    <p:sldId id="275" r:id="rId6"/>
    <p:sldId id="262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58" r:id="rId15"/>
    <p:sldId id="283" r:id="rId16"/>
    <p:sldId id="281" r:id="rId17"/>
    <p:sldId id="282" r:id="rId18"/>
    <p:sldId id="27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3"/>
    <p:restoredTop sz="90068"/>
  </p:normalViewPr>
  <p:slideViewPr>
    <p:cSldViewPr snapToGrid="0" snapToObjects="1">
      <p:cViewPr varScale="1">
        <p:scale>
          <a:sx n="115" d="100"/>
          <a:sy n="115" d="100"/>
        </p:scale>
        <p:origin x="10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92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91DD9C-75BC-D346-BA53-1A41AE6F11D1}" type="datetimeFigureOut">
              <a:rPr kumimoji="1" lang="ko-Kore-KR" altLang="en-US" smtClean="0"/>
              <a:t>4/27/23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524EB4-10F7-BC4F-853F-2419F6D7B55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84323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신뢰할 수 없는 </a:t>
            </a:r>
            <a:r>
              <a:rPr kumimoji="1" lang="ko-KR" altLang="en-US" dirty="0"/>
              <a:t>채널에서 </a:t>
            </a:r>
            <a:r>
              <a:rPr kumimoji="1" lang="en-US" altLang="ko-KR" dirty="0"/>
              <a:t>신뢰할 수 있는 </a:t>
            </a:r>
            <a:r>
              <a:rPr kumimoji="1" lang="ko-KR" altLang="en-US" dirty="0"/>
              <a:t>프로토콜 구현 목표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24EB4-10F7-BC4F-853F-2419F6D7B55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1619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전체적인 </a:t>
            </a:r>
            <a:r>
              <a:rPr kumimoji="1" lang="en-US" altLang="ko-KR" dirty="0"/>
              <a:t>overview. </a:t>
            </a:r>
            <a:r>
              <a:rPr kumimoji="1" lang="ko-KR" altLang="en-US" dirty="0" err="1"/>
              <a:t>가능한한</a:t>
            </a:r>
            <a:r>
              <a:rPr kumimoji="1" lang="ko-KR" altLang="en-US" dirty="0"/>
              <a:t> 구현의 흐름과 코드 실행 순서를 따르도록 구성하였음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24EB4-10F7-BC4F-853F-2419F6D7B550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10271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가상머신</a:t>
            </a:r>
            <a:r>
              <a:rPr kumimoji="1" lang="ko-KR" altLang="en-US" dirty="0"/>
              <a:t> 사용해야 함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24EB4-10F7-BC4F-853F-2419F6D7B550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01296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24EB4-10F7-BC4F-853F-2419F6D7B550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1764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24EB4-10F7-BC4F-853F-2419F6D7B550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23262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24EB4-10F7-BC4F-853F-2419F6D7B550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88025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24EB4-10F7-BC4F-853F-2419F6D7B550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95486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27DA-3732-444B-BEE0-BB088062E6BF}" type="datetimeFigureOut">
              <a:rPr kumimoji="1" lang="ko-Kore-KR" altLang="en-US" smtClean="0"/>
              <a:t>4/27/23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EEFC-7C68-D649-9AF2-BFDC764F30C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312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27DA-3732-444B-BEE0-BB088062E6BF}" type="datetimeFigureOut">
              <a:rPr kumimoji="1" lang="ko-Kore-KR" altLang="en-US" smtClean="0"/>
              <a:t>4/27/23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EEFC-7C68-D649-9AF2-BFDC764F30C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0075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27DA-3732-444B-BEE0-BB088062E6BF}" type="datetimeFigureOut">
              <a:rPr kumimoji="1" lang="ko-Kore-KR" altLang="en-US" smtClean="0"/>
              <a:t>4/27/23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EEFC-7C68-D649-9AF2-BFDC764F30C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7637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27DA-3732-444B-BEE0-BB088062E6BF}" type="datetimeFigureOut">
              <a:rPr kumimoji="1" lang="ko-Kore-KR" altLang="en-US" smtClean="0"/>
              <a:t>4/27/23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EEFC-7C68-D649-9AF2-BFDC764F30C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51340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27DA-3732-444B-BEE0-BB088062E6BF}" type="datetimeFigureOut">
              <a:rPr kumimoji="1" lang="ko-Kore-KR" altLang="en-US" smtClean="0"/>
              <a:t>4/27/23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EEFC-7C68-D649-9AF2-BFDC764F30C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3139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27DA-3732-444B-BEE0-BB088062E6BF}" type="datetimeFigureOut">
              <a:rPr kumimoji="1" lang="ko-Kore-KR" altLang="en-US" smtClean="0"/>
              <a:t>4/27/23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EEFC-7C68-D649-9AF2-BFDC764F30C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13505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27DA-3732-444B-BEE0-BB088062E6BF}" type="datetimeFigureOut">
              <a:rPr kumimoji="1" lang="ko-Kore-KR" altLang="en-US" smtClean="0"/>
              <a:t>4/27/23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EEFC-7C68-D649-9AF2-BFDC764F30C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574212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27DA-3732-444B-BEE0-BB088062E6BF}" type="datetimeFigureOut">
              <a:rPr kumimoji="1" lang="ko-Kore-KR" altLang="en-US" smtClean="0"/>
              <a:t>4/27/23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EEFC-7C68-D649-9AF2-BFDC764F30C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93930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27DA-3732-444B-BEE0-BB088062E6BF}" type="datetimeFigureOut">
              <a:rPr kumimoji="1" lang="ko-Kore-KR" altLang="en-US" smtClean="0"/>
              <a:t>4/27/23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EEFC-7C68-D649-9AF2-BFDC764F30C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1683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27DA-3732-444B-BEE0-BB088062E6BF}" type="datetimeFigureOut">
              <a:rPr kumimoji="1" lang="ko-Kore-KR" altLang="en-US" smtClean="0"/>
              <a:t>4/27/23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EEFC-7C68-D649-9AF2-BFDC764F30C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3929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27DA-3732-444B-BEE0-BB088062E6BF}" type="datetimeFigureOut">
              <a:rPr kumimoji="1" lang="ko-Kore-KR" altLang="en-US" smtClean="0"/>
              <a:t>4/27/23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EEFC-7C68-D649-9AF2-BFDC764F30C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5651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27DA-3732-444B-BEE0-BB088062E6BF}" type="datetimeFigureOut">
              <a:rPr kumimoji="1" lang="ko-Kore-KR" altLang="en-US" smtClean="0"/>
              <a:t>4/27/23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EEFC-7C68-D649-9AF2-BFDC764F30C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20797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27DA-3732-444B-BEE0-BB088062E6BF}" type="datetimeFigureOut">
              <a:rPr kumimoji="1" lang="ko-Kore-KR" altLang="en-US" smtClean="0"/>
              <a:t>4/27/23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EEFC-7C68-D649-9AF2-BFDC764F30C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29982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27DA-3732-444B-BEE0-BB088062E6BF}" type="datetimeFigureOut">
              <a:rPr kumimoji="1" lang="ko-Kore-KR" altLang="en-US" smtClean="0"/>
              <a:t>4/27/23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EEFC-7C68-D649-9AF2-BFDC764F30C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47125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27DA-3732-444B-BEE0-BB088062E6BF}" type="datetimeFigureOut">
              <a:rPr kumimoji="1" lang="ko-Kore-KR" altLang="en-US" smtClean="0"/>
              <a:t>4/27/23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EEFC-7C68-D649-9AF2-BFDC764F30C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1999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27DA-3732-444B-BEE0-BB088062E6BF}" type="datetimeFigureOut">
              <a:rPr kumimoji="1" lang="ko-Kore-KR" altLang="en-US" smtClean="0"/>
              <a:t>4/27/23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EEFC-7C68-D649-9AF2-BFDC764F30C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71926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B27DA-3732-444B-BEE0-BB088062E6BF}" type="datetimeFigureOut">
              <a:rPr kumimoji="1" lang="ko-Kore-KR" altLang="en-US" smtClean="0"/>
              <a:t>4/27/23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451EEFC-7C68-D649-9AF2-BFDC764F30C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0397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python.org/3/library/socket.html#socket.socket.settimeou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11" Type="http://schemas.microsoft.com/office/2007/relationships/hdphoto" Target="../media/hdphoto2.wdp"/><Relationship Id="rId5" Type="http://schemas.openxmlformats.org/officeDocument/2006/relationships/image" Target="../media/image2.png"/><Relationship Id="rId10" Type="http://schemas.microsoft.com/office/2007/relationships/hdphoto" Target="../media/hdphoto1.wdp"/><Relationship Id="rId4" Type="http://schemas.openxmlformats.org/officeDocument/2006/relationships/image" Target="../media/image11.sv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tualbox.org/wiki/Download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s://releases.ubuntu.com/18.04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2.png"/><Relationship Id="rId7" Type="http://schemas.microsoft.com/office/2007/relationships/hdphoto" Target="../media/hdphoto4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4.png"/><Relationship Id="rId4" Type="http://schemas.openxmlformats.org/officeDocument/2006/relationships/image" Target="../media/image3.svg"/><Relationship Id="rId9" Type="http://schemas.microsoft.com/office/2007/relationships/hdphoto" Target="../media/hdphoto6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262AB6E-BCF2-8299-138D-BF066E3068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20831" r="21219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C431074-2FB2-D74B-A452-5AC900F89C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1474" y="1678666"/>
            <a:ext cx="5123515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altLang="ko-Kore-KR" sz="3200" b="1" dirty="0"/>
              <a:t>과제2</a:t>
            </a:r>
            <a:br>
              <a:rPr lang="en-US" altLang="ko-Kore-KR" sz="4400" b="1" dirty="0"/>
            </a:br>
            <a:r>
              <a:rPr lang="en-US" altLang="ko-Kore-KR" sz="4400" b="1" dirty="0">
                <a:solidFill>
                  <a:schemeClr val="accent2">
                    <a:lumMod val="75000"/>
                  </a:schemeClr>
                </a:solidFill>
              </a:rPr>
              <a:t>UDP를 통한 RDT</a:t>
            </a:r>
            <a:endParaRPr kumimoji="1" lang="en-US" altLang="en-US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6994E9-DE01-6947-837F-C420001A7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5113217" cy="109690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kumimoji="1" lang="en-US" altLang="en-US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3235879-8369-034C-ABDA-0ADE7C79A979}"/>
              </a:ext>
            </a:extLst>
          </p:cNvPr>
          <p:cNvSpPr/>
          <p:nvPr/>
        </p:nvSpPr>
        <p:spPr>
          <a:xfrm>
            <a:off x="0" y="6424699"/>
            <a:ext cx="5582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en-US" altLang="ko-Kore-KR" dirty="0"/>
              <a:t>컴퓨터 네트워크 2023 봄 </a:t>
            </a:r>
            <a:r>
              <a:rPr kumimoji="1" lang="en-US" altLang="ko-Kore-KR" dirty="0" err="1"/>
              <a:t>김영훈 </a:t>
            </a:r>
            <a:r>
              <a:rPr kumimoji="1" lang="en-US" altLang="ko-Kore-KR" dirty="0"/>
              <a:t>교수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2117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제목 1">
            <a:extLst>
              <a:ext uri="{FF2B5EF4-FFF2-40B4-BE49-F238E27FC236}">
                <a16:creationId xmlns:a16="http://schemas.microsoft.com/office/drawing/2014/main" id="{032FEADE-1E42-224A-857A-287968CF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kumimoji="1" lang="en-US" altLang="ko-Kore-KR" dirty="0"/>
              <a:t>3. 보내기 기능</a:t>
            </a:r>
            <a:endParaRPr kumimoji="1" lang="ko-Kore-KR" altLang="en-US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E3D8338A-BACC-D249-9F88-41247CC43AA9}"/>
              </a:ext>
            </a:extLst>
          </p:cNvPr>
          <p:cNvSpPr txBox="1">
            <a:spLocks/>
          </p:cNvSpPr>
          <p:nvPr/>
        </p:nvSpPr>
        <p:spPr>
          <a:xfrm>
            <a:off x="1624456" y="2881884"/>
            <a:ext cx="8891144" cy="149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ore-KR" dirty="0"/>
              <a:t>이 클래스는 다음과 같이 간단하게 사용할 수 있습니다: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0F1AD4-7026-484B-8EAD-4B539D50D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411" y="60083"/>
            <a:ext cx="4875856" cy="2011403"/>
          </a:xfrm>
          <a:prstGeom prst="rect">
            <a:avLst/>
          </a:prstGeom>
        </p:spPr>
      </p:pic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390FEACC-6304-DB4D-9857-C706FFD693C3}"/>
              </a:ext>
            </a:extLst>
          </p:cNvPr>
          <p:cNvSpPr txBox="1">
            <a:spLocks/>
          </p:cNvSpPr>
          <p:nvPr/>
        </p:nvSpPr>
        <p:spPr>
          <a:xfrm>
            <a:off x="1624456" y="2337316"/>
            <a:ext cx="8891144" cy="5479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ore-KR" dirty="0"/>
              <a:t>패킷 손상 및 손실을 시뮬레이션하기 위해 </a:t>
            </a:r>
            <a:r>
              <a:rPr kumimoji="1" lang="en-US" altLang="ko-Kore-KR" b="1" dirty="0">
                <a:solidFill>
                  <a:schemeClr val="accent4"/>
                </a:solidFill>
              </a:rPr>
              <a:t>미리 </a:t>
            </a:r>
            <a:r>
              <a:rPr kumimoji="1" lang="en-US" altLang="ko-Kore-KR" b="1" dirty="0" err="1">
                <a:solidFill>
                  <a:schemeClr val="accent4"/>
                </a:solidFill>
              </a:rPr>
              <a:t>정의된</a:t>
            </a:r>
            <a:r>
              <a:rPr kumimoji="1" lang="en-US" altLang="ko-Kore-KR" b="1" dirty="0">
                <a:solidFill>
                  <a:schemeClr val="accent4"/>
                </a:solidFill>
              </a:rPr>
              <a:t> Sender 클래스를 </a:t>
            </a:r>
            <a:r>
              <a:rPr kumimoji="1" lang="en-US" altLang="ko-Kore-KR" dirty="0"/>
              <a:t>제공합니다.</a:t>
            </a:r>
          </a:p>
          <a:p>
            <a:pPr marL="0" indent="0">
              <a:buNone/>
            </a:pPr>
            <a:endParaRPr kumimoji="1" lang="ko-Kore-KR" altLang="en-US" dirty="0"/>
          </a:p>
        </p:txBody>
      </p:sp>
      <p:sp>
        <p:nvSpPr>
          <p:cNvPr id="50" name="내용 개체 틀 2">
            <a:extLst>
              <a:ext uri="{FF2B5EF4-FFF2-40B4-BE49-F238E27FC236}">
                <a16:creationId xmlns:a16="http://schemas.microsoft.com/office/drawing/2014/main" id="{1CEA72F6-E17F-8C4B-82A1-49E4F69B1A9A}"/>
              </a:ext>
            </a:extLst>
          </p:cNvPr>
          <p:cNvSpPr txBox="1">
            <a:spLocks/>
          </p:cNvSpPr>
          <p:nvPr/>
        </p:nvSpPr>
        <p:spPr>
          <a:xfrm>
            <a:off x="1624456" y="4460512"/>
            <a:ext cx="8891144" cy="496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ore-KR" dirty="0" err="1"/>
              <a:t>config.txt</a:t>
            </a:r>
            <a:endParaRPr kumimoji="1" lang="en-US" altLang="ko-Kore-KR" dirty="0"/>
          </a:p>
        </p:txBody>
      </p:sp>
      <p:sp>
        <p:nvSpPr>
          <p:cNvPr id="51" name="내용 개체 틀 2">
            <a:extLst>
              <a:ext uri="{FF2B5EF4-FFF2-40B4-BE49-F238E27FC236}">
                <a16:creationId xmlns:a16="http://schemas.microsoft.com/office/drawing/2014/main" id="{B840605A-9D74-6F49-BDB1-4994094CD876}"/>
              </a:ext>
            </a:extLst>
          </p:cNvPr>
          <p:cNvSpPr txBox="1">
            <a:spLocks/>
          </p:cNvSpPr>
          <p:nvPr/>
        </p:nvSpPr>
        <p:spPr>
          <a:xfrm>
            <a:off x="7346509" y="4708565"/>
            <a:ext cx="4396758" cy="922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ore-KR" dirty="0" err="1">
                <a:solidFill>
                  <a:srgbClr val="C00000"/>
                </a:solidFill>
              </a:rPr>
              <a:t>먼저</a:t>
            </a:r>
            <a:r>
              <a:rPr kumimoji="1" lang="en-US" altLang="ko-Kore-KR" dirty="0">
                <a:solidFill>
                  <a:srgbClr val="C00000"/>
                </a:solidFill>
              </a:rPr>
              <a:t> </a:t>
            </a:r>
            <a:r>
              <a:rPr kumimoji="1" lang="en-US" altLang="ko-Kore-KR" dirty="0" err="1">
                <a:solidFill>
                  <a:srgbClr val="C00000"/>
                </a:solidFill>
              </a:rPr>
              <a:t>파일을</a:t>
            </a:r>
            <a:r>
              <a:rPr kumimoji="1" lang="en-US" altLang="ko-Kore-KR" dirty="0">
                <a:solidFill>
                  <a:srgbClr val="C00000"/>
                </a:solidFill>
              </a:rPr>
              <a:t> </a:t>
            </a:r>
            <a:r>
              <a:rPr kumimoji="1" lang="en-US" altLang="ko-Kore-KR" dirty="0" err="1">
                <a:solidFill>
                  <a:srgbClr val="C00000"/>
                </a:solidFill>
              </a:rPr>
              <a:t>import하여</a:t>
            </a:r>
            <a:r>
              <a:rPr kumimoji="1" lang="en-US" altLang="ko-Kore-KR" dirty="0">
                <a:solidFill>
                  <a:srgbClr val="C00000"/>
                </a:solidFill>
              </a:rPr>
              <a:t> </a:t>
            </a:r>
            <a:r>
              <a:rPr kumimoji="1" lang="en-US" altLang="ko-Kore-KR" dirty="0" err="1">
                <a:solidFill>
                  <a:srgbClr val="C00000"/>
                </a:solidFill>
              </a:rPr>
              <a:t>PASender</a:t>
            </a:r>
            <a:r>
              <a:rPr kumimoji="1" lang="en-US" altLang="ko-Kore-KR" dirty="0">
                <a:solidFill>
                  <a:srgbClr val="C00000"/>
                </a:solidFill>
              </a:rPr>
              <a:t> 객체를 생성해야 합니다.</a:t>
            </a:r>
            <a:endParaRPr kumimoji="1" lang="ko-Kore-KR" altLang="en-US" dirty="0">
              <a:solidFill>
                <a:srgbClr val="C0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BD87C6-1C20-634D-9724-110227814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0264" y="3320217"/>
            <a:ext cx="6041240" cy="105721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D097839-600A-494A-AD21-2BEBDBB789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0264" y="4933173"/>
            <a:ext cx="3702685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10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제목 1">
            <a:extLst>
              <a:ext uri="{FF2B5EF4-FFF2-40B4-BE49-F238E27FC236}">
                <a16:creationId xmlns:a16="http://schemas.microsoft.com/office/drawing/2014/main" id="{032FEADE-1E42-224A-857A-287968CF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kumimoji="1" lang="en-US" altLang="ko-Kore-KR" dirty="0"/>
              <a:t>4. 타이머</a:t>
            </a:r>
            <a:endParaRPr kumimoji="1" lang="ko-Kore-KR" altLang="en-US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0599AF19-9C71-8E4C-8FE8-2D2735B3A78F}"/>
              </a:ext>
            </a:extLst>
          </p:cNvPr>
          <p:cNvSpPr txBox="1">
            <a:spLocks/>
          </p:cNvSpPr>
          <p:nvPr/>
        </p:nvSpPr>
        <p:spPr>
          <a:xfrm>
            <a:off x="1624456" y="4286732"/>
            <a:ext cx="8891144" cy="719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ore-KR" dirty="0"/>
              <a:t>RDT 3.0부터는 패킷 손실 여부를 결정하기 위해 타이머를 구현해야 합니다.</a:t>
            </a:r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24BFC9F-6CCE-2F40-ABB9-CAB1BBC773FB}"/>
              </a:ext>
            </a:extLst>
          </p:cNvPr>
          <p:cNvSpPr txBox="1">
            <a:spLocks/>
          </p:cNvSpPr>
          <p:nvPr/>
        </p:nvSpPr>
        <p:spPr>
          <a:xfrm>
            <a:off x="1624456" y="5226532"/>
            <a:ext cx="8891144" cy="719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ore-KR" dirty="0" err="1"/>
              <a:t>파이썬</a:t>
            </a:r>
            <a:r>
              <a:rPr kumimoji="1" lang="en-US" altLang="ko-Kore-KR" dirty="0"/>
              <a:t> socket 라이브러리에서 '</a:t>
            </a:r>
            <a:r>
              <a:rPr kumimoji="1" lang="en-US" altLang="ko-Kore-KR" dirty="0" err="1"/>
              <a:t>setimeout</a:t>
            </a:r>
            <a:r>
              <a:rPr kumimoji="1" lang="en-US" altLang="ko-Kore-KR" dirty="0"/>
              <a:t>' 메서드를 사용할 수 있습니다.</a:t>
            </a:r>
            <a:br>
              <a:rPr kumimoji="1" lang="en-US" altLang="ko-Kore-KR" dirty="0"/>
            </a:br>
            <a:r>
              <a:rPr lang="en-US" altLang="ko-Kore-KR" u="sng" dirty="0">
                <a:hlinkClick r:id="rId2"/>
              </a:rPr>
              <a:t>(</a:t>
            </a:r>
            <a:r>
              <a:rPr lang="en-US" altLang="ko-Kore-KR" dirty="0"/>
              <a:t>https://docs.python.org/3/library/socket.html#socket.socket.settimeout)</a:t>
            </a:r>
            <a:endParaRPr kumimoji="1" lang="en-US" altLang="ko-Kore-KR" dirty="0"/>
          </a:p>
        </p:txBody>
      </p:sp>
      <p:sp>
        <p:nvSpPr>
          <p:cNvPr id="16" name="모서리가 둥근 직사각형 41">
            <a:extLst>
              <a:ext uri="{FF2B5EF4-FFF2-40B4-BE49-F238E27FC236}">
                <a16:creationId xmlns:a16="http://schemas.microsoft.com/office/drawing/2014/main" id="{1D08A49B-29F2-2E1F-1107-8CD97697BF0A}"/>
              </a:ext>
            </a:extLst>
          </p:cNvPr>
          <p:cNvSpPr/>
          <p:nvPr/>
        </p:nvSpPr>
        <p:spPr>
          <a:xfrm>
            <a:off x="6779736" y="1661695"/>
            <a:ext cx="2653739" cy="211588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모서리가 둥근 직사각형 42">
            <a:extLst>
              <a:ext uri="{FF2B5EF4-FFF2-40B4-BE49-F238E27FC236}">
                <a16:creationId xmlns:a16="http://schemas.microsoft.com/office/drawing/2014/main" id="{800613BE-7470-E280-9336-FABBF21388A2}"/>
              </a:ext>
            </a:extLst>
          </p:cNvPr>
          <p:cNvSpPr/>
          <p:nvPr/>
        </p:nvSpPr>
        <p:spPr>
          <a:xfrm>
            <a:off x="2609138" y="1661695"/>
            <a:ext cx="2608498" cy="211588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8" name="그래픽 43" descr="모니터 단색으로 채워진">
            <a:extLst>
              <a:ext uri="{FF2B5EF4-FFF2-40B4-BE49-F238E27FC236}">
                <a16:creationId xmlns:a16="http://schemas.microsoft.com/office/drawing/2014/main" id="{A87B0479-CB74-47B9-6084-3CD3F4C48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87652" y="1930400"/>
            <a:ext cx="1905001" cy="1905001"/>
          </a:xfrm>
          <a:prstGeom prst="rect">
            <a:avLst/>
          </a:prstGeom>
        </p:spPr>
      </p:pic>
      <p:pic>
        <p:nvPicPr>
          <p:cNvPr id="19" name="그래픽 44" descr="모니터 단색으로 채워진">
            <a:extLst>
              <a:ext uri="{FF2B5EF4-FFF2-40B4-BE49-F238E27FC236}">
                <a16:creationId xmlns:a16="http://schemas.microsoft.com/office/drawing/2014/main" id="{A96C9E10-29FD-CC92-C550-C2A0860701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02465" y="1930400"/>
            <a:ext cx="1905001" cy="190500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D03D91D-D7A5-3ABF-7E28-CDE24509A166}"/>
              </a:ext>
            </a:extLst>
          </p:cNvPr>
          <p:cNvSpPr txBox="1"/>
          <p:nvPr/>
        </p:nvSpPr>
        <p:spPr>
          <a:xfrm>
            <a:off x="3393374" y="2602007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Sender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22C4E3-B267-0D38-74AD-975203C2EBC6}"/>
              </a:ext>
            </a:extLst>
          </p:cNvPr>
          <p:cNvSpPr txBox="1"/>
          <p:nvPr/>
        </p:nvSpPr>
        <p:spPr>
          <a:xfrm>
            <a:off x="7518471" y="2602007"/>
            <a:ext cx="107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Receiver</a:t>
            </a:r>
            <a:endParaRPr kumimoji="1" lang="ko-Kore-KR" altLang="en-US" dirty="0"/>
          </a:p>
        </p:txBody>
      </p:sp>
      <p:cxnSp>
        <p:nvCxnSpPr>
          <p:cNvPr id="25" name="직선 화살표 연결선 47">
            <a:extLst>
              <a:ext uri="{FF2B5EF4-FFF2-40B4-BE49-F238E27FC236}">
                <a16:creationId xmlns:a16="http://schemas.microsoft.com/office/drawing/2014/main" id="{5BABEEAD-14FC-0410-FB18-FA2BD6DD9810}"/>
              </a:ext>
            </a:extLst>
          </p:cNvPr>
          <p:cNvCxnSpPr/>
          <p:nvPr/>
        </p:nvCxnSpPr>
        <p:spPr>
          <a:xfrm>
            <a:off x="4959524" y="2602007"/>
            <a:ext cx="214294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48">
            <a:extLst>
              <a:ext uri="{FF2B5EF4-FFF2-40B4-BE49-F238E27FC236}">
                <a16:creationId xmlns:a16="http://schemas.microsoft.com/office/drawing/2014/main" id="{AD6A0618-1A9B-4462-5E86-EBB2601BE683}"/>
              </a:ext>
            </a:extLst>
          </p:cNvPr>
          <p:cNvCxnSpPr/>
          <p:nvPr/>
        </p:nvCxnSpPr>
        <p:spPr>
          <a:xfrm>
            <a:off x="4916660" y="2968258"/>
            <a:ext cx="2142941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7" name="그래픽 20" descr="닫기 단색으로 채워진">
            <a:extLst>
              <a:ext uri="{FF2B5EF4-FFF2-40B4-BE49-F238E27FC236}">
                <a16:creationId xmlns:a16="http://schemas.microsoft.com/office/drawing/2014/main" id="{3C083BC6-1B2D-23E7-52AB-64677E5350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41715" y="2020287"/>
            <a:ext cx="849913" cy="84991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EFCC1F9-847D-1F03-1AA1-E8265B919AE4}"/>
              </a:ext>
            </a:extLst>
          </p:cNvPr>
          <p:cNvSpPr txBox="1"/>
          <p:nvPr/>
        </p:nvSpPr>
        <p:spPr>
          <a:xfrm>
            <a:off x="5057197" y="1689011"/>
            <a:ext cx="1715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packet loss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10362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제목 1">
            <a:extLst>
              <a:ext uri="{FF2B5EF4-FFF2-40B4-BE49-F238E27FC236}">
                <a16:creationId xmlns:a16="http://schemas.microsoft.com/office/drawing/2014/main" id="{032FEADE-1E42-224A-857A-287968CF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kumimoji="1" lang="en-US" altLang="ko-Kore-KR" dirty="0"/>
              <a:t>5. 로그 핸들러</a:t>
            </a:r>
            <a:endParaRPr kumimoji="1" lang="ko-Kore-KR" altLang="en-US" dirty="0"/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AC48AA2E-07AC-FB4E-AC62-BFAA4BCC7DD4}"/>
              </a:ext>
            </a:extLst>
          </p:cNvPr>
          <p:cNvSpPr txBox="1">
            <a:spLocks/>
          </p:cNvSpPr>
          <p:nvPr/>
        </p:nvSpPr>
        <p:spPr>
          <a:xfrm>
            <a:off x="1529931" y="1464674"/>
            <a:ext cx="8891144" cy="771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ore-KR" dirty="0" err="1"/>
              <a:t>또한</a:t>
            </a:r>
            <a:r>
              <a:rPr kumimoji="1" lang="en-US" altLang="ko-Kore-KR" dirty="0"/>
              <a:t> '</a:t>
            </a:r>
            <a:r>
              <a:rPr kumimoji="1" lang="en-US" altLang="ko-Kore-KR" b="1" dirty="0"/>
              <a:t> </a:t>
            </a:r>
            <a:r>
              <a:rPr kumimoji="1" lang="en-US" altLang="ko-Kore-KR" b="1" dirty="0" err="1"/>
              <a:t>logHandler</a:t>
            </a:r>
            <a:r>
              <a:rPr kumimoji="1" lang="en-US" altLang="ko-Kore-KR" b="1" dirty="0"/>
              <a:t> ' </a:t>
            </a:r>
            <a:r>
              <a:rPr kumimoji="1" lang="en-US" altLang="ko-Kore-KR" dirty="0"/>
              <a:t>클래스와 함수도 제공할 예정입니다.</a:t>
            </a:r>
          </a:p>
          <a:p>
            <a:r>
              <a:rPr kumimoji="1" lang="ko-KR" altLang="en-US" dirty="0"/>
              <a:t>둘 중 </a:t>
            </a:r>
            <a:r>
              <a:rPr kumimoji="1" lang="en-US" altLang="ko-Kore-KR" dirty="0" err="1"/>
              <a:t>하나를</a:t>
            </a:r>
            <a:r>
              <a:rPr kumimoji="1" lang="en-US" altLang="ko-Kore-KR" dirty="0"/>
              <a:t> 사용하십시오.</a:t>
            </a: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E7206AD4-0E56-0644-9F6A-DFF54027E0D6}"/>
              </a:ext>
            </a:extLst>
          </p:cNvPr>
          <p:cNvSpPr txBox="1">
            <a:spLocks/>
          </p:cNvSpPr>
          <p:nvPr/>
        </p:nvSpPr>
        <p:spPr>
          <a:xfrm>
            <a:off x="5559583" y="3197560"/>
            <a:ext cx="5963069" cy="671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ore-KR" dirty="0"/>
              <a:t>1. 데이터를 전송하기 전에 로깅을 시작해야 합니다.</a:t>
            </a:r>
            <a:br>
              <a:rPr kumimoji="1" lang="en-US" altLang="ko-Kore-KR" dirty="0"/>
            </a:br>
            <a:r>
              <a:rPr kumimoji="1" lang="en-US" altLang="ko-Kore-KR" dirty="0"/>
              <a:t>(한 번만)</a:t>
            </a: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EED066C5-4A0E-7F43-98E7-7780CC66F1F6}"/>
              </a:ext>
            </a:extLst>
          </p:cNvPr>
          <p:cNvSpPr/>
          <p:nvPr/>
        </p:nvSpPr>
        <p:spPr>
          <a:xfrm>
            <a:off x="1511945" y="2996569"/>
            <a:ext cx="2876969" cy="311041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F4C05848-1BC9-FA47-A563-905D85930A7E}"/>
              </a:ext>
            </a:extLst>
          </p:cNvPr>
          <p:cNvSpPr/>
          <p:nvPr/>
        </p:nvSpPr>
        <p:spPr>
          <a:xfrm>
            <a:off x="1928776" y="3151819"/>
            <a:ext cx="2000669" cy="42544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ysClr val="windowText" lastClr="000000"/>
                </a:solidFill>
              </a:rPr>
              <a:t>startLogging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EEB44F-3584-5C44-AB98-AE7795E31064}"/>
              </a:ext>
            </a:extLst>
          </p:cNvPr>
          <p:cNvSpPr txBox="1"/>
          <p:nvPr/>
        </p:nvSpPr>
        <p:spPr>
          <a:xfrm>
            <a:off x="1511944" y="2457272"/>
            <a:ext cx="1923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 err="1"/>
              <a:t>로그 핸들러</a:t>
            </a:r>
            <a:endParaRPr kumimoji="1" lang="ko-Kore-KR" altLang="en-US" sz="28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040BF2D2-3CD8-4A49-A288-BC8A9BE83136}"/>
              </a:ext>
            </a:extLst>
          </p:cNvPr>
          <p:cNvSpPr/>
          <p:nvPr/>
        </p:nvSpPr>
        <p:spPr>
          <a:xfrm>
            <a:off x="1928776" y="3861680"/>
            <a:ext cx="2000669" cy="42544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ysClr val="windowText" lastClr="000000"/>
                </a:solidFill>
              </a:rPr>
              <a:t>writePkt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23823268-28A0-AD4A-94B4-8D5D72E67A1F}"/>
              </a:ext>
            </a:extLst>
          </p:cNvPr>
          <p:cNvSpPr/>
          <p:nvPr/>
        </p:nvSpPr>
        <p:spPr>
          <a:xfrm>
            <a:off x="1928776" y="4360643"/>
            <a:ext cx="2000669" cy="42544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ysClr val="windowText" lastClr="000000"/>
                </a:solidFill>
              </a:rPr>
              <a:t>writeAck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F88690A3-5E5B-A746-A088-CC5C74CF2731}"/>
              </a:ext>
            </a:extLst>
          </p:cNvPr>
          <p:cNvSpPr/>
          <p:nvPr/>
        </p:nvSpPr>
        <p:spPr>
          <a:xfrm>
            <a:off x="1928776" y="4856776"/>
            <a:ext cx="2000669" cy="42544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ysClr val="windowText" lastClr="000000"/>
                </a:solidFill>
              </a:rPr>
              <a:t>writeTimeout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D92AC11D-D526-924C-B50E-C8A34AD29E3E}"/>
              </a:ext>
            </a:extLst>
          </p:cNvPr>
          <p:cNvSpPr/>
          <p:nvPr/>
        </p:nvSpPr>
        <p:spPr>
          <a:xfrm>
            <a:off x="1928776" y="5510211"/>
            <a:ext cx="2000669" cy="42544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ysClr val="windowText" lastClr="000000"/>
                </a:solidFill>
              </a:rPr>
              <a:t>writeEnd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5E3E223B-5D83-124F-8768-D27F4635C85F}"/>
              </a:ext>
            </a:extLst>
          </p:cNvPr>
          <p:cNvCxnSpPr/>
          <p:nvPr/>
        </p:nvCxnSpPr>
        <p:spPr>
          <a:xfrm>
            <a:off x="4122214" y="3370677"/>
            <a:ext cx="1244600" cy="0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5D20CAB4-4A48-9D42-A9E8-A5445DACFF7E}"/>
              </a:ext>
            </a:extLst>
          </p:cNvPr>
          <p:cNvCxnSpPr/>
          <p:nvPr/>
        </p:nvCxnSpPr>
        <p:spPr>
          <a:xfrm>
            <a:off x="4122214" y="5732877"/>
            <a:ext cx="1244600" cy="0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오른쪽 중괄호[R] 5">
            <a:extLst>
              <a:ext uri="{FF2B5EF4-FFF2-40B4-BE49-F238E27FC236}">
                <a16:creationId xmlns:a16="http://schemas.microsoft.com/office/drawing/2014/main" id="{2E73DBE8-FD35-F148-A8AD-A65D7C0C4A45}"/>
              </a:ext>
            </a:extLst>
          </p:cNvPr>
          <p:cNvSpPr/>
          <p:nvPr/>
        </p:nvSpPr>
        <p:spPr>
          <a:xfrm>
            <a:off x="4221544" y="3861680"/>
            <a:ext cx="1145269" cy="1428651"/>
          </a:xfrm>
          <a:prstGeom prst="rightBrac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내용 개체 틀 2">
            <a:extLst>
              <a:ext uri="{FF2B5EF4-FFF2-40B4-BE49-F238E27FC236}">
                <a16:creationId xmlns:a16="http://schemas.microsoft.com/office/drawing/2014/main" id="{72DB0ABF-13CE-9645-A605-98FF463C3F52}"/>
              </a:ext>
            </a:extLst>
          </p:cNvPr>
          <p:cNvSpPr txBox="1">
            <a:spLocks/>
          </p:cNvSpPr>
          <p:nvPr/>
        </p:nvSpPr>
        <p:spPr>
          <a:xfrm>
            <a:off x="5559583" y="4356634"/>
            <a:ext cx="5963069" cy="771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ore-KR" dirty="0"/>
              <a:t>2. 각 </a:t>
            </a:r>
            <a:r>
              <a:rPr kumimoji="1" lang="en-US" altLang="ko-Kore-KR" dirty="0" err="1"/>
              <a:t>상황에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맞춰 로깅</a:t>
            </a:r>
            <a:endParaRPr kumimoji="1" lang="en-US" altLang="ko-Kore-KR" dirty="0"/>
          </a:p>
        </p:txBody>
      </p:sp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70E1BFB6-30AF-DC4A-B1E1-F9AB3C5914F2}"/>
              </a:ext>
            </a:extLst>
          </p:cNvPr>
          <p:cNvSpPr txBox="1">
            <a:spLocks/>
          </p:cNvSpPr>
          <p:nvPr/>
        </p:nvSpPr>
        <p:spPr>
          <a:xfrm>
            <a:off x="5559583" y="5530966"/>
            <a:ext cx="5963069" cy="671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ore-KR" dirty="0"/>
              <a:t>3. 전송이 완료되기 전에 로깅을 종료해야 합니다.</a:t>
            </a:r>
            <a:br>
              <a:rPr kumimoji="1" lang="en-US" altLang="ko-Kore-KR" dirty="0"/>
            </a:br>
            <a:r>
              <a:rPr kumimoji="1" lang="en-US" altLang="ko-Kore-KR" dirty="0"/>
              <a:t>(한 번만) </a:t>
            </a:r>
          </a:p>
        </p:txBody>
      </p:sp>
    </p:spTree>
    <p:extLst>
      <p:ext uri="{BB962C8B-B14F-4D97-AF65-F5344CB8AC3E}">
        <p14:creationId xmlns:p14="http://schemas.microsoft.com/office/powerpoint/2010/main" val="3945421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제목 1">
            <a:extLst>
              <a:ext uri="{FF2B5EF4-FFF2-40B4-BE49-F238E27FC236}">
                <a16:creationId xmlns:a16="http://schemas.microsoft.com/office/drawing/2014/main" id="{032FEADE-1E42-224A-857A-287968CF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kumimoji="1" lang="en-US" altLang="ko-Kore-KR" dirty="0"/>
              <a:t>5. 로그 핸들러</a:t>
            </a:r>
            <a:endParaRPr kumimoji="1" lang="ko-Kore-KR" altLang="en-US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E7206AD4-0E56-0644-9F6A-DFF54027E0D6}"/>
              </a:ext>
            </a:extLst>
          </p:cNvPr>
          <p:cNvSpPr txBox="1">
            <a:spLocks/>
          </p:cNvSpPr>
          <p:nvPr/>
        </p:nvSpPr>
        <p:spPr>
          <a:xfrm>
            <a:off x="1529931" y="1701800"/>
            <a:ext cx="4921669" cy="4876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" altLang="ko-Kore-KR" b="1" dirty="0"/>
              <a:t>from</a:t>
            </a:r>
            <a:r>
              <a:rPr lang="en" altLang="ko-Kore-KR" dirty="0"/>
              <a:t> </a:t>
            </a:r>
            <a:r>
              <a:rPr lang="en" altLang="ko-Kore-KR" dirty="0" err="1"/>
              <a:t>logHandler</a:t>
            </a:r>
            <a:r>
              <a:rPr lang="en" altLang="ko-Kore-KR" dirty="0"/>
              <a:t> </a:t>
            </a:r>
            <a:r>
              <a:rPr lang="en" altLang="ko-Kore-KR" b="1" dirty="0"/>
              <a:t>import</a:t>
            </a:r>
            <a:r>
              <a:rPr lang="en" altLang="ko-Kore-KR" dirty="0"/>
              <a:t> </a:t>
            </a:r>
            <a:r>
              <a:rPr lang="en" altLang="ko-Kore-KR" dirty="0" err="1"/>
              <a:t>logHandler</a:t>
            </a:r>
            <a:endParaRPr lang="en" altLang="ko-Kore-KR" dirty="0"/>
          </a:p>
          <a:p>
            <a:pPr marL="0" indent="0">
              <a:buNone/>
            </a:pPr>
            <a:r>
              <a:rPr lang="en" altLang="ko-Kore-KR" dirty="0"/>
              <a:t>...</a:t>
            </a:r>
          </a:p>
          <a:p>
            <a:pPr marL="0" indent="0">
              <a:buNone/>
            </a:pPr>
            <a:r>
              <a:rPr lang="en" altLang="ko-Kore-KR" dirty="0" err="1">
                <a:solidFill>
                  <a:schemeClr val="accent1">
                    <a:lumMod val="75000"/>
                  </a:schemeClr>
                </a:solidFill>
              </a:rPr>
              <a:t># 로그 핸들러 </a:t>
            </a:r>
            <a:r>
              <a:rPr lang="en" altLang="ko-Kore-KR" dirty="0">
                <a:solidFill>
                  <a:schemeClr val="accent1">
                    <a:lumMod val="75000"/>
                  </a:schemeClr>
                </a:solidFill>
              </a:rPr>
              <a:t>인스턴스 생성</a:t>
            </a:r>
          </a:p>
          <a:p>
            <a:pPr marL="0" indent="0">
              <a:buNone/>
            </a:pPr>
            <a:r>
              <a:rPr lang="en" altLang="ko-Kore-KR" dirty="0" err="1"/>
              <a:t>log_handler </a:t>
            </a:r>
            <a:r>
              <a:rPr lang="en" altLang="ko-Kore-KR" dirty="0"/>
              <a:t>= </a:t>
            </a:r>
            <a:r>
              <a:rPr lang="en" altLang="ko-Kore-KR" dirty="0" err="1"/>
              <a:t>logHandler</a:t>
            </a:r>
            <a:r>
              <a:rPr lang="en" altLang="ko-Kore-KR" dirty="0"/>
              <a:t>()</a:t>
            </a:r>
          </a:p>
          <a:p>
            <a:pPr marL="0" indent="0">
              <a:buNone/>
            </a:pPr>
            <a:r>
              <a:rPr lang="en" altLang="ko-Kore-KR" dirty="0"/>
              <a:t>...</a:t>
            </a:r>
          </a:p>
          <a:p>
            <a:pPr marL="0" indent="0">
              <a:buNone/>
            </a:pPr>
            <a:r>
              <a:rPr lang="en" altLang="ko-Kore-KR" dirty="0">
                <a:solidFill>
                  <a:schemeClr val="accent1">
                    <a:lumMod val="75000"/>
                  </a:schemeClr>
                </a:solidFill>
              </a:rPr>
              <a:t># 로깅 시작</a:t>
            </a:r>
          </a:p>
          <a:p>
            <a:pPr marL="0" indent="0">
              <a:buNone/>
            </a:pPr>
            <a:r>
              <a:rPr lang="en" altLang="ko-Kore-KR" dirty="0" err="1"/>
              <a:t>log_handler.startLogging</a:t>
            </a:r>
            <a:r>
              <a:rPr lang="en" altLang="ko-Kore-KR" dirty="0"/>
              <a:t>(</a:t>
            </a:r>
            <a:r>
              <a:rPr lang="en" altLang="ko-Kore-KR" dirty="0" err="1"/>
              <a:t>log_filename</a:t>
            </a:r>
            <a:r>
              <a:rPr lang="en" altLang="ko-Kore-KR" dirty="0"/>
              <a:t>)</a:t>
            </a:r>
          </a:p>
          <a:p>
            <a:pPr marL="0" indent="0">
              <a:buNone/>
            </a:pPr>
            <a:r>
              <a:rPr lang="en" altLang="ko-Kore-KR" dirty="0"/>
              <a:t>...</a:t>
            </a:r>
          </a:p>
          <a:p>
            <a:pPr marL="0" indent="0">
              <a:buNone/>
            </a:pPr>
            <a:r>
              <a:rPr lang="en" altLang="ko-Kore-KR" dirty="0">
                <a:solidFill>
                  <a:schemeClr val="accent1">
                    <a:lumMod val="75000"/>
                  </a:schemeClr>
                </a:solidFill>
              </a:rPr>
              <a:t>수신자 측이 ACK를 보내는 경우 #</a:t>
            </a:r>
          </a:p>
          <a:p>
            <a:pPr marL="0" indent="0">
              <a:buNone/>
            </a:pPr>
            <a:r>
              <a:rPr lang="en" altLang="ko-Kore-KR" dirty="0" err="1"/>
              <a:t>log_handler.wirteAck</a:t>
            </a:r>
            <a:r>
              <a:rPr lang="en" altLang="ko-Kore-KR" dirty="0"/>
              <a:t>(</a:t>
            </a:r>
            <a:r>
              <a:rPr lang="en" altLang="ko-Kore-KR" dirty="0" err="1"/>
              <a:t>ackNum</a:t>
            </a:r>
            <a:r>
              <a:rPr lang="en" altLang="ko-Kore-KR" dirty="0"/>
              <a:t>, "Send ACK")</a:t>
            </a:r>
          </a:p>
          <a:p>
            <a:pPr marL="0" indent="0">
              <a:buNone/>
            </a:pPr>
            <a:r>
              <a:rPr lang="en" altLang="ko-Kore-KR" dirty="0"/>
              <a:t>...</a:t>
            </a:r>
          </a:p>
          <a:p>
            <a:pPr marL="0" indent="0">
              <a:buNone/>
            </a:pPr>
            <a:r>
              <a:rPr lang="en" altLang="ko-Kore-KR" dirty="0">
                <a:solidFill>
                  <a:schemeClr val="accent1">
                    <a:lumMod val="75000"/>
                  </a:schemeClr>
                </a:solidFill>
              </a:rPr>
              <a:t># 로깅 완료</a:t>
            </a:r>
          </a:p>
          <a:p>
            <a:pPr marL="0" indent="0">
              <a:buNone/>
            </a:pPr>
            <a:r>
              <a:rPr lang="en" altLang="ko-Kore-KR" dirty="0" err="1"/>
              <a:t>log_handler.writeEnd</a:t>
            </a:r>
            <a:r>
              <a:rPr lang="en" altLang="ko-Kore-KR" dirty="0"/>
              <a:t>()</a:t>
            </a:r>
          </a:p>
          <a:p>
            <a:pPr marL="0" indent="0">
              <a:buNone/>
            </a:pPr>
            <a:r>
              <a:rPr lang="en" altLang="ko-Kore-KR" dirty="0"/>
              <a:t>...</a:t>
            </a: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16B41CD-E330-D94B-AF3F-2302D7F12A38}"/>
              </a:ext>
            </a:extLst>
          </p:cNvPr>
          <p:cNvSpPr txBox="1">
            <a:spLocks/>
          </p:cNvSpPr>
          <p:nvPr/>
        </p:nvSpPr>
        <p:spPr>
          <a:xfrm>
            <a:off x="6715761" y="1500241"/>
            <a:ext cx="3395553" cy="671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ore-KR" dirty="0"/>
              <a:t>로그 파일 예제</a:t>
            </a:r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76FCE13B-8F15-CD46-8587-D8C72EB4FE16}"/>
              </a:ext>
            </a:extLst>
          </p:cNvPr>
          <p:cNvSpPr txBox="1">
            <a:spLocks/>
          </p:cNvSpPr>
          <p:nvPr/>
        </p:nvSpPr>
        <p:spPr>
          <a:xfrm>
            <a:off x="6715761" y="1982560"/>
            <a:ext cx="4687547" cy="1017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ore-KR" dirty="0"/>
              <a:t>로그 파일은 아래와 같이 작성해야 합니다.</a:t>
            </a:r>
          </a:p>
          <a:p>
            <a:pPr marL="0" indent="0">
              <a:buNone/>
            </a:pPr>
            <a:r>
              <a:rPr kumimoji="1" lang="en-US" altLang="ko-Kore-KR" dirty="0"/>
              <a:t>(이는 임의의 예입니다.)</a:t>
            </a:r>
          </a:p>
        </p:txBody>
      </p: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8A451291-C86F-E541-BD1F-7D0A9A9A99E8}"/>
              </a:ext>
            </a:extLst>
          </p:cNvPr>
          <p:cNvSpPr txBox="1">
            <a:spLocks/>
          </p:cNvSpPr>
          <p:nvPr/>
        </p:nvSpPr>
        <p:spPr>
          <a:xfrm>
            <a:off x="6715761" y="5546303"/>
            <a:ext cx="4687547" cy="7005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ore-KR" dirty="0">
                <a:solidFill>
                  <a:srgbClr val="C00000"/>
                </a:solidFill>
              </a:rPr>
              <a:t>=&gt; 오타 및 형식에 주의하세요!</a:t>
            </a:r>
          </a:p>
          <a:p>
            <a:pPr marL="0" indent="0">
              <a:buNone/>
            </a:pPr>
            <a:r>
              <a:rPr kumimoji="1" lang="ko-KR" altLang="en-US" dirty="0">
                <a:solidFill>
                  <a:srgbClr val="C00000"/>
                </a:solidFill>
              </a:rPr>
              <a:t>로그 파일에 대한 감점이 있을 수 있습니다</a:t>
            </a:r>
            <a:r>
              <a:rPr kumimoji="1" lang="en-US" altLang="ko-KR" dirty="0">
                <a:solidFill>
                  <a:srgbClr val="C00000"/>
                </a:solidFill>
              </a:rPr>
              <a:t>.</a:t>
            </a:r>
            <a:endParaRPr kumimoji="1" lang="en-US" altLang="ko-Kore-KR" dirty="0">
              <a:solidFill>
                <a:srgbClr val="C0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ED7F2E2-C7F7-E240-9246-D19E78285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600" y="2844800"/>
            <a:ext cx="5542173" cy="213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419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7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1" name="제목 40">
            <a:extLst>
              <a:ext uri="{FF2B5EF4-FFF2-40B4-BE49-F238E27FC236}">
                <a16:creationId xmlns:a16="http://schemas.microsoft.com/office/drawing/2014/main" id="{837C3866-FC59-DB4C-AC5E-DB94DBA6A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397" y="2541556"/>
            <a:ext cx="7766936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en-US" sz="5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질문이 있으신가요?</a:t>
            </a:r>
          </a:p>
        </p:txBody>
      </p:sp>
    </p:spTree>
    <p:extLst>
      <p:ext uri="{BB962C8B-B14F-4D97-AF65-F5344CB8AC3E}">
        <p14:creationId xmlns:p14="http://schemas.microsoft.com/office/powerpoint/2010/main" val="668581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6DC9B-DC58-DD60-A17F-24A936C1E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별첨</a:t>
            </a:r>
            <a:r>
              <a:rPr lang="en-US" altLang="ko-KR" dirty="0"/>
              <a:t>1</a:t>
            </a:r>
            <a:br>
              <a:rPr lang="en-US" altLang="ko-KR" dirty="0"/>
            </a:br>
            <a:r>
              <a:rPr lang="en-US" altLang="ko-KR" dirty="0"/>
              <a:t>RDT 1.0</a:t>
            </a:r>
            <a:br>
              <a:rPr lang="en-US" altLang="ko-KR" dirty="0"/>
            </a:br>
            <a:endParaRPr lang="en-KR" dirty="0"/>
          </a:p>
        </p:txBody>
      </p:sp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9309E6B0-47F7-E06C-A0A0-2900768DF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899" y="1203156"/>
            <a:ext cx="6988201" cy="550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333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6DC9B-DC58-DD60-A17F-24A936C1E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별첨</a:t>
            </a:r>
            <a:r>
              <a:rPr lang="en-US" altLang="ko-KR" dirty="0"/>
              <a:t>2</a:t>
            </a:r>
            <a:br>
              <a:rPr lang="en-US" altLang="ko-KR" dirty="0"/>
            </a:br>
            <a:r>
              <a:rPr lang="en-US" altLang="ko-KR" dirty="0"/>
              <a:t>RDT 2.2</a:t>
            </a:r>
            <a:br>
              <a:rPr lang="en-US" altLang="ko-KR" dirty="0"/>
            </a:br>
            <a:endParaRPr lang="en-KR" dirty="0"/>
          </a:p>
        </p:txBody>
      </p:sp>
      <p:pic>
        <p:nvPicPr>
          <p:cNvPr id="5" name="Picture 4" descr="A picture containing night&#10;&#10;Description automatically generated">
            <a:extLst>
              <a:ext uri="{FF2B5EF4-FFF2-40B4-BE49-F238E27FC236}">
                <a16:creationId xmlns:a16="http://schemas.microsoft.com/office/drawing/2014/main" id="{090CBF94-ACF5-74A8-B1EE-CB8BB2F59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602" y="1756438"/>
            <a:ext cx="7772400" cy="449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624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6DC9B-DC58-DD60-A17F-24A936C1E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별첨</a:t>
            </a:r>
            <a:br>
              <a:rPr lang="en-US" altLang="ko-KR" dirty="0"/>
            </a:br>
            <a:r>
              <a:rPr lang="en-US" altLang="ko-KR" dirty="0"/>
              <a:t>RDT 3.0</a:t>
            </a:r>
            <a:br>
              <a:rPr lang="en-US" altLang="ko-KR" dirty="0"/>
            </a:br>
            <a:endParaRPr lang="en-KR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B1FBAFFE-2114-3E45-0815-C976FDA13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611" y="1679742"/>
            <a:ext cx="7772400" cy="480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767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6DC9B-DC58-DD60-A17F-24A936C1E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별첨</a:t>
            </a:r>
            <a:r>
              <a:rPr lang="en-US" altLang="ko-KR" dirty="0"/>
              <a:t>4</a:t>
            </a:r>
            <a:br>
              <a:rPr lang="en-US" altLang="ko-KR" dirty="0"/>
            </a:br>
            <a:r>
              <a:rPr lang="en-US" altLang="ko-KR" dirty="0"/>
              <a:t>RDT 3.1</a:t>
            </a:r>
            <a:r>
              <a:rPr lang="ko-KR" altLang="en-US" dirty="0"/>
              <a:t> </a:t>
            </a:r>
            <a:r>
              <a:rPr lang="en-US" altLang="ko-KR" dirty="0"/>
              <a:t>(SR)</a:t>
            </a:r>
            <a:br>
              <a:rPr lang="en-US" altLang="ko-KR" dirty="0"/>
            </a:br>
            <a:endParaRPr lang="en-K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017D60-D4D6-057E-0998-6352779D9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885" y="1046746"/>
            <a:ext cx="6731074" cy="53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488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7823F-29E2-254D-81B9-4E607124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목표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A41049-AE09-2F43-BA1E-54F76650F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ore-KR" dirty="0"/>
              <a:t>UDP 소켓 프로그래밍을 사용하여 </a:t>
            </a:r>
            <a:r>
              <a:rPr lang="en-US" altLang="ko-Kore-KR" b="1" dirty="0"/>
              <a:t>신뢰할 수 있는 데이터 전송(RDT) </a:t>
            </a:r>
            <a:r>
              <a:rPr lang="en-US" altLang="ko-Kore-KR" dirty="0"/>
              <a:t>프로토콜을 개발합니다.</a:t>
            </a:r>
            <a:endParaRPr lang="ko-Kore-KR" altLang="ko-Kore-KR" dirty="0"/>
          </a:p>
          <a:p>
            <a:r>
              <a:rPr kumimoji="1" lang="en-US" altLang="ko-Kore-KR" dirty="0"/>
              <a:t>1.0, 2.2, 3.0 및 3.0+파이프라인의 4가지 버전의 RDT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구현하고자 합니다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pic>
        <p:nvPicPr>
          <p:cNvPr id="4" name="그래픽 3" descr="모니터 단색으로 채워진">
            <a:extLst>
              <a:ext uri="{FF2B5EF4-FFF2-40B4-BE49-F238E27FC236}">
                <a16:creationId xmlns:a16="http://schemas.microsoft.com/office/drawing/2014/main" id="{D38087D9-A6FD-4F49-900B-3669C06DB1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51184" y="3740149"/>
            <a:ext cx="1905001" cy="1905001"/>
          </a:xfrm>
          <a:prstGeom prst="rect">
            <a:avLst/>
          </a:prstGeom>
        </p:spPr>
      </p:pic>
      <p:pic>
        <p:nvPicPr>
          <p:cNvPr id="5" name="그래픽 4" descr="모니터 단색으로 채워진">
            <a:extLst>
              <a:ext uri="{FF2B5EF4-FFF2-40B4-BE49-F238E27FC236}">
                <a16:creationId xmlns:a16="http://schemas.microsoft.com/office/drawing/2014/main" id="{5A41E60E-BE31-B241-B711-FB7CFE9E3F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65997" y="3740149"/>
            <a:ext cx="1905001" cy="19050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29763D-57E0-8F4B-BF6C-1C73D0143A55}"/>
              </a:ext>
            </a:extLst>
          </p:cNvPr>
          <p:cNvSpPr txBox="1"/>
          <p:nvPr/>
        </p:nvSpPr>
        <p:spPr>
          <a:xfrm>
            <a:off x="2256906" y="4411756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발신자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9FE8E1-38B8-3E47-BFC4-CA3C2406BC44}"/>
              </a:ext>
            </a:extLst>
          </p:cNvPr>
          <p:cNvSpPr txBox="1"/>
          <p:nvPr/>
        </p:nvSpPr>
        <p:spPr>
          <a:xfrm>
            <a:off x="6382003" y="4411756"/>
            <a:ext cx="107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수신기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1938D31-6B4E-AD40-AC6D-05825A5CE735}"/>
              </a:ext>
            </a:extLst>
          </p:cNvPr>
          <p:cNvCxnSpPr/>
          <p:nvPr/>
        </p:nvCxnSpPr>
        <p:spPr>
          <a:xfrm>
            <a:off x="3823056" y="4411756"/>
            <a:ext cx="214294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4E91895-0796-D94A-A050-33CCCBDC7974}"/>
              </a:ext>
            </a:extLst>
          </p:cNvPr>
          <p:cNvCxnSpPr/>
          <p:nvPr/>
        </p:nvCxnSpPr>
        <p:spPr>
          <a:xfrm>
            <a:off x="3780192" y="4778007"/>
            <a:ext cx="2142941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그래픽 14" descr="배지 체크 표시 단색으로 채워진">
            <a:extLst>
              <a:ext uri="{FF2B5EF4-FFF2-40B4-BE49-F238E27FC236}">
                <a16:creationId xmlns:a16="http://schemas.microsoft.com/office/drawing/2014/main" id="{6C5B79E0-067D-0C43-ADE4-B6A64345EA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47538" y="3743925"/>
            <a:ext cx="654148" cy="65414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BFE7D1D-FB75-424D-85CA-CF922818E4E4}"/>
              </a:ext>
            </a:extLst>
          </p:cNvPr>
          <p:cNvSpPr txBox="1"/>
          <p:nvPr/>
        </p:nvSpPr>
        <p:spPr>
          <a:xfrm>
            <a:off x="4468830" y="3728098"/>
            <a:ext cx="1013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신뢰성</a:t>
            </a:r>
            <a:endParaRPr kumimoji="1" lang="ko-Kore-KR" altLang="en-US" dirty="0"/>
          </a:p>
        </p:txBody>
      </p:sp>
      <p:pic>
        <p:nvPicPr>
          <p:cNvPr id="18" name="그래픽 17" descr="바코드 단색으로 채워진">
            <a:extLst>
              <a:ext uri="{FF2B5EF4-FFF2-40B4-BE49-F238E27FC236}">
                <a16:creationId xmlns:a16="http://schemas.microsoft.com/office/drawing/2014/main" id="{DBF9CA67-11D7-FE49-9731-D6CCB7A29A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91882" y="4034993"/>
            <a:ext cx="636944" cy="636944"/>
          </a:xfrm>
          <a:prstGeom prst="rect">
            <a:avLst/>
          </a:prstGeom>
        </p:spPr>
      </p:pic>
      <p:pic>
        <p:nvPicPr>
          <p:cNvPr id="20" name="그래픽 19" descr="바코드 윤곽선">
            <a:extLst>
              <a:ext uri="{FF2B5EF4-FFF2-40B4-BE49-F238E27FC236}">
                <a16:creationId xmlns:a16="http://schemas.microsoft.com/office/drawing/2014/main" id="{31B47CE4-4403-024A-8F06-30EDA3C0FF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52844" y="4528339"/>
            <a:ext cx="636938" cy="636938"/>
          </a:xfrm>
          <a:prstGeom prst="rect">
            <a:avLst/>
          </a:prstGeom>
        </p:spPr>
      </p:pic>
      <p:pic>
        <p:nvPicPr>
          <p:cNvPr id="21" name="그래픽 20" descr="배지 체크 표시 단색으로 채워진">
            <a:extLst>
              <a:ext uri="{FF2B5EF4-FFF2-40B4-BE49-F238E27FC236}">
                <a16:creationId xmlns:a16="http://schemas.microsoft.com/office/drawing/2014/main" id="{A81EB463-472D-6B4C-A859-EFBF1A4796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18649" y="4721626"/>
            <a:ext cx="654148" cy="65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302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60DA9-5E9F-1034-D820-BD31A4E1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RDT 1.0 ~ 3.1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A8DDB-7082-D7DB-8340-B752AB55F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968471" cy="4295967"/>
          </a:xfrm>
        </p:spPr>
        <p:txBody>
          <a:bodyPr>
            <a:normAutofit/>
          </a:bodyPr>
          <a:lstStyle/>
          <a:p>
            <a:r>
              <a:rPr lang="en-US" dirty="0"/>
              <a:t>RDT 1.0</a:t>
            </a:r>
            <a:r>
              <a:rPr lang="ko-KR" altLang="en-US" dirty="0"/>
              <a:t> </a:t>
            </a:r>
            <a:r>
              <a:rPr lang="en-US" altLang="ko-KR" dirty="0"/>
              <a:t>(Window Size =1)</a:t>
            </a:r>
            <a:endParaRPr lang="en-US" dirty="0"/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cs typeface="NanumGothic" panose="020D0604000000000000" pitchFamily="34" charset="-127"/>
              </a:rPr>
              <a:t>Receiver</a:t>
            </a:r>
            <a:r>
              <a:rPr lang="ko-KR" dirty="0">
                <a:solidFill>
                  <a:srgbClr val="000000"/>
                </a:solidFill>
                <a:effectLst/>
                <a:ea typeface="NanumGothic" panose="020D0604000000000000" pitchFamily="34" charset="-127"/>
                <a:cs typeface="NanumGothic" panose="020D0604000000000000" pitchFamily="34" charset="-127"/>
              </a:rPr>
              <a:t>가 </a:t>
            </a:r>
            <a:r>
              <a:rPr lang="en-US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cs typeface="NanumGothic" panose="020D0604000000000000" pitchFamily="34" charset="-127"/>
              </a:rPr>
              <a:t>Sender</a:t>
            </a:r>
            <a:r>
              <a:rPr lang="ko-KR" dirty="0">
                <a:solidFill>
                  <a:srgbClr val="000000"/>
                </a:solidFill>
                <a:effectLst/>
                <a:ea typeface="NanumGothic" panose="020D0604000000000000" pitchFamily="34" charset="-127"/>
                <a:cs typeface="NanumGothic" panose="020D0604000000000000" pitchFamily="34" charset="-127"/>
              </a:rPr>
              <a:t>로부터 지정된 파일을 받는 프로그램</a:t>
            </a:r>
            <a:r>
              <a:rPr lang="en-US" altLang="ko-KR" dirty="0">
                <a:solidFill>
                  <a:srgbClr val="000000"/>
                </a:solidFill>
                <a:ea typeface="NanumGothic" panose="020D0604000000000000" pitchFamily="34" charset="-127"/>
                <a:cs typeface="NanumGothic" panose="020D0604000000000000" pitchFamily="34" charset="-127"/>
              </a:rPr>
              <a:t>, </a:t>
            </a:r>
            <a:r>
              <a:rPr lang="ko-KR" dirty="0">
                <a:solidFill>
                  <a:srgbClr val="000000"/>
                </a:solidFill>
                <a:effectLst/>
                <a:ea typeface="NanumGothic" panose="020D0604000000000000" pitchFamily="34" charset="-127"/>
                <a:cs typeface="NanumGothic" panose="020D0604000000000000" pitchFamily="34" charset="-127"/>
              </a:rPr>
              <a:t>기본 채널이 완벽하게 신뢰할 수 있다고 가정</a:t>
            </a:r>
            <a:r>
              <a:rPr lang="en-KR" dirty="0">
                <a:effectLst/>
              </a:rPr>
              <a:t> </a:t>
            </a:r>
            <a:endParaRPr lang="en-US" dirty="0"/>
          </a:p>
          <a:p>
            <a:r>
              <a:rPr lang="en-US" dirty="0"/>
              <a:t>RDT 2.2 </a:t>
            </a:r>
            <a:r>
              <a:rPr lang="en-US" altLang="ko-KR" dirty="0"/>
              <a:t>(Window Size =1)</a:t>
            </a:r>
            <a:endParaRPr lang="en-US" dirty="0"/>
          </a:p>
          <a:p>
            <a:pPr lvl="1"/>
            <a:r>
              <a:rPr lang="en-US" dirty="0"/>
              <a:t>RDT 1.0 + </a:t>
            </a:r>
            <a:r>
              <a:rPr lang="en-US" dirty="0">
                <a:effectLst/>
              </a:rPr>
              <a:t>UDP</a:t>
            </a:r>
            <a:r>
              <a:rPr lang="ko-KR" altLang="en-US" dirty="0">
                <a:effectLst/>
              </a:rPr>
              <a:t>가 계산하는 방식으로 </a:t>
            </a:r>
            <a:r>
              <a:rPr lang="en-US" dirty="0">
                <a:effectLst/>
              </a:rPr>
              <a:t>Check Sum </a:t>
            </a:r>
            <a:r>
              <a:rPr lang="ko-KR" altLang="en-US" dirty="0">
                <a:effectLst/>
              </a:rPr>
              <a:t>값을 계산하여 수신된 패킷이 손상되었는지 확인</a:t>
            </a:r>
            <a:r>
              <a:rPr lang="en-US" altLang="ko-KR" dirty="0">
                <a:effectLst/>
              </a:rPr>
              <a:t> (NAK-free)</a:t>
            </a:r>
            <a:endParaRPr lang="en-US" dirty="0"/>
          </a:p>
          <a:p>
            <a:r>
              <a:rPr lang="en-US" dirty="0"/>
              <a:t>RDT 3.0 </a:t>
            </a:r>
            <a:r>
              <a:rPr lang="en-US" altLang="ko-KR" dirty="0"/>
              <a:t>(Window Size =1)</a:t>
            </a:r>
            <a:endParaRPr lang="en-US" dirty="0"/>
          </a:p>
          <a:p>
            <a:pPr lvl="1"/>
            <a:r>
              <a:rPr lang="en-US" dirty="0"/>
              <a:t>RDT 2.2 + </a:t>
            </a:r>
            <a:r>
              <a:rPr lang="ko-KR" altLang="en-US" dirty="0"/>
              <a:t>기본 채널이 패킷 손실을 일으킬 수 있다고 가정</a:t>
            </a:r>
            <a:r>
              <a:rPr lang="en-US" altLang="ko-KR" dirty="0"/>
              <a:t>, Sender</a:t>
            </a:r>
            <a:r>
              <a:rPr lang="ko-KR" altLang="en-US" dirty="0"/>
              <a:t>가 </a:t>
            </a:r>
            <a:r>
              <a:rPr lang="en-US" altLang="ko-KR" dirty="0"/>
              <a:t>0.01</a:t>
            </a:r>
            <a:r>
              <a:rPr lang="ko-KR" altLang="en-US" dirty="0"/>
              <a:t>초 동안 </a:t>
            </a:r>
            <a:r>
              <a:rPr lang="en-US" altLang="ko-KR" dirty="0"/>
              <a:t>ACK</a:t>
            </a:r>
            <a:r>
              <a:rPr lang="ko-KR" altLang="en-US" dirty="0" err="1"/>
              <a:t>를</a:t>
            </a:r>
            <a:r>
              <a:rPr lang="ko-KR" altLang="en-US" dirty="0"/>
              <a:t> 수신하지 못하면 패킷 손실로 간주하고 데이터를 재전송</a:t>
            </a:r>
            <a:endParaRPr lang="en-US" dirty="0"/>
          </a:p>
          <a:p>
            <a:r>
              <a:rPr lang="en-US" dirty="0"/>
              <a:t>RDT 3.1 </a:t>
            </a:r>
            <a:r>
              <a:rPr lang="en-US" altLang="ko-KR" dirty="0"/>
              <a:t>(Window Size = N)</a:t>
            </a:r>
            <a:endParaRPr lang="en-US" dirty="0"/>
          </a:p>
          <a:p>
            <a:pPr lvl="1"/>
            <a:r>
              <a:rPr lang="en-US" dirty="0"/>
              <a:t>RDT 3.0 +</a:t>
            </a:r>
            <a:r>
              <a:rPr lang="ko-KR" altLang="en-US" dirty="0" err="1"/>
              <a:t>파이프라이닝</a:t>
            </a:r>
            <a:r>
              <a:rPr lang="ko-KR" altLang="en-US" dirty="0"/>
              <a:t> 기술을 사용하여 링크 활용도를 확장한다고 가정</a:t>
            </a:r>
            <a:r>
              <a:rPr lang="en-US" altLang="ko-KR" dirty="0"/>
              <a:t>, </a:t>
            </a:r>
            <a:r>
              <a:rPr lang="ko-KR" altLang="en-US" dirty="0"/>
              <a:t>패킷 손실 복구를 위해 ‘</a:t>
            </a:r>
            <a:r>
              <a:rPr lang="en-US" altLang="ko-KR" dirty="0"/>
              <a:t>Selective Repeat’ </a:t>
            </a:r>
            <a:r>
              <a:rPr lang="ko-KR" altLang="en-US" dirty="0"/>
              <a:t>전략을 사용</a:t>
            </a:r>
            <a:endParaRPr lang="en-US" dirty="0"/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43779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1">
            <a:extLst>
              <a:ext uri="{FF2B5EF4-FFF2-40B4-BE49-F238E27FC236}">
                <a16:creationId xmlns:a16="http://schemas.microsoft.com/office/drawing/2014/main" id="{032FEADE-1E42-224A-857A-287968CF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kumimoji="1" lang="ko-KR" altLang="en-US" dirty="0"/>
              <a:t>개요</a:t>
            </a:r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352CC1E2-B5B6-014D-A60F-BC70F06C75D1}"/>
              </a:ext>
            </a:extLst>
          </p:cNvPr>
          <p:cNvSpPr/>
          <p:nvPr/>
        </p:nvSpPr>
        <p:spPr>
          <a:xfrm>
            <a:off x="2837737" y="4200772"/>
            <a:ext cx="6843713" cy="225568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41" name="그래픽 40" descr="서버 단색으로 채워진">
            <a:extLst>
              <a:ext uri="{FF2B5EF4-FFF2-40B4-BE49-F238E27FC236}">
                <a16:creationId xmlns:a16="http://schemas.microsoft.com/office/drawing/2014/main" id="{FBA4FBB7-3811-DE46-A9B0-3D785DB74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33730" y="4130676"/>
            <a:ext cx="2340551" cy="2340551"/>
          </a:xfrm>
          <a:prstGeom prst="rect">
            <a:avLst/>
          </a:prstGeom>
        </p:spPr>
      </p:pic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3E739ECE-DA92-4744-980C-236C0667B758}"/>
              </a:ext>
            </a:extLst>
          </p:cNvPr>
          <p:cNvSpPr/>
          <p:nvPr/>
        </p:nvSpPr>
        <p:spPr>
          <a:xfrm>
            <a:off x="7008336" y="1743992"/>
            <a:ext cx="2653739" cy="232886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73EE7BDB-6913-FE4B-9F79-FD586358B236}"/>
              </a:ext>
            </a:extLst>
          </p:cNvPr>
          <p:cNvSpPr/>
          <p:nvPr/>
        </p:nvSpPr>
        <p:spPr>
          <a:xfrm>
            <a:off x="2837738" y="1743992"/>
            <a:ext cx="2608498" cy="232886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44" name="그래픽 43" descr="모니터 단색으로 채워진">
            <a:extLst>
              <a:ext uri="{FF2B5EF4-FFF2-40B4-BE49-F238E27FC236}">
                <a16:creationId xmlns:a16="http://schemas.microsoft.com/office/drawing/2014/main" id="{7F70BD47-D32D-B54F-BFE8-8CE29EE388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16252" y="2225675"/>
            <a:ext cx="1905001" cy="1905001"/>
          </a:xfrm>
          <a:prstGeom prst="rect">
            <a:avLst/>
          </a:prstGeom>
        </p:spPr>
      </p:pic>
      <p:pic>
        <p:nvPicPr>
          <p:cNvPr id="45" name="그래픽 44" descr="모니터 단색으로 채워진">
            <a:extLst>
              <a:ext uri="{FF2B5EF4-FFF2-40B4-BE49-F238E27FC236}">
                <a16:creationId xmlns:a16="http://schemas.microsoft.com/office/drawing/2014/main" id="{7C6A6BB3-9CF9-7348-A500-79F1636670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31065" y="2225675"/>
            <a:ext cx="1905001" cy="1905001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331FBBD-5C5E-EE43-9EB3-E0C8DB62E6F8}"/>
              </a:ext>
            </a:extLst>
          </p:cNvPr>
          <p:cNvSpPr txBox="1"/>
          <p:nvPr/>
        </p:nvSpPr>
        <p:spPr>
          <a:xfrm>
            <a:off x="3621974" y="2897282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Sender</a:t>
            </a:r>
            <a:endParaRPr kumimoji="1" lang="ko-Kore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5FD6D49-CE5E-9849-854C-540F764F39FC}"/>
              </a:ext>
            </a:extLst>
          </p:cNvPr>
          <p:cNvSpPr txBox="1"/>
          <p:nvPr/>
        </p:nvSpPr>
        <p:spPr>
          <a:xfrm>
            <a:off x="7747071" y="2897282"/>
            <a:ext cx="107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Receiver</a:t>
            </a:r>
            <a:endParaRPr kumimoji="1" lang="ko-Kore-KR" altLang="en-US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8C5D3A7-37DD-324C-AF9C-5077AF285616}"/>
              </a:ext>
            </a:extLst>
          </p:cNvPr>
          <p:cNvCxnSpPr/>
          <p:nvPr/>
        </p:nvCxnSpPr>
        <p:spPr>
          <a:xfrm>
            <a:off x="5188124" y="2897282"/>
            <a:ext cx="214294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4FBC311-837F-BD43-9F0F-6595E06F9F0C}"/>
              </a:ext>
            </a:extLst>
          </p:cNvPr>
          <p:cNvCxnSpPr/>
          <p:nvPr/>
        </p:nvCxnSpPr>
        <p:spPr>
          <a:xfrm>
            <a:off x="5145260" y="3263533"/>
            <a:ext cx="2142941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0" name="그래픽 49" descr="닫기 단색으로 채워진">
            <a:extLst>
              <a:ext uri="{FF2B5EF4-FFF2-40B4-BE49-F238E27FC236}">
                <a16:creationId xmlns:a16="http://schemas.microsoft.com/office/drawing/2014/main" id="{04779A3E-E747-854F-B6D3-18992FB0C0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40219" y="2410341"/>
            <a:ext cx="671607" cy="671607"/>
          </a:xfrm>
          <a:prstGeom prst="rect">
            <a:avLst/>
          </a:prstGeom>
        </p:spPr>
      </p:pic>
      <p:pic>
        <p:nvPicPr>
          <p:cNvPr id="52" name="Picture 2" descr="Python] 파이썬 문법과 라이브러리 총정리">
            <a:extLst>
              <a:ext uri="{FF2B5EF4-FFF2-40B4-BE49-F238E27FC236}">
                <a16:creationId xmlns:a16="http://schemas.microsoft.com/office/drawing/2014/main" id="{541D28D4-3187-E349-ADDC-50B91347A6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037" b="89926" l="10000" r="90000">
                        <a14:foregroundMark x1="50417" y1="9037" x2="50417" y2="9037"/>
                        <a14:foregroundMark x1="69750" y1="49333" x2="69750" y2="49333"/>
                        <a14:foregroundMark x1="66833" y1="52296" x2="64833" y2="59852"/>
                        <a14:foregroundMark x1="66167" y1="36593" x2="66167" y2="481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780" r="23654"/>
          <a:stretch/>
        </p:blipFill>
        <p:spPr bwMode="auto">
          <a:xfrm>
            <a:off x="3333141" y="2199105"/>
            <a:ext cx="700077" cy="749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Python] 파이썬 문법과 라이브러리 총정리">
            <a:extLst>
              <a:ext uri="{FF2B5EF4-FFF2-40B4-BE49-F238E27FC236}">
                <a16:creationId xmlns:a16="http://schemas.microsoft.com/office/drawing/2014/main" id="{35094CBE-EAF6-F742-BDB5-C3DD16D99E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037" b="89926" l="10000" r="90000">
                        <a14:foregroundMark x1="50417" y1="9037" x2="50417" y2="9037"/>
                        <a14:foregroundMark x1="69750" y1="49333" x2="69750" y2="49333"/>
                        <a14:foregroundMark x1="66833" y1="52296" x2="64833" y2="59852"/>
                        <a14:foregroundMark x1="66167" y1="36593" x2="66167" y2="481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780" r="23654"/>
          <a:stretch/>
        </p:blipFill>
        <p:spPr bwMode="auto">
          <a:xfrm>
            <a:off x="7559304" y="2199105"/>
            <a:ext cx="700077" cy="749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AE434F4E-C02D-E440-833F-AE5416899CE2}"/>
              </a:ext>
            </a:extLst>
          </p:cNvPr>
          <p:cNvSpPr txBox="1"/>
          <p:nvPr/>
        </p:nvSpPr>
        <p:spPr>
          <a:xfrm>
            <a:off x="3403662" y="5010093"/>
            <a:ext cx="32351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4000" dirty="0"/>
              <a:t>Host Machine</a:t>
            </a:r>
            <a:endParaRPr kumimoji="1" lang="ko-Kore-KR" altLang="en-US" sz="4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3294388-EC96-7A4A-A6CD-3AFEA6ADE0AD}"/>
              </a:ext>
            </a:extLst>
          </p:cNvPr>
          <p:cNvSpPr txBox="1"/>
          <p:nvPr/>
        </p:nvSpPr>
        <p:spPr>
          <a:xfrm>
            <a:off x="2978705" y="1400380"/>
            <a:ext cx="8499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4000" dirty="0"/>
              <a:t>VM</a:t>
            </a:r>
            <a:endParaRPr kumimoji="1" lang="ko-Kore-KR" altLang="en-US" sz="4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A8AEA01-3F8A-9449-B700-BC912E5C6643}"/>
              </a:ext>
            </a:extLst>
          </p:cNvPr>
          <p:cNvSpPr txBox="1"/>
          <p:nvPr/>
        </p:nvSpPr>
        <p:spPr>
          <a:xfrm>
            <a:off x="7059429" y="1400380"/>
            <a:ext cx="8499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4000" dirty="0"/>
              <a:t>VM</a:t>
            </a:r>
            <a:endParaRPr kumimoji="1" lang="ko-Kore-KR" altLang="en-US" sz="4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B6739E-E01F-2540-A5AE-756DDF4BBEF7}"/>
              </a:ext>
            </a:extLst>
          </p:cNvPr>
          <p:cNvSpPr txBox="1"/>
          <p:nvPr/>
        </p:nvSpPr>
        <p:spPr>
          <a:xfrm>
            <a:off x="120390" y="4330701"/>
            <a:ext cx="2699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400" dirty="0"/>
              <a:t>1. Virtual Machine</a:t>
            </a:r>
            <a:endParaRPr kumimoji="1" lang="ko-Kore-KR" altLang="en-US" sz="2400" dirty="0"/>
          </a:p>
        </p:txBody>
      </p:sp>
      <p:sp>
        <p:nvSpPr>
          <p:cNvPr id="58" name="자유형 57">
            <a:extLst>
              <a:ext uri="{FF2B5EF4-FFF2-40B4-BE49-F238E27FC236}">
                <a16:creationId xmlns:a16="http://schemas.microsoft.com/office/drawing/2014/main" id="{71FFE33D-EF27-1D43-B353-5B0207AA950D}"/>
              </a:ext>
            </a:extLst>
          </p:cNvPr>
          <p:cNvSpPr/>
          <p:nvPr/>
        </p:nvSpPr>
        <p:spPr>
          <a:xfrm>
            <a:off x="1417700" y="4784598"/>
            <a:ext cx="1985962" cy="600075"/>
          </a:xfrm>
          <a:custGeom>
            <a:avLst/>
            <a:gdLst>
              <a:gd name="connsiteX0" fmla="*/ 0 w 1985962"/>
              <a:gd name="connsiteY0" fmla="*/ 0 h 600075"/>
              <a:gd name="connsiteX1" fmla="*/ 542925 w 1985962"/>
              <a:gd name="connsiteY1" fmla="*/ 571500 h 600075"/>
              <a:gd name="connsiteX2" fmla="*/ 1985962 w 1985962"/>
              <a:gd name="connsiteY2" fmla="*/ 600075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5962" h="600075">
                <a:moveTo>
                  <a:pt x="0" y="0"/>
                </a:moveTo>
                <a:lnTo>
                  <a:pt x="542925" y="571500"/>
                </a:lnTo>
                <a:lnTo>
                  <a:pt x="1985962" y="600075"/>
                </a:ln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169D432-3BC9-CA42-B7F1-8B7D359E3B28}"/>
              </a:ext>
            </a:extLst>
          </p:cNvPr>
          <p:cNvSpPr txBox="1"/>
          <p:nvPr/>
        </p:nvSpPr>
        <p:spPr>
          <a:xfrm>
            <a:off x="566826" y="1956993"/>
            <a:ext cx="2452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400" dirty="0"/>
              <a:t>2. Program main</a:t>
            </a:r>
            <a:endParaRPr kumimoji="1" lang="ko-Kore-KR" altLang="en-US" sz="2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69C0ADA-2741-7D43-91CD-9FDD4E1B0910}"/>
              </a:ext>
            </a:extLst>
          </p:cNvPr>
          <p:cNvSpPr txBox="1"/>
          <p:nvPr/>
        </p:nvSpPr>
        <p:spPr>
          <a:xfrm>
            <a:off x="3811487" y="746695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400" dirty="0"/>
              <a:t>3. Send function</a:t>
            </a:r>
            <a:endParaRPr kumimoji="1" lang="ko-Kore-KR" altLang="en-US" sz="2400" dirty="0"/>
          </a:p>
        </p:txBody>
      </p:sp>
      <p:sp>
        <p:nvSpPr>
          <p:cNvPr id="62" name="자유형 61">
            <a:extLst>
              <a:ext uri="{FF2B5EF4-FFF2-40B4-BE49-F238E27FC236}">
                <a16:creationId xmlns:a16="http://schemas.microsoft.com/office/drawing/2014/main" id="{85D8C964-9B13-864F-B302-472EB9482F60}"/>
              </a:ext>
            </a:extLst>
          </p:cNvPr>
          <p:cNvSpPr/>
          <p:nvPr/>
        </p:nvSpPr>
        <p:spPr>
          <a:xfrm>
            <a:off x="1800225" y="2371725"/>
            <a:ext cx="1685925" cy="185738"/>
          </a:xfrm>
          <a:custGeom>
            <a:avLst/>
            <a:gdLst>
              <a:gd name="connsiteX0" fmla="*/ 1685925 w 1685925"/>
              <a:gd name="connsiteY0" fmla="*/ 185738 h 185738"/>
              <a:gd name="connsiteX1" fmla="*/ 185738 w 1685925"/>
              <a:gd name="connsiteY1" fmla="*/ 185738 h 185738"/>
              <a:gd name="connsiteX2" fmla="*/ 0 w 1685925"/>
              <a:gd name="connsiteY2" fmla="*/ 0 h 18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5925" h="185738">
                <a:moveTo>
                  <a:pt x="1685925" y="185738"/>
                </a:moveTo>
                <a:lnTo>
                  <a:pt x="185738" y="185738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3" name="자유형 62">
            <a:extLst>
              <a:ext uri="{FF2B5EF4-FFF2-40B4-BE49-F238E27FC236}">
                <a16:creationId xmlns:a16="http://schemas.microsoft.com/office/drawing/2014/main" id="{9D2E644A-7413-7E4B-BA98-3E12E1573F88}"/>
              </a:ext>
            </a:extLst>
          </p:cNvPr>
          <p:cNvSpPr/>
          <p:nvPr/>
        </p:nvSpPr>
        <p:spPr>
          <a:xfrm>
            <a:off x="4986338" y="1243013"/>
            <a:ext cx="728662" cy="1843087"/>
          </a:xfrm>
          <a:custGeom>
            <a:avLst/>
            <a:gdLst>
              <a:gd name="connsiteX0" fmla="*/ 728662 w 728662"/>
              <a:gd name="connsiteY0" fmla="*/ 1843087 h 1843087"/>
              <a:gd name="connsiteX1" fmla="*/ 0 w 728662"/>
              <a:gd name="connsiteY1" fmla="*/ 0 h 1843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8662" h="1843087">
                <a:moveTo>
                  <a:pt x="728662" y="1843087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자유형 64">
            <a:extLst>
              <a:ext uri="{FF2B5EF4-FFF2-40B4-BE49-F238E27FC236}">
                <a16:creationId xmlns:a16="http://schemas.microsoft.com/office/drawing/2014/main" id="{35F7E03B-16D3-4645-851D-576B5B0A334B}"/>
              </a:ext>
            </a:extLst>
          </p:cNvPr>
          <p:cNvSpPr/>
          <p:nvPr/>
        </p:nvSpPr>
        <p:spPr>
          <a:xfrm>
            <a:off x="6600825" y="671513"/>
            <a:ext cx="542925" cy="1885950"/>
          </a:xfrm>
          <a:custGeom>
            <a:avLst/>
            <a:gdLst>
              <a:gd name="connsiteX0" fmla="*/ 0 w 542925"/>
              <a:gd name="connsiteY0" fmla="*/ 1885950 h 1885950"/>
              <a:gd name="connsiteX1" fmla="*/ 271463 w 542925"/>
              <a:gd name="connsiteY1" fmla="*/ 0 h 1885950"/>
              <a:gd name="connsiteX2" fmla="*/ 542925 w 542925"/>
              <a:gd name="connsiteY2" fmla="*/ 0 h 188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2925" h="1885950">
                <a:moveTo>
                  <a:pt x="0" y="1885950"/>
                </a:moveTo>
                <a:lnTo>
                  <a:pt x="271463" y="0"/>
                </a:lnTo>
                <a:lnTo>
                  <a:pt x="542925" y="0"/>
                </a:ln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0767213-6E15-694A-8823-46B9FCCBA581}"/>
              </a:ext>
            </a:extLst>
          </p:cNvPr>
          <p:cNvSpPr txBox="1"/>
          <p:nvPr/>
        </p:nvSpPr>
        <p:spPr>
          <a:xfrm>
            <a:off x="7288201" y="449592"/>
            <a:ext cx="1344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400" dirty="0"/>
              <a:t>4. Timer</a:t>
            </a:r>
            <a:endParaRPr kumimoji="1" lang="ko-Kore-KR" altLang="en-US" sz="2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15E0E86-D01B-624B-92B2-7EBA5F692329}"/>
              </a:ext>
            </a:extLst>
          </p:cNvPr>
          <p:cNvSpPr txBox="1"/>
          <p:nvPr/>
        </p:nvSpPr>
        <p:spPr>
          <a:xfrm>
            <a:off x="9997125" y="2166674"/>
            <a:ext cx="2204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400" dirty="0"/>
              <a:t>5. Log Handler</a:t>
            </a:r>
            <a:endParaRPr kumimoji="1" lang="ko-Kore-KR" altLang="en-US" sz="2400" dirty="0"/>
          </a:p>
        </p:txBody>
      </p:sp>
      <p:sp>
        <p:nvSpPr>
          <p:cNvPr id="4" name="오른쪽 중괄호[R] 3">
            <a:extLst>
              <a:ext uri="{FF2B5EF4-FFF2-40B4-BE49-F238E27FC236}">
                <a16:creationId xmlns:a16="http://schemas.microsoft.com/office/drawing/2014/main" id="{275D2BE1-310D-C94D-A9A6-E48C79831A1F}"/>
              </a:ext>
            </a:extLst>
          </p:cNvPr>
          <p:cNvSpPr/>
          <p:nvPr/>
        </p:nvSpPr>
        <p:spPr>
          <a:xfrm>
            <a:off x="9469895" y="1661805"/>
            <a:ext cx="573476" cy="2466804"/>
          </a:xfrm>
          <a:prstGeom prst="rightBrace">
            <a:avLst>
              <a:gd name="adj1" fmla="val 8333"/>
              <a:gd name="adj2" fmla="val 31027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lt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F9A711-5BB6-EC4E-B558-20B78153CE4F}"/>
              </a:ext>
            </a:extLst>
          </p:cNvPr>
          <p:cNvSpPr txBox="1"/>
          <p:nvPr/>
        </p:nvSpPr>
        <p:spPr>
          <a:xfrm>
            <a:off x="9930170" y="2600646"/>
            <a:ext cx="2250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/>
              <a:t>(both for sender &amp; client)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51547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1">
            <a:extLst>
              <a:ext uri="{FF2B5EF4-FFF2-40B4-BE49-F238E27FC236}">
                <a16:creationId xmlns:a16="http://schemas.microsoft.com/office/drawing/2014/main" id="{032FEADE-1E42-224A-857A-287968CF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kumimoji="1" lang="en-US" altLang="ko-Kore-KR" dirty="0"/>
              <a:t>1. </a:t>
            </a:r>
            <a:r>
              <a:rPr kumimoji="1" lang="en-US" altLang="ko-Kore-KR" dirty="0" err="1"/>
              <a:t>가상</a:t>
            </a:r>
            <a:r>
              <a:rPr kumimoji="1" lang="en-US" altLang="ko-Kore-KR" dirty="0"/>
              <a:t> </a:t>
            </a:r>
            <a:r>
              <a:rPr kumimoji="1" lang="en-US" altLang="ko-Kore-KR" dirty="0" err="1"/>
              <a:t>머신</a:t>
            </a:r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352CC1E2-B5B6-014D-A60F-BC70F06C75D1}"/>
              </a:ext>
            </a:extLst>
          </p:cNvPr>
          <p:cNvSpPr/>
          <p:nvPr/>
        </p:nvSpPr>
        <p:spPr>
          <a:xfrm>
            <a:off x="2837737" y="4200772"/>
            <a:ext cx="6843713" cy="225568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41" name="그래픽 40" descr="서버 단색으로 채워진">
            <a:extLst>
              <a:ext uri="{FF2B5EF4-FFF2-40B4-BE49-F238E27FC236}">
                <a16:creationId xmlns:a16="http://schemas.microsoft.com/office/drawing/2014/main" id="{FBA4FBB7-3811-DE46-A9B0-3D785DB74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33730" y="4130676"/>
            <a:ext cx="2340551" cy="2340551"/>
          </a:xfrm>
          <a:prstGeom prst="rect">
            <a:avLst/>
          </a:prstGeom>
        </p:spPr>
      </p:pic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3E739ECE-DA92-4744-980C-236C0667B758}"/>
              </a:ext>
            </a:extLst>
          </p:cNvPr>
          <p:cNvSpPr/>
          <p:nvPr/>
        </p:nvSpPr>
        <p:spPr>
          <a:xfrm>
            <a:off x="7008336" y="1743992"/>
            <a:ext cx="2653739" cy="232886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73EE7BDB-6913-FE4B-9F79-FD586358B236}"/>
              </a:ext>
            </a:extLst>
          </p:cNvPr>
          <p:cNvSpPr/>
          <p:nvPr/>
        </p:nvSpPr>
        <p:spPr>
          <a:xfrm>
            <a:off x="2837738" y="1743992"/>
            <a:ext cx="2608498" cy="232886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44" name="그래픽 43" descr="모니터 단색으로 채워진">
            <a:extLst>
              <a:ext uri="{FF2B5EF4-FFF2-40B4-BE49-F238E27FC236}">
                <a16:creationId xmlns:a16="http://schemas.microsoft.com/office/drawing/2014/main" id="{7F70BD47-D32D-B54F-BFE8-8CE29EE388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16252" y="2225675"/>
            <a:ext cx="1905001" cy="1905001"/>
          </a:xfrm>
          <a:prstGeom prst="rect">
            <a:avLst/>
          </a:prstGeom>
        </p:spPr>
      </p:pic>
      <p:pic>
        <p:nvPicPr>
          <p:cNvPr id="45" name="그래픽 44" descr="모니터 단색으로 채워진">
            <a:extLst>
              <a:ext uri="{FF2B5EF4-FFF2-40B4-BE49-F238E27FC236}">
                <a16:creationId xmlns:a16="http://schemas.microsoft.com/office/drawing/2014/main" id="{7C6A6BB3-9CF9-7348-A500-79F1636670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31065" y="2225675"/>
            <a:ext cx="1905001" cy="1905001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331FBBD-5C5E-EE43-9EB3-E0C8DB62E6F8}"/>
              </a:ext>
            </a:extLst>
          </p:cNvPr>
          <p:cNvSpPr txBox="1"/>
          <p:nvPr/>
        </p:nvSpPr>
        <p:spPr>
          <a:xfrm>
            <a:off x="3621974" y="2897282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Sender</a:t>
            </a:r>
            <a:endParaRPr kumimoji="1" lang="ko-Kore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5FD6D49-CE5E-9849-854C-540F764F39FC}"/>
              </a:ext>
            </a:extLst>
          </p:cNvPr>
          <p:cNvSpPr txBox="1"/>
          <p:nvPr/>
        </p:nvSpPr>
        <p:spPr>
          <a:xfrm>
            <a:off x="7747071" y="2897282"/>
            <a:ext cx="107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Receiver</a:t>
            </a:r>
            <a:endParaRPr kumimoji="1" lang="ko-Kore-KR" altLang="en-US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8C5D3A7-37DD-324C-AF9C-5077AF285616}"/>
              </a:ext>
            </a:extLst>
          </p:cNvPr>
          <p:cNvCxnSpPr/>
          <p:nvPr/>
        </p:nvCxnSpPr>
        <p:spPr>
          <a:xfrm>
            <a:off x="5188124" y="2897282"/>
            <a:ext cx="214294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4FBC311-837F-BD43-9F0F-6595E06F9F0C}"/>
              </a:ext>
            </a:extLst>
          </p:cNvPr>
          <p:cNvCxnSpPr/>
          <p:nvPr/>
        </p:nvCxnSpPr>
        <p:spPr>
          <a:xfrm>
            <a:off x="5145260" y="3263533"/>
            <a:ext cx="2142941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E434F4E-C02D-E440-833F-AE5416899CE2}"/>
              </a:ext>
            </a:extLst>
          </p:cNvPr>
          <p:cNvSpPr txBox="1"/>
          <p:nvPr/>
        </p:nvSpPr>
        <p:spPr>
          <a:xfrm>
            <a:off x="3403662" y="5010093"/>
            <a:ext cx="32351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4000" dirty="0"/>
              <a:t>Host Machine</a:t>
            </a:r>
            <a:endParaRPr kumimoji="1" lang="ko-Kore-KR" altLang="en-US" sz="4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3294388-EC96-7A4A-A6CD-3AFEA6ADE0AD}"/>
              </a:ext>
            </a:extLst>
          </p:cNvPr>
          <p:cNvSpPr txBox="1"/>
          <p:nvPr/>
        </p:nvSpPr>
        <p:spPr>
          <a:xfrm>
            <a:off x="2978705" y="1400380"/>
            <a:ext cx="8499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4000" dirty="0"/>
              <a:t>VM</a:t>
            </a:r>
            <a:endParaRPr kumimoji="1" lang="ko-Kore-KR" altLang="en-US" sz="4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A8AEA01-3F8A-9449-B700-BC912E5C6643}"/>
              </a:ext>
            </a:extLst>
          </p:cNvPr>
          <p:cNvSpPr txBox="1"/>
          <p:nvPr/>
        </p:nvSpPr>
        <p:spPr>
          <a:xfrm>
            <a:off x="7059429" y="1400380"/>
            <a:ext cx="8499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4000" dirty="0"/>
              <a:t>VM</a:t>
            </a:r>
            <a:endParaRPr kumimoji="1" lang="ko-Kore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783608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B2C7C5-EEF0-E940-AA0E-DD231AAE4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470898" cy="4225923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ko-Kore-KR" dirty="0"/>
              <a:t>발신자 및 수신자 프로그램이 테스트됩니다.</a:t>
            </a:r>
            <a:br>
              <a:rPr kumimoji="1" lang="en-US" altLang="ko-Kore-KR" dirty="0"/>
            </a:br>
            <a:r>
              <a:rPr kumimoji="1" lang="en-US" altLang="ko-Kore-KR" dirty="0"/>
              <a:t>테스트됩니다.</a:t>
            </a:r>
          </a:p>
          <a:p>
            <a:endParaRPr kumimoji="1" lang="en-US" altLang="ko-Kore-KR" dirty="0"/>
          </a:p>
          <a:p>
            <a:r>
              <a:rPr kumimoji="1" lang="en-US" altLang="ko-Kore-KR" b="1" dirty="0"/>
              <a:t>VirtualBox를 </a:t>
            </a:r>
            <a:r>
              <a:rPr kumimoji="1" lang="en-US" altLang="ko-Kore-KR" dirty="0" err="1"/>
              <a:t>사용하는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것을 추천합니다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패키지 다운로드 및 설치</a:t>
            </a:r>
            <a:br>
              <a:rPr kumimoji="1" lang="en-US" altLang="ko-Kore-KR" dirty="0"/>
            </a:br>
            <a:r>
              <a:rPr kumimoji="1" lang="en-US" altLang="ko-Kore-KR" dirty="0">
                <a:hlinkClick r:id="rId3"/>
              </a:rPr>
              <a:t>(</a:t>
            </a:r>
            <a:r>
              <a:rPr kumimoji="1" lang="en-US" altLang="ko-Kore-KR" dirty="0"/>
              <a:t>https://www.virtualbox.org/wiki/Downloads)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우분투 18.04 이미지 다운로드</a:t>
            </a:r>
            <a:br>
              <a:rPr kumimoji="1" lang="en-US" altLang="ko-Kore-KR" dirty="0"/>
            </a:br>
            <a:r>
              <a:rPr kumimoji="1" lang="en-US" altLang="ko-Kore-KR" dirty="0">
                <a:hlinkClick r:id="rId4"/>
              </a:rPr>
              <a:t>(https://releases.ubuntu.com/18.04/</a:t>
            </a:r>
            <a:r>
              <a:rPr kumimoji="1" lang="en-US" altLang="ko-Kore-KR" dirty="0"/>
              <a:t>)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Mac M1/M2</a:t>
            </a:r>
            <a:r>
              <a:rPr kumimoji="1" lang="ko-KR" altLang="en-US" dirty="0"/>
              <a:t>사용자들은 </a:t>
            </a:r>
            <a:r>
              <a:rPr kumimoji="1" lang="en-US" altLang="ko-KR" dirty="0"/>
              <a:t>virtual box</a:t>
            </a:r>
            <a:r>
              <a:rPr kumimoji="1" lang="ko-KR" altLang="en-US" dirty="0"/>
              <a:t> 세팅이 어려워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multi-pass </a:t>
            </a:r>
            <a:r>
              <a:rPr kumimoji="1" lang="ko-KR" altLang="en-US" dirty="0"/>
              <a:t>사용이 가능하나</a:t>
            </a:r>
            <a:r>
              <a:rPr kumimoji="1" lang="en-US" altLang="ko-KR" dirty="0"/>
              <a:t>,</a:t>
            </a:r>
            <a:r>
              <a:rPr kumimoji="1" lang="ko-KR" altLang="en-US" dirty="0"/>
              <a:t> 환경 문제가 발생할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윈도우</a:t>
            </a:r>
            <a:r>
              <a:rPr kumimoji="1" lang="en-US" altLang="ko-KR" dirty="0"/>
              <a:t>/</a:t>
            </a:r>
            <a:r>
              <a:rPr kumimoji="1" lang="ko-KR" altLang="en-US" dirty="0"/>
              <a:t>우분투 환경 사용을 권장합니다</a:t>
            </a:r>
            <a:r>
              <a:rPr kumimoji="1" lang="en-US" altLang="ko-KR" dirty="0"/>
              <a:t>)</a:t>
            </a:r>
            <a:br>
              <a:rPr kumimoji="1" lang="en-US" altLang="ko-KR" dirty="0"/>
            </a:br>
            <a:r>
              <a:rPr kumimoji="1" lang="en-US" altLang="ko-KR" dirty="0"/>
              <a:t>https://</a:t>
            </a:r>
            <a:r>
              <a:rPr kumimoji="1" lang="en-US" altLang="ko-KR" dirty="0" err="1"/>
              <a:t>medium.com</a:t>
            </a:r>
            <a:r>
              <a:rPr kumimoji="1" lang="en-US" altLang="ko-KR" dirty="0"/>
              <a:t>/@</a:t>
            </a:r>
            <a:r>
              <a:rPr kumimoji="1" lang="en-US" altLang="ko-KR" dirty="0" err="1"/>
              <a:t>paulrobu</a:t>
            </a:r>
            <a:r>
              <a:rPr kumimoji="1" lang="en-US" altLang="ko-KR" dirty="0"/>
              <a:t>/how-to-run-ubuntu-22-04-vms-on-apple-m1-arm-based-systems-for-free-c8283fb38309</a:t>
            </a:r>
          </a:p>
        </p:txBody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15B3DDB2-32AE-A442-9A95-997BAC399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kumimoji="1" lang="en-US" altLang="ko-Kore-KR" dirty="0"/>
              <a:t>1. 가상 머신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532201-6F22-E349-A2A7-0C84F1E632F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3628"/>
          <a:stretch/>
        </p:blipFill>
        <p:spPr>
          <a:xfrm>
            <a:off x="6877803" y="684213"/>
            <a:ext cx="4843472" cy="37115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5011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15B3DDB2-32AE-A442-9A95-997BAC399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kumimoji="1" lang="en-US" altLang="ko-Kore-KR" dirty="0"/>
              <a:t>1. 가상 머신</a:t>
            </a:r>
            <a:endParaRPr kumimoji="1" lang="ko-Kore-KR" altLang="en-US" dirty="0"/>
          </a:p>
        </p:txBody>
      </p:sp>
      <p:pic>
        <p:nvPicPr>
          <p:cNvPr id="12294" name="Picture 6">
            <a:extLst>
              <a:ext uri="{FF2B5EF4-FFF2-40B4-BE49-F238E27FC236}">
                <a16:creationId xmlns:a16="http://schemas.microsoft.com/office/drawing/2014/main" id="{C095E2D7-EAE2-3648-BA0F-59EC8D39B6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400"/>
          <a:stretch/>
        </p:blipFill>
        <p:spPr bwMode="auto">
          <a:xfrm>
            <a:off x="6495009" y="3152846"/>
            <a:ext cx="5612427" cy="354950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B2C7C5-EEF0-E940-AA0E-DD231AAE4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1703389"/>
            <a:ext cx="8470898" cy="4753795"/>
          </a:xfrm>
        </p:spPr>
        <p:txBody>
          <a:bodyPr>
            <a:normAutofit lnSpcReduction="10000"/>
          </a:bodyPr>
          <a:lstStyle/>
          <a:p>
            <a:r>
              <a:rPr kumimoji="1" lang="en-US" altLang="ko-Kore-KR" dirty="0"/>
              <a:t>이 과제에서는 두 개의 VM을 서로 연결해야 합니다.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가상 머신이 IP 주소와 통신할 수 있도록 VirtualBox 설정이 되어 있는지 확인합니다.</a:t>
            </a:r>
          </a:p>
          <a:p>
            <a:pPr lvl="1"/>
            <a:r>
              <a:rPr kumimoji="1" lang="en-US" altLang="ko-Kore-KR" dirty="0"/>
              <a:t>Bridged Adapter </a:t>
            </a:r>
            <a:r>
              <a:rPr kumimoji="1" lang="en-US" altLang="ko-Kore-KR" dirty="0" err="1"/>
              <a:t>권장</a:t>
            </a:r>
            <a:endParaRPr kumimoji="1" lang="en-US" altLang="ko-Kore-KR" dirty="0"/>
          </a:p>
          <a:p>
            <a:pPr lvl="1"/>
            <a:r>
              <a:rPr kumimoji="1" lang="en-US" altLang="ko-Kore-KR" dirty="0"/>
              <a:t>NAT 모드(X)</a:t>
            </a:r>
          </a:p>
          <a:p>
            <a:pPr lvl="1"/>
            <a:endParaRPr kumimoji="1" lang="en-US" altLang="ko-Kore-KR" dirty="0"/>
          </a:p>
          <a:p>
            <a:r>
              <a:rPr kumimoji="1" lang="en-US" altLang="ko-Kore-KR" dirty="0"/>
              <a:t>'ifconfig' </a:t>
            </a:r>
            <a:r>
              <a:rPr kumimoji="1" lang="en-US" altLang="ko-KR" dirty="0"/>
              <a:t>명령을 </a:t>
            </a:r>
            <a:r>
              <a:rPr kumimoji="1" lang="en-US" altLang="ko-Kore-KR" dirty="0"/>
              <a:t>사용하여</a:t>
            </a:r>
            <a:br>
              <a:rPr kumimoji="1" lang="en-US" altLang="ko-Kore-KR" dirty="0"/>
            </a:br>
            <a:r>
              <a:rPr kumimoji="1" lang="en-US" altLang="ko-Kore-KR" dirty="0"/>
              <a:t>우분투 머신의 IP 주소를 확인합니다.</a:t>
            </a:r>
            <a:br>
              <a:rPr kumimoji="1" lang="en-US" altLang="ko-Kore-KR" dirty="0"/>
            </a:br>
            <a:r>
              <a:rPr kumimoji="1" lang="en-US" altLang="ko-Kore-KR" dirty="0"/>
              <a:t>(net-tools 패키지가 설치되어 있어야 </a:t>
            </a:r>
            <a:r>
              <a:rPr kumimoji="1" lang="en-US" altLang="ko-Kore-KR" dirty="0" err="1"/>
              <a:t>합니다</a:t>
            </a:r>
            <a:r>
              <a:rPr kumimoji="1" lang="en-US" altLang="ko-Kore-KR" dirty="0"/>
              <a:t>.)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sudo</a:t>
            </a:r>
            <a:r>
              <a:rPr kumimoji="1" lang="en-US" altLang="ko-KR" dirty="0"/>
              <a:t> apt install net-tools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'ping' </a:t>
            </a:r>
            <a:r>
              <a:rPr kumimoji="1" lang="en-US" altLang="ko-Kore-KR" dirty="0" err="1"/>
              <a:t>명령을</a:t>
            </a:r>
            <a:r>
              <a:rPr kumimoji="1" lang="en-US" altLang="ko-Kore-KR" dirty="0"/>
              <a:t> </a:t>
            </a:r>
            <a:r>
              <a:rPr kumimoji="1" lang="en-US" altLang="ko-Kore-KR" dirty="0" err="1"/>
              <a:t>사용하여</a:t>
            </a:r>
            <a:r>
              <a:rPr kumimoji="1" lang="ko-KR" altLang="en-US" dirty="0"/>
              <a:t> </a:t>
            </a:r>
            <a:r>
              <a:rPr kumimoji="1" lang="en-US" altLang="ko-Kore-KR" dirty="0" err="1"/>
              <a:t>VM이</a:t>
            </a:r>
            <a:r>
              <a:rPr kumimoji="1" lang="en-US" altLang="ko-Kore-KR" dirty="0"/>
              <a:t> </a:t>
            </a:r>
            <a:r>
              <a:rPr kumimoji="1" lang="en-US" altLang="ko-Kore-KR" dirty="0" err="1"/>
              <a:t>올바르게</a:t>
            </a:r>
            <a:r>
              <a:rPr kumimoji="1" lang="en-US" altLang="ko-Kore-KR" dirty="0"/>
              <a:t> </a:t>
            </a:r>
          </a:p>
          <a:p>
            <a:pPr marL="0" indent="0">
              <a:buNone/>
            </a:pPr>
            <a:r>
              <a:rPr kumimoji="1" lang="en-US" altLang="ko-Kore-KR" dirty="0" err="1"/>
              <a:t>연결되었는지</a:t>
            </a:r>
            <a:r>
              <a:rPr kumimoji="1" lang="en-US" altLang="ko-Kore-KR" dirty="0"/>
              <a:t> 확인합니다.</a:t>
            </a:r>
          </a:p>
        </p:txBody>
      </p:sp>
    </p:spTree>
    <p:extLst>
      <p:ext uri="{BB962C8B-B14F-4D97-AF65-F5344CB8AC3E}">
        <p14:creationId xmlns:p14="http://schemas.microsoft.com/office/powerpoint/2010/main" val="1737790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제목 1">
            <a:extLst>
              <a:ext uri="{FF2B5EF4-FFF2-40B4-BE49-F238E27FC236}">
                <a16:creationId xmlns:a16="http://schemas.microsoft.com/office/drawing/2014/main" id="{032FEADE-1E42-224A-857A-287968CF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kumimoji="1" lang="en-US" altLang="ko-Kore-KR" dirty="0"/>
              <a:t>2. </a:t>
            </a:r>
            <a:r>
              <a:rPr kumimoji="1" lang="en-US" altLang="ko-Kore-KR" dirty="0" err="1"/>
              <a:t>프로그램</a:t>
            </a:r>
            <a:r>
              <a:rPr kumimoji="1" lang="en-US" altLang="ko-Kore-KR" dirty="0"/>
              <a:t> main</a:t>
            </a:r>
            <a:endParaRPr kumimoji="1" lang="ko-Kore-KR" altLang="en-US" dirty="0"/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3E739ECE-DA92-4744-980C-236C0667B758}"/>
              </a:ext>
            </a:extLst>
          </p:cNvPr>
          <p:cNvSpPr/>
          <p:nvPr/>
        </p:nvSpPr>
        <p:spPr>
          <a:xfrm>
            <a:off x="7008336" y="1864620"/>
            <a:ext cx="2653739" cy="232886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73EE7BDB-6913-FE4B-9F79-FD586358B236}"/>
              </a:ext>
            </a:extLst>
          </p:cNvPr>
          <p:cNvSpPr/>
          <p:nvPr/>
        </p:nvSpPr>
        <p:spPr>
          <a:xfrm>
            <a:off x="2837738" y="1864620"/>
            <a:ext cx="2608498" cy="232886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44" name="그래픽 43" descr="모니터 단색으로 채워진">
            <a:extLst>
              <a:ext uri="{FF2B5EF4-FFF2-40B4-BE49-F238E27FC236}">
                <a16:creationId xmlns:a16="http://schemas.microsoft.com/office/drawing/2014/main" id="{7F70BD47-D32D-B54F-BFE8-8CE29EE388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16252" y="2346303"/>
            <a:ext cx="1905001" cy="1905001"/>
          </a:xfrm>
          <a:prstGeom prst="rect">
            <a:avLst/>
          </a:prstGeom>
        </p:spPr>
      </p:pic>
      <p:pic>
        <p:nvPicPr>
          <p:cNvPr id="45" name="그래픽 44" descr="모니터 단색으로 채워진">
            <a:extLst>
              <a:ext uri="{FF2B5EF4-FFF2-40B4-BE49-F238E27FC236}">
                <a16:creationId xmlns:a16="http://schemas.microsoft.com/office/drawing/2014/main" id="{7C6A6BB3-9CF9-7348-A500-79F1636670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31065" y="2346303"/>
            <a:ext cx="1905001" cy="1905001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331FBBD-5C5E-EE43-9EB3-E0C8DB62E6F8}"/>
              </a:ext>
            </a:extLst>
          </p:cNvPr>
          <p:cNvSpPr txBox="1"/>
          <p:nvPr/>
        </p:nvSpPr>
        <p:spPr>
          <a:xfrm>
            <a:off x="3621974" y="3017910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Sender</a:t>
            </a:r>
            <a:endParaRPr kumimoji="1" lang="ko-Kore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5FD6D49-CE5E-9849-854C-540F764F39FC}"/>
              </a:ext>
            </a:extLst>
          </p:cNvPr>
          <p:cNvSpPr txBox="1"/>
          <p:nvPr/>
        </p:nvSpPr>
        <p:spPr>
          <a:xfrm>
            <a:off x="7747071" y="3017910"/>
            <a:ext cx="107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Receiver</a:t>
            </a:r>
            <a:endParaRPr kumimoji="1" lang="ko-Kore-KR" altLang="en-US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8C5D3A7-37DD-324C-AF9C-5077AF285616}"/>
              </a:ext>
            </a:extLst>
          </p:cNvPr>
          <p:cNvCxnSpPr/>
          <p:nvPr/>
        </p:nvCxnSpPr>
        <p:spPr>
          <a:xfrm>
            <a:off x="5188124" y="3017910"/>
            <a:ext cx="214294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4FBC311-837F-BD43-9F0F-6595E06F9F0C}"/>
              </a:ext>
            </a:extLst>
          </p:cNvPr>
          <p:cNvCxnSpPr/>
          <p:nvPr/>
        </p:nvCxnSpPr>
        <p:spPr>
          <a:xfrm>
            <a:off x="5145260" y="3384161"/>
            <a:ext cx="2142941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2" name="Picture 2" descr="Python] 파이썬 문법과 라이브러리 총정리">
            <a:extLst>
              <a:ext uri="{FF2B5EF4-FFF2-40B4-BE49-F238E27FC236}">
                <a16:creationId xmlns:a16="http://schemas.microsoft.com/office/drawing/2014/main" id="{541D28D4-3187-E349-ADDC-50B91347A6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037" b="89926" l="10000" r="90000">
                        <a14:foregroundMark x1="50417" y1="9037" x2="50417" y2="9037"/>
                        <a14:foregroundMark x1="69750" y1="49333" x2="69750" y2="49333"/>
                        <a14:foregroundMark x1="66833" y1="52296" x2="64833" y2="59852"/>
                        <a14:foregroundMark x1="66167" y1="36593" x2="66167" y2="481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780" r="23654"/>
          <a:stretch/>
        </p:blipFill>
        <p:spPr bwMode="auto">
          <a:xfrm>
            <a:off x="3333141" y="2319733"/>
            <a:ext cx="700077" cy="749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Python] 파이썬 문법과 라이브러리 총정리">
            <a:extLst>
              <a:ext uri="{FF2B5EF4-FFF2-40B4-BE49-F238E27FC236}">
                <a16:creationId xmlns:a16="http://schemas.microsoft.com/office/drawing/2014/main" id="{35094CBE-EAF6-F742-BDB5-C3DD16D99E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037" b="89926" l="10000" r="90000">
                        <a14:foregroundMark x1="50417" y1="9037" x2="50417" y2="9037"/>
                        <a14:foregroundMark x1="69750" y1="49333" x2="69750" y2="49333"/>
                        <a14:foregroundMark x1="66833" y1="52296" x2="64833" y2="59852"/>
                        <a14:foregroundMark x1="66167" y1="36593" x2="66167" y2="481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780" r="23654"/>
          <a:stretch/>
        </p:blipFill>
        <p:spPr bwMode="auto">
          <a:xfrm>
            <a:off x="7559304" y="2319733"/>
            <a:ext cx="700077" cy="749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43294388-EC96-7A4A-A6CD-3AFEA6ADE0AD}"/>
              </a:ext>
            </a:extLst>
          </p:cNvPr>
          <p:cNvSpPr txBox="1"/>
          <p:nvPr/>
        </p:nvSpPr>
        <p:spPr>
          <a:xfrm>
            <a:off x="2978705" y="1521008"/>
            <a:ext cx="8499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4000" dirty="0"/>
              <a:t>VM</a:t>
            </a:r>
            <a:endParaRPr kumimoji="1" lang="ko-Kore-KR" altLang="en-US" sz="4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A8AEA01-3F8A-9449-B700-BC912E5C6643}"/>
              </a:ext>
            </a:extLst>
          </p:cNvPr>
          <p:cNvSpPr txBox="1"/>
          <p:nvPr/>
        </p:nvSpPr>
        <p:spPr>
          <a:xfrm>
            <a:off x="7059429" y="1521008"/>
            <a:ext cx="8499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4000" dirty="0"/>
              <a:t>VM</a:t>
            </a:r>
            <a:endParaRPr kumimoji="1" lang="ko-Kore-KR" altLang="en-US" sz="4000" dirty="0"/>
          </a:p>
        </p:txBody>
      </p:sp>
      <p:pic>
        <p:nvPicPr>
          <p:cNvPr id="21" name="Picture 2" descr="Python] 파이썬 문법과 라이브러리 총정리">
            <a:extLst>
              <a:ext uri="{FF2B5EF4-FFF2-40B4-BE49-F238E27FC236}">
                <a16:creationId xmlns:a16="http://schemas.microsoft.com/office/drawing/2014/main" id="{D8DED2B1-E0DC-A942-BC8B-D550A69B82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037" b="89926" l="10000" r="90000">
                        <a14:foregroundMark x1="50417" y1="9037" x2="50417" y2="9037"/>
                        <a14:foregroundMark x1="69750" y1="49333" x2="69750" y2="49333"/>
                        <a14:foregroundMark x1="66833" y1="52296" x2="64833" y2="59852"/>
                        <a14:foregroundMark x1="66167" y1="36593" x2="66167" y2="481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780" r="23654"/>
          <a:stretch/>
        </p:blipFill>
        <p:spPr bwMode="auto">
          <a:xfrm>
            <a:off x="3333141" y="2319733"/>
            <a:ext cx="700077" cy="749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Python] 파이썬 문법과 라이브러리 총정리">
            <a:extLst>
              <a:ext uri="{FF2B5EF4-FFF2-40B4-BE49-F238E27FC236}">
                <a16:creationId xmlns:a16="http://schemas.microsoft.com/office/drawing/2014/main" id="{B00689EC-2238-6540-B704-6D210A8D2C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037" b="89926" l="10000" r="90000">
                        <a14:foregroundMark x1="50417" y1="9037" x2="50417" y2="9037"/>
                        <a14:foregroundMark x1="69750" y1="49333" x2="69750" y2="49333"/>
                        <a14:foregroundMark x1="66833" y1="52296" x2="64833" y2="59852"/>
                        <a14:foregroundMark x1="66167" y1="36593" x2="66167" y2="481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780" r="23654"/>
          <a:stretch/>
        </p:blipFill>
        <p:spPr bwMode="auto">
          <a:xfrm>
            <a:off x="7559304" y="2319733"/>
            <a:ext cx="700077" cy="749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629A03ED-4430-AB48-BF3A-BEF966AFC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9318" y="4633449"/>
            <a:ext cx="5240221" cy="1904995"/>
          </a:xfrm>
        </p:spPr>
        <p:txBody>
          <a:bodyPr>
            <a:normAutofit/>
          </a:bodyPr>
          <a:lstStyle/>
          <a:p>
            <a:r>
              <a:rPr kumimoji="1" lang="en-US" altLang="ko-Kore-KR" b="1" dirty="0"/>
              <a:t>Sender</a:t>
            </a:r>
          </a:p>
          <a:p>
            <a:pPr marL="0" indent="0">
              <a:buNone/>
            </a:pPr>
            <a:r>
              <a:rPr lang="en-US" altLang="ko-Kore-KR" dirty="0"/>
              <a:t>		1. 수신자의 IP 주소 2. Window Size</a:t>
            </a:r>
            <a:br>
              <a:rPr lang="en-US" altLang="ko-Kore-KR" dirty="0"/>
            </a:br>
            <a:r>
              <a:rPr lang="en-US" altLang="ko-Kore-KR" dirty="0"/>
              <a:t>		3. </a:t>
            </a:r>
            <a:r>
              <a:rPr lang="ko-KR" altLang="en-US" dirty="0"/>
              <a:t>보낼 </a:t>
            </a:r>
            <a:r>
              <a:rPr lang="en-US" altLang="ko-Kore-KR" dirty="0" err="1"/>
              <a:t>파일</a:t>
            </a:r>
            <a:r>
              <a:rPr lang="en-US" altLang="ko-Kore-KR" dirty="0"/>
              <a:t> 이름 4. 로그 파일 이름</a:t>
            </a:r>
            <a:endParaRPr kumimoji="1" lang="en-US" altLang="ko-Kore-KR" dirty="0"/>
          </a:p>
          <a:p>
            <a:r>
              <a:rPr kumimoji="1" lang="en-US" altLang="ko-Kore-KR" b="1" dirty="0"/>
              <a:t>Receiver</a:t>
            </a:r>
          </a:p>
          <a:p>
            <a:pPr marL="457200" lvl="1" indent="0">
              <a:buNone/>
            </a:pPr>
            <a:r>
              <a:rPr lang="en-US" altLang="ko-Kore-KR" sz="1800" dirty="0"/>
              <a:t>	1. 결과 파일 이름 2. 로그 파일 이름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2E7ACA-36B2-C04B-BA5B-E8EC4BCCF1C4}"/>
              </a:ext>
            </a:extLst>
          </p:cNvPr>
          <p:cNvSpPr txBox="1"/>
          <p:nvPr/>
        </p:nvSpPr>
        <p:spPr>
          <a:xfrm>
            <a:off x="1527014" y="4569443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sz="2800" dirty="0"/>
              <a:t>필요 매개변수</a:t>
            </a:r>
            <a:r>
              <a:rPr kumimoji="1" lang="en-US" altLang="ko-KR" sz="2800" dirty="0"/>
              <a:t>..</a:t>
            </a:r>
            <a:endParaRPr kumimoji="1" lang="ko-Kore-KR" altLang="en-US" sz="2800" dirty="0"/>
          </a:p>
        </p:txBody>
      </p:sp>
      <p:sp>
        <p:nvSpPr>
          <p:cNvPr id="26" name="자유형 25">
            <a:extLst>
              <a:ext uri="{FF2B5EF4-FFF2-40B4-BE49-F238E27FC236}">
                <a16:creationId xmlns:a16="http://schemas.microsoft.com/office/drawing/2014/main" id="{B392C80F-B682-1044-9651-908B8BCEAAF1}"/>
              </a:ext>
            </a:extLst>
          </p:cNvPr>
          <p:cNvSpPr/>
          <p:nvPr/>
        </p:nvSpPr>
        <p:spPr>
          <a:xfrm>
            <a:off x="2727426" y="2877573"/>
            <a:ext cx="832544" cy="1691870"/>
          </a:xfrm>
          <a:custGeom>
            <a:avLst/>
            <a:gdLst>
              <a:gd name="connsiteX0" fmla="*/ 0 w 1628775"/>
              <a:gd name="connsiteY0" fmla="*/ 642937 h 642937"/>
              <a:gd name="connsiteX1" fmla="*/ 1628775 w 1628775"/>
              <a:gd name="connsiteY1" fmla="*/ 0 h 642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28775" h="642937">
                <a:moveTo>
                  <a:pt x="0" y="642937"/>
                </a:moveTo>
                <a:lnTo>
                  <a:pt x="1628775" y="0"/>
                </a:ln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자유형 26">
            <a:extLst>
              <a:ext uri="{FF2B5EF4-FFF2-40B4-BE49-F238E27FC236}">
                <a16:creationId xmlns:a16="http://schemas.microsoft.com/office/drawing/2014/main" id="{89D9ECCB-5640-E148-9243-99E23A34FC42}"/>
              </a:ext>
            </a:extLst>
          </p:cNvPr>
          <p:cNvSpPr/>
          <p:nvPr/>
        </p:nvSpPr>
        <p:spPr>
          <a:xfrm>
            <a:off x="2727426" y="2877573"/>
            <a:ext cx="5181916" cy="1691870"/>
          </a:xfrm>
          <a:custGeom>
            <a:avLst/>
            <a:gdLst>
              <a:gd name="connsiteX0" fmla="*/ 0 w 1628775"/>
              <a:gd name="connsiteY0" fmla="*/ 642937 h 642937"/>
              <a:gd name="connsiteX1" fmla="*/ 1628775 w 1628775"/>
              <a:gd name="connsiteY1" fmla="*/ 0 h 642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28775" h="642937">
                <a:moveTo>
                  <a:pt x="0" y="642937"/>
                </a:moveTo>
                <a:lnTo>
                  <a:pt x="1628775" y="0"/>
                </a:ln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51257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제목 1">
            <a:extLst>
              <a:ext uri="{FF2B5EF4-FFF2-40B4-BE49-F238E27FC236}">
                <a16:creationId xmlns:a16="http://schemas.microsoft.com/office/drawing/2014/main" id="{032FEADE-1E42-224A-857A-287968CF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kumimoji="1" lang="en-US" altLang="ko-Kore-KR" dirty="0"/>
              <a:t>2. </a:t>
            </a:r>
            <a:r>
              <a:rPr kumimoji="1" lang="en-US" altLang="ko-Kore-KR" dirty="0" err="1"/>
              <a:t>프로그램</a:t>
            </a:r>
            <a:r>
              <a:rPr kumimoji="1" lang="en-US" altLang="ko-Kore-KR" dirty="0"/>
              <a:t> main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70819F-4540-2E4C-A254-669223606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1554827"/>
            <a:ext cx="8596668" cy="375573"/>
          </a:xfrm>
        </p:spPr>
        <p:txBody>
          <a:bodyPr/>
          <a:lstStyle/>
          <a:p>
            <a:r>
              <a:rPr kumimoji="1" lang="en-US" altLang="ko-Kore-KR" dirty="0"/>
              <a:t>다음 </a:t>
            </a:r>
            <a:r>
              <a:rPr kumimoji="1" lang="en-US" altLang="ko-Kore-KR" dirty="0" err="1"/>
              <a:t>코드를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활용하여 코드를 작성하시면 됩니다</a:t>
            </a:r>
            <a:r>
              <a:rPr kumimoji="1" lang="en-US" altLang="ko-KR" dirty="0"/>
              <a:t>.</a:t>
            </a:r>
            <a:endParaRPr kumimoji="1" lang="en-US" altLang="ko-Kore-KR" dirty="0"/>
          </a:p>
          <a:p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A2BC85-5EE7-B94D-B335-653B45930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2" y="2330450"/>
            <a:ext cx="9715500" cy="1968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35A441D-0BF4-0C4E-9CF2-71A93DF9F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2" y="4749800"/>
            <a:ext cx="6400800" cy="1638300"/>
          </a:xfrm>
          <a:prstGeom prst="rect">
            <a:avLst/>
          </a:prstGeom>
        </p:spPr>
      </p:pic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B42D38F0-166D-BD4B-8B17-E22E8B29E020}"/>
              </a:ext>
            </a:extLst>
          </p:cNvPr>
          <p:cNvSpPr txBox="1">
            <a:spLocks/>
          </p:cNvSpPr>
          <p:nvPr/>
        </p:nvSpPr>
        <p:spPr>
          <a:xfrm>
            <a:off x="1333502" y="1954877"/>
            <a:ext cx="8596668" cy="375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ore-KR" dirty="0" err="1"/>
              <a:t>sender.py의 </a:t>
            </a:r>
            <a:r>
              <a:rPr kumimoji="1" lang="en-US" altLang="ko-Kore-KR" dirty="0"/>
              <a:t>경우</a:t>
            </a:r>
            <a:endParaRPr kumimoji="1" lang="ko-Kore-KR" altLang="en-US" dirty="0"/>
          </a:p>
        </p:txBody>
      </p: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56013883-7DD7-9741-A995-827E365D4EE0}"/>
              </a:ext>
            </a:extLst>
          </p:cNvPr>
          <p:cNvSpPr txBox="1">
            <a:spLocks/>
          </p:cNvSpPr>
          <p:nvPr/>
        </p:nvSpPr>
        <p:spPr>
          <a:xfrm>
            <a:off x="1333502" y="4374227"/>
            <a:ext cx="8596668" cy="375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ore-KR" dirty="0" err="1"/>
              <a:t>receiver.py</a:t>
            </a:r>
            <a:r>
              <a:rPr kumimoji="1" lang="en-US" altLang="ko-Kore-KR" dirty="0"/>
              <a:t> </a:t>
            </a:r>
            <a:r>
              <a:rPr kumimoji="1" lang="en-US" altLang="ko-Kore-KR" dirty="0" err="1"/>
              <a:t>의</a:t>
            </a:r>
            <a:r>
              <a:rPr kumimoji="1" lang="en-US" altLang="ko-Kore-KR" dirty="0"/>
              <a:t> 경우</a:t>
            </a:r>
            <a:endParaRPr kumimoji="1" lang="ko-Kore-KR" altLang="en-US" dirty="0"/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0A724F0E-52F7-7244-B88B-9A0C5869D9A2}"/>
              </a:ext>
            </a:extLst>
          </p:cNvPr>
          <p:cNvSpPr txBox="1">
            <a:spLocks/>
          </p:cNvSpPr>
          <p:nvPr/>
        </p:nvSpPr>
        <p:spPr>
          <a:xfrm>
            <a:off x="8041256" y="5387975"/>
            <a:ext cx="3499119" cy="922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ko-KR" altLang="en-US" dirty="0" err="1">
                <a:solidFill>
                  <a:srgbClr val="C00000"/>
                </a:solidFill>
              </a:rPr>
              <a:t>변수명</a:t>
            </a:r>
            <a:r>
              <a:rPr kumimoji="1" lang="ko-KR" altLang="en-US" dirty="0">
                <a:solidFill>
                  <a:srgbClr val="C00000"/>
                </a:solidFill>
              </a:rPr>
              <a:t> 변경은 자유롭게 하셔도 됩니다</a:t>
            </a:r>
            <a:r>
              <a:rPr kumimoji="1" lang="en-US" altLang="ko-KR" dirty="0">
                <a:solidFill>
                  <a:srgbClr val="C00000"/>
                </a:solidFill>
              </a:rPr>
              <a:t>.</a:t>
            </a:r>
            <a:endParaRPr kumimoji="1" lang="ko-Kore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74846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{7019F134-ED87-BA43-BD12-5A87DEF4D2D8}tf10001060</Template>
  <TotalTime>239</TotalTime>
  <Words>748</Words>
  <Application>Microsoft Macintosh PowerPoint</Application>
  <PresentationFormat>Widescreen</PresentationFormat>
  <Paragraphs>130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NanumGothic</vt:lpstr>
      <vt:lpstr>Arial</vt:lpstr>
      <vt:lpstr>Calibri</vt:lpstr>
      <vt:lpstr>Trebuchet MS</vt:lpstr>
      <vt:lpstr>Wingdings 3</vt:lpstr>
      <vt:lpstr>패싯</vt:lpstr>
      <vt:lpstr>과제2 UDP를 통한 RDT</vt:lpstr>
      <vt:lpstr>목표</vt:lpstr>
      <vt:lpstr>RDT 1.0 ~ 3.1</vt:lpstr>
      <vt:lpstr>개요</vt:lpstr>
      <vt:lpstr>1. 가상 머신</vt:lpstr>
      <vt:lpstr>1. 가상 머신</vt:lpstr>
      <vt:lpstr>1. 가상 머신</vt:lpstr>
      <vt:lpstr>2. 프로그램 main</vt:lpstr>
      <vt:lpstr>2. 프로그램 main</vt:lpstr>
      <vt:lpstr>3. 보내기 기능</vt:lpstr>
      <vt:lpstr>4. 타이머</vt:lpstr>
      <vt:lpstr>5. 로그 핸들러</vt:lpstr>
      <vt:lpstr>5. 로그 핸들러</vt:lpstr>
      <vt:lpstr>질문이 있으신가요?</vt:lpstr>
      <vt:lpstr>별첨1 RDT 1.0 </vt:lpstr>
      <vt:lpstr>별첨2 RDT 2.2 </vt:lpstr>
      <vt:lpstr>별첨 RDT 3.0 </vt:lpstr>
      <vt:lpstr>별첨4 RDT 3.1 (SR)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Assignment2 Reliable Data Transfer over UDP</dc:title>
  <dc:creator>최민규</dc:creator>
  <cp:keywords>, docId:30DC7BF2BF40B520786CE78783527CAA</cp:keywords>
  <cp:lastModifiedBy>황규원</cp:lastModifiedBy>
  <cp:revision>116</cp:revision>
  <dcterms:created xsi:type="dcterms:W3CDTF">2022-04-28T16:23:18Z</dcterms:created>
  <dcterms:modified xsi:type="dcterms:W3CDTF">2023-04-27T02:07:59Z</dcterms:modified>
</cp:coreProperties>
</file>