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8"/>
    <p:restoredTop sz="94678"/>
  </p:normalViewPr>
  <p:slideViewPr>
    <p:cSldViewPr snapToGrid="0" snapToObjects="1">
      <p:cViewPr varScale="1">
        <p:scale>
          <a:sx n="129" d="100"/>
          <a:sy n="129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5AEC-BA27-8042-9A36-77A6E1EE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A51B2-59D2-B64E-8D82-714DE80C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C70D-1DBE-674C-9795-30F7DCFD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84B9-03B7-1242-A7C0-DA2F4EAA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2F65-807F-2F47-8A32-3EBF88FE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41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9D9E-8F5A-9E4A-8E38-AB2C7913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A5EBC-2C5C-934C-AD21-B5D5A2A7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794BF-7DAF-FE4A-A2A2-AF1135B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0377D-DC7C-844A-A52A-E8EEFBEA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2583F-0286-FE4C-894E-52E5CE0D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4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05713-E5D4-3F43-8D11-4876890D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A9D2-2AD0-6B4A-985A-C2548F84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AB94D-C275-584C-AD18-BAA79A9C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CA43-DDE6-B547-8F9E-F0D1633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D46A9-7AD6-B149-AC11-722993C0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5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2638D-556B-C547-947D-B8210E0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6099A-EC46-A247-9DD7-A80EC904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612F-0593-D54F-93D5-C4E5810C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CAB53-B38A-0B42-948A-0CD21A6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B89B-CCF9-CB4F-8ED6-B4C8E4C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4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3B42-D921-EB4C-B00E-7311005C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21482-0FC8-FF43-AC18-F51D4CA5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B2039-073C-CD4E-A061-4C2926F1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06DC-AB72-214E-B7AB-C002C7A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32EE-C847-AF47-A13C-B5AA593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6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8EB14-DA3C-1449-879E-378BAFE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8FDF-6D76-8141-A9AC-58CACCCC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4E4EF-8FC5-B543-B27F-0EABF24A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D5F0F-BCF9-484B-90B1-D69F9237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1E6CF-0144-804A-A347-715F1F9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471FD-E73E-C34D-90C8-36B8567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5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AC479-CE08-5D44-BFEF-61E9D87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F033F-5589-C64A-A529-F04B2436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7C415-EA13-AE4C-9504-81C07BC1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2B373-079A-2444-A9D7-19247222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1D7F6D-4238-4348-A4A7-F7EF36C97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56EF7-0A99-0643-A925-E24B143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975F9-701B-F34B-8C7B-23400C90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BF6B2-E196-7141-A701-C3AB0146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9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2343-79EE-EE44-A0BF-F8C2FBE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5A98-D6FC-4C4C-8379-34D7E96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EFC07-10F5-7449-A011-6204E2C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FEC0-0F6E-644E-99B3-FCDE147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2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0385E-9798-F746-8E45-001FFA3D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93DB7-8114-A84F-B4E7-CA0060A2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A6CB4-1CBB-DF49-A25A-A125805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00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FC90-CE3D-6448-9CBF-9AAFDC28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59686-4AAC-1F45-9018-E2F22020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37F16-2C98-2246-BEE4-4D303E225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AE25C-1615-E04A-ACED-19DDDE0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FE89C-CA5D-884E-AE95-64FEBA1C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724DF-1E67-524D-AF40-BD1D4EC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0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94A9-6A27-7E48-A65E-70138131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0D7E6-8EC2-574F-AED9-7C797E65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86A38-9FC4-F041-83EE-DE82834A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EDF76-60C8-EE47-A8D7-2A81137B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FAA0-9589-6648-93CB-7C9ADB2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607CF-67DB-BC40-9B2E-35B1C74F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8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74C0FD-27FF-4941-971F-FB6B4FED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B8A1D-C2EA-2541-AA7A-E2760CE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FC8A0-7A1E-CD43-8933-07758556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D0BA-11C3-5F4C-8F74-12E5186703F3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87A88-C8C0-5643-A372-60B54A13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43612-0D17-A040-BE4E-AF1BFCE4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6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D05BEE3-28AA-9244-91CE-05D83D8E922A}"/>
              </a:ext>
            </a:extLst>
          </p:cNvPr>
          <p:cNvSpPr/>
          <p:nvPr/>
        </p:nvSpPr>
        <p:spPr>
          <a:xfrm>
            <a:off x="2746730" y="2604667"/>
            <a:ext cx="7427127" cy="156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 주체</a:t>
            </a:r>
            <a:endParaRPr kumimoji="1" lang="ko-Kore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2109622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5214717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기계학습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8319813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딥러닝</a:t>
            </a:r>
            <a:r>
              <a:rPr lang="en-US" altLang="ko-Kore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(AI)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F2282-D6C3-3742-8340-57444360B219}"/>
              </a:ext>
            </a:extLst>
          </p:cNvPr>
          <p:cNvSpPr txBox="1"/>
          <p:nvPr/>
        </p:nvSpPr>
        <p:spPr>
          <a:xfrm>
            <a:off x="6024138" y="18221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</a:t>
            </a:r>
            <a:r>
              <a:rPr kumimoji="1" lang="ko-KR" altLang="en-US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알파고</a:t>
            </a:r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76BC6-ED4E-6A4E-8627-FCF837BE17C6}"/>
              </a:ext>
            </a:extLst>
          </p:cNvPr>
          <p:cNvSpPr txBox="1"/>
          <p:nvPr/>
        </p:nvSpPr>
        <p:spPr>
          <a:xfrm>
            <a:off x="7231622" y="1822148"/>
            <a:ext cx="163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“tensorflow”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4445720" y="883575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7574894" y="875907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262AA-E510-F544-8576-B08641A56F69}"/>
              </a:ext>
            </a:extLst>
          </p:cNvPr>
          <p:cNvSpPr txBox="1"/>
          <p:nvPr/>
        </p:nvSpPr>
        <p:spPr>
          <a:xfrm>
            <a:off x="3373130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분석가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6DF4-BC4E-0E4D-B352-A58B2DE75F08}"/>
              </a:ext>
            </a:extLst>
          </p:cNvPr>
          <p:cNvSpPr txBox="1"/>
          <p:nvPr/>
        </p:nvSpPr>
        <p:spPr>
          <a:xfrm>
            <a:off x="3255183" y="2402823"/>
            <a:ext cx="188705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엔지니어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2B6E0-984F-144A-8DEE-FB217CB138E0}"/>
              </a:ext>
            </a:extLst>
          </p:cNvPr>
          <p:cNvSpPr txBox="1"/>
          <p:nvPr/>
        </p:nvSpPr>
        <p:spPr>
          <a:xfrm>
            <a:off x="7650981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과학자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2008159" y="404826"/>
            <a:ext cx="32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분석 모델의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2109622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토이 데이터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8319813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빅 데이터</a:t>
            </a:r>
            <a:endParaRPr lang="ko-Kore-KR" altLang="en-US" sz="24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7574894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CF6D8-E2D6-4F4C-9D1C-8F0D12962B98}"/>
              </a:ext>
            </a:extLst>
          </p:cNvPr>
          <p:cNvSpPr txBox="1"/>
          <p:nvPr/>
        </p:nvSpPr>
        <p:spPr>
          <a:xfrm>
            <a:off x="5214718" y="5105680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대용량 데이터</a:t>
            </a:r>
            <a:endParaRPr lang="ko-Kore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2045738" y="1415040"/>
            <a:ext cx="23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알고리즘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8049558" y="1415040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분석 장비의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358038" y="1599706"/>
            <a:ext cx="3691520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8110E357-8D06-5D4A-90D4-C02A217C55AF}"/>
              </a:ext>
            </a:extLst>
          </p:cNvPr>
          <p:cNvSpPr/>
          <p:nvPr/>
        </p:nvSpPr>
        <p:spPr>
          <a:xfrm>
            <a:off x="4445720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2066794" y="4691727"/>
            <a:ext cx="269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연산의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947863" y="5739717"/>
            <a:ext cx="253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순차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8076943" y="5739717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병렬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484318" y="5924383"/>
            <a:ext cx="3592625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A820AD-F573-F04E-AD88-C0ADEAB19DEC}"/>
              </a:ext>
            </a:extLst>
          </p:cNvPr>
          <p:cNvSpPr txBox="1"/>
          <p:nvPr/>
        </p:nvSpPr>
        <p:spPr>
          <a:xfrm>
            <a:off x="6096000" y="6210090"/>
            <a:ext cx="126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“Hadoop”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C8953-C584-6A4A-A181-7B1DEDB1F20C}"/>
              </a:ext>
            </a:extLst>
          </p:cNvPr>
          <p:cNvSpPr txBox="1"/>
          <p:nvPr/>
        </p:nvSpPr>
        <p:spPr>
          <a:xfrm>
            <a:off x="7382263" y="6202854"/>
            <a:ext cx="182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“Map-Reduce”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88997-0742-9844-814D-3A1AFF2F8BE0}"/>
              </a:ext>
            </a:extLst>
          </p:cNvPr>
          <p:cNvSpPr txBox="1"/>
          <p:nvPr/>
        </p:nvSpPr>
        <p:spPr>
          <a:xfrm>
            <a:off x="7901501" y="2391978"/>
            <a:ext cx="11817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BI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분석가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6E355-9676-0E45-A87A-7713CEEB7EDD}"/>
              </a:ext>
            </a:extLst>
          </p:cNvPr>
          <p:cNvSpPr txBox="1"/>
          <p:nvPr/>
        </p:nvSpPr>
        <p:spPr>
          <a:xfrm>
            <a:off x="7750258" y="3955368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28DAAE0-2A8F-1B4F-ACB1-5BB31A762B7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5317893" y="3503527"/>
            <a:ext cx="233308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454D19-E393-A643-B1F5-EC8FF783FD04}"/>
              </a:ext>
            </a:extLst>
          </p:cNvPr>
          <p:cNvSpPr txBox="1"/>
          <p:nvPr/>
        </p:nvSpPr>
        <p:spPr>
          <a:xfrm>
            <a:off x="3189362" y="3953544"/>
            <a:ext cx="293541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컴퓨터과학 전공자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21B39-29F7-B54B-ACE1-DE00D19B3873}"/>
              </a:ext>
            </a:extLst>
          </p:cNvPr>
          <p:cNvSpPr txBox="1"/>
          <p:nvPr/>
        </p:nvSpPr>
        <p:spPr>
          <a:xfrm>
            <a:off x="7574894" y="440238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kumimoji="1" lang="ko-KR" altLang="en-US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 시스템 생태계의 공급자</a:t>
            </a:r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”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1165709" y="940432"/>
            <a:ext cx="14628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Graphics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3967020" y="940432"/>
            <a:ext cx="19451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Trellis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6963155" y="940432"/>
            <a:ext cx="26641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Grammar of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3070292" y="96152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6277733" y="953672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1114089" y="528920"/>
            <a:ext cx="1956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en-US" altLang="ko-KR" dirty="0"/>
              <a:t>S </a:t>
            </a:r>
            <a:r>
              <a:rPr lang="ko-KR" altLang="en-US" dirty="0"/>
              <a:t>시스템의 시각화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1199829" y="2809793"/>
            <a:ext cx="99097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Base 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7672901" y="2809793"/>
            <a:ext cx="134203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/>
              <a:t>Tidyverse</a:t>
            </a:r>
            <a:endParaRPr lang="ko-Kore-KR" altLang="en-US" sz="20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4889488" y="287566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968502" y="1552826"/>
            <a:ext cx="204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low level plots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high level plots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7034152" y="1691325"/>
            <a:ext cx="26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ggplot2 package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012386" y="1875991"/>
            <a:ext cx="4021766" cy="1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1138475" y="2388171"/>
            <a:ext cx="35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조작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시각화</a:t>
            </a:r>
            <a:endParaRPr kumimoji="1" lang="ko-Kore-KR" altLang="en-US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069649" y="3361005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7198729" y="3361005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Data Science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012386" y="3545671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8E0B20-A76C-5149-B36C-99B32B59D63F}"/>
              </a:ext>
            </a:extLst>
          </p:cNvPr>
          <p:cNvSpPr txBox="1"/>
          <p:nvPr/>
        </p:nvSpPr>
        <p:spPr>
          <a:xfrm>
            <a:off x="4071376" y="1416530"/>
            <a:ext cx="178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lattice package</a:t>
            </a:r>
            <a:endParaRPr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33738-E0CC-2D49-AF3F-9682A50D8585}"/>
              </a:ext>
            </a:extLst>
          </p:cNvPr>
          <p:cNvSpPr txBox="1"/>
          <p:nvPr/>
        </p:nvSpPr>
        <p:spPr>
          <a:xfrm>
            <a:off x="3840433" y="524198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12105-3743-2D48-AABC-38B578481502}"/>
              </a:ext>
            </a:extLst>
          </p:cNvPr>
          <p:cNvSpPr txBox="1"/>
          <p:nvPr/>
        </p:nvSpPr>
        <p:spPr>
          <a:xfrm>
            <a:off x="7042160" y="529768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생각하는 대로 쉽게 표현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AA7C7E-2BC4-4E4C-A41D-A16A51FDEFEE}"/>
              </a:ext>
            </a:extLst>
          </p:cNvPr>
          <p:cNvSpPr txBox="1"/>
          <p:nvPr/>
        </p:nvSpPr>
        <p:spPr>
          <a:xfrm>
            <a:off x="1434092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4C061E-E788-3144-A92A-58B22FE71C5A}"/>
              </a:ext>
            </a:extLst>
          </p:cNvPr>
          <p:cNvSpPr txBox="1"/>
          <p:nvPr/>
        </p:nvSpPr>
        <p:spPr>
          <a:xfrm>
            <a:off x="7505623" y="6215859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14A2ED-B2BC-5540-9E38-4FAE6A1E107A}"/>
              </a:ext>
            </a:extLst>
          </p:cNvPr>
          <p:cNvSpPr txBox="1"/>
          <p:nvPr/>
        </p:nvSpPr>
        <p:spPr>
          <a:xfrm>
            <a:off x="1465300" y="4436873"/>
            <a:ext cx="91243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Stat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9D8D47-B3A5-5645-8677-EF04C114E7E4}"/>
              </a:ext>
            </a:extLst>
          </p:cNvPr>
          <p:cNvSpPr txBox="1"/>
          <p:nvPr/>
        </p:nvSpPr>
        <p:spPr>
          <a:xfrm>
            <a:off x="4570796" y="4436873"/>
            <a:ext cx="78637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caret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89F80B-8F24-6843-802A-E18D19CBD815}"/>
              </a:ext>
            </a:extLst>
          </p:cNvPr>
          <p:cNvSpPr txBox="1"/>
          <p:nvPr/>
        </p:nvSpPr>
        <p:spPr>
          <a:xfrm>
            <a:off x="7561065" y="4436873"/>
            <a:ext cx="151708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Tidymodels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1C8274A1-B694-F348-95A4-91BF0CB28B4B}"/>
              </a:ext>
            </a:extLst>
          </p:cNvPr>
          <p:cNvSpPr/>
          <p:nvPr/>
        </p:nvSpPr>
        <p:spPr>
          <a:xfrm>
            <a:off x="3094678" y="4457964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E1E66AEA-58CA-6045-9922-160A50CC61B3}"/>
              </a:ext>
            </a:extLst>
          </p:cNvPr>
          <p:cNvSpPr/>
          <p:nvPr/>
        </p:nvSpPr>
        <p:spPr>
          <a:xfrm>
            <a:off x="6302119" y="445011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47F7B5-C5DB-E949-81E3-5E0F2963F80A}"/>
              </a:ext>
            </a:extLst>
          </p:cNvPr>
          <p:cNvSpPr txBox="1"/>
          <p:nvPr/>
        </p:nvSpPr>
        <p:spPr>
          <a:xfrm>
            <a:off x="1290183" y="4025361"/>
            <a:ext cx="143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dirty="0"/>
              <a:t>통계 모델링</a:t>
            </a:r>
            <a:endParaRPr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C0C224-80C8-254B-B843-24A089E268D6}"/>
              </a:ext>
            </a:extLst>
          </p:cNvPr>
          <p:cNvSpPr txBox="1"/>
          <p:nvPr/>
        </p:nvSpPr>
        <p:spPr>
          <a:xfrm>
            <a:off x="3864819" y="4020639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D1AF0-CE89-6E45-8161-59FDAE8C5DF4}"/>
              </a:ext>
            </a:extLst>
          </p:cNvPr>
          <p:cNvSpPr txBox="1"/>
          <p:nvPr/>
        </p:nvSpPr>
        <p:spPr>
          <a:xfrm>
            <a:off x="7292014" y="401368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/ML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7FAA2A-AEB6-3D4A-ADE3-2DE04E03D3F4}"/>
              </a:ext>
            </a:extLst>
          </p:cNvPr>
          <p:cNvSpPr txBox="1"/>
          <p:nvPr/>
        </p:nvSpPr>
        <p:spPr>
          <a:xfrm>
            <a:off x="7050173" y="233565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 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27FD38-5001-1241-917B-BC5B66B1DD06}"/>
              </a:ext>
            </a:extLst>
          </p:cNvPr>
          <p:cNvSpPr txBox="1"/>
          <p:nvPr/>
        </p:nvSpPr>
        <p:spPr>
          <a:xfrm>
            <a:off x="1162934" y="4982009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2E25AB-24F3-9C4B-B708-9EFBE377E381}"/>
              </a:ext>
            </a:extLst>
          </p:cNvPr>
          <p:cNvSpPr txBox="1"/>
          <p:nvPr/>
        </p:nvSpPr>
        <p:spPr>
          <a:xfrm>
            <a:off x="7292014" y="4982009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Modeling/ML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155995-C756-5B47-89C6-8B2B71E6124F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3105671" y="5166675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8DF591-EB8E-F142-934A-7DA67DB6EEC3}"/>
              </a:ext>
            </a:extLst>
          </p:cNvPr>
          <p:cNvSpPr txBox="1"/>
          <p:nvPr/>
        </p:nvSpPr>
        <p:spPr>
          <a:xfrm>
            <a:off x="7183987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69A3E36-07B9-B94B-AE9F-E67EDA355159}"/>
              </a:ext>
            </a:extLst>
          </p:cNvPr>
          <p:cNvCxnSpPr>
            <a:cxnSpLocks/>
            <a:stCxn id="51" idx="3"/>
            <a:endCxn id="86" idx="1"/>
          </p:cNvCxnSpPr>
          <p:nvPr/>
        </p:nvCxnSpPr>
        <p:spPr>
          <a:xfrm>
            <a:off x="3667396" y="6004018"/>
            <a:ext cx="3516591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02049D-9E13-7942-B0DA-69FA57F2C03B}"/>
              </a:ext>
            </a:extLst>
          </p:cNvPr>
          <p:cNvSpPr txBox="1"/>
          <p:nvPr/>
        </p:nvSpPr>
        <p:spPr>
          <a:xfrm>
            <a:off x="4238732" y="5613687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패키지 개발자의 변화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960229-336E-1543-B2EA-9DEAC2D13837}"/>
              </a:ext>
            </a:extLst>
          </p:cNvPr>
          <p:cNvSpPr txBox="1"/>
          <p:nvPr/>
        </p:nvSpPr>
        <p:spPr>
          <a:xfrm>
            <a:off x="10167722" y="942839"/>
            <a:ext cx="1717138" cy="4223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재현 가능 연구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EEC729-5627-FA46-90E5-AB6ACF42A224}"/>
              </a:ext>
            </a:extLst>
          </p:cNvPr>
          <p:cNvSpPr txBox="1"/>
          <p:nvPr/>
        </p:nvSpPr>
        <p:spPr>
          <a:xfrm>
            <a:off x="10286842" y="2199157"/>
            <a:ext cx="1520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knitr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rmarkdown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blogdown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bookdown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distill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44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918A7-0AAE-F04C-A84C-E74E0801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50" y="3006469"/>
            <a:ext cx="1544637" cy="176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1EA3A6-A611-C442-A29E-F8F89175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25" y="1716474"/>
            <a:ext cx="1487649" cy="1723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D5CAB9-BBFF-0C4F-A1E8-144952C26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50" y="3006469"/>
            <a:ext cx="15240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1687C-19E1-9B4A-B97A-EB1BC4C7F56F}"/>
              </a:ext>
            </a:extLst>
          </p:cNvPr>
          <p:cNvSpPr txBox="1"/>
          <p:nvPr/>
        </p:nvSpPr>
        <p:spPr>
          <a:xfrm>
            <a:off x="2067152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for loop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2BF86-FABC-E740-9777-69AA902B5FC5}"/>
              </a:ext>
            </a:extLst>
          </p:cNvPr>
          <p:cNvSpPr txBox="1"/>
          <p:nvPr/>
        </p:nvSpPr>
        <p:spPr>
          <a:xfrm>
            <a:off x="4508863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apply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A21868-579E-874D-8AFC-E08ED2D040B2}"/>
              </a:ext>
            </a:extLst>
          </p:cNvPr>
          <p:cNvSpPr txBox="1"/>
          <p:nvPr/>
        </p:nvSpPr>
        <p:spPr>
          <a:xfrm>
            <a:off x="6969616" y="4932256"/>
            <a:ext cx="1524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functional program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A10558-B2F0-EB45-814F-A85CB799F2CA}"/>
              </a:ext>
            </a:extLst>
          </p:cNvPr>
          <p:cNvSpPr txBox="1"/>
          <p:nvPr/>
        </p:nvSpPr>
        <p:spPr>
          <a:xfrm>
            <a:off x="8809309" y="4929881"/>
            <a:ext cx="268759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parallel/Distributed</a:t>
            </a:r>
          </a:p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processing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09A09-A85C-B147-ABB0-AB5B830A9C54}"/>
              </a:ext>
            </a:extLst>
          </p:cNvPr>
          <p:cNvSpPr txBox="1"/>
          <p:nvPr/>
        </p:nvSpPr>
        <p:spPr>
          <a:xfrm>
            <a:off x="7731616" y="1202668"/>
            <a:ext cx="19958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future + purrr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CF98A-A1FF-E843-91F6-E864A7B5B974}"/>
              </a:ext>
            </a:extLst>
          </p:cNvPr>
          <p:cNvCxnSpPr>
            <a:stCxn id="11" idx="3"/>
            <a:endCxn id="48" idx="1"/>
          </p:cNvCxnSpPr>
          <p:nvPr/>
        </p:nvCxnSpPr>
        <p:spPr>
          <a:xfrm>
            <a:off x="3591152" y="3898017"/>
            <a:ext cx="917711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76AF504-71BB-9B4A-8089-1537726B4225}"/>
              </a:ext>
            </a:extLst>
          </p:cNvPr>
          <p:cNvCxnSpPr>
            <a:cxnSpLocks/>
            <a:stCxn id="48" idx="3"/>
            <a:endCxn id="9" idx="1"/>
          </p:cNvCxnSpPr>
          <p:nvPr/>
        </p:nvCxnSpPr>
        <p:spPr>
          <a:xfrm flipV="1">
            <a:off x="6032863" y="3889119"/>
            <a:ext cx="1152087" cy="889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89E063F-05F9-B243-BCBB-388F45A05B5E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7392905" y="2667877"/>
            <a:ext cx="661783" cy="482657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CF6C70F-9FD1-0245-852B-C0E507F6EFF4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9351385" y="2679702"/>
            <a:ext cx="661784" cy="459005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9A72B6B-9095-C749-9179-3386B215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" y="1117152"/>
            <a:ext cx="7165243" cy="1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700EE7-00FE-6B4B-84C8-96A92E6DF5FD}"/>
              </a:ext>
            </a:extLst>
          </p:cNvPr>
          <p:cNvSpPr/>
          <p:nvPr/>
        </p:nvSpPr>
        <p:spPr>
          <a:xfrm>
            <a:off x="698570" y="1882573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C69836-2F52-CE4A-A943-8BAAC419ACCD}"/>
              </a:ext>
            </a:extLst>
          </p:cNvPr>
          <p:cNvSpPr/>
          <p:nvPr/>
        </p:nvSpPr>
        <p:spPr>
          <a:xfrm>
            <a:off x="2883572" y="1882573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EB7A5-2A40-8C4E-A157-B97FD89A4EDA}"/>
              </a:ext>
            </a:extLst>
          </p:cNvPr>
          <p:cNvSpPr/>
          <p:nvPr/>
        </p:nvSpPr>
        <p:spPr>
          <a:xfrm>
            <a:off x="5038250" y="1882573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1FF1A7-6AE6-FC4A-A878-B0BE20755F44}"/>
              </a:ext>
            </a:extLst>
          </p:cNvPr>
          <p:cNvSpPr/>
          <p:nvPr/>
        </p:nvSpPr>
        <p:spPr>
          <a:xfrm>
            <a:off x="9377595" y="1870055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F519B-48DD-5146-9A73-5834BF0E340B}"/>
              </a:ext>
            </a:extLst>
          </p:cNvPr>
          <p:cNvSpPr/>
          <p:nvPr/>
        </p:nvSpPr>
        <p:spPr>
          <a:xfrm>
            <a:off x="1119312" y="1977352"/>
            <a:ext cx="1165704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Data Scale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9B9F2F-B104-B449-9674-07AAFD0BA05A}"/>
              </a:ext>
            </a:extLst>
          </p:cNvPr>
          <p:cNvSpPr/>
          <p:nvPr/>
        </p:nvSpPr>
        <p:spPr>
          <a:xfrm>
            <a:off x="2907574" y="1977352"/>
            <a:ext cx="1959191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Package Developer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E7603B-7AD8-6D46-B37D-2F9258111066}"/>
              </a:ext>
            </a:extLst>
          </p:cNvPr>
          <p:cNvSpPr/>
          <p:nvPr/>
        </p:nvSpPr>
        <p:spPr>
          <a:xfrm>
            <a:off x="5400486" y="1977352"/>
            <a:ext cx="1282722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Distribution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1A2577-1A87-6A49-9452-DE7AE204C156}"/>
              </a:ext>
            </a:extLst>
          </p:cNvPr>
          <p:cNvSpPr/>
          <p:nvPr/>
        </p:nvSpPr>
        <p:spPr>
          <a:xfrm>
            <a:off x="9431251" y="1964834"/>
            <a:ext cx="1899879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Analytics Methods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D9D19D-119D-8E40-8880-B4DB751C34A6}"/>
              </a:ext>
            </a:extLst>
          </p:cNvPr>
          <p:cNvSpPr/>
          <p:nvPr/>
        </p:nvSpPr>
        <p:spPr>
          <a:xfrm>
            <a:off x="698570" y="2376348"/>
            <a:ext cx="2007186" cy="300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DD5849-D3F8-5848-A353-23AC294BD6C9}"/>
              </a:ext>
            </a:extLst>
          </p:cNvPr>
          <p:cNvSpPr/>
          <p:nvPr/>
        </p:nvSpPr>
        <p:spPr>
          <a:xfrm>
            <a:off x="2883572" y="2376348"/>
            <a:ext cx="2007186" cy="300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045FBE-115D-B240-90F0-F40CCB18D9D7}"/>
              </a:ext>
            </a:extLst>
          </p:cNvPr>
          <p:cNvSpPr/>
          <p:nvPr/>
        </p:nvSpPr>
        <p:spPr>
          <a:xfrm>
            <a:off x="5038250" y="2376348"/>
            <a:ext cx="2007186" cy="300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2D6C6F-33A0-4D4B-9B36-864A666DD054}"/>
              </a:ext>
            </a:extLst>
          </p:cNvPr>
          <p:cNvSpPr/>
          <p:nvPr/>
        </p:nvSpPr>
        <p:spPr>
          <a:xfrm>
            <a:off x="9377595" y="2363830"/>
            <a:ext cx="2007186" cy="300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C995F4-FF23-F64A-8ABB-851636FAED8C}"/>
              </a:ext>
            </a:extLst>
          </p:cNvPr>
          <p:cNvSpPr/>
          <p:nvPr/>
        </p:nvSpPr>
        <p:spPr>
          <a:xfrm>
            <a:off x="1359792" y="1318702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49E8DC-C1E6-704A-953B-6E1AC522E46F}"/>
              </a:ext>
            </a:extLst>
          </p:cNvPr>
          <p:cNvSpPr/>
          <p:nvPr/>
        </p:nvSpPr>
        <p:spPr>
          <a:xfrm>
            <a:off x="3544794" y="1318702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303BF5-3D09-BF40-813D-9CAC12F53049}"/>
              </a:ext>
            </a:extLst>
          </p:cNvPr>
          <p:cNvSpPr/>
          <p:nvPr/>
        </p:nvSpPr>
        <p:spPr>
          <a:xfrm>
            <a:off x="5699472" y="1318702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3F27758-A30C-6E44-813E-B48E2DBA3EE7}"/>
              </a:ext>
            </a:extLst>
          </p:cNvPr>
          <p:cNvSpPr/>
          <p:nvPr/>
        </p:nvSpPr>
        <p:spPr>
          <a:xfrm>
            <a:off x="10038817" y="1306184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33" name="아래쪽 화살표 설명선 4">
            <a:extLst>
              <a:ext uri="{FF2B5EF4-FFF2-40B4-BE49-F238E27FC236}">
                <a16:creationId xmlns:a16="http://schemas.microsoft.com/office/drawing/2014/main" id="{E8FCE619-5DA0-1845-A66C-31E9C2D184CA}"/>
              </a:ext>
            </a:extLst>
          </p:cNvPr>
          <p:cNvSpPr/>
          <p:nvPr/>
        </p:nvSpPr>
        <p:spPr>
          <a:xfrm>
            <a:off x="807219" y="2681768"/>
            <a:ext cx="1789889" cy="1149913"/>
          </a:xfrm>
          <a:prstGeom prst="downArrowCallout">
            <a:avLst>
              <a:gd name="adj1" fmla="val 21466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토이 데이터 수준의 데이터 분석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56F348-59E8-9445-A2CA-46F012096892}"/>
              </a:ext>
            </a:extLst>
          </p:cNvPr>
          <p:cNvSpPr/>
          <p:nvPr/>
        </p:nvSpPr>
        <p:spPr>
          <a:xfrm>
            <a:off x="807218" y="3870592"/>
            <a:ext cx="1789889" cy="1185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엔터프라이즈급의 대용량 데이터의 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분석</a:t>
            </a:r>
            <a:endParaRPr lang="en-US" altLang="ko-KR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5" name="아래쪽 화살표 설명선 37">
            <a:extLst>
              <a:ext uri="{FF2B5EF4-FFF2-40B4-BE49-F238E27FC236}">
                <a16:creationId xmlns:a16="http://schemas.microsoft.com/office/drawing/2014/main" id="{FB4BEE3B-263B-7342-98FB-19FD778A0B75}"/>
              </a:ext>
            </a:extLst>
          </p:cNvPr>
          <p:cNvSpPr/>
          <p:nvPr/>
        </p:nvSpPr>
        <p:spPr>
          <a:xfrm>
            <a:off x="2992221" y="2681768"/>
            <a:ext cx="1789889" cy="1149913"/>
          </a:xfrm>
          <a:prstGeom prst="downArrowCallout">
            <a:avLst>
              <a:gd name="adj1" fmla="val 21466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통계학자 중심</a:t>
            </a:r>
            <a:endParaRPr lang="en-US" altLang="ko-KR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(Statistics)</a:t>
            </a:r>
            <a:endParaRPr lang="ko-KR" altLang="en-US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4D8B9F-7E34-F749-B049-1C92B463A886}"/>
              </a:ext>
            </a:extLst>
          </p:cNvPr>
          <p:cNvSpPr/>
          <p:nvPr/>
        </p:nvSpPr>
        <p:spPr>
          <a:xfrm>
            <a:off x="2992221" y="3870592"/>
            <a:ext cx="1789889" cy="1185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소프트웨어 개발자의 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합류</a:t>
            </a:r>
            <a:endParaRPr lang="en-US" altLang="ko-KR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(ML</a:t>
            </a: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Wingdings" pitchFamily="2" charset="2"/>
              </a:rPr>
              <a:t></a:t>
            </a: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AI)</a:t>
            </a:r>
            <a:endParaRPr lang="ko-KR" altLang="en-US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7" name="아래쪽 화살표 설명선 39">
            <a:extLst>
              <a:ext uri="{FF2B5EF4-FFF2-40B4-BE49-F238E27FC236}">
                <a16:creationId xmlns:a16="http://schemas.microsoft.com/office/drawing/2014/main" id="{B2D50E38-FF01-894C-B29F-A621169566E3}"/>
              </a:ext>
            </a:extLst>
          </p:cNvPr>
          <p:cNvSpPr/>
          <p:nvPr/>
        </p:nvSpPr>
        <p:spPr>
          <a:xfrm>
            <a:off x="5146899" y="2681768"/>
            <a:ext cx="1789889" cy="1149913"/>
          </a:xfrm>
          <a:prstGeom prst="downArrowCallout">
            <a:avLst>
              <a:gd name="adj1" fmla="val 21466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상업용 </a:t>
            </a:r>
            <a:r>
              <a:rPr lang="ko-KR" altLang="en-US" sz="1400" b="1" kern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통계 프로그램</a:t>
            </a:r>
            <a:endParaRPr lang="ko-KR" altLang="en-US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D55A8B-889C-0A49-BBBC-C20FE067F4E4}"/>
              </a:ext>
            </a:extLst>
          </p:cNvPr>
          <p:cNvSpPr/>
          <p:nvPr/>
        </p:nvSpPr>
        <p:spPr>
          <a:xfrm>
            <a:off x="5146899" y="3870592"/>
            <a:ext cx="1789889" cy="1185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오픈소스 </a:t>
            </a:r>
            <a:r>
              <a:rPr lang="ko-KR" altLang="en-US" sz="1400" b="1" kern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기반의 데이터분석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 에코시스템</a:t>
            </a:r>
          </a:p>
        </p:txBody>
      </p:sp>
      <p:sp>
        <p:nvSpPr>
          <p:cNvPr id="39" name="아래쪽 화살표 설명선 41">
            <a:extLst>
              <a:ext uri="{FF2B5EF4-FFF2-40B4-BE49-F238E27FC236}">
                <a16:creationId xmlns:a16="http://schemas.microsoft.com/office/drawing/2014/main" id="{D1A1EA20-CB1E-024C-8A22-5756FC772128}"/>
              </a:ext>
            </a:extLst>
          </p:cNvPr>
          <p:cNvSpPr/>
          <p:nvPr/>
        </p:nvSpPr>
        <p:spPr>
          <a:xfrm>
            <a:off x="9486244" y="2669250"/>
            <a:ext cx="1789889" cy="1149913"/>
          </a:xfrm>
          <a:prstGeom prst="downArrowCallout">
            <a:avLst>
              <a:gd name="adj1" fmla="val 21466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연결성이 약하고 분석에만 집중된 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방법론</a:t>
            </a:r>
            <a:endParaRPr lang="ko-KR" altLang="en-US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DFE68-A569-A149-BEE3-5476ACC9D91E}"/>
              </a:ext>
            </a:extLst>
          </p:cNvPr>
          <p:cNvSpPr/>
          <p:nvPr/>
        </p:nvSpPr>
        <p:spPr>
          <a:xfrm>
            <a:off x="9486244" y="3858074"/>
            <a:ext cx="1789889" cy="1185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유기적으로 연결된 </a:t>
            </a: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Closed </a:t>
            </a:r>
            <a:r>
              <a:rPr lang="en-US" altLang="ko-KR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Loop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분석 코드 및 재사용성 제고</a:t>
            </a:r>
            <a:endParaRPr lang="en-US" altLang="ko-KR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A25475C-F2E1-6E4A-BC0B-FB2535D0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450" y="1450515"/>
            <a:ext cx="406835" cy="4068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8D4C8E2-8D15-864C-A458-BBCA6FEA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6499" y="1391099"/>
            <a:ext cx="481332" cy="4813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D53CFF1-982F-DC41-96B5-7E76357219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86164" y="1416254"/>
            <a:ext cx="511358" cy="51135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8E4D0A1-4908-A343-9B9C-C9315EC3C7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46644" y="1395770"/>
            <a:ext cx="469088" cy="4690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0783FB-BF42-7C4F-BE83-05C5E4ACF444}"/>
              </a:ext>
            </a:extLst>
          </p:cNvPr>
          <p:cNvSpPr/>
          <p:nvPr/>
        </p:nvSpPr>
        <p:spPr>
          <a:xfrm>
            <a:off x="7201974" y="1876314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167D14-1945-4946-8291-1FA2919E193E}"/>
              </a:ext>
            </a:extLst>
          </p:cNvPr>
          <p:cNvSpPr/>
          <p:nvPr/>
        </p:nvSpPr>
        <p:spPr>
          <a:xfrm>
            <a:off x="7765386" y="1971093"/>
            <a:ext cx="880369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Analyst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9E9974-D62A-2349-B4CE-D1739BBBF440}"/>
              </a:ext>
            </a:extLst>
          </p:cNvPr>
          <p:cNvSpPr/>
          <p:nvPr/>
        </p:nvSpPr>
        <p:spPr>
          <a:xfrm>
            <a:off x="7201974" y="2370089"/>
            <a:ext cx="2007186" cy="300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buClr>
                <a:srgbClr val="000000"/>
              </a:buClr>
            </a:pPr>
            <a:endParaRPr lang="ko-KR" altLang="en-US" sz="1050" kern="0" dirty="0">
              <a:solidFill>
                <a:srgbClr val="FFFFFF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435026-E400-3F4F-A3EF-9E367B3BA93F}"/>
              </a:ext>
            </a:extLst>
          </p:cNvPr>
          <p:cNvSpPr/>
          <p:nvPr/>
        </p:nvSpPr>
        <p:spPr>
          <a:xfrm>
            <a:off x="7863196" y="1312443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54" name="아래쪽 화살표 설명선 41">
            <a:extLst>
              <a:ext uri="{FF2B5EF4-FFF2-40B4-BE49-F238E27FC236}">
                <a16:creationId xmlns:a16="http://schemas.microsoft.com/office/drawing/2014/main" id="{B8EEC84E-3833-2E43-B4E0-33BE757C84AB}"/>
              </a:ext>
            </a:extLst>
          </p:cNvPr>
          <p:cNvSpPr/>
          <p:nvPr/>
        </p:nvSpPr>
        <p:spPr>
          <a:xfrm>
            <a:off x="7310623" y="2675509"/>
            <a:ext cx="1789889" cy="1149913"/>
          </a:xfrm>
          <a:prstGeom prst="downArrowCallout">
            <a:avLst>
              <a:gd name="adj1" fmla="val 21466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데이터분석가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A4E7F0-E1ED-2047-957D-56F4DD67E08D}"/>
              </a:ext>
            </a:extLst>
          </p:cNvPr>
          <p:cNvSpPr/>
          <p:nvPr/>
        </p:nvSpPr>
        <p:spPr>
          <a:xfrm>
            <a:off x="7310623" y="3864333"/>
            <a:ext cx="1789889" cy="11857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0" bIns="0" rtlCol="0" anchor="ctr"/>
          <a:lstStyle/>
          <a:p>
            <a:pPr algn="ctr">
              <a:buClr>
                <a:srgbClr val="000000"/>
              </a:buClr>
            </a:pPr>
            <a:r>
              <a:rPr lang="ko-KR" altLang="en-US" sz="1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데이터과학자</a:t>
            </a:r>
            <a:endParaRPr lang="en-US" altLang="ko-KR" sz="14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BD9360F-7033-BC42-8908-2F95750C18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71023" y="1402029"/>
            <a:ext cx="469088" cy="4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FC775A-C86C-6546-BF9E-2C418B600BAB}"/>
              </a:ext>
            </a:extLst>
          </p:cNvPr>
          <p:cNvSpPr/>
          <p:nvPr/>
        </p:nvSpPr>
        <p:spPr>
          <a:xfrm>
            <a:off x="7550986" y="3282621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6AE179-9AA7-1D48-9396-97D33D76271E}"/>
              </a:ext>
            </a:extLst>
          </p:cNvPr>
          <p:cNvSpPr/>
          <p:nvPr/>
        </p:nvSpPr>
        <p:spPr>
          <a:xfrm>
            <a:off x="7559957" y="5450427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49B974-A1E0-F444-BD66-DD8594CB4389}"/>
              </a:ext>
            </a:extLst>
          </p:cNvPr>
          <p:cNvSpPr/>
          <p:nvPr/>
        </p:nvSpPr>
        <p:spPr>
          <a:xfrm>
            <a:off x="3009396" y="5450427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D40D8C-89DF-4C46-9087-569FD3660A21}"/>
              </a:ext>
            </a:extLst>
          </p:cNvPr>
          <p:cNvSpPr/>
          <p:nvPr/>
        </p:nvSpPr>
        <p:spPr>
          <a:xfrm>
            <a:off x="3021495" y="3282621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1124C4-AB56-0C4E-9E8E-532069F8C5C1}"/>
              </a:ext>
            </a:extLst>
          </p:cNvPr>
          <p:cNvSpPr/>
          <p:nvPr/>
        </p:nvSpPr>
        <p:spPr>
          <a:xfrm>
            <a:off x="7550987" y="2054340"/>
            <a:ext cx="3600000" cy="1074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69E475-CD38-9947-938A-6A051949CEC4}"/>
              </a:ext>
            </a:extLst>
          </p:cNvPr>
          <p:cNvSpPr/>
          <p:nvPr/>
        </p:nvSpPr>
        <p:spPr>
          <a:xfrm>
            <a:off x="3009396" y="2050813"/>
            <a:ext cx="3600000" cy="10775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D4DDF6-5230-CC4B-9A0E-7A282DBFF374}"/>
              </a:ext>
            </a:extLst>
          </p:cNvPr>
          <p:cNvSpPr/>
          <p:nvPr/>
        </p:nvSpPr>
        <p:spPr>
          <a:xfrm>
            <a:off x="3021495" y="781154"/>
            <a:ext cx="3600000" cy="11327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F23010-85CF-A542-8EFC-E8722045CD1A}"/>
              </a:ext>
            </a:extLst>
          </p:cNvPr>
          <p:cNvSpPr/>
          <p:nvPr/>
        </p:nvSpPr>
        <p:spPr>
          <a:xfrm>
            <a:off x="7555477" y="781153"/>
            <a:ext cx="3600000" cy="11327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2DB426-E7E1-6941-A8BF-DDBA2396E641}"/>
              </a:ext>
            </a:extLst>
          </p:cNvPr>
          <p:cNvSpPr/>
          <p:nvPr/>
        </p:nvSpPr>
        <p:spPr>
          <a:xfrm>
            <a:off x="3288767" y="830849"/>
            <a:ext cx="3263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Toy Data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Sequence Processing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860B6D-A179-9B43-AD00-979F05FA0AAC}"/>
              </a:ext>
            </a:extLst>
          </p:cNvPr>
          <p:cNvSpPr/>
          <p:nvPr/>
        </p:nvSpPr>
        <p:spPr>
          <a:xfrm>
            <a:off x="7541292" y="830849"/>
            <a:ext cx="360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Enterprise Data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Parallel Processing 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725C4F-AC6C-9946-9889-EA2987AC5FC0}"/>
              </a:ext>
            </a:extLst>
          </p:cNvPr>
          <p:cNvSpPr/>
          <p:nvPr/>
        </p:nvSpPr>
        <p:spPr>
          <a:xfrm>
            <a:off x="3506320" y="1178244"/>
            <a:ext cx="2761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data.frame, base R  read.*,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CA146-6276-0D4A-97D1-E3DE266A0195}"/>
              </a:ext>
            </a:extLst>
          </p:cNvPr>
          <p:cNvSpPr/>
          <p:nvPr/>
        </p:nvSpPr>
        <p:spPr>
          <a:xfrm>
            <a:off x="8302715" y="1178244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tibble, dplyr, read_*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E9DC36-7AF9-A340-B21E-22093DA42CB1}"/>
              </a:ext>
            </a:extLst>
          </p:cNvPr>
          <p:cNvSpPr/>
          <p:nvPr/>
        </p:nvSpPr>
        <p:spPr>
          <a:xfrm>
            <a:off x="3818530" y="1525640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In-Memory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FD3780-5C86-D642-91CF-BC3B7D0525D5}"/>
              </a:ext>
            </a:extLst>
          </p:cNvPr>
          <p:cNvSpPr/>
          <p:nvPr/>
        </p:nvSpPr>
        <p:spPr>
          <a:xfrm>
            <a:off x="8302715" y="1525640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In-Database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893542-0469-DF48-B324-4050237A9DB4}"/>
              </a:ext>
            </a:extLst>
          </p:cNvPr>
          <p:cNvSpPr/>
          <p:nvPr/>
        </p:nvSpPr>
        <p:spPr>
          <a:xfrm>
            <a:off x="3818530" y="2075638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Statistician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394C0F7-6957-6B4F-9119-5AA2538BF1FE}"/>
              </a:ext>
            </a:extLst>
          </p:cNvPr>
          <p:cNvSpPr/>
          <p:nvPr/>
        </p:nvSpPr>
        <p:spPr>
          <a:xfrm>
            <a:off x="8302715" y="2075638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S/W Developer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B61656-FBCA-864A-A986-69E5BA687916}"/>
              </a:ext>
            </a:extLst>
          </p:cNvPr>
          <p:cNvSpPr/>
          <p:nvPr/>
        </p:nvSpPr>
        <p:spPr>
          <a:xfrm>
            <a:off x="3818530" y="2779798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Statistics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8A8782-49EB-4D4E-A993-4857A9F9A7DC}"/>
              </a:ext>
            </a:extLst>
          </p:cNvPr>
          <p:cNvSpPr/>
          <p:nvPr/>
        </p:nvSpPr>
        <p:spPr>
          <a:xfrm>
            <a:off x="8083263" y="2750072"/>
            <a:ext cx="2544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Machine Learning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CDE510-82E2-944E-B585-95EFF1E4F6BE}"/>
              </a:ext>
            </a:extLst>
          </p:cNvPr>
          <p:cNvSpPr/>
          <p:nvPr/>
        </p:nvSpPr>
        <p:spPr>
          <a:xfrm>
            <a:off x="3818530" y="3769388"/>
            <a:ext cx="210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S-Plus (CSAN)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DB56C3-AE53-C44A-9FD2-8E765E62D95D}"/>
              </a:ext>
            </a:extLst>
          </p:cNvPr>
          <p:cNvSpPr/>
          <p:nvPr/>
        </p:nvSpPr>
        <p:spPr>
          <a:xfrm>
            <a:off x="8083263" y="3769388"/>
            <a:ext cx="2544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(CRAN, GitHub)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6E5AD2-768B-1445-901D-9FC631015990}"/>
              </a:ext>
            </a:extLst>
          </p:cNvPr>
          <p:cNvSpPr/>
          <p:nvPr/>
        </p:nvSpPr>
        <p:spPr>
          <a:xfrm>
            <a:off x="3599078" y="5553911"/>
            <a:ext cx="25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Graphics, lattice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7EC321-EFBD-0A45-94B8-6C21EA6C4720}"/>
              </a:ext>
            </a:extLst>
          </p:cNvPr>
          <p:cNvSpPr/>
          <p:nvPr/>
        </p:nvSpPr>
        <p:spPr>
          <a:xfrm>
            <a:off x="8083263" y="5474399"/>
            <a:ext cx="2544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ggplot2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4A87BC-2633-5B44-97CF-04C1FD99103F}"/>
              </a:ext>
            </a:extLst>
          </p:cNvPr>
          <p:cNvSpPr/>
          <p:nvPr/>
        </p:nvSpPr>
        <p:spPr>
          <a:xfrm>
            <a:off x="3599078" y="3384256"/>
            <a:ext cx="25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Commercial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F21784-61B7-8049-874D-EA5391DF3C52}"/>
              </a:ext>
            </a:extLst>
          </p:cNvPr>
          <p:cNvSpPr/>
          <p:nvPr/>
        </p:nvSpPr>
        <p:spPr>
          <a:xfrm>
            <a:off x="8083263" y="3384256"/>
            <a:ext cx="2544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Open Source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840AB6-7DAD-0147-B7E4-9B8351AB457B}"/>
              </a:ext>
            </a:extLst>
          </p:cNvPr>
          <p:cNvSpPr/>
          <p:nvPr/>
        </p:nvSpPr>
        <p:spPr>
          <a:xfrm>
            <a:off x="8050605" y="5781993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tidyverse,  tidymodels, ML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151CE5-0DF2-7645-82A3-CA062C0BBCC7}"/>
              </a:ext>
            </a:extLst>
          </p:cNvPr>
          <p:cNvSpPr/>
          <p:nvPr/>
        </p:nvSpPr>
        <p:spPr>
          <a:xfrm>
            <a:off x="3210482" y="5941017"/>
            <a:ext cx="3316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stat packages (Statistics)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3D138A-4D81-DD48-9DAF-4CE7707777A1}"/>
              </a:ext>
            </a:extLst>
          </p:cNvPr>
          <p:cNvSpPr/>
          <p:nvPr/>
        </p:nvSpPr>
        <p:spPr>
          <a:xfrm>
            <a:off x="3315272" y="2427718"/>
            <a:ext cx="3112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Development Core Team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FC8FE3-ED48-5948-9038-6B34E6B71EB0}"/>
              </a:ext>
            </a:extLst>
          </p:cNvPr>
          <p:cNvSpPr/>
          <p:nvPr/>
        </p:nvSpPr>
        <p:spPr>
          <a:xfrm>
            <a:off x="7973934" y="2412855"/>
            <a:ext cx="3064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Hadley </a:t>
            </a:r>
            <a:r>
              <a:rPr lang="ko-KR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사단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(Reproducible Research)</a:t>
            </a:r>
            <a:endParaRPr lang="ko-Kore-KR" altLang="ko-Kore-KR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F62ACA8-D7B6-864E-B00B-D4F174479D91}"/>
              </a:ext>
            </a:extLst>
          </p:cNvPr>
          <p:cNvSpPr/>
          <p:nvPr/>
        </p:nvSpPr>
        <p:spPr>
          <a:xfrm>
            <a:off x="837912" y="1221880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7C988B-CC43-7B45-8041-FCF5FA978ABB}"/>
              </a:ext>
            </a:extLst>
          </p:cNvPr>
          <p:cNvSpPr/>
          <p:nvPr/>
        </p:nvSpPr>
        <p:spPr>
          <a:xfrm>
            <a:off x="1258654" y="1316659"/>
            <a:ext cx="1165704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Data Scale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3C1C8E-1F29-4641-8022-62A05F3BAC34}"/>
              </a:ext>
            </a:extLst>
          </p:cNvPr>
          <p:cNvSpPr/>
          <p:nvPr/>
        </p:nvSpPr>
        <p:spPr>
          <a:xfrm>
            <a:off x="1499134" y="658009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4B7CE2B7-652C-F248-92BA-F93386AA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2792" y="795986"/>
            <a:ext cx="406835" cy="39450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8A75DD-79FB-0849-8B10-D1E9AF0DCCAB}"/>
              </a:ext>
            </a:extLst>
          </p:cNvPr>
          <p:cNvSpPr/>
          <p:nvPr/>
        </p:nvSpPr>
        <p:spPr>
          <a:xfrm>
            <a:off x="809808" y="2499968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F4F827-308B-6247-AE51-C893001F9F40}"/>
              </a:ext>
            </a:extLst>
          </p:cNvPr>
          <p:cNvSpPr/>
          <p:nvPr/>
        </p:nvSpPr>
        <p:spPr>
          <a:xfrm>
            <a:off x="833810" y="2594747"/>
            <a:ext cx="1959191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Package Developer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4E47F98-4746-8C41-A637-1D2FA686AF1F}"/>
              </a:ext>
            </a:extLst>
          </p:cNvPr>
          <p:cNvSpPr/>
          <p:nvPr/>
        </p:nvSpPr>
        <p:spPr>
          <a:xfrm>
            <a:off x="1471030" y="1936097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95E59A4-5189-464B-8311-5B6BBF7F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2735" y="2008494"/>
            <a:ext cx="481332" cy="481332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7E0C42-9710-F444-AA77-2B8314AFDB03}"/>
              </a:ext>
            </a:extLst>
          </p:cNvPr>
          <p:cNvSpPr/>
          <p:nvPr/>
        </p:nvSpPr>
        <p:spPr>
          <a:xfrm>
            <a:off x="809808" y="3668425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32F596-E4CF-9341-8484-A74A42EA90E1}"/>
              </a:ext>
            </a:extLst>
          </p:cNvPr>
          <p:cNvSpPr/>
          <p:nvPr/>
        </p:nvSpPr>
        <p:spPr>
          <a:xfrm>
            <a:off x="1172044" y="3763204"/>
            <a:ext cx="1282722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Distribution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800A001-08FE-6C44-BD84-86DBC9B723FC}"/>
              </a:ext>
            </a:extLst>
          </p:cNvPr>
          <p:cNvSpPr/>
          <p:nvPr/>
        </p:nvSpPr>
        <p:spPr>
          <a:xfrm>
            <a:off x="1471030" y="3104554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FD034E0-8D04-0944-8141-4C8E3CFB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57722" y="3202106"/>
            <a:ext cx="511358" cy="511358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8D1A16-555E-5A4F-A21D-A26D41F97585}"/>
              </a:ext>
            </a:extLst>
          </p:cNvPr>
          <p:cNvSpPr/>
          <p:nvPr/>
        </p:nvSpPr>
        <p:spPr>
          <a:xfrm>
            <a:off x="814567" y="5873853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0C728D-51E1-EA44-9C3C-F8A2560D6CC8}"/>
              </a:ext>
            </a:extLst>
          </p:cNvPr>
          <p:cNvSpPr/>
          <p:nvPr/>
        </p:nvSpPr>
        <p:spPr>
          <a:xfrm>
            <a:off x="868223" y="5968632"/>
            <a:ext cx="1899879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Analytics Methods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5A9EC1A-DFC3-534D-924D-E362A10D8B44}"/>
              </a:ext>
            </a:extLst>
          </p:cNvPr>
          <p:cNvSpPr/>
          <p:nvPr/>
        </p:nvSpPr>
        <p:spPr>
          <a:xfrm>
            <a:off x="1475789" y="5309982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A6CE1C3-607A-C74E-8ED0-23CA675A05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83616" y="5399568"/>
            <a:ext cx="469088" cy="469088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AD0840-359C-3448-8F03-79E04007A14D}"/>
              </a:ext>
            </a:extLst>
          </p:cNvPr>
          <p:cNvSpPr/>
          <p:nvPr/>
        </p:nvSpPr>
        <p:spPr>
          <a:xfrm>
            <a:off x="4413468" y="39905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Before</a:t>
            </a:r>
            <a:endParaRPr lang="ko-Kore-KR" altLang="en-US" u="sng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37A1A4-FA3C-794C-8658-BF6A50B0A62C}"/>
              </a:ext>
            </a:extLst>
          </p:cNvPr>
          <p:cNvSpPr/>
          <p:nvPr/>
        </p:nvSpPr>
        <p:spPr>
          <a:xfrm>
            <a:off x="8902139" y="40684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After</a:t>
            </a:r>
            <a:endParaRPr lang="ko-Kore-KR" altLang="en-US" u="sng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24287A-2013-414C-8673-576830FD19CF}"/>
              </a:ext>
            </a:extLst>
          </p:cNvPr>
          <p:cNvSpPr/>
          <p:nvPr/>
        </p:nvSpPr>
        <p:spPr>
          <a:xfrm>
            <a:off x="7559520" y="4377244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AF2F8D3-5AC9-CE45-830F-BE6C38D9992D}"/>
              </a:ext>
            </a:extLst>
          </p:cNvPr>
          <p:cNvSpPr/>
          <p:nvPr/>
        </p:nvSpPr>
        <p:spPr>
          <a:xfrm>
            <a:off x="3008959" y="4377244"/>
            <a:ext cx="3600000" cy="95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ko-KR" altLang="en-US" sz="1200" b="1" kern="0" dirty="0">
              <a:solidFill>
                <a:srgbClr val="000000">
                  <a:lumMod val="65000"/>
                  <a:lumOff val="35000"/>
                </a:srgb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E53530-EE5B-4B46-B45E-2254F463191D}"/>
              </a:ext>
            </a:extLst>
          </p:cNvPr>
          <p:cNvSpPr/>
          <p:nvPr/>
        </p:nvSpPr>
        <p:spPr>
          <a:xfrm>
            <a:off x="3598641" y="4440972"/>
            <a:ext cx="25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Statistician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D7BD8DA-3188-7A43-A23E-746E9182ED27}"/>
              </a:ext>
            </a:extLst>
          </p:cNvPr>
          <p:cNvSpPr/>
          <p:nvPr/>
        </p:nvSpPr>
        <p:spPr>
          <a:xfrm>
            <a:off x="3315272" y="4848651"/>
            <a:ext cx="2844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for Education, Research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F32B10E-C8F2-CC4E-A98D-339404AEAD15}"/>
              </a:ext>
            </a:extLst>
          </p:cNvPr>
          <p:cNvSpPr/>
          <p:nvPr/>
        </p:nvSpPr>
        <p:spPr>
          <a:xfrm>
            <a:off x="814130" y="4800670"/>
            <a:ext cx="2007186" cy="49377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B4834-988F-8E4F-B7CD-54F9A719B56E}"/>
              </a:ext>
            </a:extLst>
          </p:cNvPr>
          <p:cNvSpPr/>
          <p:nvPr/>
        </p:nvSpPr>
        <p:spPr>
          <a:xfrm>
            <a:off x="1351893" y="4895449"/>
            <a:ext cx="931665" cy="37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600"/>
            </a:pPr>
            <a:r>
              <a:rPr lang="en-US" altLang="ko-KR" sz="1600" b="1" kern="0" dirty="0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Analyst </a:t>
            </a:r>
            <a:endParaRPr lang="en-US" altLang="ko-KR" sz="1600" b="1" kern="0" dirty="0">
              <a:solidFill>
                <a:srgbClr val="FFFFFF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6A78F4A-2513-E24D-8C1A-38826BCBEC96}"/>
              </a:ext>
            </a:extLst>
          </p:cNvPr>
          <p:cNvSpPr/>
          <p:nvPr/>
        </p:nvSpPr>
        <p:spPr>
          <a:xfrm>
            <a:off x="1475352" y="4236799"/>
            <a:ext cx="684742" cy="684742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sym typeface="Arial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B2C8C621-0176-7E4D-B62E-D33BAEACF3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83179" y="4326385"/>
            <a:ext cx="469088" cy="469088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7A6E15-D6B9-2246-A15B-9B5074205325}"/>
              </a:ext>
            </a:extLst>
          </p:cNvPr>
          <p:cNvSpPr/>
          <p:nvPr/>
        </p:nvSpPr>
        <p:spPr>
          <a:xfrm>
            <a:off x="7626336" y="6053661"/>
            <a:ext cx="34689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reticulate(tensorflow, keras),  h2o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6D8A92A-776B-1B4C-9D51-3FF8BEC084C3}"/>
              </a:ext>
            </a:extLst>
          </p:cNvPr>
          <p:cNvSpPr/>
          <p:nvPr/>
        </p:nvSpPr>
        <p:spPr>
          <a:xfrm>
            <a:off x="7680438" y="4388406"/>
            <a:ext cx="3358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Data Scientist, Data Engineer, </a:t>
            </a:r>
          </a:p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BI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Analyst, S/W Developer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합류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D01F12B-F089-BB49-8679-B13B883BFF3C}"/>
              </a:ext>
            </a:extLst>
          </p:cNvPr>
          <p:cNvSpPr/>
          <p:nvPr/>
        </p:nvSpPr>
        <p:spPr>
          <a:xfrm>
            <a:off x="7973934" y="4951522"/>
            <a:ext cx="2844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for Enterprise</a:t>
            </a:r>
            <a:endParaRPr lang="ko-Kore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3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330</Words>
  <Application>Microsoft Macintosh PowerPoint</Application>
  <PresentationFormat>와이드스크린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충현</dc:creator>
  <cp:lastModifiedBy>유 충현</cp:lastModifiedBy>
  <cp:revision>14</cp:revision>
  <dcterms:created xsi:type="dcterms:W3CDTF">2021-11-08T04:05:08Z</dcterms:created>
  <dcterms:modified xsi:type="dcterms:W3CDTF">2021-11-16T03:53:20Z</dcterms:modified>
</cp:coreProperties>
</file>