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8"/>
    <p:restoredTop sz="94704"/>
  </p:normalViewPr>
  <p:slideViewPr>
    <p:cSldViewPr snapToGrid="0" snapToObjects="1">
      <p:cViewPr varScale="1">
        <p:scale>
          <a:sx n="114" d="100"/>
          <a:sy n="114" d="100"/>
        </p:scale>
        <p:origin x="1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25AEC-BA27-8042-9A36-77A6E1EEC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A51B2-59D2-B64E-8D82-714DE80CA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EC70D-1DBE-674C-9795-30F7DCFD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584B9-03B7-1242-A7C0-DA2F4EAA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62F65-807F-2F47-8A32-3EBF88FE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441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E9D9E-8F5A-9E4A-8E38-AB2C7913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5A5EBC-2C5C-934C-AD21-B5D5A2A79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794BF-7DAF-FE4A-A2A2-AF1135B1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0377D-DC7C-844A-A52A-E8EEFBEA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2583F-0286-FE4C-894E-52E5CE0D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248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305713-E5D4-3F43-8D11-4876890D2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9A9D2-2AD0-6B4A-985A-C2548F847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AB94D-C275-584C-AD18-BAA79A9C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8CA43-DDE6-B547-8F9E-F0D16333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D46A9-7AD6-B149-AC11-722993C0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354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2638D-556B-C547-947D-B8210E04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6099A-EC46-A247-9DD7-A80EC904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7612F-0593-D54F-93D5-C4E5810C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CAB53-B38A-0B42-948A-0CD21A65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DB89B-CCF9-CB4F-8ED6-B4C8E4CB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044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33B42-D921-EB4C-B00E-7311005C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721482-0FC8-FF43-AC18-F51D4CA59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B2039-073C-CD4E-A061-4C2926F1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806DC-AB72-214E-B7AB-C002C7A9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C32EE-C847-AF47-A13C-B5AA5932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761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8EB14-DA3C-1449-879E-378BAFE5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78FDF-6D76-8141-A9AC-58CACCCCF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4E4EF-8FC5-B543-B27F-0EABF24A2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D5F0F-BCF9-484B-90B1-D69F9237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31E6CF-0144-804A-A347-715F1F96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1471FD-E73E-C34D-90C8-36B8567A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158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AC479-CE08-5D44-BFEF-61E9D879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F033F-5589-C64A-A529-F04B24369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97C415-EA13-AE4C-9504-81C07BC15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E2B373-079A-2444-A9D7-19247222F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1D7F6D-4238-4348-A4A7-F7EF36C97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B56EF7-0A99-0643-A925-E24B143B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8975F9-701B-F34B-8C7B-23400C90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EBF6B2-E196-7141-A701-C3AB0146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590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F2343-79EE-EE44-A0BF-F8C2FBE6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845A98-D6FC-4C4C-8379-34D7E968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EFC07-10F5-7449-A011-6204E2C8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1BFEC0-0F6E-644E-99B3-FCDE1473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622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F0385E-9798-F746-8E45-001FFA3D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593DB7-8114-A84F-B4E7-CA0060A2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3A6CB4-1CBB-DF49-A25A-A1258050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700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DFC90-CE3D-6448-9CBF-9AAFDC28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59686-4AAC-1F45-9018-E2F220206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37F16-2C98-2246-BEE4-4D303E225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AE25C-1615-E04A-ACED-19DDDE0E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FE89C-CA5D-884E-AE95-64FEBA1C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9724DF-1E67-524D-AF40-BD1D4EC4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503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794A9-6A27-7E48-A65E-70138131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50D7E6-8EC2-574F-AED9-7C797E653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E86A38-9FC4-F041-83EE-DE82834A8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FEDF76-60C8-EE47-A8D7-2A81137B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D0BA-11C3-5F4C-8F74-12E5186703F3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CFAA0-9589-6648-93CB-7C9ADB23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607CF-67DB-BC40-9B2E-35B1C74F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389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74C0FD-27FF-4941-971F-FB6B4FED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9B8A1D-C2EA-2541-AA7A-E2760CE18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FC8A0-7A1E-CD43-8933-077585560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D0BA-11C3-5F4C-8F74-12E5186703F3}" type="datetimeFigureOut">
              <a:rPr kumimoji="1" lang="ko-Kore-KR" altLang="en-US" smtClean="0"/>
              <a:t>2021. 11. 8.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87A88-C8C0-5643-A372-60B54A137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43612-0D17-A040-BE4E-AF1BFCE42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47301-107C-FF47-BCC6-F6479E271E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563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1D05BEE3-28AA-9244-91CE-05D83D8E922A}"/>
              </a:ext>
            </a:extLst>
          </p:cNvPr>
          <p:cNvSpPr/>
          <p:nvPr/>
        </p:nvSpPr>
        <p:spPr>
          <a:xfrm>
            <a:off x="2746730" y="2604667"/>
            <a:ext cx="7427127" cy="15670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</a:t>
            </a:r>
            <a:r>
              <a:rPr kumimoji="1" lang="ko-KR" altLang="en-US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분석 주체</a:t>
            </a:r>
            <a:endParaRPr kumimoji="1" lang="ko-Kore-KR" altLang="en-US" b="1" dirty="0">
              <a:solidFill>
                <a:schemeClr val="tx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A36C0-78E2-454A-8248-F13534727300}"/>
              </a:ext>
            </a:extLst>
          </p:cNvPr>
          <p:cNvSpPr txBox="1"/>
          <p:nvPr/>
        </p:nvSpPr>
        <p:spPr>
          <a:xfrm>
            <a:off x="2109622" y="802646"/>
            <a:ext cx="198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통계학</a:t>
            </a:r>
            <a:endParaRPr kumimoji="1" lang="ko-Kore-KR" altLang="en-US" sz="24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CD13B-4F26-CB48-B77C-7D20D6933BC8}"/>
              </a:ext>
            </a:extLst>
          </p:cNvPr>
          <p:cNvSpPr txBox="1"/>
          <p:nvPr/>
        </p:nvSpPr>
        <p:spPr>
          <a:xfrm>
            <a:off x="5214717" y="802646"/>
            <a:ext cx="198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ko-KR" altLang="en-US" sz="2400" dirty="0">
                <a:latin typeface="NanumSquare" panose="020B0600000101010101" pitchFamily="34" charset="-127"/>
                <a:ea typeface="NanumSquare" panose="020B0600000101010101" pitchFamily="34" charset="-127"/>
              </a:rPr>
              <a:t>기계학습</a:t>
            </a:r>
            <a:endParaRPr lang="ko-Kore-KR" altLang="en-US" sz="2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C825C-F6A0-934B-9601-9EFAF3DA9D47}"/>
              </a:ext>
            </a:extLst>
          </p:cNvPr>
          <p:cNvSpPr txBox="1"/>
          <p:nvPr/>
        </p:nvSpPr>
        <p:spPr>
          <a:xfrm>
            <a:off x="8319813" y="802646"/>
            <a:ext cx="198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ko-KR" altLang="en-US" sz="2400" dirty="0">
                <a:latin typeface="NanumSquare" panose="020B0600000101010101" pitchFamily="34" charset="-127"/>
                <a:ea typeface="NanumSquare" panose="020B0600000101010101" pitchFamily="34" charset="-127"/>
              </a:rPr>
              <a:t>딥러닝</a:t>
            </a:r>
            <a:r>
              <a:rPr lang="en-US" altLang="ko-Kore-KR" sz="2400" dirty="0">
                <a:latin typeface="NanumSquare" panose="020B0600000101010101" pitchFamily="34" charset="-127"/>
                <a:ea typeface="NanumSquare" panose="020B0600000101010101" pitchFamily="34" charset="-127"/>
              </a:rPr>
              <a:t>(AI)</a:t>
            </a:r>
            <a:endParaRPr lang="ko-Kore-KR" altLang="en-US" sz="2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6F2282-D6C3-3742-8340-57444360B219}"/>
              </a:ext>
            </a:extLst>
          </p:cNvPr>
          <p:cNvSpPr txBox="1"/>
          <p:nvPr/>
        </p:nvSpPr>
        <p:spPr>
          <a:xfrm>
            <a:off x="6024138" y="182214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“</a:t>
            </a:r>
            <a:r>
              <a:rPr kumimoji="1" lang="ko-KR" altLang="en-US" sz="2000" dirty="0">
                <a:solidFill>
                  <a:srgbClr val="FF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알파고</a:t>
            </a:r>
            <a:r>
              <a:rPr kumimoji="1" lang="en-US" altLang="ko-KR" sz="2000" dirty="0">
                <a:solidFill>
                  <a:srgbClr val="FF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”</a:t>
            </a:r>
            <a:endParaRPr kumimoji="1" lang="ko-Kore-KR" altLang="en-US" sz="2000" dirty="0">
              <a:solidFill>
                <a:srgbClr val="FF00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F76BC6-ED4E-6A4E-8627-FCF837BE17C6}"/>
              </a:ext>
            </a:extLst>
          </p:cNvPr>
          <p:cNvSpPr txBox="1"/>
          <p:nvPr/>
        </p:nvSpPr>
        <p:spPr>
          <a:xfrm>
            <a:off x="7231622" y="1822148"/>
            <a:ext cx="1631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“tensorflow”</a:t>
            </a:r>
            <a:endParaRPr kumimoji="1" lang="ko-Kore-KR" altLang="en-US" sz="2000" dirty="0">
              <a:solidFill>
                <a:srgbClr val="FF00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394A2200-01F9-F84C-AC69-78CB95C690DA}"/>
              </a:ext>
            </a:extLst>
          </p:cNvPr>
          <p:cNvSpPr/>
          <p:nvPr/>
        </p:nvSpPr>
        <p:spPr>
          <a:xfrm>
            <a:off x="4445720" y="883575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A19FA6BC-AAFF-E846-9B1F-06726ED1257B}"/>
              </a:ext>
            </a:extLst>
          </p:cNvPr>
          <p:cNvSpPr/>
          <p:nvPr/>
        </p:nvSpPr>
        <p:spPr>
          <a:xfrm>
            <a:off x="7574894" y="875907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0262AA-E510-F544-8576-B08641A56F69}"/>
              </a:ext>
            </a:extLst>
          </p:cNvPr>
          <p:cNvSpPr txBox="1"/>
          <p:nvPr/>
        </p:nvSpPr>
        <p:spPr>
          <a:xfrm>
            <a:off x="3373130" y="3272694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분석가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8C6DF4-BC4E-0E4D-B352-A58B2DE75F08}"/>
              </a:ext>
            </a:extLst>
          </p:cNvPr>
          <p:cNvSpPr txBox="1"/>
          <p:nvPr/>
        </p:nvSpPr>
        <p:spPr>
          <a:xfrm>
            <a:off x="3255183" y="2402823"/>
            <a:ext cx="188705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엔지니어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12B6E0-984F-144A-8DEE-FB217CB138E0}"/>
              </a:ext>
            </a:extLst>
          </p:cNvPr>
          <p:cNvSpPr txBox="1"/>
          <p:nvPr/>
        </p:nvSpPr>
        <p:spPr>
          <a:xfrm>
            <a:off x="7650981" y="3272694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과학자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78E1B-A54B-6849-A32E-78AA8B635D8A}"/>
              </a:ext>
            </a:extLst>
          </p:cNvPr>
          <p:cNvSpPr txBox="1"/>
          <p:nvPr/>
        </p:nvSpPr>
        <p:spPr>
          <a:xfrm>
            <a:off x="2008159" y="404826"/>
            <a:ext cx="320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분석 모델의 성능 경쟁</a:t>
            </a:r>
            <a:endParaRPr kumimoji="1" lang="ko-Kore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B08DE4-1A34-ED4F-A8EC-E67297E34A08}"/>
              </a:ext>
            </a:extLst>
          </p:cNvPr>
          <p:cNvSpPr txBox="1"/>
          <p:nvPr/>
        </p:nvSpPr>
        <p:spPr>
          <a:xfrm>
            <a:off x="2109622" y="5113349"/>
            <a:ext cx="198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토이 데이터</a:t>
            </a:r>
            <a:endParaRPr kumimoji="1" lang="ko-Kore-KR" altLang="en-US" sz="24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EA303B-572D-1046-80FA-7E815241CDC7}"/>
              </a:ext>
            </a:extLst>
          </p:cNvPr>
          <p:cNvSpPr txBox="1"/>
          <p:nvPr/>
        </p:nvSpPr>
        <p:spPr>
          <a:xfrm>
            <a:off x="8319813" y="5113349"/>
            <a:ext cx="198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ko-KR" altLang="en-US" sz="2400" dirty="0"/>
              <a:t>빅 데이터</a:t>
            </a:r>
            <a:endParaRPr lang="ko-Kore-KR" altLang="en-US" sz="2400" dirty="0"/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494ABEAD-FCBA-3145-9F04-6FE23E37C8B2}"/>
              </a:ext>
            </a:extLst>
          </p:cNvPr>
          <p:cNvSpPr/>
          <p:nvPr/>
        </p:nvSpPr>
        <p:spPr>
          <a:xfrm>
            <a:off x="7574894" y="5186610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4CF6D8-E2D6-4F4C-9D1C-8F0D12962B98}"/>
              </a:ext>
            </a:extLst>
          </p:cNvPr>
          <p:cNvSpPr txBox="1"/>
          <p:nvPr/>
        </p:nvSpPr>
        <p:spPr>
          <a:xfrm>
            <a:off x="5214718" y="5105680"/>
            <a:ext cx="198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ko-KR" altLang="en-US" sz="2400" dirty="0"/>
              <a:t>대용량 데이터</a:t>
            </a:r>
            <a:endParaRPr lang="ko-Kore-KR" alt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353F79-BF25-2F42-8B8B-46892394B685}"/>
              </a:ext>
            </a:extLst>
          </p:cNvPr>
          <p:cNvSpPr txBox="1"/>
          <p:nvPr/>
        </p:nvSpPr>
        <p:spPr>
          <a:xfrm>
            <a:off x="2045738" y="1415040"/>
            <a:ext cx="231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알고리즘 성능 이슈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82CBCF-FEBA-AE4F-AAC8-9FF89A80CD1A}"/>
              </a:ext>
            </a:extLst>
          </p:cNvPr>
          <p:cNvSpPr txBox="1"/>
          <p:nvPr/>
        </p:nvSpPr>
        <p:spPr>
          <a:xfrm>
            <a:off x="8049558" y="1415040"/>
            <a:ext cx="284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분석 장비의 성능 이슈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E9EB5CC-A692-BF44-856B-85CED13216B2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4358038" y="1599706"/>
            <a:ext cx="3691520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오른쪽 화살표[R] 39">
            <a:extLst>
              <a:ext uri="{FF2B5EF4-FFF2-40B4-BE49-F238E27FC236}">
                <a16:creationId xmlns:a16="http://schemas.microsoft.com/office/drawing/2014/main" id="{8110E357-8D06-5D4A-90D4-C02A217C55AF}"/>
              </a:ext>
            </a:extLst>
          </p:cNvPr>
          <p:cNvSpPr/>
          <p:nvPr/>
        </p:nvSpPr>
        <p:spPr>
          <a:xfrm>
            <a:off x="4445720" y="5186610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FFFB18-7C7D-E543-AC78-C594BEAFB5A2}"/>
              </a:ext>
            </a:extLst>
          </p:cNvPr>
          <p:cNvSpPr txBox="1"/>
          <p:nvPr/>
        </p:nvSpPr>
        <p:spPr>
          <a:xfrm>
            <a:off x="2066794" y="4691727"/>
            <a:ext cx="269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연산의 성능 경쟁</a:t>
            </a:r>
            <a:endParaRPr kumimoji="1" lang="ko-Kore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F0508C-4FAE-3C40-AE6C-FDAD19D6C1DE}"/>
              </a:ext>
            </a:extLst>
          </p:cNvPr>
          <p:cNvSpPr txBox="1"/>
          <p:nvPr/>
        </p:nvSpPr>
        <p:spPr>
          <a:xfrm>
            <a:off x="1947863" y="5739717"/>
            <a:ext cx="253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순차 데이터 프로세싱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176860-9735-0A44-9EF7-CAFF89BF1262}"/>
              </a:ext>
            </a:extLst>
          </p:cNvPr>
          <p:cNvSpPr txBox="1"/>
          <p:nvPr/>
        </p:nvSpPr>
        <p:spPr>
          <a:xfrm>
            <a:off x="8076943" y="5739717"/>
            <a:ext cx="284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병렬 데이터 프로세싱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6D4003E-4261-804C-B4F8-63925F676444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484318" y="5924383"/>
            <a:ext cx="3592625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AA820AD-F573-F04E-AD88-C0ADEAB19DEC}"/>
              </a:ext>
            </a:extLst>
          </p:cNvPr>
          <p:cNvSpPr txBox="1"/>
          <p:nvPr/>
        </p:nvSpPr>
        <p:spPr>
          <a:xfrm>
            <a:off x="6096000" y="6210090"/>
            <a:ext cx="126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“Hadoop”</a:t>
            </a:r>
            <a:endParaRPr kumimoji="1" lang="ko-Kore-KR" altLang="en-US" sz="2000" dirty="0">
              <a:solidFill>
                <a:srgbClr val="FF00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3C8953-C584-6A4A-A181-7B1DEDB1F20C}"/>
              </a:ext>
            </a:extLst>
          </p:cNvPr>
          <p:cNvSpPr txBox="1"/>
          <p:nvPr/>
        </p:nvSpPr>
        <p:spPr>
          <a:xfrm>
            <a:off x="7382263" y="6202854"/>
            <a:ext cx="1566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FF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“</a:t>
            </a:r>
            <a:r>
              <a:rPr kumimoji="1" lang="ko-KR" altLang="en-US" sz="2000" dirty="0">
                <a:solidFill>
                  <a:srgbClr val="FF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맵</a:t>
            </a:r>
            <a:r>
              <a:rPr kumimoji="1" lang="en-US" altLang="ko-KR" sz="2000" dirty="0">
                <a:solidFill>
                  <a:srgbClr val="FF0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-Reduce”</a:t>
            </a:r>
            <a:endParaRPr kumimoji="1" lang="ko-Kore-KR" altLang="en-US" sz="2000" dirty="0">
              <a:solidFill>
                <a:srgbClr val="FF00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388997-0742-9844-814D-3A1AFF2F8BE0}"/>
              </a:ext>
            </a:extLst>
          </p:cNvPr>
          <p:cNvSpPr txBox="1"/>
          <p:nvPr/>
        </p:nvSpPr>
        <p:spPr>
          <a:xfrm>
            <a:off x="7901501" y="2391978"/>
            <a:ext cx="118173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BI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분석가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16E355-9676-0E45-A87A-7713CEEB7EDD}"/>
              </a:ext>
            </a:extLst>
          </p:cNvPr>
          <p:cNvSpPr txBox="1"/>
          <p:nvPr/>
        </p:nvSpPr>
        <p:spPr>
          <a:xfrm>
            <a:off x="7750258" y="3955368"/>
            <a:ext cx="165301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시스템 개발자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28DAAE0-2A8F-1B4F-ACB1-5BB31A762B7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5317893" y="3503527"/>
            <a:ext cx="2333088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3454D19-E393-A643-B1F5-EC8FF783FD04}"/>
              </a:ext>
            </a:extLst>
          </p:cNvPr>
          <p:cNvSpPr txBox="1"/>
          <p:nvPr/>
        </p:nvSpPr>
        <p:spPr>
          <a:xfrm>
            <a:off x="3189362" y="3953544"/>
            <a:ext cx="293541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통계학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컴퓨터과학 전공자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421B39-29F7-B54B-ACE1-DE00D19B3873}"/>
              </a:ext>
            </a:extLst>
          </p:cNvPr>
          <p:cNvSpPr txBox="1"/>
          <p:nvPr/>
        </p:nvSpPr>
        <p:spPr>
          <a:xfrm>
            <a:off x="7574894" y="4402386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accent5">
                    <a:lumMod val="7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“</a:t>
            </a:r>
            <a:r>
              <a:rPr kumimoji="1" lang="ko-KR" altLang="en-US" b="1" dirty="0">
                <a:solidFill>
                  <a:schemeClr val="accent5">
                    <a:lumMod val="7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데이터분석 시스템 생태계의 공급자</a:t>
            </a:r>
            <a:r>
              <a:rPr kumimoji="1" lang="en-US" altLang="ko-KR" b="1" dirty="0">
                <a:solidFill>
                  <a:schemeClr val="accent5">
                    <a:lumMod val="7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”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21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2A36C0-78E2-454A-8248-F13534727300}"/>
              </a:ext>
            </a:extLst>
          </p:cNvPr>
          <p:cNvSpPr txBox="1"/>
          <p:nvPr/>
        </p:nvSpPr>
        <p:spPr>
          <a:xfrm>
            <a:off x="1165709" y="940432"/>
            <a:ext cx="146283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R Graphics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CD13B-4F26-CB48-B77C-7D20D6933BC8}"/>
              </a:ext>
            </a:extLst>
          </p:cNvPr>
          <p:cNvSpPr txBox="1"/>
          <p:nvPr/>
        </p:nvSpPr>
        <p:spPr>
          <a:xfrm>
            <a:off x="3967020" y="940432"/>
            <a:ext cx="194514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Trellis Graphics</a:t>
            </a:r>
            <a:endParaRPr lang="ko-Kore-KR" altLang="en-US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C825C-F6A0-934B-9601-9EFAF3DA9D47}"/>
              </a:ext>
            </a:extLst>
          </p:cNvPr>
          <p:cNvSpPr txBox="1"/>
          <p:nvPr/>
        </p:nvSpPr>
        <p:spPr>
          <a:xfrm>
            <a:off x="6963155" y="940432"/>
            <a:ext cx="266412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Grammar of Graphics</a:t>
            </a:r>
            <a:endParaRPr lang="ko-Kore-KR" altLang="en-US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394A2200-01F9-F84C-AC69-78CB95C690DA}"/>
              </a:ext>
            </a:extLst>
          </p:cNvPr>
          <p:cNvSpPr/>
          <p:nvPr/>
        </p:nvSpPr>
        <p:spPr>
          <a:xfrm>
            <a:off x="3070292" y="961523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A19FA6BC-AAFF-E846-9B1F-06726ED1257B}"/>
              </a:ext>
            </a:extLst>
          </p:cNvPr>
          <p:cNvSpPr/>
          <p:nvPr/>
        </p:nvSpPr>
        <p:spPr>
          <a:xfrm>
            <a:off x="6277733" y="953672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78E1B-A54B-6849-A32E-78AA8B635D8A}"/>
              </a:ext>
            </a:extLst>
          </p:cNvPr>
          <p:cNvSpPr txBox="1"/>
          <p:nvPr/>
        </p:nvSpPr>
        <p:spPr>
          <a:xfrm>
            <a:off x="1114089" y="528920"/>
            <a:ext cx="1956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>
              <a:defRPr kumimoji="1" b="1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r>
              <a:rPr lang="en-US" altLang="ko-KR" dirty="0"/>
              <a:t>S </a:t>
            </a:r>
            <a:r>
              <a:rPr lang="ko-KR" altLang="en-US" dirty="0"/>
              <a:t>시스템의 시각화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B08DE4-1A34-ED4F-A8EC-E67297E34A08}"/>
              </a:ext>
            </a:extLst>
          </p:cNvPr>
          <p:cNvSpPr txBox="1"/>
          <p:nvPr/>
        </p:nvSpPr>
        <p:spPr>
          <a:xfrm>
            <a:off x="1199829" y="2809793"/>
            <a:ext cx="99097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Base R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EA303B-572D-1046-80FA-7E815241CDC7}"/>
              </a:ext>
            </a:extLst>
          </p:cNvPr>
          <p:cNvSpPr txBox="1"/>
          <p:nvPr/>
        </p:nvSpPr>
        <p:spPr>
          <a:xfrm>
            <a:off x="7672901" y="2809793"/>
            <a:ext cx="134203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en-US" altLang="ko-KR" sz="2000" dirty="0"/>
              <a:t>Tidyverse</a:t>
            </a:r>
            <a:endParaRPr lang="ko-Kore-KR" altLang="en-US" sz="2000" dirty="0"/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494ABEAD-FCBA-3145-9F04-6FE23E37C8B2}"/>
              </a:ext>
            </a:extLst>
          </p:cNvPr>
          <p:cNvSpPr/>
          <p:nvPr/>
        </p:nvSpPr>
        <p:spPr>
          <a:xfrm>
            <a:off x="4889488" y="2875663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353F79-BF25-2F42-8B8B-46892394B685}"/>
              </a:ext>
            </a:extLst>
          </p:cNvPr>
          <p:cNvSpPr txBox="1"/>
          <p:nvPr/>
        </p:nvSpPr>
        <p:spPr>
          <a:xfrm>
            <a:off x="968502" y="1552826"/>
            <a:ext cx="204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low level plots</a:t>
            </a:r>
          </a:p>
          <a:p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high level </a:t>
            </a:r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plots</a:t>
            </a:r>
            <a:endParaRPr kumimoji="1" lang="ko-Kore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82CBCF-FEBA-AE4F-AAC8-9FF89A80CD1A}"/>
              </a:ext>
            </a:extLst>
          </p:cNvPr>
          <p:cNvSpPr txBox="1"/>
          <p:nvPr/>
        </p:nvSpPr>
        <p:spPr>
          <a:xfrm>
            <a:off x="7034152" y="1691325"/>
            <a:ext cx="266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ggplot2 package</a:t>
            </a:r>
            <a:endParaRPr kumimoji="1" lang="ko-Kore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E9EB5CC-A692-BF44-856B-85CED13216B2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3012386" y="1875991"/>
            <a:ext cx="4021766" cy="1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3FFFB18-7C7D-E543-AC78-C594BEAFB5A2}"/>
              </a:ext>
            </a:extLst>
          </p:cNvPr>
          <p:cNvSpPr txBox="1"/>
          <p:nvPr/>
        </p:nvSpPr>
        <p:spPr>
          <a:xfrm>
            <a:off x="1138475" y="2388171"/>
            <a:ext cx="357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조작</a:t>
            </a:r>
            <a:r>
              <a:rPr kumimoji="1" lang="en-US" altLang="ko-KR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데이터분석</a:t>
            </a:r>
            <a:r>
              <a:rPr kumimoji="1" lang="en-US" altLang="ko-KR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시각화</a:t>
            </a:r>
            <a:endParaRPr kumimoji="1" lang="ko-Kore-KR" altLang="en-US" b="1" dirty="0">
              <a:solidFill>
                <a:srgbClr val="0070C0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F0508C-4FAE-3C40-AE6C-FDAD19D6C1DE}"/>
              </a:ext>
            </a:extLst>
          </p:cNvPr>
          <p:cNvSpPr txBox="1"/>
          <p:nvPr/>
        </p:nvSpPr>
        <p:spPr>
          <a:xfrm>
            <a:off x="1069649" y="3361005"/>
            <a:ext cx="194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R 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기본 문법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176860-9735-0A44-9EF7-CAFF89BF1262}"/>
              </a:ext>
            </a:extLst>
          </p:cNvPr>
          <p:cNvSpPr txBox="1"/>
          <p:nvPr/>
        </p:nvSpPr>
        <p:spPr>
          <a:xfrm>
            <a:off x="7198729" y="3361005"/>
            <a:ext cx="266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NanumSquare" panose="020B0600000101010101" pitchFamily="34" charset="-127"/>
                <a:ea typeface="NanumSquare" panose="020B0600000101010101" pitchFamily="34" charset="-127"/>
              </a:rPr>
              <a:t>Data Science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에코시스템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6D4003E-4261-804C-B4F8-63925F676444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012386" y="3545671"/>
            <a:ext cx="4186343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8E0B20-A76C-5149-B36C-99B32B59D63F}"/>
              </a:ext>
            </a:extLst>
          </p:cNvPr>
          <p:cNvSpPr txBox="1"/>
          <p:nvPr/>
        </p:nvSpPr>
        <p:spPr>
          <a:xfrm>
            <a:off x="4071376" y="1416530"/>
            <a:ext cx="1786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lattice </a:t>
            </a:r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package</a:t>
            </a:r>
            <a:endParaRPr lang="ko-Kore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433738-E0CC-2D49-AF3F-9682A50D8585}"/>
              </a:ext>
            </a:extLst>
          </p:cNvPr>
          <p:cNvSpPr txBox="1"/>
          <p:nvPr/>
        </p:nvSpPr>
        <p:spPr>
          <a:xfrm>
            <a:off x="3840433" y="524198"/>
            <a:ext cx="2373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다변량 분석에 최적화</a:t>
            </a:r>
            <a:endParaRPr lang="ko-Kore-KR" altLang="en-US" dirty="0">
              <a:solidFill>
                <a:srgbClr val="0070C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C12105-3743-2D48-AABC-38B578481502}"/>
              </a:ext>
            </a:extLst>
          </p:cNvPr>
          <p:cNvSpPr txBox="1"/>
          <p:nvPr/>
        </p:nvSpPr>
        <p:spPr>
          <a:xfrm>
            <a:off x="7042160" y="529768"/>
            <a:ext cx="2664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생각하는 대로 쉽게 표현</a:t>
            </a:r>
            <a:endParaRPr lang="ko-Kore-KR" altLang="en-US" dirty="0">
              <a:solidFill>
                <a:srgbClr val="0070C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AA7C7E-2BC4-4E4C-A41D-A16A51FDEFEE}"/>
              </a:ext>
            </a:extLst>
          </p:cNvPr>
          <p:cNvSpPr txBox="1"/>
          <p:nvPr/>
        </p:nvSpPr>
        <p:spPr>
          <a:xfrm>
            <a:off x="1434092" y="5803963"/>
            <a:ext cx="223330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통계학자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대학 교수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4C061E-E788-3144-A92A-58B22FE71C5A}"/>
              </a:ext>
            </a:extLst>
          </p:cNvPr>
          <p:cNvSpPr txBox="1"/>
          <p:nvPr/>
        </p:nvSpPr>
        <p:spPr>
          <a:xfrm>
            <a:off x="7505623" y="6215859"/>
            <a:ext cx="1653017" cy="400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시스템 개발자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14A2ED-B2BC-5540-9E38-4FAE6A1E107A}"/>
              </a:ext>
            </a:extLst>
          </p:cNvPr>
          <p:cNvSpPr txBox="1"/>
          <p:nvPr/>
        </p:nvSpPr>
        <p:spPr>
          <a:xfrm>
            <a:off x="1465300" y="4436873"/>
            <a:ext cx="91243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R Stat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9D8D47-B3A5-5645-8677-EF04C114E7E4}"/>
              </a:ext>
            </a:extLst>
          </p:cNvPr>
          <p:cNvSpPr txBox="1"/>
          <p:nvPr/>
        </p:nvSpPr>
        <p:spPr>
          <a:xfrm>
            <a:off x="4570796" y="4436873"/>
            <a:ext cx="78637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caret</a:t>
            </a:r>
            <a:endParaRPr lang="ko-Kore-KR" altLang="en-US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89F80B-8F24-6843-802A-E18D19CBD815}"/>
              </a:ext>
            </a:extLst>
          </p:cNvPr>
          <p:cNvSpPr txBox="1"/>
          <p:nvPr/>
        </p:nvSpPr>
        <p:spPr>
          <a:xfrm>
            <a:off x="7561065" y="4436873"/>
            <a:ext cx="151708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en-US" altLang="ko-KR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Tidymodels</a:t>
            </a:r>
            <a:endParaRPr lang="ko-Kore-KR" altLang="en-US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9" name="오른쪽 화살표[R] 68">
            <a:extLst>
              <a:ext uri="{FF2B5EF4-FFF2-40B4-BE49-F238E27FC236}">
                <a16:creationId xmlns:a16="http://schemas.microsoft.com/office/drawing/2014/main" id="{1C8274A1-B694-F348-95A4-91BF0CB28B4B}"/>
              </a:ext>
            </a:extLst>
          </p:cNvPr>
          <p:cNvSpPr/>
          <p:nvPr/>
        </p:nvSpPr>
        <p:spPr>
          <a:xfrm>
            <a:off x="3094678" y="4457964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0" name="오른쪽 화살표[R] 69">
            <a:extLst>
              <a:ext uri="{FF2B5EF4-FFF2-40B4-BE49-F238E27FC236}">
                <a16:creationId xmlns:a16="http://schemas.microsoft.com/office/drawing/2014/main" id="{E1E66AEA-58CA-6045-9922-160A50CC61B3}"/>
              </a:ext>
            </a:extLst>
          </p:cNvPr>
          <p:cNvSpPr/>
          <p:nvPr/>
        </p:nvSpPr>
        <p:spPr>
          <a:xfrm>
            <a:off x="6302119" y="4450113"/>
            <a:ext cx="444032" cy="361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47F7B5-C5DB-E949-81E3-5E0F2963F80A}"/>
              </a:ext>
            </a:extLst>
          </p:cNvPr>
          <p:cNvSpPr txBox="1"/>
          <p:nvPr/>
        </p:nvSpPr>
        <p:spPr>
          <a:xfrm>
            <a:off x="1290183" y="4025361"/>
            <a:ext cx="143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>
              <a:defRPr kumimoji="1" b="1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r>
              <a:rPr lang="ko-KR" altLang="en-US" dirty="0"/>
              <a:t>통계 모델링</a:t>
            </a:r>
            <a:endParaRPr lang="ko-Kore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C0C224-80C8-254B-B843-24A089E268D6}"/>
              </a:ext>
            </a:extLst>
          </p:cNvPr>
          <p:cNvSpPr txBox="1"/>
          <p:nvPr/>
        </p:nvSpPr>
        <p:spPr>
          <a:xfrm>
            <a:off x="3864819" y="4020639"/>
            <a:ext cx="2373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다변량 분석에 최적화</a:t>
            </a:r>
            <a:endParaRPr lang="ko-Kore-KR" altLang="en-US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7D1AF0-CE89-6E45-8161-59FDAE8C5DF4}"/>
              </a:ext>
            </a:extLst>
          </p:cNvPr>
          <p:cNvSpPr txBox="1"/>
          <p:nvPr/>
        </p:nvSpPr>
        <p:spPr>
          <a:xfrm>
            <a:off x="7292014" y="4013683"/>
            <a:ext cx="2664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모델링</a:t>
            </a:r>
            <a:r>
              <a:rPr kumimoji="1" lang="en-US" altLang="ko-KR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/ML </a:t>
            </a:r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프레임워크</a:t>
            </a:r>
            <a:endParaRPr lang="ko-Kore-KR" altLang="en-US" dirty="0">
              <a:solidFill>
                <a:srgbClr val="0070C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7FAA2A-AEB6-3D4A-ADE3-2DE04E03D3F4}"/>
              </a:ext>
            </a:extLst>
          </p:cNvPr>
          <p:cNvSpPr txBox="1"/>
          <p:nvPr/>
        </p:nvSpPr>
        <p:spPr>
          <a:xfrm>
            <a:off x="7050173" y="2335653"/>
            <a:ext cx="2664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데이터 과학 프레임워크</a:t>
            </a:r>
            <a:endParaRPr lang="ko-Kore-KR" altLang="en-US" dirty="0">
              <a:solidFill>
                <a:srgbClr val="0070C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27FD38-5001-1241-917B-BC5B66B1DD06}"/>
              </a:ext>
            </a:extLst>
          </p:cNvPr>
          <p:cNvSpPr txBox="1"/>
          <p:nvPr/>
        </p:nvSpPr>
        <p:spPr>
          <a:xfrm>
            <a:off x="1162934" y="4982009"/>
            <a:ext cx="194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R 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기본 문법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2E25AB-24F3-9C4B-B708-9EFBE377E381}"/>
              </a:ext>
            </a:extLst>
          </p:cNvPr>
          <p:cNvSpPr txBox="1"/>
          <p:nvPr/>
        </p:nvSpPr>
        <p:spPr>
          <a:xfrm>
            <a:off x="7292014" y="4982009"/>
            <a:ext cx="266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Modeling/ML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에코시스템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2155995-C756-5B47-89C6-8B2B71E6124F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3105671" y="5166675"/>
            <a:ext cx="4186343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28DF591-EB8E-F142-934A-7DA67DB6EEC3}"/>
              </a:ext>
            </a:extLst>
          </p:cNvPr>
          <p:cNvSpPr txBox="1"/>
          <p:nvPr/>
        </p:nvSpPr>
        <p:spPr>
          <a:xfrm>
            <a:off x="7183987" y="5803963"/>
            <a:ext cx="223330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통계학자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/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대학 교수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69A3E36-07B9-B94B-AE9F-E67EDA355159}"/>
              </a:ext>
            </a:extLst>
          </p:cNvPr>
          <p:cNvCxnSpPr>
            <a:cxnSpLocks/>
            <a:stCxn id="51" idx="3"/>
            <a:endCxn id="86" idx="1"/>
          </p:cNvCxnSpPr>
          <p:nvPr/>
        </p:nvCxnSpPr>
        <p:spPr>
          <a:xfrm>
            <a:off x="3667396" y="6004018"/>
            <a:ext cx="3516591" cy="0"/>
          </a:xfrm>
          <a:prstGeom prst="straightConnector1">
            <a:avLst/>
          </a:prstGeom>
          <a:ln w="190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602049D-9E13-7942-B0DA-69FA57F2C03B}"/>
              </a:ext>
            </a:extLst>
          </p:cNvPr>
          <p:cNvSpPr txBox="1"/>
          <p:nvPr/>
        </p:nvSpPr>
        <p:spPr>
          <a:xfrm>
            <a:off x="4238732" y="5613687"/>
            <a:ext cx="2373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R </a:t>
            </a:r>
            <a:r>
              <a:rPr kumimoji="1" lang="ko-KR" altLang="en-US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패키지 개발자의 변화</a:t>
            </a:r>
            <a:endParaRPr lang="ko-Kore-KR" altLang="en-US" dirty="0">
              <a:solidFill>
                <a:srgbClr val="0070C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D960229-336E-1543-B2EA-9DEAC2D13837}"/>
              </a:ext>
            </a:extLst>
          </p:cNvPr>
          <p:cNvSpPr txBox="1"/>
          <p:nvPr/>
        </p:nvSpPr>
        <p:spPr>
          <a:xfrm>
            <a:off x="10167722" y="942839"/>
            <a:ext cx="1717138" cy="4223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ko-Kore-KR"/>
            </a:defPPr>
            <a:lvl1pPr>
              <a:defRPr kumimoji="1" sz="2800" b="1"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</a:lstStyle>
          <a:p>
            <a:pPr algn="ctr"/>
            <a:r>
              <a:rPr lang="ko-KR" altLang="en-US" sz="2000" dirty="0">
                <a:latin typeface="NanumSquare" panose="020B0600000101010101" pitchFamily="34" charset="-127"/>
                <a:ea typeface="NanumSquare" panose="020B0600000101010101" pitchFamily="34" charset="-127"/>
              </a:rPr>
              <a:t>재현 가능 연구</a:t>
            </a:r>
            <a:endParaRPr lang="ko-Kore-KR" altLang="en-US" sz="20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3EEC729-5627-FA46-90E5-AB6ACF42A224}"/>
              </a:ext>
            </a:extLst>
          </p:cNvPr>
          <p:cNvSpPr txBox="1"/>
          <p:nvPr/>
        </p:nvSpPr>
        <p:spPr>
          <a:xfrm>
            <a:off x="10286842" y="2199157"/>
            <a:ext cx="15207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knitr</a:t>
            </a:r>
          </a:p>
          <a:p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rmarkdown</a:t>
            </a:r>
          </a:p>
          <a:p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blogdown</a:t>
            </a:r>
          </a:p>
          <a:p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bookdown</a:t>
            </a:r>
          </a:p>
          <a:p>
            <a:r>
              <a:rPr kumimoji="1" lang="en-US" altLang="ko-Kore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distill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9446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F918A7-0AAE-F04C-A84C-E74E08013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950" y="3006469"/>
            <a:ext cx="1544637" cy="1765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1EA3A6-A611-C442-A29E-F8F891759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125" y="1716474"/>
            <a:ext cx="1487649" cy="17236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D5CAB9-BBFF-0C4F-A1E8-144952C26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950" y="3006469"/>
            <a:ext cx="1524000" cy="1765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61687C-19E1-9B4A-B97A-EB1BC4C7F56F}"/>
              </a:ext>
            </a:extLst>
          </p:cNvPr>
          <p:cNvSpPr txBox="1"/>
          <p:nvPr/>
        </p:nvSpPr>
        <p:spPr>
          <a:xfrm>
            <a:off x="2067152" y="3697962"/>
            <a:ext cx="15240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for loop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62BF86-FABC-E740-9777-69AA902B5FC5}"/>
              </a:ext>
            </a:extLst>
          </p:cNvPr>
          <p:cNvSpPr txBox="1"/>
          <p:nvPr/>
        </p:nvSpPr>
        <p:spPr>
          <a:xfrm>
            <a:off x="4508863" y="3697962"/>
            <a:ext cx="15240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apply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A21868-579E-874D-8AFC-E08ED2D040B2}"/>
              </a:ext>
            </a:extLst>
          </p:cNvPr>
          <p:cNvSpPr txBox="1"/>
          <p:nvPr/>
        </p:nvSpPr>
        <p:spPr>
          <a:xfrm>
            <a:off x="6969616" y="4932256"/>
            <a:ext cx="1524000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functional program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A10558-B2F0-EB45-814F-A85CB799F2CA}"/>
              </a:ext>
            </a:extLst>
          </p:cNvPr>
          <p:cNvSpPr txBox="1"/>
          <p:nvPr/>
        </p:nvSpPr>
        <p:spPr>
          <a:xfrm>
            <a:off x="8809309" y="4929881"/>
            <a:ext cx="2687597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parallel/Distributed</a:t>
            </a:r>
          </a:p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processing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809A09-A85C-B147-ABB0-AB5B830A9C54}"/>
              </a:ext>
            </a:extLst>
          </p:cNvPr>
          <p:cNvSpPr txBox="1"/>
          <p:nvPr/>
        </p:nvSpPr>
        <p:spPr>
          <a:xfrm>
            <a:off x="7731616" y="1202668"/>
            <a:ext cx="199581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future + purrr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8CF98A-A1FF-E843-91F6-E864A7B5B974}"/>
              </a:ext>
            </a:extLst>
          </p:cNvPr>
          <p:cNvCxnSpPr>
            <a:stCxn id="11" idx="3"/>
            <a:endCxn id="48" idx="1"/>
          </p:cNvCxnSpPr>
          <p:nvPr/>
        </p:nvCxnSpPr>
        <p:spPr>
          <a:xfrm>
            <a:off x="3591152" y="3898017"/>
            <a:ext cx="917711" cy="0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76AF504-71BB-9B4A-8089-1537726B4225}"/>
              </a:ext>
            </a:extLst>
          </p:cNvPr>
          <p:cNvCxnSpPr>
            <a:cxnSpLocks/>
            <a:stCxn id="48" idx="3"/>
            <a:endCxn id="9" idx="1"/>
          </p:cNvCxnSpPr>
          <p:nvPr/>
        </p:nvCxnSpPr>
        <p:spPr>
          <a:xfrm flipV="1">
            <a:off x="6032863" y="3889119"/>
            <a:ext cx="1152087" cy="8898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B89E063F-05F9-B243-BCBB-388F45A05B5E}"/>
              </a:ext>
            </a:extLst>
          </p:cNvPr>
          <p:cNvCxnSpPr>
            <a:endCxn id="6" idx="1"/>
          </p:cNvCxnSpPr>
          <p:nvPr/>
        </p:nvCxnSpPr>
        <p:spPr>
          <a:xfrm rot="5400000" flipH="1" flipV="1">
            <a:off x="7392905" y="2667877"/>
            <a:ext cx="661783" cy="482657"/>
          </a:xfrm>
          <a:prstGeom prst="bentConnector2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BCF6C70F-9FD1-0245-852B-C0E507F6EFF4}"/>
              </a:ext>
            </a:extLst>
          </p:cNvPr>
          <p:cNvCxnSpPr>
            <a:cxnSpLocks/>
            <a:endCxn id="6" idx="3"/>
          </p:cNvCxnSpPr>
          <p:nvPr/>
        </p:nvCxnSpPr>
        <p:spPr>
          <a:xfrm rot="16200000" flipV="1">
            <a:off x="9351385" y="2679702"/>
            <a:ext cx="661784" cy="459005"/>
          </a:xfrm>
          <a:prstGeom prst="bentConnector2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B9A72B6B-9095-C749-9179-3386B2150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5" y="1117152"/>
            <a:ext cx="7165243" cy="18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8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169</Words>
  <Application>Microsoft Macintosh PowerPoint</Application>
  <PresentationFormat>와이드스크린</PresentationFormat>
  <Paragraphs>64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NanumSquare</vt:lpstr>
      <vt:lpstr>NanumSquare 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충현</dc:creator>
  <cp:lastModifiedBy>유 충현</cp:lastModifiedBy>
  <cp:revision>3</cp:revision>
  <dcterms:created xsi:type="dcterms:W3CDTF">2021-11-08T04:05:08Z</dcterms:created>
  <dcterms:modified xsi:type="dcterms:W3CDTF">2021-11-09T14:58:13Z</dcterms:modified>
</cp:coreProperties>
</file>