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3"/>
  </p:notesMasterIdLst>
  <p:sldIdLst>
    <p:sldId id="256" r:id="rId2"/>
    <p:sldId id="424" r:id="rId3"/>
    <p:sldId id="395" r:id="rId4"/>
    <p:sldId id="430" r:id="rId5"/>
    <p:sldId id="396" r:id="rId6"/>
    <p:sldId id="397" r:id="rId7"/>
    <p:sldId id="398" r:id="rId8"/>
    <p:sldId id="399" r:id="rId9"/>
    <p:sldId id="401" r:id="rId10"/>
    <p:sldId id="319" r:id="rId11"/>
    <p:sldId id="419" r:id="rId12"/>
    <p:sldId id="420" r:id="rId13"/>
    <p:sldId id="402" r:id="rId14"/>
    <p:sldId id="403" r:id="rId15"/>
    <p:sldId id="404" r:id="rId16"/>
    <p:sldId id="405" r:id="rId17"/>
    <p:sldId id="406" r:id="rId18"/>
    <p:sldId id="414" r:id="rId19"/>
    <p:sldId id="415" r:id="rId20"/>
    <p:sldId id="416" r:id="rId21"/>
    <p:sldId id="417" r:id="rId22"/>
    <p:sldId id="418" r:id="rId23"/>
    <p:sldId id="407" r:id="rId24"/>
    <p:sldId id="408" r:id="rId25"/>
    <p:sldId id="436" r:id="rId26"/>
    <p:sldId id="409" r:id="rId27"/>
    <p:sldId id="438" r:id="rId28"/>
    <p:sldId id="435" r:id="rId29"/>
    <p:sldId id="410" r:id="rId30"/>
    <p:sldId id="411" r:id="rId31"/>
    <p:sldId id="412" r:id="rId32"/>
    <p:sldId id="413" r:id="rId33"/>
    <p:sldId id="421" r:id="rId34"/>
    <p:sldId id="432" r:id="rId35"/>
    <p:sldId id="422" r:id="rId36"/>
    <p:sldId id="425" r:id="rId37"/>
    <p:sldId id="428" r:id="rId38"/>
    <p:sldId id="423" r:id="rId39"/>
    <p:sldId id="433" r:id="rId40"/>
    <p:sldId id="434" r:id="rId41"/>
    <p:sldId id="42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A1AAE-7CF1-DA42-B360-AE7964CB04A1}" v="13" dt="2021-05-26T11:52:33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5315" autoAdjust="0"/>
  </p:normalViewPr>
  <p:slideViewPr>
    <p:cSldViewPr snapToGrid="0">
      <p:cViewPr varScale="1">
        <p:scale>
          <a:sx n="114" d="100"/>
          <a:sy n="114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4A4E-8907-4469-896B-C57BD2CDAA1F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165ED-987F-4D60-901C-805A68ED8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6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0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Solution to the compile error: [CIRCULAR REFERENCE:…]</a:t>
            </a:r>
          </a:p>
          <a:p>
            <a:r>
              <a:rPr lang="en-US" altLang="zh-TW" dirty="0"/>
              <a:t>Android {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 err="1"/>
              <a:t>compileOptions</a:t>
            </a:r>
            <a:r>
              <a:rPr lang="en-US" altLang="zh-TW" dirty="0"/>
              <a:t> </a:t>
            </a:r>
            <a:r>
              <a:rPr lang="en-US" altLang="zh-TW" b="1" dirty="0">
                <a:effectLst/>
              </a:rPr>
              <a:t>{</a:t>
            </a:r>
            <a:br>
              <a:rPr lang="en-US" altLang="zh-TW" b="1" dirty="0">
                <a:effectLst/>
              </a:rPr>
            </a:br>
            <a:r>
              <a:rPr lang="en-US" altLang="zh-TW" b="1" dirty="0">
                <a:effectLst/>
              </a:rPr>
              <a:t>    </a:t>
            </a:r>
            <a:r>
              <a:rPr lang="en-US" altLang="zh-TW" dirty="0" err="1"/>
              <a:t>sourceCompatibility</a:t>
            </a:r>
            <a:r>
              <a:rPr lang="en-US" altLang="zh-TW" dirty="0"/>
              <a:t> JavaVersion.</a:t>
            </a:r>
            <a:r>
              <a:rPr lang="en-US" altLang="zh-TW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VERSION_1_8</a:t>
            </a:r>
            <a:br>
              <a:rPr lang="en-US" altLang="zh-TW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dirty="0" err="1"/>
              <a:t>targetCompatibility</a:t>
            </a:r>
            <a:r>
              <a:rPr lang="en-US" altLang="zh-TW" dirty="0"/>
              <a:t> JavaVersion.</a:t>
            </a:r>
            <a:r>
              <a:rPr lang="en-US" altLang="zh-TW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VERSION_1_8</a:t>
            </a:r>
            <a:br>
              <a:rPr lang="en-US" altLang="zh-TW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b="1" dirty="0">
                <a:effectLst/>
              </a:rPr>
              <a:t>}</a:t>
            </a:r>
          </a:p>
          <a:p>
            <a:r>
              <a:rPr lang="en-US" altLang="zh-TW" b="1" dirty="0">
                <a:effectLst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165ED-987F-4D60-901C-805A68ED82E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5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2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8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5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3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xb/intro/index.html" TargetMode="External"/><Relationship Id="rId3" Type="http://schemas.openxmlformats.org/officeDocument/2006/relationships/hyperlink" Target="https://github.com/FasterXML/jackson" TargetMode="External"/><Relationship Id="rId7" Type="http://schemas.openxmlformats.org/officeDocument/2006/relationships/hyperlink" Target="http://simple.sourceforge.net/" TargetMode="External"/><Relationship Id="rId2" Type="http://schemas.openxmlformats.org/officeDocument/2006/relationships/hyperlink" Target="https://github.com/google/g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quare/wire" TargetMode="External"/><Relationship Id="rId5" Type="http://schemas.openxmlformats.org/officeDocument/2006/relationships/hyperlink" Target="https://developers.google.com/protocol-buffers/" TargetMode="External"/><Relationship Id="rId4" Type="http://schemas.openxmlformats.org/officeDocument/2006/relationships/hyperlink" Target="https://github.com/square/moshi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034E7-FE3B-4999-88B8-686763682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Work with HTTP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A4F478-EE45-477C-B02A-4767991AC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Shou-Chih Lo</a:t>
            </a:r>
          </a:p>
          <a:p>
            <a:r>
              <a:rPr lang="en-US" altLang="zh-TW" dirty="0"/>
              <a:t>National dong </a:t>
            </a:r>
            <a:r>
              <a:rPr lang="en-US" altLang="zh-TW" dirty="0" err="1"/>
              <a:t>hwa</a:t>
            </a:r>
            <a:r>
              <a:rPr lang="en-US" altLang="zh-TW" dirty="0"/>
              <a:t> university</a:t>
            </a:r>
          </a:p>
          <a:p>
            <a:r>
              <a:rPr lang="en-US" altLang="zh-TW" dirty="0"/>
              <a:t>2020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80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0798C-A9E7-4822-8CB6-66026F4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Callback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1D347-19F3-4302-9433-A7EEF3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Also known as a "call-after" function, is any executable code that is passed as an argument to other code</a:t>
            </a:r>
          </a:p>
          <a:p>
            <a:r>
              <a:rPr lang="en-US" altLang="zh-TW" dirty="0"/>
              <a:t>Common in asynchronous programming to notify the completion of one background job</a:t>
            </a:r>
            <a:endParaRPr lang="zh-TW" altLang="en-US" dirty="0"/>
          </a:p>
        </p:txBody>
      </p:sp>
      <p:pic>
        <p:nvPicPr>
          <p:cNvPr id="2050" name="Picture 2" descr="callback回撥函式--python - IT閱讀">
            <a:extLst>
              <a:ext uri="{FF2B5EF4-FFF2-40B4-BE49-F238E27FC236}">
                <a16:creationId xmlns:a16="http://schemas.microsoft.com/office/drawing/2014/main" id="{680107DA-DDE9-40BC-B100-25760751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15" y="3758142"/>
            <a:ext cx="7582307" cy="256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F76C8-7448-40E5-858C-9E9084A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okhttp3.Callback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5477E7-4014-40A2-A433-90AB626C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HttpUtil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842C0-C6E1-4FFC-99B7-D3163353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22" y="2589387"/>
            <a:ext cx="10341293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HttpUtil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sendOkHttpRequest(address: String, callback: okhttp3.Callback)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= OkHttpClient()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 = Request.Builder()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.url(address)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.build()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client.newCall(request).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(callback)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//internally open a background thread</a:t>
            </a:r>
            <a:b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82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1E015-4EDF-47F0-B0E9-97BAADCF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okhttp3.Callback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E98C5-93CC-46E3-A5EB-7C513AA4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74" y="2346046"/>
            <a:ext cx="935384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inding.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button.setOnClickListener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HttpUtil.sendOkHttpRequest(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GIVEN_URL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Callback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onResponse(call: Call, response: Response)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responseData = response.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?.string()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showResponse(responseData!!)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onFailure(call: Call, e: IOException)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A35D1745-20EB-4B88-AFC1-5463D29F9AE7}"/>
              </a:ext>
            </a:extLst>
          </p:cNvPr>
          <p:cNvSpPr/>
          <p:nvPr/>
        </p:nvSpPr>
        <p:spPr>
          <a:xfrm>
            <a:off x="4487517" y="4985468"/>
            <a:ext cx="2703444" cy="655573"/>
          </a:xfrm>
          <a:prstGeom prst="wedgeRectCallout">
            <a:avLst>
              <a:gd name="adj1" fmla="val -30817"/>
              <a:gd name="adj2" fmla="val -6940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Callback functions still run in background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897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55D1A-3356-4B3F-9936-AF5BBBDD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Parsing 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53B86-123E-4CBD-B05E-E2C6523E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party library: </a:t>
            </a:r>
            <a:r>
              <a:rPr lang="en-US" altLang="zh-TW" dirty="0" err="1"/>
              <a:t>Jsoup</a:t>
            </a:r>
            <a:endParaRPr lang="en-US" altLang="zh-TW" dirty="0"/>
          </a:p>
          <a:p>
            <a:r>
              <a:rPr lang="en-US" altLang="zh-TW" dirty="0"/>
              <a:t>Scrape and parse HTML from a URL, file, or string</a:t>
            </a:r>
          </a:p>
          <a:p>
            <a:r>
              <a:rPr lang="en-US" altLang="zh-TW" dirty="0"/>
              <a:t>Find and extract data, using DOM traversal or CSS selectors</a:t>
            </a:r>
          </a:p>
          <a:p>
            <a:r>
              <a:rPr lang="en-US" altLang="zh-TW" dirty="0"/>
              <a:t>Manipulate the HTML elements, attributes, and text</a:t>
            </a:r>
          </a:p>
          <a:p>
            <a:endParaRPr lang="en-US" altLang="zh-TW" dirty="0"/>
          </a:p>
          <a:p>
            <a:r>
              <a:rPr lang="en-US" altLang="zh-TW" dirty="0"/>
              <a:t>Add dependency</a:t>
            </a:r>
          </a:p>
          <a:p>
            <a:pPr lvl="1"/>
            <a:r>
              <a:rPr lang="en-US" altLang="zh-TW" sz="2000" dirty="0">
                <a:solidFill>
                  <a:schemeClr val="tx1"/>
                </a:solidFill>
                <a:latin typeface="Arial Unicode MS" panose="020B0604020202020204" pitchFamily="34" charset="-120"/>
              </a:rPr>
              <a:t>implementation 'org.jsoup:jsoup:1.13.1'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34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F15B8-8CA3-4CC5-B3A2-D2DA9D5C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Parsing 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EE890-B0A4-4BA6-9791-F3AF90F2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DOM(</a:t>
            </a:r>
            <a:r>
              <a:rPr lang="en-US" altLang="zh-TW" b="1" dirty="0"/>
              <a:t>D</a:t>
            </a:r>
            <a:r>
              <a:rPr lang="en-US" altLang="zh-TW" dirty="0"/>
              <a:t>ocument </a:t>
            </a:r>
            <a:r>
              <a:rPr lang="en-US" altLang="zh-TW" b="1" dirty="0"/>
              <a:t>O</a:t>
            </a:r>
            <a:r>
              <a:rPr lang="en-US" altLang="zh-TW" dirty="0"/>
              <a:t>bject </a:t>
            </a:r>
            <a:r>
              <a:rPr lang="en-US" altLang="zh-TW" b="1" dirty="0"/>
              <a:t>M</a:t>
            </a:r>
            <a:r>
              <a:rPr lang="en-US" altLang="zh-TW" dirty="0"/>
              <a:t>odel)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DOM HTML tree">
            <a:extLst>
              <a:ext uri="{FF2B5EF4-FFF2-40B4-BE49-F238E27FC236}">
                <a16:creationId xmlns:a16="http://schemas.microsoft.com/office/drawing/2014/main" id="{CA30B1CB-3A67-474C-832A-76E0BDE9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04" y="2451652"/>
            <a:ext cx="7388087" cy="360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05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43054-C944-4DE4-B5DC-6EF922B6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Jsoup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62B29-B1CD-4CF4-907C-24481BE5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標楷體" panose="03000509000000000000" pitchFamily="65" charset="-120"/>
              </a:rPr>
              <a:t>Load the HTML document</a:t>
            </a:r>
          </a:p>
          <a:p>
            <a:pPr lvl="1">
              <a:defRPr/>
            </a:pPr>
            <a:r>
              <a:rPr lang="en-US" altLang="zh-TW" dirty="0">
                <a:ea typeface="標楷體" panose="03000509000000000000" pitchFamily="65" charset="-120"/>
              </a:rPr>
              <a:t>via an URL</a:t>
            </a:r>
          </a:p>
          <a:p>
            <a:pPr marL="0" indent="0">
              <a:buNone/>
              <a:defRPr/>
            </a:pPr>
            <a:r>
              <a:rPr lang="zh-TW" altLang="en-US" sz="1800" dirty="0">
                <a:solidFill>
                  <a:srgbClr val="0070C0"/>
                </a:solidFill>
              </a:rPr>
              <a:t>         </a:t>
            </a:r>
            <a:endParaRPr lang="fr-FR" altLang="zh-TW" sz="1800" dirty="0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defRPr/>
            </a:pPr>
            <a:r>
              <a:rPr lang="en-US" altLang="zh-TW" dirty="0">
                <a:ea typeface="標楷體" panose="03000509000000000000" pitchFamily="65" charset="-120"/>
              </a:rPr>
              <a:t>via a string value</a:t>
            </a:r>
          </a:p>
          <a:p>
            <a:pPr>
              <a:defRPr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201168" lvl="1" indent="0">
              <a:buNone/>
              <a:defRPr/>
            </a:pPr>
            <a:endParaRPr lang="en-US" altLang="zh-TW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31291EBA-6C90-48FC-83BA-36FCCCB4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69" y="2714656"/>
            <a:ext cx="6019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zh-TW" sz="2000" dirty="0"/>
              <a:t>val doc = Jsoup.connect(</a:t>
            </a:r>
            <a:r>
              <a:rPr lang="en-US" altLang="zh-TW" sz="2000" dirty="0"/>
              <a:t>“</a:t>
            </a:r>
            <a:r>
              <a:rPr lang="fr-FR" altLang="zh-TW" sz="2000" dirty="0"/>
              <a:t>http://...").get()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65D83E-19FE-4645-AC8A-F2638C90204C}"/>
              </a:ext>
            </a:extLst>
          </p:cNvPr>
          <p:cNvSpPr/>
          <p:nvPr/>
        </p:nvSpPr>
        <p:spPr>
          <a:xfrm>
            <a:off x="1403458" y="4046664"/>
            <a:ext cx="4520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doc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Jsoup.parse(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responseData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33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251C9-295E-49AF-832A-B9507844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Jsoup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3A2C0-6030-4F6D-933F-6E3B4470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Select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elements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using the Selector CSS query</a:t>
            </a:r>
          </a:p>
          <a:p>
            <a:pPr marL="0" indent="0">
              <a:buNone/>
            </a:pP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For example</a:t>
            </a:r>
          </a:p>
          <a:p>
            <a:endParaRPr lang="en-US" altLang="zh-TW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hlinkClick r:id="rId2"/>
              </a:rPr>
              <a:t>https://www.w3schools.com/cssref/css_selectors.asp</a:t>
            </a:r>
            <a:endParaRPr lang="en-US" altLang="zh-TW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7CA697-22AF-4530-A840-23ECDDA50929}"/>
              </a:ext>
            </a:extLst>
          </p:cNvPr>
          <p:cNvSpPr/>
          <p:nvPr/>
        </p:nvSpPr>
        <p:spPr>
          <a:xfrm>
            <a:off x="1444073" y="2382287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elements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doc.select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CSSquery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9B03F7-8AB0-4BE9-8197-1E700E85209C}"/>
              </a:ext>
            </a:extLst>
          </p:cNvPr>
          <p:cNvSpPr/>
          <p:nvPr/>
        </p:nvSpPr>
        <p:spPr>
          <a:xfrm>
            <a:off x="1444073" y="3396153"/>
            <a:ext cx="60324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doc.select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(“h1”)   //return all elements with tag &lt;h1&gt;</a:t>
            </a:r>
          </a:p>
          <a:p>
            <a:pPr>
              <a:defRPr/>
            </a:pP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coc.select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(“a”) //return all elements with tag &lt;a&gt;</a:t>
            </a:r>
          </a:p>
          <a:p>
            <a:pPr>
              <a:defRPr/>
            </a:pPr>
            <a:endParaRPr lang="zh-TW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1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85D7D-D96C-4B81-8DFD-4D207AD0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Jsoup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32E33C-1A94-4727-AD95-541802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862416"/>
            <a:ext cx="1081249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parseHTMLWithJsoup(responseData: String)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 = Jsoup.parse(responseData)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StringBuilder()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doc.select(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//with tag &lt;a&gt;</a:t>
            </a:r>
            <a:b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result.append(elm.text() +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elm.attr(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"href"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result.append(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doc.select(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//with tag &lt;th&gt;</a:t>
            </a:r>
            <a:b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result.append(elm.text() +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showResponse(result.toString())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5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22C4E-9064-4A6F-AB59-F1AF010C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Parsing XML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25257-03BC-4821-B7F1-8585753F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XML example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661C01-45C1-4BF3-B074-3C9A26582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526" y="2443854"/>
            <a:ext cx="6324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zh-TW" altLang="en-US" sz="2000" dirty="0"/>
              <a:t>&lt;?xml version="1.0" encoding="UTF-8"?&gt;</a:t>
            </a:r>
          </a:p>
          <a:p>
            <a:r>
              <a:rPr lang="zh-TW" altLang="en-US" sz="2000" dirty="0"/>
              <a:t>&lt;!-- Edited by XMLSpy --&gt;</a:t>
            </a:r>
          </a:p>
          <a:p>
            <a:r>
              <a:rPr lang="zh-TW" altLang="en-US" sz="2000" dirty="0"/>
              <a:t>&lt;note&gt;</a:t>
            </a:r>
          </a:p>
          <a:p>
            <a:r>
              <a:rPr lang="zh-TW" altLang="en-US" sz="2000" dirty="0"/>
              <a:t>	&lt;to&gt;Tove&lt;/to&gt;</a:t>
            </a:r>
          </a:p>
          <a:p>
            <a:r>
              <a:rPr lang="zh-TW" altLang="en-US" sz="2000" dirty="0"/>
              <a:t>	&lt;from&gt;Jani&lt;/from&gt;</a:t>
            </a:r>
          </a:p>
          <a:p>
            <a:r>
              <a:rPr lang="zh-TW" altLang="en-US" sz="2000" dirty="0"/>
              <a:t>	&lt;heading&gt;Reminder&lt;/heading&gt;</a:t>
            </a:r>
          </a:p>
          <a:p>
            <a:r>
              <a:rPr lang="zh-TW" altLang="en-US" sz="2000" dirty="0"/>
              <a:t>	&lt;body&gt;Don't forget me this weekend!&lt;/body&gt;</a:t>
            </a:r>
          </a:p>
          <a:p>
            <a:r>
              <a:rPr lang="zh-TW" altLang="en-US" sz="2000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284101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3400E-44E2-450A-905F-77B3EFCE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 err="1"/>
              <a:t>XmlPullParser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C928E-D77F-4841-9EBD-28DC98EE8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Create a new parser</a:t>
            </a:r>
          </a:p>
          <a:p>
            <a:pPr marL="0" indent="0">
              <a:buNone/>
              <a:defRPr/>
            </a:pPr>
            <a:r>
              <a:rPr lang="en-US" altLang="zh-TW" sz="2200" dirty="0" err="1">
                <a:solidFill>
                  <a:schemeClr val="tx1"/>
                </a:solidFill>
              </a:rPr>
              <a:t>val</a:t>
            </a:r>
            <a:r>
              <a:rPr lang="en-US" altLang="zh-TW" sz="2200" dirty="0">
                <a:solidFill>
                  <a:schemeClr val="tx1"/>
                </a:solidFill>
              </a:rPr>
              <a:t> factory =</a:t>
            </a:r>
            <a:r>
              <a:rPr lang="zh-TW" altLang="en-US" sz="2200" dirty="0">
                <a:solidFill>
                  <a:schemeClr val="tx1"/>
                </a:solidFill>
              </a:rPr>
              <a:t> </a:t>
            </a:r>
            <a:r>
              <a:rPr lang="en-US" altLang="zh-TW" sz="2200" dirty="0" err="1">
                <a:solidFill>
                  <a:schemeClr val="tx1"/>
                </a:solidFill>
              </a:rPr>
              <a:t>XmlPullParserFactory.newInstance</a:t>
            </a:r>
            <a:r>
              <a:rPr lang="en-US" altLang="zh-TW" sz="22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altLang="zh-TW" sz="2200" dirty="0" err="1">
                <a:solidFill>
                  <a:schemeClr val="tx1"/>
                </a:solidFill>
              </a:rPr>
              <a:t>val</a:t>
            </a:r>
            <a:r>
              <a:rPr lang="en-US" altLang="zh-TW" sz="2200" dirty="0">
                <a:solidFill>
                  <a:schemeClr val="tx1"/>
                </a:solidFill>
              </a:rPr>
              <a:t> parser = </a:t>
            </a:r>
            <a:r>
              <a:rPr lang="en-US" altLang="zh-TW" sz="2200" dirty="0" err="1">
                <a:solidFill>
                  <a:schemeClr val="tx1"/>
                </a:solidFill>
              </a:rPr>
              <a:t>factory.newPullParser</a:t>
            </a:r>
            <a:r>
              <a:rPr lang="en-US" altLang="zh-TW" sz="22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  <a:defRPr/>
            </a:pPr>
            <a:endParaRPr lang="en-US" altLang="zh-TW" sz="1800" dirty="0">
              <a:solidFill>
                <a:srgbClr val="0070C0"/>
              </a:solidFill>
            </a:endParaRPr>
          </a:p>
          <a:p>
            <a:r>
              <a:rPr lang="en-US" altLang="zh-TW" dirty="0"/>
              <a:t>Read an XML document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val</a:t>
            </a:r>
            <a:r>
              <a:rPr lang="en-US" altLang="zh-TW" dirty="0">
                <a:solidFill>
                  <a:schemeClr val="tx1"/>
                </a:solidFill>
              </a:rPr>
              <a:t> webpage = URL(“URL_ADDRESS”)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parser.setInput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webpage.openStream</a:t>
            </a:r>
            <a:r>
              <a:rPr lang="en-US" altLang="zh-TW" dirty="0">
                <a:solidFill>
                  <a:schemeClr val="tx1"/>
                </a:solidFill>
              </a:rPr>
              <a:t>(), null)   //from a web site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//</a:t>
            </a:r>
            <a:r>
              <a:rPr lang="en-US" altLang="zh-TW" dirty="0" err="1">
                <a:solidFill>
                  <a:schemeClr val="tx1"/>
                </a:solidFill>
              </a:rPr>
              <a:t>parser.setInput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webpage.openStream</a:t>
            </a:r>
            <a:r>
              <a:rPr lang="en-US" altLang="zh-TW" dirty="0">
                <a:solidFill>
                  <a:schemeClr val="tx1"/>
                </a:solidFill>
              </a:rPr>
              <a:t>(), “utf-8”)   //specify the encoding</a:t>
            </a:r>
            <a:endParaRPr lang="zh-TW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//</a:t>
            </a:r>
            <a:r>
              <a:rPr lang="en-US" altLang="zh-TW" dirty="0" err="1">
                <a:solidFill>
                  <a:schemeClr val="tx1"/>
                </a:solidFill>
              </a:rPr>
              <a:t>parser.setInput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StringReader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responseData</a:t>
            </a:r>
            <a:r>
              <a:rPr lang="en-US" altLang="zh-TW" dirty="0">
                <a:solidFill>
                  <a:schemeClr val="tx1"/>
                </a:solidFill>
              </a:rPr>
              <a:t>));   //from a string value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AA899-85A0-4EB7-9153-874CBA72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B4D2C-48CC-4CB4-B9E0-07ED737F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WebView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Retrieve webpages</a:t>
            </a:r>
            <a:endParaRPr lang="en-US" altLang="zh-TW" dirty="0"/>
          </a:p>
          <a:p>
            <a:r>
              <a:rPr lang="en-US" altLang="zh-TW" dirty="0"/>
              <a:t>Parsing </a:t>
            </a:r>
            <a:r>
              <a:rPr lang="en-US" altLang="zh-TW" dirty="0">
                <a:hlinkClick r:id="rId4" action="ppaction://hlinksldjump"/>
              </a:rPr>
              <a:t>HTML</a:t>
            </a:r>
            <a:r>
              <a:rPr lang="en-US" altLang="zh-TW" dirty="0"/>
              <a:t>/</a:t>
            </a:r>
            <a:r>
              <a:rPr lang="en-US" altLang="zh-TW" dirty="0">
                <a:hlinkClick r:id="rId5" action="ppaction://hlinksldjump"/>
              </a:rPr>
              <a:t>JSON</a:t>
            </a:r>
            <a:r>
              <a:rPr lang="en-US" altLang="zh-TW" dirty="0"/>
              <a:t>/</a:t>
            </a:r>
            <a:r>
              <a:rPr lang="en-US" altLang="zh-TW" dirty="0">
                <a:hlinkClick r:id="rId6" action="ppaction://hlinksldjump"/>
              </a:rPr>
              <a:t>XML</a:t>
            </a:r>
            <a:endParaRPr lang="en-US" altLang="zh-TW" dirty="0"/>
          </a:p>
          <a:p>
            <a:r>
              <a:rPr lang="en-US" altLang="zh-TW" dirty="0">
                <a:hlinkClick r:id="rId7" action="ppaction://hlinksldjump"/>
              </a:rPr>
              <a:t>Callback</a:t>
            </a:r>
            <a:endParaRPr lang="en-US" altLang="zh-TW" dirty="0">
              <a:hlinkClick r:id="rId8" action="ppaction://hlinksldjump"/>
            </a:endParaRPr>
          </a:p>
          <a:p>
            <a:r>
              <a:rPr lang="en-US" altLang="zh-TW" dirty="0">
                <a:hlinkClick r:id="rId8" action="ppaction://hlinksldjump"/>
              </a:rPr>
              <a:t>Retrofit</a:t>
            </a:r>
            <a:r>
              <a:rPr lang="en-US" altLang="zh-TW" dirty="0"/>
              <a:t> Library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8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8F763-C565-4BE3-B877-83E9046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 err="1"/>
              <a:t>XmlPullParser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4AB7EA-0ADD-4C63-B2B4-B82A66B1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Token-by-Token parsing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506938-BC71-45B7-A30D-FCC61528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257" y="3429000"/>
            <a:ext cx="5791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zh-TW" altLang="en-US"/>
              <a:t>&lt;note&gt;</a:t>
            </a:r>
          </a:p>
          <a:p>
            <a:r>
              <a:rPr lang="zh-TW" altLang="en-US"/>
              <a:t>	&lt;to&gt;Tove&lt;/to&gt;</a:t>
            </a:r>
          </a:p>
          <a:p>
            <a:r>
              <a:rPr lang="zh-TW" altLang="en-US"/>
              <a:t>	&lt;from&gt;Jani&lt;/from&gt;</a:t>
            </a:r>
          </a:p>
          <a:p>
            <a:r>
              <a:rPr lang="zh-TW" altLang="en-US"/>
              <a:t>	&lt;heading&gt;Reminder&lt;/heading&gt;</a:t>
            </a:r>
          </a:p>
          <a:p>
            <a:r>
              <a:rPr lang="zh-TW" altLang="en-US"/>
              <a:t>	&lt;body&gt;Don't forget me this weekend!&lt;/body&gt;</a:t>
            </a:r>
          </a:p>
          <a:p>
            <a:r>
              <a:rPr lang="zh-TW" altLang="en-US"/>
              <a:t>&lt;/note&gt;</a:t>
            </a:r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B9DD562D-3125-4799-BD72-483F6533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57" y="2800350"/>
            <a:ext cx="2362200" cy="381000"/>
          </a:xfrm>
          <a:prstGeom prst="wedgeRoundRectCallout">
            <a:avLst>
              <a:gd name="adj1" fmla="val 57774"/>
              <a:gd name="adj2" fmla="val 128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/>
              <a:t>START_DOCUMENT</a:t>
            </a:r>
            <a:endParaRPr lang="zh-TW" altLang="en-US"/>
          </a:p>
        </p:txBody>
      </p:sp>
      <p:sp>
        <p:nvSpPr>
          <p:cNvPr id="6" name="圓角矩形圖說文字 6">
            <a:extLst>
              <a:ext uri="{FF2B5EF4-FFF2-40B4-BE49-F238E27FC236}">
                <a16:creationId xmlns:a16="http://schemas.microsoft.com/office/drawing/2014/main" id="{C8797BF0-FDEA-4BD0-9344-AF27DDC4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535" y="3794560"/>
            <a:ext cx="1612956" cy="381000"/>
          </a:xfrm>
          <a:prstGeom prst="wedgeRoundRectCallout">
            <a:avLst>
              <a:gd name="adj1" fmla="val 71787"/>
              <a:gd name="adj2" fmla="val -2284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/>
              <a:t>START_TAG</a:t>
            </a:r>
            <a:endParaRPr lang="zh-TW" altLang="en-US"/>
          </a:p>
        </p:txBody>
      </p:sp>
      <p:sp>
        <p:nvSpPr>
          <p:cNvPr id="7" name="圓角矩形圖說文字 7">
            <a:extLst>
              <a:ext uri="{FF2B5EF4-FFF2-40B4-BE49-F238E27FC236}">
                <a16:creationId xmlns:a16="http://schemas.microsoft.com/office/drawing/2014/main" id="{424FFE0D-9063-490D-8DC8-02DAD52E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543" y="4306093"/>
            <a:ext cx="1612956" cy="381000"/>
          </a:xfrm>
          <a:prstGeom prst="wedgeRoundRectCallout">
            <a:avLst>
              <a:gd name="adj1" fmla="val 82622"/>
              <a:gd name="adj2" fmla="val -632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/>
              <a:t>START_TAG</a:t>
            </a:r>
            <a:endParaRPr lang="zh-TW" altLang="en-US"/>
          </a:p>
        </p:txBody>
      </p:sp>
      <p:sp>
        <p:nvSpPr>
          <p:cNvPr id="8" name="圓角矩形圖說文字 8">
            <a:extLst>
              <a:ext uri="{FF2B5EF4-FFF2-40B4-BE49-F238E27FC236}">
                <a16:creationId xmlns:a16="http://schemas.microsoft.com/office/drawing/2014/main" id="{A54407B5-BD16-4365-8E5C-29FAE69D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229" y="2391082"/>
            <a:ext cx="1074380" cy="319402"/>
          </a:xfrm>
          <a:prstGeom prst="wedgeRoundRectCallout">
            <a:avLst>
              <a:gd name="adj1" fmla="val -54252"/>
              <a:gd name="adj2" fmla="val 13436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dirty="0"/>
              <a:t>Get text</a:t>
            </a:r>
            <a:endParaRPr lang="zh-TW" altLang="en-US" dirty="0"/>
          </a:p>
        </p:txBody>
      </p:sp>
      <p:sp>
        <p:nvSpPr>
          <p:cNvPr id="9" name="圓角矩形圖說文字 9">
            <a:extLst>
              <a:ext uri="{FF2B5EF4-FFF2-40B4-BE49-F238E27FC236}">
                <a16:creationId xmlns:a16="http://schemas.microsoft.com/office/drawing/2014/main" id="{40707D81-CF3D-4832-B8E8-C535AEBB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930" y="3371712"/>
            <a:ext cx="1269557" cy="381000"/>
          </a:xfrm>
          <a:prstGeom prst="wedgeRoundRectCallout">
            <a:avLst>
              <a:gd name="adj1" fmla="val -85509"/>
              <a:gd name="adj2" fmla="val 874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/>
              <a:t>END_TAG</a:t>
            </a:r>
            <a:endParaRPr lang="zh-TW" altLang="en-US"/>
          </a:p>
        </p:txBody>
      </p:sp>
      <p:sp>
        <p:nvSpPr>
          <p:cNvPr id="10" name="圓角矩形圖說文字 10">
            <a:extLst>
              <a:ext uri="{FF2B5EF4-FFF2-40B4-BE49-F238E27FC236}">
                <a16:creationId xmlns:a16="http://schemas.microsoft.com/office/drawing/2014/main" id="{C198B8B0-1E83-458B-AC1E-89C26A06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659" y="5335640"/>
            <a:ext cx="2171671" cy="381000"/>
          </a:xfrm>
          <a:prstGeom prst="wedgeRoundRectCallout">
            <a:avLst>
              <a:gd name="adj1" fmla="val -55637"/>
              <a:gd name="adj2" fmla="val -98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/>
              <a:t>END_DOCUMENT</a:t>
            </a:r>
            <a:endParaRPr lang="zh-TW" altLang="en-US"/>
          </a:p>
        </p:txBody>
      </p:sp>
      <p:sp>
        <p:nvSpPr>
          <p:cNvPr id="11" name="圓角矩形圖說文字 8">
            <a:extLst>
              <a:ext uri="{FF2B5EF4-FFF2-40B4-BE49-F238E27FC236}">
                <a16:creationId xmlns:a16="http://schemas.microsoft.com/office/drawing/2014/main" id="{9A10305E-71FF-402E-BBBA-9E1B1C6C1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18" y="3794560"/>
            <a:ext cx="1204278" cy="381000"/>
          </a:xfrm>
          <a:prstGeom prst="wedgeRoundRectCallout">
            <a:avLst>
              <a:gd name="adj1" fmla="val 76744"/>
              <a:gd name="adj2" fmla="val -911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dirty="0"/>
              <a:t>Get name</a:t>
            </a:r>
            <a:endParaRPr lang="zh-TW" altLang="en-US" dirty="0"/>
          </a:p>
        </p:txBody>
      </p:sp>
      <p:sp>
        <p:nvSpPr>
          <p:cNvPr id="12" name="圓角矩形圖說文字 6">
            <a:extLst>
              <a:ext uri="{FF2B5EF4-FFF2-40B4-BE49-F238E27FC236}">
                <a16:creationId xmlns:a16="http://schemas.microsoft.com/office/drawing/2014/main" id="{D25BA8B6-4789-4BE7-9A96-4D271FCE2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59" y="3076989"/>
            <a:ext cx="823541" cy="381000"/>
          </a:xfrm>
          <a:prstGeom prst="wedgeRoundRectCallout">
            <a:avLst>
              <a:gd name="adj1" fmla="val -51174"/>
              <a:gd name="adj2" fmla="val 141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dirty="0"/>
              <a:t>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7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8009E-E819-4EAD-84E2-7767ADBA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 err="1"/>
              <a:t>XmlPullParser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A8DB4-F36B-4C38-8272-8D79723E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Parsing code structure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A50D40-6ABF-4116-8747-7774BE7E632B}"/>
              </a:ext>
            </a:extLst>
          </p:cNvPr>
          <p:cNvSpPr/>
          <p:nvPr/>
        </p:nvSpPr>
        <p:spPr>
          <a:xfrm>
            <a:off x="1258956" y="2504735"/>
            <a:ext cx="72489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000" dirty="0"/>
              <a:t> </a:t>
            </a:r>
            <a:r>
              <a:rPr lang="en-US" altLang="zh-TW" sz="2000" dirty="0" err="1"/>
              <a:t>val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eventType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pullParser.getEventType</a:t>
            </a:r>
            <a:r>
              <a:rPr lang="en-US" altLang="zh-TW" sz="2000" dirty="0"/>
              <a:t>()</a:t>
            </a:r>
          </a:p>
          <a:p>
            <a:pPr>
              <a:defRPr/>
            </a:pPr>
            <a:r>
              <a:rPr lang="en-US" altLang="zh-TW" sz="2000" dirty="0"/>
              <a:t> while (</a:t>
            </a:r>
            <a:r>
              <a:rPr lang="en-US" altLang="zh-TW" sz="2000" dirty="0" err="1"/>
              <a:t>eventType</a:t>
            </a:r>
            <a:r>
              <a:rPr lang="en-US" altLang="zh-TW" sz="2000" dirty="0"/>
              <a:t> != </a:t>
            </a:r>
            <a:r>
              <a:rPr lang="en-US" altLang="zh-TW" sz="2000" dirty="0" err="1"/>
              <a:t>XmlPullParser.END_DOCUMENT</a:t>
            </a:r>
            <a:r>
              <a:rPr lang="en-US" altLang="zh-TW" sz="2000" dirty="0"/>
              <a:t>)  {</a:t>
            </a:r>
          </a:p>
          <a:p>
            <a:pPr>
              <a:defRPr/>
            </a:pPr>
            <a:r>
              <a:rPr lang="en-US" altLang="zh-TW" sz="2000" dirty="0"/>
              <a:t>     if (</a:t>
            </a:r>
            <a:r>
              <a:rPr lang="en-US" altLang="zh-TW" sz="2000" dirty="0" err="1"/>
              <a:t>eventType</a:t>
            </a:r>
            <a:r>
              <a:rPr lang="en-US" altLang="zh-TW" sz="2000" dirty="0"/>
              <a:t> == </a:t>
            </a:r>
            <a:r>
              <a:rPr lang="en-US" altLang="zh-TW" sz="2000" dirty="0" err="1"/>
              <a:t>XmlPullParser.START_TAG</a:t>
            </a:r>
            <a:r>
              <a:rPr lang="en-US" altLang="zh-TW" sz="2000" dirty="0"/>
              <a:t>) {</a:t>
            </a:r>
          </a:p>
          <a:p>
            <a:pPr>
              <a:defRPr/>
            </a:pPr>
            <a:r>
              <a:rPr lang="en-US" altLang="zh-TW" sz="2000" dirty="0"/>
              <a:t>         ….</a:t>
            </a:r>
          </a:p>
          <a:p>
            <a:pPr>
              <a:defRPr/>
            </a:pPr>
            <a:r>
              <a:rPr lang="en-US" altLang="zh-TW" sz="2000" dirty="0"/>
              <a:t>     } else if  (</a:t>
            </a:r>
            <a:r>
              <a:rPr lang="en-US" altLang="zh-TW" sz="2000" dirty="0" err="1"/>
              <a:t>eventType</a:t>
            </a:r>
            <a:r>
              <a:rPr lang="en-US" altLang="zh-TW" sz="2000" dirty="0"/>
              <a:t> == </a:t>
            </a:r>
            <a:r>
              <a:rPr lang="en-US" altLang="zh-TW" sz="2000" dirty="0" err="1"/>
              <a:t>XmlPullParser.TEXT</a:t>
            </a:r>
            <a:r>
              <a:rPr lang="en-US" altLang="zh-TW" sz="2000" dirty="0"/>
              <a:t>) {</a:t>
            </a:r>
          </a:p>
          <a:p>
            <a:pPr>
              <a:defRPr/>
            </a:pPr>
            <a:r>
              <a:rPr lang="en-US" altLang="zh-TW" sz="2000" dirty="0"/>
              <a:t>        ….</a:t>
            </a:r>
          </a:p>
          <a:p>
            <a:pPr>
              <a:defRPr/>
            </a:pPr>
            <a:r>
              <a:rPr lang="en-US" altLang="zh-TW" sz="2000" dirty="0"/>
              <a:t>     }</a:t>
            </a:r>
          </a:p>
          <a:p>
            <a:pPr>
              <a:defRPr/>
            </a:pPr>
            <a:r>
              <a:rPr lang="en-US" altLang="zh-TW" sz="2000" dirty="0"/>
              <a:t>     ….</a:t>
            </a:r>
          </a:p>
          <a:p>
            <a:pPr>
              <a:defRPr/>
            </a:pPr>
            <a:r>
              <a:rPr lang="en-US" altLang="zh-TW" sz="2000" dirty="0"/>
              <a:t>   </a:t>
            </a:r>
            <a:r>
              <a:rPr lang="en-US" altLang="zh-TW" sz="2000" dirty="0" err="1"/>
              <a:t>eventType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pullParser.next</a:t>
            </a:r>
            <a:r>
              <a:rPr lang="en-US" altLang="zh-TW" sz="2000" dirty="0"/>
              <a:t>();  //read the next token</a:t>
            </a:r>
          </a:p>
          <a:p>
            <a:pPr>
              <a:defRPr/>
            </a:pPr>
            <a:r>
              <a:rPr lang="en-US" altLang="zh-TW" sz="2000" dirty="0"/>
              <a:t>}</a:t>
            </a:r>
          </a:p>
          <a:p>
            <a:pPr>
              <a:defRPr/>
            </a:pPr>
            <a:r>
              <a:rPr lang="en-US" altLang="zh-TW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3347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D0C1204-1F72-4F2A-AC63-0E84702B1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44" y="0"/>
            <a:ext cx="10048460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fun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parseXMLWithPull(xmlData: String)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 = XmlPullParserFactory.newInstance()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xmlPullParser = factory.newPullParser()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xmlPullParser.setInput(StringReader(xmlData))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eventType = xmlPullParser.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eventType</a:t>
            </a:r>
            <a:b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 = Note()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(eventType != XmlPullParser.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END_DOCUMENT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nodeName = xmlPullParser.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b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(eventType)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XmlPullParser.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START_TAG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(nodeName)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"to"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note.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xmlPullParser.nextText()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"from"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note.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xmlPullParser.nextText()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"heading"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note.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heading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xmlPullParser.nextText()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"body"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 note.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xmlPullParser.nextText()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eventType = xmlPullParser.next()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Log.d(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note.toString())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TW" altLang="zh-TW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(e: Exception)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e.printStackTrace()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C49681-2068-4144-95CB-59B3C385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39" y="6071335"/>
            <a:ext cx="10374428" cy="30777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 (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String=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String=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String=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String=</a:t>
            </a:r>
            <a:r>
              <a:rPr kumimoji="0" lang="zh-TW" altLang="zh-TW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06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173FA-2324-4700-9451-3F127AE2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03FE2-817C-4719-A0AB-273DF397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</a:t>
            </a:r>
          </a:p>
          <a:p>
            <a:r>
              <a:rPr lang="en-US" altLang="zh-TW" dirty="0"/>
              <a:t>Open standard file format, and data interchange format</a:t>
            </a:r>
          </a:p>
          <a:p>
            <a:r>
              <a:rPr lang="en-US" altLang="zh-TW" dirty="0"/>
              <a:t>Uses human-readable text to store and transmit data objects consisting of attribute–value pairs and array data types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65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058AD-BE7B-499C-AA7E-2F494E9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59FDB-1D7D-48D9-8002-A76AD150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Object: A collection of name/value pairs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Example: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"</a:t>
            </a:r>
            <a:r>
              <a:rPr lang="en-US" altLang="zh-TW" dirty="0" err="1"/>
              <a:t>firstName</a:t>
            </a:r>
            <a:r>
              <a:rPr lang="en-US" altLang="zh-TW" dirty="0"/>
              <a:t>": "John",</a:t>
            </a:r>
          </a:p>
          <a:p>
            <a:pPr marL="0" indent="0">
              <a:buNone/>
            </a:pPr>
            <a:r>
              <a:rPr lang="en-US" altLang="zh-TW" dirty="0"/>
              <a:t>  "</a:t>
            </a:r>
            <a:r>
              <a:rPr lang="en-US" altLang="zh-TW" dirty="0" err="1"/>
              <a:t>lastName</a:t>
            </a:r>
            <a:r>
              <a:rPr lang="en-US" altLang="zh-TW" dirty="0"/>
              <a:t>": "Smith",</a:t>
            </a:r>
          </a:p>
          <a:p>
            <a:pPr marL="0" indent="0">
              <a:buNone/>
            </a:pPr>
            <a:r>
              <a:rPr lang="en-US" altLang="zh-TW" dirty="0"/>
              <a:t>   "age": 27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3" descr="http://www.json.org/object.gif">
            <a:extLst>
              <a:ext uri="{FF2B5EF4-FFF2-40B4-BE49-F238E27FC236}">
                <a16:creationId xmlns:a16="http://schemas.microsoft.com/office/drawing/2014/main" id="{6CD393CC-BC32-436D-AD1C-DD7848EE1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75" y="2351088"/>
            <a:ext cx="56959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53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8244B-0325-8941-BD64-16DE7BF6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JSON Nested 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86271-1DE9-7C4C-9CC5-37869E2D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”name”: {</a:t>
            </a:r>
          </a:p>
          <a:p>
            <a:pPr marL="0" indent="0">
              <a:buNone/>
            </a:pPr>
            <a:r>
              <a:rPr lang="en-US" altLang="zh-TW" dirty="0"/>
              <a:t>  	"</a:t>
            </a:r>
            <a:r>
              <a:rPr lang="en-US" altLang="zh-TW" dirty="0" err="1"/>
              <a:t>firstName</a:t>
            </a:r>
            <a:r>
              <a:rPr lang="en-US" altLang="zh-TW" dirty="0"/>
              <a:t>": "John",</a:t>
            </a:r>
          </a:p>
          <a:p>
            <a:pPr marL="0" indent="0">
              <a:buNone/>
            </a:pPr>
            <a:r>
              <a:rPr lang="en-US" altLang="zh-TW" dirty="0"/>
              <a:t>  	"</a:t>
            </a:r>
            <a:r>
              <a:rPr lang="en-US" altLang="zh-TW" dirty="0" err="1"/>
              <a:t>lastName</a:t>
            </a:r>
            <a:r>
              <a:rPr lang="en-US" altLang="zh-TW" dirty="0"/>
              <a:t>": "Smith”</a:t>
            </a:r>
          </a:p>
          <a:p>
            <a:pPr marL="0" indent="0">
              <a:buNone/>
            </a:pPr>
            <a:r>
              <a:rPr lang="en-US" altLang="zh-TW" dirty="0"/>
              <a:t>               } </a:t>
            </a:r>
          </a:p>
          <a:p>
            <a:pPr marL="0" indent="0">
              <a:buNone/>
            </a:pPr>
            <a:r>
              <a:rPr lang="en-US" altLang="zh-TW" dirty="0"/>
              <a:t>   "age": 27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30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4C78E-DF75-4021-BF37-CF88D998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A5ABC-6680-45EA-B687-C41FD604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Value: can be a string in double quotes, or a number, or true or false or null, or an object or an array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Picture 3" descr="http://www.json.org/value.gif">
            <a:extLst>
              <a:ext uri="{FF2B5EF4-FFF2-40B4-BE49-F238E27FC236}">
                <a16:creationId xmlns:a16="http://schemas.microsoft.com/office/drawing/2014/main" id="{CF22489E-9AB6-4E26-B7CA-C3DBE93D6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6" y="2813480"/>
            <a:ext cx="6573936" cy="305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54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4C78E-DF75-4021-BF37-CF88D998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A5ABC-6680-45EA-B687-C41FD604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Array: An ordered list of values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2" descr="http://www.json.org/array.gif">
            <a:extLst>
              <a:ext uri="{FF2B5EF4-FFF2-40B4-BE49-F238E27FC236}">
                <a16:creationId xmlns:a16="http://schemas.microsoft.com/office/drawing/2014/main" id="{B0CFB86F-1911-4057-87C0-CDEDD765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14" y="2824162"/>
            <a:ext cx="6929586" cy="130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61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C7306-5578-BD42-801E-01EC580A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JSON Array Example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60D3D-CCE0-904F-9ECD-953FC0F9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Autofit/>
          </a:bodyPr>
          <a:lstStyle/>
          <a:p>
            <a:r>
              <a:rPr lang="en-GB" altLang="zh-TW" dirty="0"/>
              <a:t>{</a:t>
            </a:r>
            <a:br>
              <a:rPr lang="en-GB" altLang="zh-TW" dirty="0"/>
            </a:br>
            <a:r>
              <a:rPr lang="en-GB" altLang="zh-TW" dirty="0"/>
              <a:t>"</a:t>
            </a:r>
            <a:r>
              <a:rPr lang="en-GB" altLang="zh-TW" dirty="0" err="1"/>
              <a:t>name":"John</a:t>
            </a:r>
            <a:r>
              <a:rPr lang="en-GB" altLang="zh-TW" dirty="0"/>
              <a:t>",</a:t>
            </a:r>
            <a:br>
              <a:rPr lang="en-GB" altLang="zh-TW" dirty="0"/>
            </a:br>
            <a:r>
              <a:rPr lang="en-GB" altLang="zh-TW" dirty="0"/>
              <a:t>"age":30,</a:t>
            </a:r>
            <a:br>
              <a:rPr lang="en-GB" altLang="zh-TW" dirty="0"/>
            </a:br>
            <a:r>
              <a:rPr lang="en-GB" altLang="zh-TW" dirty="0"/>
              <a:t>"cars":[ "Ford", "BMW", "Fiat" ]   //string array</a:t>
            </a:r>
            <a:br>
              <a:rPr lang="en-GB" altLang="zh-TW" dirty="0"/>
            </a:br>
            <a:r>
              <a:rPr lang="en-GB" altLang="zh-TW" dirty="0"/>
              <a:t>}</a:t>
            </a:r>
          </a:p>
          <a:p>
            <a:r>
              <a:rPr lang="en-GB" altLang="zh-TW" dirty="0"/>
              <a:t>{ </a:t>
            </a:r>
          </a:p>
          <a:p>
            <a:pPr marL="0" indent="0">
              <a:buNone/>
            </a:pPr>
            <a:r>
              <a:rPr lang="en-GB" altLang="zh-TW" dirty="0"/>
              <a:t>        "eBooks":[        //object array</a:t>
            </a:r>
          </a:p>
          <a:p>
            <a:pPr marL="0" indent="0">
              <a:buNone/>
            </a:pPr>
            <a:r>
              <a:rPr lang="en-GB" altLang="zh-TW" dirty="0"/>
              <a:t>             { "</a:t>
            </a:r>
            <a:r>
              <a:rPr lang="en-GB" altLang="zh-TW" dirty="0" err="1"/>
              <a:t>language":"Pascal</a:t>
            </a:r>
            <a:r>
              <a:rPr lang="en-GB" altLang="zh-TW" dirty="0"/>
              <a:t>", "</a:t>
            </a:r>
            <a:r>
              <a:rPr lang="en-GB" altLang="zh-TW" dirty="0" err="1"/>
              <a:t>edition":"third</a:t>
            </a:r>
            <a:r>
              <a:rPr lang="en-GB" altLang="zh-TW" dirty="0"/>
              <a:t>" },</a:t>
            </a:r>
          </a:p>
          <a:p>
            <a:pPr marL="0" indent="0">
              <a:buNone/>
            </a:pPr>
            <a:r>
              <a:rPr lang="en-GB" altLang="zh-TW" dirty="0"/>
              <a:t>             { "</a:t>
            </a:r>
            <a:r>
              <a:rPr lang="en-GB" altLang="zh-TW" dirty="0" err="1"/>
              <a:t>language":"Python</a:t>
            </a:r>
            <a:r>
              <a:rPr lang="en-GB" altLang="zh-TW" dirty="0"/>
              <a:t>", "</a:t>
            </a:r>
            <a:r>
              <a:rPr lang="en-GB" altLang="zh-TW" dirty="0" err="1"/>
              <a:t>edition":"four</a:t>
            </a:r>
            <a:r>
              <a:rPr lang="en-GB" altLang="zh-TW" dirty="0"/>
              <a:t>" }</a:t>
            </a:r>
          </a:p>
          <a:p>
            <a:pPr marL="0" indent="0">
              <a:buNone/>
            </a:pPr>
            <a:r>
              <a:rPr lang="en-GB" altLang="zh-TW" dirty="0"/>
              <a:t>         ]</a:t>
            </a:r>
          </a:p>
          <a:p>
            <a:pPr marL="0" indent="0">
              <a:buNone/>
            </a:pPr>
            <a:r>
              <a:rPr lang="en-GB" altLang="zh-TW" dirty="0"/>
              <a:t> }</a:t>
            </a:r>
          </a:p>
          <a:p>
            <a:endParaRPr kumimoji="1" lang="en-GB" altLang="zh-TW" dirty="0"/>
          </a:p>
          <a:p>
            <a:endParaRPr kumimoji="1" lang="en-GB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127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1663C-D469-4941-AD13-35C1731C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Data Example</a:t>
            </a:r>
            <a:endParaRPr lang="zh-TW" altLang="en-US" dirty="0"/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5ABF8C57-541E-4D8C-8667-D00F44F4C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89" y="1737360"/>
            <a:ext cx="63246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dirty="0"/>
              <a:t>{</a:t>
            </a:r>
          </a:p>
          <a:p>
            <a:r>
              <a:rPr lang="zh-TW" altLang="en-US" dirty="0"/>
              <a:t>    "id": "1",</a:t>
            </a:r>
          </a:p>
          <a:p>
            <a:r>
              <a:rPr lang="zh-TW" altLang="en-US" dirty="0"/>
              <a:t>    "name": “</a:t>
            </a:r>
            <a:r>
              <a:rPr lang="en-US" altLang="zh-TW" dirty="0"/>
              <a:t>Taipei City</a:t>
            </a:r>
            <a:r>
              <a:rPr lang="zh-TW" altLang="en-US" dirty="0"/>
              <a:t>",</a:t>
            </a:r>
          </a:p>
          <a:p>
            <a:r>
              <a:rPr lang="zh-TW" altLang="en-US" dirty="0"/>
              <a:t>    "towns": </a:t>
            </a:r>
            <a:r>
              <a:rPr lang="zh-TW" altLang="en-US" b="1" dirty="0"/>
              <a:t>[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"id": "1",</a:t>
            </a:r>
          </a:p>
          <a:p>
            <a:r>
              <a:rPr lang="zh-TW" altLang="en-US" dirty="0"/>
              <a:t>            "name": "</a:t>
            </a:r>
            <a:r>
              <a:rPr lang="en-US" altLang="zh-TW" dirty="0"/>
              <a:t>Zhongzheng District</a:t>
            </a:r>
            <a:r>
              <a:rPr lang="zh-TW" altLang="en-US" dirty="0"/>
              <a:t>",</a:t>
            </a:r>
          </a:p>
          <a:p>
            <a:r>
              <a:rPr lang="zh-TW" altLang="en-US" dirty="0"/>
              <a:t>            "code": "100",</a:t>
            </a:r>
          </a:p>
          <a:p>
            <a:r>
              <a:rPr lang="zh-TW" altLang="en-US" dirty="0"/>
              <a:t>            "cwb_id": "6300500",</a:t>
            </a:r>
          </a:p>
          <a:p>
            <a:r>
              <a:rPr lang="zh-TW" altLang="en-US" dirty="0"/>
              <a:t>            "position": {</a:t>
            </a:r>
          </a:p>
          <a:p>
            <a:r>
              <a:rPr lang="zh-TW" altLang="en-US" dirty="0"/>
              <a:t>                "lat": "25.0421407",</a:t>
            </a:r>
          </a:p>
          <a:p>
            <a:r>
              <a:rPr lang="zh-TW" altLang="en-US" dirty="0"/>
              <a:t>                "lng": "121.5198716",</a:t>
            </a:r>
          </a:p>
          <a:p>
            <a:r>
              <a:rPr lang="zh-TW" altLang="en-US" dirty="0"/>
              <a:t>                "zoom": "9"</a:t>
            </a:r>
          </a:p>
          <a:p>
            <a:r>
              <a:rPr lang="zh-TW" altLang="en-US" dirty="0"/>
              <a:t>            }</a:t>
            </a:r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</a:t>
            </a:r>
            <a:r>
              <a:rPr lang="zh-TW" altLang="en-US" b="1" dirty="0"/>
              <a:t>]</a:t>
            </a:r>
          </a:p>
          <a:p>
            <a:r>
              <a:rPr lang="zh-TW" altLang="en-US" dirty="0"/>
              <a:t>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76FC22-9BE9-44FE-9CDB-A744BBC3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27" y="1848539"/>
            <a:ext cx="4138295" cy="44164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57ABE74-4D77-4C36-8327-B1AB2F247DFB}"/>
              </a:ext>
            </a:extLst>
          </p:cNvPr>
          <p:cNvSpPr txBox="1"/>
          <p:nvPr/>
        </p:nvSpPr>
        <p:spPr>
          <a:xfrm>
            <a:off x="10087660" y="589563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Json Editor Online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4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A0719-980A-4FEA-9D2E-F9DC2D4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Widget: WebView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4DD2B-5554-48C5-8244-3168C079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Display web content as part of your activity layout, but lack some of the features of fully-developed browser</a:t>
            </a:r>
          </a:p>
          <a:p>
            <a:endParaRPr lang="en-US" altLang="zh-TW" dirty="0"/>
          </a:p>
          <a:p>
            <a:r>
              <a:rPr lang="en-US" altLang="zh-TW" dirty="0"/>
              <a:t>Enable the Internet connection permission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AD9F5-994C-430A-A8F8-4EBED9D49F03}"/>
              </a:ext>
            </a:extLst>
          </p:cNvPr>
          <p:cNvSpPr/>
          <p:nvPr/>
        </p:nvSpPr>
        <p:spPr>
          <a:xfrm>
            <a:off x="1323561" y="3765974"/>
            <a:ext cx="89187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&lt;manifest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xmlns:android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="http://schemas.android.com/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apk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/res/android"</a:t>
            </a: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   … &gt;</a:t>
            </a: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&lt;uses-permission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android:name</a:t>
            </a:r>
            <a:r>
              <a:rPr lang="en-US" altLang="en-US" sz="2000" b="1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="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android.permission.INTERNET</a:t>
            </a:r>
            <a:r>
              <a:rPr lang="en-US" altLang="en-US" sz="2000" b="1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" /&gt;</a:t>
            </a: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   &lt;application</a:t>
            </a: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       …</a:t>
            </a: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   &lt;/application&gt;</a:t>
            </a: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  <a:p>
            <a:pPr marL="1339850" indent="-133985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92669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2504F-C1DE-4310-8C7B-44B8360B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Parsing 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92B5A-23B7-4AF9-B98D-930B70A1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Google’s GSON</a:t>
            </a:r>
          </a:p>
          <a:p>
            <a:endParaRPr lang="en-US" altLang="zh-TW" dirty="0"/>
          </a:p>
          <a:p>
            <a:r>
              <a:rPr lang="en-US" altLang="zh-TW" dirty="0"/>
              <a:t>Get objects</a:t>
            </a:r>
          </a:p>
          <a:p>
            <a:pPr lvl="1"/>
            <a:r>
              <a:rPr lang="en-US" altLang="zh-TW" dirty="0"/>
              <a:t>e.g., {“</a:t>
            </a:r>
            <a:r>
              <a:rPr lang="en-US" altLang="zh-TW" dirty="0" err="1"/>
              <a:t>name”:”Tom</a:t>
            </a:r>
            <a:r>
              <a:rPr lang="en-US" altLang="zh-TW" dirty="0"/>
              <a:t>”, “age”:20}</a:t>
            </a:r>
          </a:p>
          <a:p>
            <a:r>
              <a:rPr lang="en-US" altLang="zh-TW" dirty="0"/>
              <a:t>Define Person Class including data members name and age (should be the same as the key name in JSON)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5924C1-CFEB-44F7-A3B3-FBEE08B6753B}"/>
              </a:ext>
            </a:extLst>
          </p:cNvPr>
          <p:cNvSpPr/>
          <p:nvPr/>
        </p:nvSpPr>
        <p:spPr>
          <a:xfrm>
            <a:off x="1464626" y="2084869"/>
            <a:ext cx="7178568" cy="6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72964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latin typeface="Arial Unicode MS" panose="020B0604020202020204" pitchFamily="34" charset="-120"/>
                <a:ea typeface="新細明體" panose="02020500000000000000" pitchFamily="18" charset="-120"/>
              </a:rPr>
              <a:t>implementation ‘com.google.code.gson:gson:2.8.6’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C9D83C-6CD7-499A-96AF-98DC9908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626" y="4507145"/>
            <a:ext cx="8605204" cy="101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72964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en-US" altLang="zh-TW" sz="2400" dirty="0" err="1">
                <a:latin typeface="Arial Unicode MS" panose="020B0604020202020204" pitchFamily="34" charset="-120"/>
              </a:rPr>
              <a:t>val</a:t>
            </a:r>
            <a:r>
              <a:rPr lang="en-US" altLang="zh-TW" sz="2400" dirty="0">
                <a:latin typeface="Arial Unicode MS" panose="020B0604020202020204" pitchFamily="34" charset="-120"/>
              </a:rPr>
              <a:t>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gson</a:t>
            </a:r>
            <a:r>
              <a:rPr lang="en-US" altLang="zh-TW" sz="2400" dirty="0">
                <a:latin typeface="Arial Unicode MS" panose="020B0604020202020204" pitchFamily="34" charset="-120"/>
              </a:rPr>
              <a:t> =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Gson</a:t>
            </a:r>
            <a:r>
              <a:rPr lang="en-US" altLang="zh-TW" sz="2400" dirty="0">
                <a:latin typeface="Arial Unicode MS" panose="020B0604020202020204" pitchFamily="34" charset="-120"/>
              </a:rPr>
              <a:t>()</a:t>
            </a:r>
          </a:p>
          <a:p>
            <a:r>
              <a:rPr lang="en-US" altLang="zh-TW" sz="2400" dirty="0" err="1">
                <a:latin typeface="Arial Unicode MS" panose="020B0604020202020204" pitchFamily="34" charset="-120"/>
              </a:rPr>
              <a:t>val</a:t>
            </a:r>
            <a:r>
              <a:rPr lang="en-US" altLang="zh-TW" sz="2400" dirty="0">
                <a:latin typeface="Arial Unicode MS" panose="020B0604020202020204" pitchFamily="34" charset="-120"/>
              </a:rPr>
              <a:t> person =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gson.fromJson</a:t>
            </a:r>
            <a:r>
              <a:rPr lang="en-US" altLang="zh-TW" sz="2400" dirty="0">
                <a:latin typeface="Arial Unicode MS" panose="020B0604020202020204" pitchFamily="34" charset="-120"/>
              </a:rPr>
              <a:t>(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jsonData</a:t>
            </a:r>
            <a:r>
              <a:rPr lang="en-US" altLang="zh-TW" sz="2400" dirty="0">
                <a:latin typeface="Arial Unicode MS" panose="020B0604020202020204" pitchFamily="34" charset="-120"/>
              </a:rPr>
              <a:t>, Person::class.java)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48978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833E3-DA87-4325-B3AE-E26AA07A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Parsing 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2860E-8648-4E8F-A7C9-9598AB66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an array of objects</a:t>
            </a:r>
          </a:p>
          <a:p>
            <a:pPr lvl="1"/>
            <a:r>
              <a:rPr lang="en-US" altLang="zh-TW" dirty="0"/>
              <a:t>e.g., [{“</a:t>
            </a:r>
            <a:r>
              <a:rPr lang="en-US" altLang="zh-TW" dirty="0" err="1"/>
              <a:t>name”:”Tom</a:t>
            </a:r>
            <a:r>
              <a:rPr lang="en-US" altLang="zh-TW" dirty="0"/>
              <a:t>”, “age”:20}, {“</a:t>
            </a:r>
            <a:r>
              <a:rPr lang="en-US" altLang="zh-TW" dirty="0" err="1"/>
              <a:t>name”:”Joy</a:t>
            </a:r>
            <a:r>
              <a:rPr lang="en-US" altLang="zh-TW" dirty="0"/>
              <a:t>”, “age”:10}]</a:t>
            </a:r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5843D6-5C01-4F9A-B0C5-99D4CC62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834" y="2908637"/>
            <a:ext cx="8339096" cy="138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72964" rIns="0" bIns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en-US" altLang="zh-TW" sz="2400" dirty="0" err="1">
                <a:latin typeface="Arial Unicode MS" panose="020B0604020202020204" pitchFamily="34" charset="-120"/>
              </a:rPr>
              <a:t>val</a:t>
            </a:r>
            <a:r>
              <a:rPr lang="en-US" altLang="zh-TW" sz="2400" dirty="0">
                <a:latin typeface="Arial Unicode MS" panose="020B0604020202020204" pitchFamily="34" charset="-120"/>
              </a:rPr>
              <a:t>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gson</a:t>
            </a:r>
            <a:r>
              <a:rPr lang="en-US" altLang="zh-TW" sz="2400" dirty="0">
                <a:latin typeface="Arial Unicode MS" panose="020B0604020202020204" pitchFamily="34" charset="-120"/>
              </a:rPr>
              <a:t> =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Gson</a:t>
            </a:r>
            <a:r>
              <a:rPr lang="en-US" altLang="zh-TW" sz="2400" dirty="0">
                <a:latin typeface="Arial Unicode MS" panose="020B0604020202020204" pitchFamily="34" charset="-120"/>
              </a:rPr>
              <a:t>()</a:t>
            </a:r>
          </a:p>
          <a:p>
            <a:r>
              <a:rPr lang="en-US" altLang="zh-TW" sz="2400" dirty="0" err="1">
                <a:latin typeface="Arial Unicode MS" panose="020B0604020202020204" pitchFamily="34" charset="-120"/>
              </a:rPr>
              <a:t>val</a:t>
            </a:r>
            <a:r>
              <a:rPr lang="en-US" altLang="zh-TW" sz="2400" dirty="0">
                <a:latin typeface="Arial Unicode MS" panose="020B0604020202020204" pitchFamily="34" charset="-120"/>
              </a:rPr>
              <a:t>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typeOf</a:t>
            </a:r>
            <a:r>
              <a:rPr lang="en-US" altLang="zh-TW" sz="2400" dirty="0">
                <a:latin typeface="Arial Unicode MS" panose="020B0604020202020204" pitchFamily="34" charset="-120"/>
              </a:rPr>
              <a:t> = object: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TypeToken</a:t>
            </a:r>
            <a:r>
              <a:rPr lang="en-US" altLang="zh-TW" sz="2400" dirty="0">
                <a:latin typeface="Arial Unicode MS" panose="020B0604020202020204" pitchFamily="34" charset="-120"/>
              </a:rPr>
              <a:t> &lt;List&lt;Person&gt;&gt;().type</a:t>
            </a:r>
          </a:p>
          <a:p>
            <a:r>
              <a:rPr lang="en-US" altLang="zh-TW" sz="2400" dirty="0" err="1">
                <a:latin typeface="Arial Unicode MS" panose="020B0604020202020204" pitchFamily="34" charset="-120"/>
              </a:rPr>
              <a:t>val</a:t>
            </a:r>
            <a:r>
              <a:rPr lang="en-US" altLang="zh-TW" sz="2400" dirty="0">
                <a:latin typeface="Arial Unicode MS" panose="020B0604020202020204" pitchFamily="34" charset="-120"/>
              </a:rPr>
              <a:t>  people =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gson.fromJson</a:t>
            </a:r>
            <a:r>
              <a:rPr lang="en-US" altLang="zh-TW" sz="2400" dirty="0">
                <a:latin typeface="Arial Unicode MS" panose="020B0604020202020204" pitchFamily="34" charset="-120"/>
              </a:rPr>
              <a:t>(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jsonData</a:t>
            </a:r>
            <a:r>
              <a:rPr lang="en-US" altLang="zh-TW" sz="2400" dirty="0">
                <a:latin typeface="Arial Unicode MS" panose="020B0604020202020204" pitchFamily="34" charset="-120"/>
              </a:rPr>
              <a:t>, </a:t>
            </a:r>
            <a:r>
              <a:rPr lang="en-US" altLang="zh-TW" sz="2400" dirty="0" err="1">
                <a:latin typeface="Arial Unicode MS" panose="020B0604020202020204" pitchFamily="34" charset="-120"/>
              </a:rPr>
              <a:t>typeOf</a:t>
            </a:r>
            <a:r>
              <a:rPr lang="en-US" altLang="zh-TW" sz="2400" dirty="0">
                <a:latin typeface="Arial Unicode MS" panose="020B0604020202020204" pitchFamily="34" charset="-120"/>
              </a:rPr>
              <a:t>);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0308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ED5C6-E3AA-4947-9459-B3133880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Parsing JSON Example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23DE5C-AB19-41B2-ABD6-718A4CA2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028617"/>
            <a:ext cx="854272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parseJSONWithGSON(jsonData: String)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 = Gson()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taipeiCity = gson.fromJson(jsonData, City::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Log.d(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taipeiCity.toString())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721001-9860-478B-A9F5-C4771E99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3" y="4208455"/>
            <a:ext cx="1196673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class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Location(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zoom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class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Town(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Int,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Int,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cwb_id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Location)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class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City(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Int,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towns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List&lt;Town&gt;)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49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2C7DD-505A-492B-B14C-5C2402BA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Retrofit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54F55-40F3-4663-9B26-888A6497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Type-safe REST client library for Android and Java which aims to make it easier to consume RESTful web services</a:t>
            </a:r>
          </a:p>
          <a:p>
            <a:r>
              <a:rPr lang="en-US" altLang="zh-TW" dirty="0"/>
              <a:t>Leverage </a:t>
            </a:r>
            <a:r>
              <a:rPr lang="en-US" altLang="zh-TW" dirty="0" err="1"/>
              <a:t>OkHttp</a:t>
            </a:r>
            <a:r>
              <a:rPr lang="en-US" altLang="zh-TW" dirty="0"/>
              <a:t> as the networking layer and is built on top of it</a:t>
            </a:r>
          </a:p>
          <a:p>
            <a:r>
              <a:rPr lang="en-US" altLang="zh-TW" dirty="0"/>
              <a:t>Automatically serialize the JSON response using a converter to data objects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D4F54D9-67B3-4E09-A33E-4D82BC48A542}"/>
              </a:ext>
            </a:extLst>
          </p:cNvPr>
          <p:cNvSpPr/>
          <p:nvPr/>
        </p:nvSpPr>
        <p:spPr>
          <a:xfrm>
            <a:off x="8762263" y="4358936"/>
            <a:ext cx="1571347" cy="1447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RESTful Web Services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A540D97-C38A-4C1F-BB2D-CFC273DB5809}"/>
              </a:ext>
            </a:extLst>
          </p:cNvPr>
          <p:cNvSpPr/>
          <p:nvPr/>
        </p:nvSpPr>
        <p:spPr>
          <a:xfrm>
            <a:off x="3366116" y="4413123"/>
            <a:ext cx="2661821" cy="1447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775E92-FC45-4C22-9687-AE340AC2838B}"/>
              </a:ext>
            </a:extLst>
          </p:cNvPr>
          <p:cNvSpPr txBox="1"/>
          <p:nvPr/>
        </p:nvSpPr>
        <p:spPr>
          <a:xfrm>
            <a:off x="3488925" y="3935417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Retrofit APIs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38FAB-555B-4064-B869-0D3DB47D7510}"/>
              </a:ext>
            </a:extLst>
          </p:cNvPr>
          <p:cNvSpPr/>
          <p:nvPr/>
        </p:nvSpPr>
        <p:spPr>
          <a:xfrm>
            <a:off x="3729361" y="4536503"/>
            <a:ext cx="1935332" cy="35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interface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030075-C923-431D-BFB5-2180D1C1AB76}"/>
              </a:ext>
            </a:extLst>
          </p:cNvPr>
          <p:cNvSpPr/>
          <p:nvPr/>
        </p:nvSpPr>
        <p:spPr>
          <a:xfrm>
            <a:off x="4117758" y="5060272"/>
            <a:ext cx="1158536" cy="35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Converter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3B53E43-6C31-47C6-AE48-1EE99C7C645A}"/>
              </a:ext>
            </a:extLst>
          </p:cNvPr>
          <p:cNvSpPr/>
          <p:nvPr/>
        </p:nvSpPr>
        <p:spPr>
          <a:xfrm>
            <a:off x="1464518" y="4643942"/>
            <a:ext cx="1131902" cy="9854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Android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19B5988-5EAF-419D-97C4-115C02093E5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664693" y="4714043"/>
            <a:ext cx="3124200" cy="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96881D-BE38-44DF-82AC-30E56EE33F75}"/>
              </a:ext>
            </a:extLst>
          </p:cNvPr>
          <p:cNvSpPr txBox="1"/>
          <p:nvPr/>
        </p:nvSpPr>
        <p:spPr>
          <a:xfrm>
            <a:off x="5724654" y="4284306"/>
            <a:ext cx="345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URL(</a:t>
            </a:r>
            <a:r>
              <a:rPr lang="en-US" altLang="zh-TW" dirty="0" err="1"/>
              <a:t>base_address+endpoint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5C5551D-DF20-47F0-A970-88EB6DEE7FED}"/>
              </a:ext>
            </a:extLst>
          </p:cNvPr>
          <p:cNvCxnSpPr>
            <a:cxnSpLocks/>
          </p:cNvCxnSpPr>
          <p:nvPr/>
        </p:nvCxnSpPr>
        <p:spPr>
          <a:xfrm flipH="1">
            <a:off x="5276295" y="5237825"/>
            <a:ext cx="3503721" cy="22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D74277-4743-4B53-8569-045C60510A88}"/>
              </a:ext>
            </a:extLst>
          </p:cNvPr>
          <p:cNvSpPr txBox="1"/>
          <p:nvPr/>
        </p:nvSpPr>
        <p:spPr>
          <a:xfrm>
            <a:off x="6323117" y="4884484"/>
            <a:ext cx="14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JSON or XML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05BA850-863C-4CEE-B94B-7794F91F2BA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583402" y="5228948"/>
            <a:ext cx="1534356" cy="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4A85E4B-F4D6-41CD-B7CC-56589D045631}"/>
              </a:ext>
            </a:extLst>
          </p:cNvPr>
          <p:cNvSpPr txBox="1"/>
          <p:nvPr/>
        </p:nvSpPr>
        <p:spPr>
          <a:xfrm>
            <a:off x="2516889" y="5377198"/>
            <a:ext cx="16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Object or String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720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95AA2-48A4-4C46-930A-71251C1E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Supported Converters</a:t>
            </a:r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C4A68C-5B64-4A90-B591-C593695FD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03" y="2145965"/>
            <a:ext cx="10678194" cy="375741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40A776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  <a:hlinkClick r:id="rId2"/>
              </a:rPr>
              <a:t>Gson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</a:rPr>
              <a:t>: 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onaco"/>
              </a:rPr>
              <a:t>com.squareup.retrofit2:converter-gson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Roboto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40A776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  <a:hlinkClick r:id="rId3"/>
              </a:rPr>
              <a:t>Jackson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</a:rPr>
              <a:t>: 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onaco"/>
              </a:rPr>
              <a:t>com.squareup.retrofit2:converter-jackson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Roboto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40A776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  <a:hlinkClick r:id="rId4"/>
              </a:rPr>
              <a:t>Moshi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</a:rPr>
              <a:t>: 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onaco"/>
              </a:rPr>
              <a:t>com.squareup.retrofit2:converter-moshi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Roboto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40A776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  <a:hlinkClick r:id="rId5"/>
              </a:rPr>
              <a:t>Protobuf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</a:rPr>
              <a:t>: 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onaco"/>
              </a:rPr>
              <a:t>com.squareup.retrofit2:converter-protobuf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Roboto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40A776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  <a:hlinkClick r:id="rId6"/>
              </a:rPr>
              <a:t>Wire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</a:rPr>
              <a:t>: 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onaco"/>
              </a:rPr>
              <a:t>com.squareup.retrofit2:converter-wire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Roboto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40A776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  <a:hlinkClick r:id="rId7"/>
              </a:rPr>
              <a:t>Simple XML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</a:rPr>
              <a:t>: 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onaco"/>
              </a:rPr>
              <a:t>com.squareup.retrofit2:converter-simplexml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Roboto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40A776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  <a:hlinkClick r:id="rId8"/>
              </a:rPr>
              <a:t>JAXB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</a:rPr>
              <a:t>: 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onaco"/>
              </a:rPr>
              <a:t>com.squareup.retrofit2:converter-jaxb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Roboto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Roboto" panose="020B0604020202020204" pitchFamily="2" charset="0"/>
              </a:rPr>
              <a:t>Scalars (primitives, boxed, and String):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" panose="020B0604020202020204" pitchFamily="2" charset="0"/>
              </a:rPr>
              <a:t> 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Monaco"/>
              </a:rPr>
              <a:t>com.squareup.retrofit2:converter-scalars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Roboto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1EB7F-8D90-4D24-B3D5-3BB6D3D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Retrofit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F33DB-4288-419A-89C8-E4CD3042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dependency (</a:t>
            </a:r>
            <a:r>
              <a:rPr lang="en-US" altLang="zh-TW" dirty="0" err="1"/>
              <a:t>Module:app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implementation 'com.squareup.retrofit2:retrofit:2.9.0’</a:t>
            </a:r>
          </a:p>
          <a:p>
            <a:pPr lvl="1"/>
            <a:r>
              <a:rPr lang="en-US" altLang="zh-TW" dirty="0"/>
              <a:t>implementation ‘com.squareup.retrofit2:converter-gson:2.9.0’</a:t>
            </a:r>
          </a:p>
          <a:p>
            <a:r>
              <a:rPr lang="en-US" altLang="zh-TW" dirty="0"/>
              <a:t>Add support for Java 8 language features (</a:t>
            </a:r>
            <a:r>
              <a:rPr lang="en-US" altLang="zh-TW" dirty="0" err="1"/>
              <a:t>Module:app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E22B7999-8F40-485E-9A19-162195805A46}"/>
              </a:ext>
            </a:extLst>
          </p:cNvPr>
          <p:cNvSpPr/>
          <p:nvPr/>
        </p:nvSpPr>
        <p:spPr>
          <a:xfrm>
            <a:off x="9532620" y="2031776"/>
            <a:ext cx="1988820" cy="681467"/>
          </a:xfrm>
          <a:prstGeom prst="wedgeRectCallout">
            <a:avLst>
              <a:gd name="adj1" fmla="val -56666"/>
              <a:gd name="adj2" fmla="val 6939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Can specify other converters</a:t>
            </a:r>
            <a:endParaRPr lang="zh-TW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EA7DDF-EBA0-4CED-B637-AF19A3D0A753}"/>
              </a:ext>
            </a:extLst>
          </p:cNvPr>
          <p:cNvSpPr/>
          <p:nvPr/>
        </p:nvSpPr>
        <p:spPr>
          <a:xfrm>
            <a:off x="1427812" y="3577147"/>
            <a:ext cx="68475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android {</a:t>
            </a:r>
          </a:p>
          <a:p>
            <a:r>
              <a:rPr lang="en-US" altLang="zh-TW" dirty="0"/>
              <a:t>  ...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compileOptions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sourceCompatibility</a:t>
            </a:r>
            <a:r>
              <a:rPr lang="en-US" altLang="zh-TW" dirty="0"/>
              <a:t> JavaVersion.VERSION_1_8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targetCompatibility</a:t>
            </a:r>
            <a:r>
              <a:rPr lang="en-US" altLang="zh-TW" dirty="0"/>
              <a:t> JavaVersion.VERSION_1_8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kotlinOptions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jvmTarget</a:t>
            </a:r>
            <a:r>
              <a:rPr lang="en-US" altLang="zh-TW" dirty="0"/>
              <a:t> = JavaVersion.VERSION_1_8.toString()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654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1EB7F-8D90-4D24-B3D5-3BB6D3D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Retrofit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F33DB-4288-419A-89C8-E4CD3042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service interface (defines how Retrofit talks to the web server using HTTP requests)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90D10E-1082-421A-975A-D2753247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47" y="2978002"/>
            <a:ext cx="1161087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AppService {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@GET(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"taipei_towns.json"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getAppData(): Call&lt;City&gt; 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Call&lt;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List&lt;City&gt;</a:t>
            </a:r>
            <a:r>
              <a:rPr kumimoji="0" lang="en-US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if having an array of cities</a:t>
            </a:r>
            <a:endParaRPr kumimoji="0" lang="en-US" altLang="zh-TW" sz="2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  //Call object is used to start the 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//add more annotation such as @POST, @DELETE</a:t>
            </a:r>
            <a:b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1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769E6-3738-4A69-AC97-8E7E16DE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Singleton Retrofit object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A41AE-4909-4EE7-9D36-BC201139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 a singleton Retrofit object that implements AppService</a:t>
            </a:r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E1E63E-D727-43E9-93B7-926444CE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190" y="2499528"/>
            <a:ext cx="7029450" cy="16824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object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GetService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val retrofitService :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Ap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Service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by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lazy { 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retrofit.create(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Ap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Service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::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.java) }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08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704CAA-06FC-4745-98C7-2D5593FD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75" y="368428"/>
            <a:ext cx="11610871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sendRetrofitRequest()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retrofit = Retrofit.Builder()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.baseUrl(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"http://web.csie.ndhu.edu.tw/sclo/programming/"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specify the converter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.addConverterFactory(GsonConverterFactory.create())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.build()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Get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retrofit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ervice.getAppData().enqueue(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Callback&lt;City&gt; {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run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getAppData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in the background thread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onResponse(call: Call&lt;City&gt;, response: Response&lt;City&gt;)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in the main thread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response.body().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fun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onFailure(call: Call&lt;City&gt;, t: Throwable) {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16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40163-6882-5542-923A-F11DA4BB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 Coroutine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5556C-B1A4-7847-B174-229B1696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Add coroutine support</a:t>
            </a:r>
            <a:br>
              <a:rPr lang="en" altLang="zh-TW" dirty="0"/>
            </a:br>
            <a:r>
              <a:rPr lang="en" altLang="zh-TW" dirty="0"/>
              <a:t>implementation </a:t>
            </a:r>
            <a:r>
              <a:rPr lang="en" altLang="zh-TW" b="1" dirty="0"/>
              <a:t>"org.jetbrains.kotlinx:kotlinx-coroutines-core:1.4.1"</a:t>
            </a:r>
            <a:br>
              <a:rPr lang="en" altLang="zh-TW" b="1" dirty="0"/>
            </a:br>
            <a:r>
              <a:rPr lang="en" altLang="zh-TW" dirty="0"/>
              <a:t>implementation </a:t>
            </a:r>
            <a:r>
              <a:rPr lang="en" altLang="zh-TW" b="1" dirty="0"/>
              <a:t>"org.jetbrains.kotlinx:kotlinx-coroutines-android:1.4.1”</a:t>
            </a:r>
          </a:p>
          <a:p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87850C-CC84-E44D-B8ED-18C131C8CB91}"/>
              </a:ext>
            </a:extLst>
          </p:cNvPr>
          <p:cNvSpPr/>
          <p:nvPr/>
        </p:nvSpPr>
        <p:spPr>
          <a:xfrm>
            <a:off x="1265445" y="3308581"/>
            <a:ext cx="8755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000080"/>
                </a:solidFill>
              </a:rPr>
              <a:t>interface </a:t>
            </a:r>
            <a:r>
              <a:rPr lang="en" altLang="zh-TW" sz="2400" dirty="0"/>
              <a:t>AppService {</a:t>
            </a:r>
            <a:br>
              <a:rPr lang="en" altLang="zh-TW" sz="2400" dirty="0"/>
            </a:br>
            <a:r>
              <a:rPr lang="en" altLang="zh-TW" sz="2400" dirty="0"/>
              <a:t>    </a:t>
            </a:r>
            <a:r>
              <a:rPr lang="en" altLang="zh-TW" sz="2400" dirty="0">
                <a:solidFill>
                  <a:srgbClr val="808000"/>
                </a:solidFill>
              </a:rPr>
              <a:t>@GET</a:t>
            </a:r>
            <a:r>
              <a:rPr lang="en" altLang="zh-TW" sz="2400" dirty="0"/>
              <a:t>(</a:t>
            </a:r>
            <a:r>
              <a:rPr lang="en" altLang="zh-TW" sz="2400" b="1" dirty="0">
                <a:solidFill>
                  <a:srgbClr val="008000"/>
                </a:solidFill>
              </a:rPr>
              <a:t>"</a:t>
            </a:r>
            <a:r>
              <a:rPr lang="en" altLang="zh-TW" sz="2400" b="1" dirty="0" err="1">
                <a:solidFill>
                  <a:srgbClr val="008000"/>
                </a:solidFill>
              </a:rPr>
              <a:t>taipei_towns.json</a:t>
            </a:r>
            <a:r>
              <a:rPr lang="en" altLang="zh-TW" sz="2400" b="1" dirty="0">
                <a:solidFill>
                  <a:srgbClr val="008000"/>
                </a:solidFill>
              </a:rPr>
              <a:t>"</a:t>
            </a:r>
            <a:r>
              <a:rPr lang="en" altLang="zh-TW" sz="2400" dirty="0"/>
              <a:t>)</a:t>
            </a:r>
            <a:br>
              <a:rPr lang="en" altLang="zh-TW" sz="2400" dirty="0"/>
            </a:br>
            <a:r>
              <a:rPr lang="en" altLang="zh-TW" sz="2400" dirty="0"/>
              <a:t>    </a:t>
            </a:r>
            <a:r>
              <a:rPr lang="en" altLang="zh-TW" sz="2400" b="1" dirty="0">
                <a:solidFill>
                  <a:srgbClr val="000080"/>
                </a:solidFill>
              </a:rPr>
              <a:t>suspend fun </a:t>
            </a:r>
            <a:r>
              <a:rPr lang="en" altLang="zh-TW" sz="2400" dirty="0" err="1"/>
              <a:t>getAppData</a:t>
            </a:r>
            <a:r>
              <a:rPr lang="en" altLang="zh-TW" sz="2400" dirty="0"/>
              <a:t>(): City  </a:t>
            </a:r>
            <a:r>
              <a:rPr lang="en" altLang="zh-TW" sz="2400" i="1" dirty="0">
                <a:solidFill>
                  <a:srgbClr val="808080"/>
                </a:solidFill>
              </a:rPr>
              <a:t>//coroutine version</a:t>
            </a:r>
            <a:br>
              <a:rPr lang="en" altLang="zh-TW" sz="2400" i="1" dirty="0">
                <a:solidFill>
                  <a:srgbClr val="808080"/>
                </a:solidFill>
              </a:rPr>
            </a:br>
            <a:r>
              <a:rPr lang="en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767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C13C-86EC-460A-83D2-104AAE2F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Cleartext Support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582BD-2214-4200-A443-F673352F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Starting with Android 9.0 (API level 28), cleartext support is disabled by default.</a:t>
            </a:r>
          </a:p>
          <a:p>
            <a:r>
              <a:rPr lang="en-US" altLang="zh-TW" dirty="0" err="1"/>
              <a:t>AndroidMainifest.xml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android:usesCleartextTraffic</a:t>
            </a:r>
            <a:r>
              <a:rPr lang="en-US" altLang="zh-TW" dirty="0"/>
              <a:t>="true"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726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B22EB-367F-D54B-837F-AFCE06C0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 Coroutine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7BCF26-0989-1447-87E7-40F8A0BA9740}"/>
              </a:ext>
            </a:extLst>
          </p:cNvPr>
          <p:cNvSpPr/>
          <p:nvPr/>
        </p:nvSpPr>
        <p:spPr>
          <a:xfrm>
            <a:off x="1036320" y="1621746"/>
            <a:ext cx="1038422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000" i="1" dirty="0">
                <a:solidFill>
                  <a:srgbClr val="808080"/>
                </a:solidFill>
              </a:rPr>
              <a:t>//coroutine version</a:t>
            </a:r>
            <a:br>
              <a:rPr lang="en" altLang="zh-TW" sz="2000" i="1" dirty="0">
                <a:solidFill>
                  <a:srgbClr val="808080"/>
                </a:solidFill>
              </a:rPr>
            </a:br>
            <a:r>
              <a:rPr lang="en" altLang="zh-TW" sz="2000" b="1" dirty="0">
                <a:solidFill>
                  <a:srgbClr val="000080"/>
                </a:solidFill>
              </a:rPr>
              <a:t>fun </a:t>
            </a:r>
            <a:r>
              <a:rPr lang="en" altLang="zh-TW" sz="2000" dirty="0" err="1"/>
              <a:t>sendRetrofitRequest</a:t>
            </a:r>
            <a:r>
              <a:rPr lang="en" altLang="zh-TW" sz="2000" dirty="0"/>
              <a:t>() {</a:t>
            </a:r>
            <a:br>
              <a:rPr lang="en" altLang="zh-TW" sz="2000" dirty="0"/>
            </a:br>
            <a:r>
              <a:rPr lang="en" altLang="zh-TW" sz="2000" dirty="0"/>
              <a:t>    </a:t>
            </a:r>
            <a:r>
              <a:rPr lang="en" altLang="zh-TW" sz="2000" b="1" dirty="0" err="1">
                <a:solidFill>
                  <a:srgbClr val="000080"/>
                </a:solidFill>
              </a:rPr>
              <a:t>val</a:t>
            </a:r>
            <a:r>
              <a:rPr lang="en" altLang="zh-TW" sz="2000" b="1" dirty="0">
                <a:solidFill>
                  <a:srgbClr val="000080"/>
                </a:solidFill>
              </a:rPr>
              <a:t> </a:t>
            </a:r>
            <a:r>
              <a:rPr lang="en" altLang="zh-TW" sz="2000" dirty="0"/>
              <a:t>job = </a:t>
            </a:r>
            <a:r>
              <a:rPr lang="en" altLang="zh-TW" sz="2000" i="1" dirty="0"/>
              <a:t>Job</a:t>
            </a:r>
            <a:r>
              <a:rPr lang="en" altLang="zh-TW" sz="2000" dirty="0"/>
              <a:t>()</a:t>
            </a:r>
            <a:br>
              <a:rPr lang="en" altLang="zh-TW" sz="2000" dirty="0"/>
            </a:br>
            <a:r>
              <a:rPr lang="en" altLang="zh-TW" sz="2000" dirty="0"/>
              <a:t>    </a:t>
            </a:r>
            <a:r>
              <a:rPr lang="en" altLang="zh-TW" sz="2000" i="1" dirty="0">
                <a:solidFill>
                  <a:srgbClr val="808080"/>
                </a:solidFill>
              </a:rPr>
              <a:t>//create a coroutine scope</a:t>
            </a:r>
            <a:br>
              <a:rPr lang="en" altLang="zh-TW" sz="2000" i="1" dirty="0">
                <a:solidFill>
                  <a:srgbClr val="808080"/>
                </a:solidFill>
              </a:rPr>
            </a:br>
            <a:r>
              <a:rPr lang="en" altLang="zh-TW" sz="2000" i="1" dirty="0">
                <a:solidFill>
                  <a:srgbClr val="808080"/>
                </a:solidFill>
              </a:rPr>
              <a:t>    </a:t>
            </a:r>
            <a:r>
              <a:rPr lang="en" altLang="zh-TW" sz="2000" b="1" dirty="0" err="1">
                <a:solidFill>
                  <a:srgbClr val="000080"/>
                </a:solidFill>
              </a:rPr>
              <a:t>val</a:t>
            </a:r>
            <a:r>
              <a:rPr lang="en" altLang="zh-TW" sz="2000" b="1" dirty="0">
                <a:solidFill>
                  <a:srgbClr val="000080"/>
                </a:solidFill>
              </a:rPr>
              <a:t> </a:t>
            </a:r>
            <a:r>
              <a:rPr lang="en" altLang="zh-TW" sz="2000" dirty="0"/>
              <a:t>scope = </a:t>
            </a:r>
            <a:r>
              <a:rPr lang="en" altLang="zh-TW" sz="2000" i="1" dirty="0" err="1"/>
              <a:t>CoroutineScope</a:t>
            </a:r>
            <a:r>
              <a:rPr lang="en" altLang="zh-TW" sz="2000" dirty="0"/>
              <a:t>(</a:t>
            </a:r>
            <a:r>
              <a:rPr lang="en" altLang="zh-TW" sz="2000" dirty="0" err="1"/>
              <a:t>Dispatchers.</a:t>
            </a:r>
            <a:r>
              <a:rPr lang="en" altLang="zh-TW" sz="2000" b="1" dirty="0" err="1">
                <a:solidFill>
                  <a:srgbClr val="660E7A"/>
                </a:solidFill>
              </a:rPr>
              <a:t>IO</a:t>
            </a:r>
            <a:r>
              <a:rPr lang="en" altLang="zh-TW" sz="2000" dirty="0" err="1"/>
              <a:t>+job</a:t>
            </a:r>
            <a:r>
              <a:rPr lang="en" altLang="zh-TW" sz="2000" dirty="0"/>
              <a:t>)</a:t>
            </a:r>
            <a:br>
              <a:rPr lang="en" altLang="zh-TW" sz="2000" dirty="0"/>
            </a:br>
            <a:r>
              <a:rPr lang="en" altLang="zh-TW" sz="2000" dirty="0"/>
              <a:t>    </a:t>
            </a:r>
            <a:r>
              <a:rPr lang="en" altLang="zh-TW" sz="2000" dirty="0" err="1"/>
              <a:t>scope.</a:t>
            </a:r>
            <a:r>
              <a:rPr lang="en" altLang="zh-TW" sz="2000" i="1" dirty="0" err="1"/>
              <a:t>launch</a:t>
            </a:r>
            <a:r>
              <a:rPr lang="en" altLang="zh-TW" sz="2000" i="1" dirty="0"/>
              <a:t> </a:t>
            </a:r>
            <a:r>
              <a:rPr lang="en" altLang="zh-TW" sz="2000" b="1" dirty="0"/>
              <a:t>{</a:t>
            </a:r>
            <a:br>
              <a:rPr lang="en" altLang="zh-TW" sz="2000" b="1" dirty="0"/>
            </a:br>
            <a:r>
              <a:rPr lang="en" altLang="zh-TW" sz="2000" b="1" dirty="0"/>
              <a:t>        </a:t>
            </a:r>
            <a:r>
              <a:rPr lang="en" altLang="zh-TW" sz="2000" b="1" dirty="0">
                <a:solidFill>
                  <a:srgbClr val="000080"/>
                </a:solidFill>
              </a:rPr>
              <a:t>try </a:t>
            </a:r>
            <a:r>
              <a:rPr lang="en" altLang="zh-TW" sz="2000" dirty="0"/>
              <a:t>{</a:t>
            </a:r>
            <a:br>
              <a:rPr lang="en" altLang="zh-TW" sz="2000" dirty="0"/>
            </a:br>
            <a:r>
              <a:rPr lang="en" altLang="zh-TW" sz="2000" dirty="0"/>
              <a:t>            </a:t>
            </a:r>
            <a:r>
              <a:rPr lang="en" altLang="zh-TW" sz="2000" b="1" dirty="0" err="1">
                <a:solidFill>
                  <a:srgbClr val="000080"/>
                </a:solidFill>
              </a:rPr>
              <a:t>val</a:t>
            </a:r>
            <a:r>
              <a:rPr lang="en" altLang="zh-TW" sz="2000" b="1" dirty="0">
                <a:solidFill>
                  <a:srgbClr val="000080"/>
                </a:solidFill>
              </a:rPr>
              <a:t> </a:t>
            </a:r>
            <a:r>
              <a:rPr lang="en" altLang="zh-TW" sz="2000" dirty="0"/>
              <a:t>result = </a:t>
            </a:r>
            <a:r>
              <a:rPr lang="en" altLang="zh-TW" sz="2000" dirty="0" err="1"/>
              <a:t>GetService.</a:t>
            </a:r>
            <a:r>
              <a:rPr lang="en" altLang="zh-TW" sz="2000" b="1" dirty="0" err="1">
                <a:solidFill>
                  <a:srgbClr val="660E7A"/>
                </a:solidFill>
              </a:rPr>
              <a:t>retrofitService</a:t>
            </a:r>
            <a:r>
              <a:rPr lang="en" altLang="zh-TW" sz="2000" dirty="0" err="1"/>
              <a:t>.getAppData</a:t>
            </a:r>
            <a:r>
              <a:rPr lang="en" altLang="zh-TW" sz="2000" dirty="0"/>
              <a:t>()</a:t>
            </a:r>
            <a:br>
              <a:rPr lang="en" altLang="zh-TW" sz="2000" dirty="0"/>
            </a:br>
            <a:r>
              <a:rPr lang="en" altLang="zh-TW" sz="2000" dirty="0"/>
              <a:t>            </a:t>
            </a:r>
            <a:r>
              <a:rPr lang="en" altLang="zh-TW" sz="2000" dirty="0" err="1"/>
              <a:t>withContext</a:t>
            </a:r>
            <a:r>
              <a:rPr lang="en" altLang="zh-TW" sz="2000" dirty="0"/>
              <a:t>(</a:t>
            </a:r>
            <a:r>
              <a:rPr lang="en" altLang="zh-TW" sz="2000" dirty="0" err="1"/>
              <a:t>Dispatchers.</a:t>
            </a:r>
            <a:r>
              <a:rPr lang="en" altLang="zh-TW" sz="2000" b="1" dirty="0" err="1">
                <a:solidFill>
                  <a:srgbClr val="660E7A"/>
                </a:solidFill>
              </a:rPr>
              <a:t>Main</a:t>
            </a:r>
            <a:r>
              <a:rPr lang="en" altLang="zh-TW" sz="2000" dirty="0"/>
              <a:t>) </a:t>
            </a:r>
            <a:r>
              <a:rPr lang="en" altLang="zh-TW" sz="2000" b="1" dirty="0"/>
              <a:t>{ </a:t>
            </a:r>
            <a:r>
              <a:rPr lang="en" altLang="zh-TW" sz="2000" i="1" dirty="0">
                <a:solidFill>
                  <a:srgbClr val="808080"/>
                </a:solidFill>
              </a:rPr>
              <a:t>//switch to the UI thread</a:t>
            </a:r>
            <a:br>
              <a:rPr lang="en" altLang="zh-TW" sz="2000" i="1" dirty="0">
                <a:solidFill>
                  <a:srgbClr val="808080"/>
                </a:solidFill>
              </a:rPr>
            </a:br>
            <a:r>
              <a:rPr lang="en" altLang="zh-TW" sz="2000" i="1" dirty="0">
                <a:solidFill>
                  <a:srgbClr val="808080"/>
                </a:solidFill>
              </a:rPr>
              <a:t>                </a:t>
            </a:r>
            <a:r>
              <a:rPr lang="en" altLang="zh-TW" sz="2000" b="1" dirty="0" err="1">
                <a:solidFill>
                  <a:srgbClr val="660E7A"/>
                </a:solidFill>
              </a:rPr>
              <a:t>binding</a:t>
            </a:r>
            <a:r>
              <a:rPr lang="en" altLang="zh-TW" sz="2000" dirty="0" err="1"/>
              <a:t>.</a:t>
            </a:r>
            <a:r>
              <a:rPr lang="en" altLang="zh-TW" sz="2000" b="1" dirty="0" err="1">
                <a:solidFill>
                  <a:srgbClr val="660E7A"/>
                </a:solidFill>
              </a:rPr>
              <a:t>textView</a:t>
            </a:r>
            <a:r>
              <a:rPr lang="en" altLang="zh-TW" sz="2000" dirty="0" err="1"/>
              <a:t>.</a:t>
            </a:r>
            <a:r>
              <a:rPr lang="en" altLang="zh-TW" sz="2000" i="1" dirty="0" err="1">
                <a:solidFill>
                  <a:srgbClr val="660E7A"/>
                </a:solidFill>
              </a:rPr>
              <a:t>text</a:t>
            </a:r>
            <a:r>
              <a:rPr lang="en" altLang="zh-TW" sz="2000" i="1" dirty="0">
                <a:solidFill>
                  <a:srgbClr val="660E7A"/>
                </a:solidFill>
              </a:rPr>
              <a:t> </a:t>
            </a:r>
            <a:r>
              <a:rPr lang="en" altLang="zh-TW" sz="2000" dirty="0"/>
              <a:t>= </a:t>
            </a:r>
            <a:r>
              <a:rPr lang="en" altLang="zh-TW" sz="2000" dirty="0" err="1"/>
              <a:t>result.toString</a:t>
            </a:r>
            <a:r>
              <a:rPr lang="en" altLang="zh-TW" sz="2000" dirty="0"/>
              <a:t>()</a:t>
            </a:r>
            <a:br>
              <a:rPr lang="en" altLang="zh-TW" sz="2000" dirty="0"/>
            </a:br>
            <a:r>
              <a:rPr lang="en" altLang="zh-TW" sz="2000" dirty="0"/>
              <a:t>            </a:t>
            </a:r>
            <a:r>
              <a:rPr lang="en" altLang="zh-TW" sz="2000" b="1" dirty="0"/>
              <a:t>}</a:t>
            </a:r>
            <a:br>
              <a:rPr lang="en" altLang="zh-TW" sz="2000" b="1" dirty="0"/>
            </a:br>
            <a:r>
              <a:rPr lang="en" altLang="zh-TW" sz="2000" b="1" dirty="0"/>
              <a:t>            </a:t>
            </a:r>
            <a:r>
              <a:rPr lang="en" altLang="zh-TW" sz="2000" dirty="0" err="1"/>
              <a:t>Log.d</a:t>
            </a:r>
            <a:r>
              <a:rPr lang="en" altLang="zh-TW" sz="2000" dirty="0"/>
              <a:t>(</a:t>
            </a:r>
            <a:r>
              <a:rPr lang="en" altLang="zh-TW" sz="2000" b="1" dirty="0">
                <a:solidFill>
                  <a:srgbClr val="008000"/>
                </a:solidFill>
              </a:rPr>
              <a:t>"Main"</a:t>
            </a:r>
            <a:r>
              <a:rPr lang="en" altLang="zh-TW" sz="2000" dirty="0"/>
              <a:t>, </a:t>
            </a:r>
            <a:r>
              <a:rPr lang="en" altLang="zh-TW" sz="2000" dirty="0" err="1"/>
              <a:t>result.toString</a:t>
            </a:r>
            <a:r>
              <a:rPr lang="en" altLang="zh-TW" sz="2000" dirty="0"/>
              <a:t>())</a:t>
            </a:r>
            <a:br>
              <a:rPr lang="en" altLang="zh-TW" sz="2000" dirty="0"/>
            </a:br>
            <a:r>
              <a:rPr lang="en" altLang="zh-TW" sz="2000" dirty="0"/>
              <a:t>        } </a:t>
            </a:r>
            <a:r>
              <a:rPr lang="en" altLang="zh-TW" sz="2000" b="1" dirty="0">
                <a:solidFill>
                  <a:srgbClr val="000080"/>
                </a:solidFill>
              </a:rPr>
              <a:t>catch </a:t>
            </a:r>
            <a:r>
              <a:rPr lang="en" altLang="zh-TW" sz="2000" dirty="0"/>
              <a:t>(e: Exception) {</a:t>
            </a:r>
            <a:br>
              <a:rPr lang="en" altLang="zh-TW" sz="2000" dirty="0"/>
            </a:br>
            <a:r>
              <a:rPr lang="en" altLang="zh-TW" sz="2000" dirty="0"/>
              <a:t>            </a:t>
            </a:r>
            <a:r>
              <a:rPr lang="en" altLang="zh-TW" sz="2000" dirty="0" err="1"/>
              <a:t>Log.d</a:t>
            </a:r>
            <a:r>
              <a:rPr lang="en" altLang="zh-TW" sz="2000" dirty="0"/>
              <a:t>(</a:t>
            </a:r>
            <a:r>
              <a:rPr lang="en" altLang="zh-TW" sz="2000" b="1" dirty="0">
                <a:solidFill>
                  <a:srgbClr val="008000"/>
                </a:solidFill>
              </a:rPr>
              <a:t>"Main"</a:t>
            </a:r>
            <a:r>
              <a:rPr lang="en" altLang="zh-TW" sz="2000" dirty="0"/>
              <a:t>, </a:t>
            </a:r>
            <a:r>
              <a:rPr lang="en" altLang="zh-TW" sz="2000" b="1" dirty="0">
                <a:solidFill>
                  <a:srgbClr val="008000"/>
                </a:solidFill>
              </a:rPr>
              <a:t>"Fail to access: </a:t>
            </a:r>
            <a:r>
              <a:rPr lang="en" altLang="zh-TW" sz="2000" b="1" dirty="0">
                <a:solidFill>
                  <a:srgbClr val="000080"/>
                </a:solidFill>
              </a:rPr>
              <a:t>${</a:t>
            </a:r>
            <a:r>
              <a:rPr lang="en" altLang="zh-TW" sz="2000" dirty="0" err="1"/>
              <a:t>e.</a:t>
            </a:r>
            <a:r>
              <a:rPr lang="en" altLang="zh-TW" sz="2000" b="1" dirty="0" err="1">
                <a:solidFill>
                  <a:srgbClr val="660E7A"/>
                </a:solidFill>
              </a:rPr>
              <a:t>message</a:t>
            </a:r>
            <a:r>
              <a:rPr lang="en" altLang="zh-TW" sz="2000" b="1" dirty="0">
                <a:solidFill>
                  <a:srgbClr val="000080"/>
                </a:solidFill>
              </a:rPr>
              <a:t>}</a:t>
            </a:r>
            <a:r>
              <a:rPr lang="en" altLang="zh-TW" sz="2000" b="1" dirty="0">
                <a:solidFill>
                  <a:srgbClr val="008000"/>
                </a:solidFill>
              </a:rPr>
              <a:t>"</a:t>
            </a:r>
            <a:r>
              <a:rPr lang="en" altLang="zh-TW" sz="2000" dirty="0"/>
              <a:t>)</a:t>
            </a:r>
            <a:br>
              <a:rPr lang="en" altLang="zh-TW" sz="2000" dirty="0"/>
            </a:br>
            <a:r>
              <a:rPr lang="en" altLang="zh-TW" sz="2000" dirty="0"/>
              <a:t>        }</a:t>
            </a:r>
            <a:br>
              <a:rPr lang="en" altLang="zh-TW" sz="2000" dirty="0"/>
            </a:br>
            <a:r>
              <a:rPr lang="en" altLang="zh-TW" sz="2000" dirty="0"/>
              <a:t>    </a:t>
            </a:r>
            <a:r>
              <a:rPr lang="en" altLang="zh-TW" sz="2000" b="1" dirty="0"/>
              <a:t>}</a:t>
            </a:r>
            <a:br>
              <a:rPr lang="en" altLang="zh-TW" sz="2000" b="1" dirty="0"/>
            </a:br>
            <a:r>
              <a:rPr lang="en" altLang="zh-TW" sz="2000" dirty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3207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88CD4-C63A-418A-957E-4BC08217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Customized Data Field Names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86349-062C-42B9-970C-8E8CBE69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b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TW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data class 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Town(</a:t>
            </a:r>
            <a:r>
              <a:rPr lang="zh-TW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val </a:t>
            </a:r>
            <a:r>
              <a:rPr lang="zh-TW" altLang="zh-TW" b="1" dirty="0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Int, </a:t>
            </a:r>
            <a:r>
              <a:rPr lang="zh-TW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val </a:t>
            </a:r>
            <a:r>
              <a:rPr lang="zh-TW" altLang="zh-TW" b="1" dirty="0">
                <a:solidFill>
                  <a:srgbClr val="660E7A"/>
                </a:solidFill>
                <a:latin typeface="Consolas" panose="020B0609020204030204" pitchFamily="49" charset="0"/>
              </a:rPr>
              <a:t>name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String, </a:t>
            </a:r>
            <a:r>
              <a:rPr lang="zh-TW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val </a:t>
            </a:r>
            <a:r>
              <a:rPr lang="zh-TW" altLang="zh-TW" b="1" dirty="0">
                <a:solidFill>
                  <a:srgbClr val="660E7A"/>
                </a:solidFill>
                <a:latin typeface="Consolas" panose="020B0609020204030204" pitchFamily="49" charset="0"/>
              </a:rPr>
              <a:t>code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Int, </a:t>
            </a:r>
            <a:r>
              <a:rPr lang="zh-TW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val </a:t>
            </a:r>
            <a:r>
              <a:rPr lang="zh-TW" altLang="zh-TW" b="1" dirty="0">
                <a:solidFill>
                  <a:srgbClr val="660E7A"/>
                </a:solidFill>
                <a:latin typeface="Consolas" panose="020B0609020204030204" pitchFamily="49" charset="0"/>
              </a:rPr>
              <a:t>cwb_id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String, </a:t>
            </a:r>
            <a:r>
              <a:rPr lang="zh-TW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val </a:t>
            </a:r>
            <a:r>
              <a:rPr lang="zh-TW" altLang="zh-TW" b="1" dirty="0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Location)</a:t>
            </a:r>
            <a:b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Gson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@</a:t>
            </a:r>
            <a:r>
              <a:rPr lang="en-US" altLang="zh-TW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SerializedName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(“</a:t>
            </a:r>
            <a:r>
              <a:rPr lang="en-US" altLang="zh-TW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cwbId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") v</a:t>
            </a:r>
            <a:r>
              <a:rPr lang="zh-TW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al </a:t>
            </a:r>
            <a:r>
              <a:rPr lang="zh-TW" altLang="zh-TW" b="1" dirty="0">
                <a:solidFill>
                  <a:srgbClr val="660E7A"/>
                </a:solidFill>
                <a:latin typeface="Consolas" panose="020B0609020204030204" pitchFamily="49" charset="0"/>
              </a:rPr>
              <a:t>cwb_id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String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Using Moshi</a:t>
            </a:r>
          </a:p>
          <a:p>
            <a:pPr lvl="1"/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@Json(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name=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cwbId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") v</a:t>
            </a:r>
            <a:r>
              <a:rPr lang="zh-TW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al </a:t>
            </a:r>
            <a:r>
              <a:rPr lang="zh-TW" altLang="zh-TW" b="1" dirty="0">
                <a:solidFill>
                  <a:srgbClr val="660E7A"/>
                </a:solidFill>
                <a:latin typeface="Consolas" panose="020B0609020204030204" pitchFamily="49" charset="0"/>
              </a:rPr>
              <a:t>cwb_id</a:t>
            </a:r>
            <a:r>
              <a:rPr lang="zh-TW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String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09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E37D3-7D0E-4A29-9A49-72B2A1A8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WebView Operation Codes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C8E2A-CE07-419D-B7E0-0E9BA7FE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90600" indent="-990600">
              <a:lnSpc>
                <a:spcPct val="80000"/>
              </a:lnSpc>
              <a:buNone/>
              <a:defRPr/>
            </a:pPr>
            <a:r>
              <a:rPr lang="en-US" altLang="zh-TW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//Suppose the WebView’s id is </a:t>
            </a:r>
            <a:r>
              <a:rPr lang="en-US" altLang="zh-TW" dirty="0" err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webView</a:t>
            </a:r>
            <a:endParaRPr lang="en-US" altLang="zh-TW" dirty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  <a:p>
            <a:pPr marL="990600" indent="-990600">
              <a:lnSpc>
                <a:spcPct val="80000"/>
              </a:lnSpc>
              <a:buNone/>
              <a:defRPr/>
            </a:pPr>
            <a:r>
              <a:rPr lang="en-US" altLang="zh-TW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// Enable the JavaScript interpretation function</a:t>
            </a:r>
          </a:p>
          <a:p>
            <a:pPr marL="990600" indent="-990600">
              <a:lnSpc>
                <a:spcPct val="80000"/>
              </a:lnSpc>
              <a:buNone/>
              <a:defRPr/>
            </a:pPr>
            <a:r>
              <a:rPr lang="en-US" altLang="zh-TW" dirty="0" err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binding.webView.settings.JavaScriptEnabled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 = true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  <a:p>
            <a:pPr marL="990600" indent="-990600">
              <a:lnSpc>
                <a:spcPct val="80000"/>
              </a:lnSpc>
              <a:buNone/>
              <a:defRPr/>
            </a:pPr>
            <a:endParaRPr lang="en-US" altLang="zh-TW" dirty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  <a:p>
            <a:pPr marL="990600" indent="-990600">
              <a:lnSpc>
                <a:spcPct val="80000"/>
              </a:lnSpc>
              <a:buNone/>
              <a:defRPr/>
            </a:pPr>
            <a:r>
              <a:rPr lang="en-US" altLang="zh-TW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/ Confine to the same WebView when clicking URL links</a:t>
            </a:r>
            <a:endParaRPr lang="zh-TW" altLang="en-US" dirty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  <a:p>
            <a:pPr marL="990600" indent="-990600">
              <a:lnSpc>
                <a:spcPct val="80000"/>
              </a:lnSpc>
              <a:buNone/>
              <a:defRPr/>
            </a:pPr>
            <a:r>
              <a:rPr lang="en-US" altLang="zh-TW" dirty="0" err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binding.webView.webViewClient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WebViewClient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()</a:t>
            </a:r>
          </a:p>
          <a:p>
            <a:pPr marL="990600" indent="-990600">
              <a:lnSpc>
                <a:spcPct val="80000"/>
              </a:lnSpc>
              <a:buNone/>
              <a:defRPr/>
            </a:pPr>
            <a:endParaRPr lang="en-US" altLang="zh-TW" dirty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  <a:p>
            <a:pPr marL="990600" indent="-990600">
              <a:lnSpc>
                <a:spcPct val="80000"/>
              </a:lnSpc>
              <a:buNone/>
              <a:defRPr/>
            </a:pPr>
            <a:r>
              <a:rPr lang="en-US" altLang="zh-TW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//Load the web page specified by an URL</a:t>
            </a:r>
          </a:p>
          <a:p>
            <a:pPr marL="990600" indent="-990600">
              <a:lnSpc>
                <a:spcPct val="80000"/>
              </a:lnSpc>
              <a:buNone/>
              <a:defRPr/>
            </a:pPr>
            <a:r>
              <a:rPr lang="en-US" altLang="zh-TW" dirty="0" err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binding.webView.loadUrl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("http://www.google.com")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74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42722-D637-4220-B805-5BF12631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Retrieve Webpages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3215-415B-476E-A0C8-0600A8ED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service protocol operating between a web browser and a web server is HTTP</a:t>
            </a:r>
            <a:endParaRPr lang="zh-TW" altLang="en-US" dirty="0"/>
          </a:p>
        </p:txBody>
      </p:sp>
      <p:pic>
        <p:nvPicPr>
          <p:cNvPr id="4" name="Picture 2" descr="「http post get」的圖片搜尋結果">
            <a:extLst>
              <a:ext uri="{FF2B5EF4-FFF2-40B4-BE49-F238E27FC236}">
                <a16:creationId xmlns:a16="http://schemas.microsoft.com/office/drawing/2014/main" id="{F9D831FB-F40A-4D4C-9F2B-9D554F4E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52" y="2623931"/>
            <a:ext cx="6248400" cy="349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3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0FFB1-FE17-4671-A6C1-2046E0A4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Retrieve Webpages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D8F71-D14A-41A9-A630-A1CBC76B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(Official) </a:t>
            </a:r>
            <a:r>
              <a:rPr lang="en-US" altLang="zh-TW" dirty="0" err="1">
                <a:ea typeface="標楷體" panose="03000509000000000000" pitchFamily="65" charset="-120"/>
              </a:rPr>
              <a:t>HttpURLConnection</a:t>
            </a:r>
            <a:endParaRPr lang="en-US" altLang="zh-TW" dirty="0"/>
          </a:p>
          <a:p>
            <a:r>
              <a:rPr lang="en-US" altLang="zh-TW" dirty="0"/>
              <a:t>(3</a:t>
            </a:r>
            <a:r>
              <a:rPr lang="en-US" altLang="zh-TW" baseline="30000" dirty="0"/>
              <a:t>rd</a:t>
            </a:r>
            <a:r>
              <a:rPr lang="en-US" altLang="zh-TW" dirty="0"/>
              <a:t> party) </a:t>
            </a:r>
            <a:r>
              <a:rPr lang="en-US" altLang="zh-TW" dirty="0" err="1">
                <a:ea typeface="標楷體" panose="03000509000000000000" pitchFamily="65" charset="-120"/>
              </a:rPr>
              <a:t>OkHttp</a:t>
            </a:r>
            <a:r>
              <a:rPr lang="en-US" altLang="zh-TW" dirty="0">
                <a:ea typeface="標楷體" panose="03000509000000000000" pitchFamily="65" charset="-120"/>
              </a:rPr>
              <a:t>: more efficient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implementation ‘com.squareup.okhttp3:okhttp:4.8.0’</a:t>
            </a:r>
          </a:p>
          <a:p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C00000"/>
                </a:solidFill>
                <a:ea typeface="標楷體" panose="03000509000000000000" pitchFamily="65" charset="-120"/>
              </a:rPr>
              <a:t>Noted</a:t>
            </a:r>
            <a:r>
              <a:rPr lang="en-US" altLang="zh-TW" dirty="0">
                <a:ea typeface="標楷體" panose="03000509000000000000" pitchFamily="65" charset="-120"/>
              </a:rPr>
              <a:t>: any network access operations should be run in background (using threads)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13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3871380-63F2-4BDD-86CE-302EF53B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0" y="35763"/>
            <a:ext cx="12000089" cy="6786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fun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sendRequestWithHttpURLConnection() {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open a background thread</a:t>
            </a:r>
            <a:b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connection: HttpURLConnection? =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try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 = URL(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GIVEN_HTTP_URL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connection = url.openConnection()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HttpURLConnection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(connection)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requestMethod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"GET"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connectTimeout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8000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readTimeout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8000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read data from the inputstream</a:t>
            </a:r>
            <a:b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= connection.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inputStream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zh-TW" altLang="zh-TW" sz="1500" b="1" dirty="0">
                <a:solidFill>
                  <a:srgbClr val="000080"/>
                </a:solidFill>
                <a:latin typeface="Consolas" panose="020B0609020204030204" pitchFamily="49" charset="0"/>
              </a:rPr>
              <a:t>val </a:t>
            </a:r>
            <a:r>
              <a:rPr lang="zh-TW" altLang="zh-TW" sz="1500" dirty="0">
                <a:solidFill>
                  <a:srgbClr val="000000"/>
                </a:solidFill>
                <a:latin typeface="Consolas" panose="020B0609020204030204" pitchFamily="49" charset="0"/>
              </a:rPr>
              <a:t>reader = BufferedReader(InputStreamReader(input))</a:t>
            </a:r>
            <a:endParaRPr lang="zh-TW" altLang="zh-TW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StringBuilder()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reader.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forEachLine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response.append(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showResponse(response.toString())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//need to switch to the main thread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(e: Exception) {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e.printStackTrace()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finally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connection?.disconnect()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1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10C5AC-4ED6-4243-94F5-C618F934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02242"/>
            <a:ext cx="1079500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sendRequestWithOkHttp()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= OkHttpClient()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 = Request.Builder()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.url(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GIVEN_URL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.build()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client.newCall(request).execute()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responseData = response.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?.string()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responseData?.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showResponse(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(e: Exception)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e.printStackTrace()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A28CD6-2630-42A1-A4FF-C7DA2FFE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88436"/>
            <a:ext cx="77829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fun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showResponse(response: String) 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runOnUiThread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display results on the main/UI thread</a:t>
            </a:r>
            <a:b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binding.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textView.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response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692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5784</TotalTime>
  <Words>2965</Words>
  <Application>Microsoft Macintosh PowerPoint</Application>
  <PresentationFormat>寬螢幕</PresentationFormat>
  <Paragraphs>296</Paragraphs>
  <Slides>41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Arial Unicode MS</vt:lpstr>
      <vt:lpstr>Arial</vt:lpstr>
      <vt:lpstr>Calibri</vt:lpstr>
      <vt:lpstr>Calibri Light</vt:lpstr>
      <vt:lpstr>Consolas</vt:lpstr>
      <vt:lpstr>Times New Roman</vt:lpstr>
      <vt:lpstr>Wingdings</vt:lpstr>
      <vt:lpstr>回顧</vt:lpstr>
      <vt:lpstr>Work with HTTP</vt:lpstr>
      <vt:lpstr>Outline</vt:lpstr>
      <vt:lpstr>Widget: WebView</vt:lpstr>
      <vt:lpstr>HTTP Cleartext Support </vt:lpstr>
      <vt:lpstr>WebView Operation Codes</vt:lpstr>
      <vt:lpstr>Retrieve Webpages</vt:lpstr>
      <vt:lpstr>Retrieve Webpages</vt:lpstr>
      <vt:lpstr>PowerPoint 簡報</vt:lpstr>
      <vt:lpstr>PowerPoint 簡報</vt:lpstr>
      <vt:lpstr>Callback Functions</vt:lpstr>
      <vt:lpstr>Using okhttp3.Callback</vt:lpstr>
      <vt:lpstr>Using okhttp3.Callback</vt:lpstr>
      <vt:lpstr>Parsing HTML</vt:lpstr>
      <vt:lpstr>Parsing HTML</vt:lpstr>
      <vt:lpstr>Using Jsoup</vt:lpstr>
      <vt:lpstr>Using Jsoup</vt:lpstr>
      <vt:lpstr>Jsoup Example</vt:lpstr>
      <vt:lpstr>Parsing XML</vt:lpstr>
      <vt:lpstr>Using XmlPullParser</vt:lpstr>
      <vt:lpstr>Using XmlPullParser</vt:lpstr>
      <vt:lpstr>Using XmlPullParser</vt:lpstr>
      <vt:lpstr>PowerPoint 簡報</vt:lpstr>
      <vt:lpstr>JSON Data</vt:lpstr>
      <vt:lpstr>JSON Structure</vt:lpstr>
      <vt:lpstr>JSON Nested Objects</vt:lpstr>
      <vt:lpstr>JSON Structure</vt:lpstr>
      <vt:lpstr>JSON Structure</vt:lpstr>
      <vt:lpstr>JSON Array Example</vt:lpstr>
      <vt:lpstr>JSON Data Example</vt:lpstr>
      <vt:lpstr>Parsing JSON</vt:lpstr>
      <vt:lpstr>Parsing JSON</vt:lpstr>
      <vt:lpstr>Parsing JSON Example</vt:lpstr>
      <vt:lpstr>Retrofit Library</vt:lpstr>
      <vt:lpstr>Supported Converters</vt:lpstr>
      <vt:lpstr>Retrofit API</vt:lpstr>
      <vt:lpstr>Retrofit API</vt:lpstr>
      <vt:lpstr>Singleton Retrofit object </vt:lpstr>
      <vt:lpstr>PowerPoint 簡報</vt:lpstr>
      <vt:lpstr>Using Coroutine</vt:lpstr>
      <vt:lpstr>Using Coroutine</vt:lpstr>
      <vt:lpstr>Customized Data Field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Programming using kotlin</dc:title>
  <dc:creator>ShouChih Lo</dc:creator>
  <cp:lastModifiedBy>ShouChih Lo</cp:lastModifiedBy>
  <cp:revision>76</cp:revision>
  <dcterms:created xsi:type="dcterms:W3CDTF">2020-03-10T02:47:30Z</dcterms:created>
  <dcterms:modified xsi:type="dcterms:W3CDTF">2021-05-26T14:26:13Z</dcterms:modified>
</cp:coreProperties>
</file>