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4" r:id="rId5"/>
    <p:sldId id="266" r:id="rId6"/>
    <p:sldId id="267" r:id="rId7"/>
    <p:sldId id="268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4983" y="2112263"/>
            <a:ext cx="8791575" cy="7210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基于神经网络算法下的物体识别研究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40432" y="3327718"/>
            <a:ext cx="8791575" cy="1052258"/>
          </a:xfrm>
        </p:spPr>
        <p:txBody>
          <a:bodyPr/>
          <a:lstStyle/>
          <a:p>
            <a:r>
              <a:rPr lang="zh-CN" altLang="en-US" dirty="0" smtClean="0"/>
              <a:t>信息与计算科学 </a:t>
            </a:r>
            <a:r>
              <a:rPr lang="en-US" altLang="zh-CN" dirty="0" smtClean="0"/>
              <a:t>2015-02  </a:t>
            </a:r>
            <a:r>
              <a:rPr lang="zh-CN" altLang="en-US" dirty="0" smtClean="0"/>
              <a:t>丁双恩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教师：马晓剑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69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5243" y="2257425"/>
            <a:ext cx="12357243" cy="1956522"/>
          </a:xfrm>
        </p:spPr>
        <p:txBody>
          <a:bodyPr/>
          <a:lstStyle/>
          <a:p>
            <a:pPr algn="ctr"/>
            <a:r>
              <a:rPr lang="zh-CN" altLang="en-US" sz="7200" dirty="0" smtClean="0"/>
              <a:t>谢谢！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233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物体识别研究的意义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物体识别是计算机视觉中的一个研究方向，也是当前比较热门的研究领域。在人们的需求不断增长的今天，物体识别在安全、科技、经济方面正在起着举足轻重的作用，所以研究物体识别对社会的未来有非常重要的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22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人工神经网络的起源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709" y="2874328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人脑是怎么识别出物体的？</a:t>
            </a:r>
            <a:endParaRPr lang="en-US" altLang="zh-CN" dirty="0" smtClean="0"/>
          </a:p>
          <a:p>
            <a:r>
              <a:rPr lang="en-US" altLang="zh-CN" dirty="0"/>
              <a:t>1981</a:t>
            </a:r>
            <a:r>
              <a:rPr lang="zh-CN" altLang="en-US" dirty="0"/>
              <a:t>年的诺贝尔医学奖，分发给了</a:t>
            </a:r>
            <a:r>
              <a:rPr lang="en-US" altLang="zh-CN" dirty="0"/>
              <a:t>David Hubel</a:t>
            </a:r>
            <a:r>
              <a:rPr lang="zh-CN" altLang="en-US" dirty="0"/>
              <a:t>、</a:t>
            </a:r>
            <a:r>
              <a:rPr lang="en-US" altLang="zh-CN" dirty="0" err="1"/>
              <a:t>Torsten</a:t>
            </a:r>
            <a:r>
              <a:rPr lang="en-US" altLang="zh-CN" dirty="0"/>
              <a:t> Wiesel</a:t>
            </a:r>
            <a:r>
              <a:rPr lang="zh-CN" altLang="en-US" dirty="0"/>
              <a:t>和</a:t>
            </a:r>
            <a:r>
              <a:rPr lang="en-US" altLang="zh-CN" dirty="0"/>
              <a:t>Roger Sperry</a:t>
            </a:r>
            <a:r>
              <a:rPr lang="zh-CN" altLang="en-US" dirty="0"/>
              <a:t>。前两位的主要贡献是，发现了人的视觉系统的信息处理是分级。如图</a:t>
            </a:r>
            <a:r>
              <a:rPr lang="en-US" altLang="zh-CN" dirty="0"/>
              <a:t>1</a:t>
            </a:r>
            <a:r>
              <a:rPr lang="zh-CN" altLang="en-US" dirty="0"/>
              <a:t>所示，从视网膜（</a:t>
            </a:r>
            <a:r>
              <a:rPr lang="en-US" altLang="zh-CN" dirty="0"/>
              <a:t>Retina</a:t>
            </a:r>
            <a:r>
              <a:rPr lang="zh-CN" altLang="en-US" dirty="0"/>
              <a:t>）出发，经过低级的</a:t>
            </a:r>
            <a:r>
              <a:rPr lang="en-US" altLang="zh-CN" dirty="0"/>
              <a:t>V1</a:t>
            </a:r>
            <a:r>
              <a:rPr lang="zh-CN" altLang="en-US" dirty="0"/>
              <a:t>区提取边缘特征，到</a:t>
            </a:r>
            <a:r>
              <a:rPr lang="en-US" altLang="zh-CN" dirty="0"/>
              <a:t>V2</a:t>
            </a:r>
            <a:r>
              <a:rPr lang="zh-CN" altLang="en-US" dirty="0"/>
              <a:t>区的基本形状或目标的局部，再到高层</a:t>
            </a:r>
            <a:r>
              <a:rPr lang="en-US" altLang="zh-CN" dirty="0"/>
              <a:t>V4</a:t>
            </a:r>
            <a:r>
              <a:rPr lang="zh-CN" altLang="en-US" dirty="0"/>
              <a:t>的整个目标（如判定为一张人脸），以及到更高层的</a:t>
            </a:r>
            <a:r>
              <a:rPr lang="en-US" altLang="zh-CN" dirty="0"/>
              <a:t>PFC</a:t>
            </a:r>
            <a:r>
              <a:rPr lang="zh-CN" altLang="en-US" dirty="0"/>
              <a:t>（前额叶皮层）进行分类判断等。也就是说高层的特征是低层特征的组合，从低层到高层的特征表达越来越抽象和概念化。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1026" name="Picture 2" descr="https://images2015.cnblogs.com/blog/901086/201607/901086-20160720110716951-1388773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19" y="159702"/>
            <a:ext cx="381952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6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681957"/>
            <a:ext cx="9905999" cy="4462209"/>
          </a:xfrm>
        </p:spPr>
        <p:txBody>
          <a:bodyPr>
            <a:normAutofit/>
          </a:bodyPr>
          <a:lstStyle/>
          <a:p>
            <a:r>
              <a:rPr lang="zh-CN" altLang="en-US" dirty="0"/>
              <a:t>从研究人脑的结构以及工作过程，可以得出结论：大脑是一个深度架构，认知过程也是深度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人工神经网络 </a:t>
            </a:r>
            <a:r>
              <a:rPr lang="zh-CN" altLang="en-US" dirty="0"/>
              <a:t>（ </a:t>
            </a:r>
            <a:r>
              <a:rPr lang="en-US" altLang="zh-CN" dirty="0" err="1"/>
              <a:t>Artifical</a:t>
            </a:r>
            <a:r>
              <a:rPr lang="en-US" altLang="zh-CN" dirty="0"/>
              <a:t> Neural Network</a:t>
            </a:r>
            <a:r>
              <a:rPr lang="zh-CN" altLang="en-US" dirty="0"/>
              <a:t>），标志着另外一种自下而上的思路</a:t>
            </a:r>
            <a:r>
              <a:rPr lang="zh-CN" altLang="en-US" dirty="0" smtClean="0"/>
              <a:t>。神经网络</a:t>
            </a:r>
            <a:r>
              <a:rPr lang="zh-CN" altLang="en-US" dirty="0"/>
              <a:t>没有一个严格的正式定义。它的基本特点，是试图模仿大脑的神经元之间传递，处理信息的模式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74" y="2778636"/>
            <a:ext cx="6162866" cy="1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0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关于卷积神经网络（</a:t>
            </a:r>
            <a:r>
              <a:rPr lang="en-US" altLang="zh-CN" dirty="0"/>
              <a:t>Convolutional Neural Networks, CNN</a:t>
            </a:r>
            <a:r>
              <a:rPr lang="zh-CN" altLang="zh-CN" dirty="0"/>
              <a:t>），它相对于一些传统技术具有良好的容错能力，可处理环境信息复杂，背景知识不清楚，推理规则不明确情况下的问题，运行速度快，自适应性能好，具有较高的分辨率，同时它是一个前馈式神经网络，能从一个二维图像中提取其拓扑结构，采用反向传播算法来优化网络结构，求解网络中的未知参数。所以使用</a:t>
            </a:r>
            <a:r>
              <a:rPr lang="en-US" altLang="zh-CN" dirty="0"/>
              <a:t>CNN</a:t>
            </a:r>
            <a:r>
              <a:rPr lang="zh-CN" altLang="zh-CN" dirty="0"/>
              <a:t>进行物体识别研究具有很高的可行性。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76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算法原理简介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783143"/>
            <a:ext cx="9905999" cy="3541714"/>
          </a:xfrm>
        </p:spPr>
        <p:txBody>
          <a:bodyPr/>
          <a:lstStyle/>
          <a:p>
            <a:r>
              <a:rPr lang="en-US" altLang="zh-CN" dirty="0" smtClean="0"/>
              <a:t>YOLO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3" y="3017108"/>
            <a:ext cx="4563363" cy="26704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4412" y="1965960"/>
            <a:ext cx="5733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YOLO</a:t>
            </a:r>
            <a:r>
              <a:rPr lang="zh-CN" altLang="en-US" dirty="0">
                <a:solidFill>
                  <a:schemeClr val="bg1"/>
                </a:solidFill>
              </a:rPr>
              <a:t>将全图划分为</a:t>
            </a:r>
            <a:r>
              <a:rPr lang="en-US" altLang="zh-CN" dirty="0">
                <a:solidFill>
                  <a:schemeClr val="bg1"/>
                </a:solidFill>
              </a:rPr>
              <a:t>SXS</a:t>
            </a:r>
            <a:r>
              <a:rPr lang="zh-CN" altLang="en-US" dirty="0">
                <a:solidFill>
                  <a:schemeClr val="bg1"/>
                </a:solidFill>
              </a:rPr>
              <a:t>的格子，每个格子负责中心在该格子的目标检测，采用一次性预测所有格子所含目标的</a:t>
            </a:r>
            <a:r>
              <a:rPr lang="en-US" altLang="zh-CN" dirty="0" err="1">
                <a:solidFill>
                  <a:schemeClr val="bg1"/>
                </a:solidFill>
              </a:rPr>
              <a:t>bbox</a:t>
            </a:r>
            <a:r>
              <a:rPr lang="zh-CN" altLang="en-US" dirty="0">
                <a:solidFill>
                  <a:schemeClr val="bg1"/>
                </a:solidFill>
              </a:rPr>
              <a:t>、定位置信度以及所有类别概率向量来将问题一次性解决</a:t>
            </a:r>
            <a:r>
              <a:rPr lang="en-US" altLang="zh-CN" dirty="0">
                <a:solidFill>
                  <a:schemeClr val="bg1"/>
                </a:solidFill>
              </a:rPr>
              <a:t>(one-shot)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(1) </a:t>
            </a:r>
            <a:r>
              <a:rPr lang="zh-CN" altLang="en-US" dirty="0">
                <a:solidFill>
                  <a:schemeClr val="bg1"/>
                </a:solidFill>
              </a:rPr>
              <a:t>每个小格会对应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个边界框，边界框的宽高范围为全图，表示以该小格为中心寻找物体的边界框位置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</a:rPr>
              <a:t>每个边界框对应一个分值，代表该处是否有物体及定位</a:t>
            </a:r>
            <a:r>
              <a:rPr lang="zh-CN" altLang="en-US" dirty="0" smtClean="0">
                <a:solidFill>
                  <a:schemeClr val="bg1"/>
                </a:solidFill>
              </a:rPr>
              <a:t>准确度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(3) </a:t>
            </a:r>
            <a:r>
              <a:rPr lang="zh-CN" altLang="en-US" dirty="0">
                <a:solidFill>
                  <a:schemeClr val="bg1"/>
                </a:solidFill>
              </a:rPr>
              <a:t>每个小格会对应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个概率值，找出最大概率对应的类别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Class|object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，并认为小格中包含该物体或者该物体的一部分。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482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YOLO v2</a:t>
            </a:r>
            <a:r>
              <a:rPr lang="zh-CN" altLang="en-US" dirty="0" smtClean="0"/>
              <a:t>的改进点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b="1" dirty="0" smtClean="0"/>
                  <a:t>BatchNorm</a:t>
                </a:r>
                <a:r>
                  <a:rPr lang="zh-CN" altLang="en-US" b="1" dirty="0"/>
                  <a:t>：</a:t>
                </a:r>
                <a:r>
                  <a:rPr lang="en-US" altLang="zh-CN" dirty="0" smtClean="0"/>
                  <a:t>2015</a:t>
                </a:r>
                <a:r>
                  <a:rPr lang="zh-CN" altLang="en-US" dirty="0"/>
                  <a:t>年以后普遍比较流行的训练技巧，在每一层之后加入</a:t>
                </a:r>
                <a:r>
                  <a:rPr lang="en-US" altLang="zh-CN" dirty="0"/>
                  <a:t>BN</a:t>
                </a:r>
                <a:r>
                  <a:rPr lang="zh-CN" altLang="en-US" dirty="0"/>
                  <a:t>层可以将整个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数据归一化到均值为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，方差为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的空间中，即将所有层数据规范化，防止梯度消失与梯度爆炸，如</a:t>
                </a:r>
                <a:r>
                  <a:rPr lang="zh-CN" altLang="en-US" dirty="0" smtClean="0"/>
                  <a:t>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CN" dirty="0" smtClean="0"/>
                  <a:t>=0.04</a:t>
                </a:r>
                <a:r>
                  <a:rPr lang="zh-CN" altLang="en-US" dirty="0"/>
                  <a:t>，加入</a:t>
                </a:r>
                <a:r>
                  <a:rPr lang="en-US" altLang="zh-CN" dirty="0"/>
                  <a:t>BN</a:t>
                </a:r>
                <a:r>
                  <a:rPr lang="zh-CN" altLang="en-US" dirty="0"/>
                  <a:t>层训练之后效果就是网络收敛更快，并且效果更好。</a:t>
                </a:r>
                <a:r>
                  <a:rPr lang="en-US" altLang="zh-CN" dirty="0"/>
                  <a:t>YOLOv2</a:t>
                </a:r>
                <a:r>
                  <a:rPr lang="zh-CN" altLang="en-US" dirty="0"/>
                  <a:t>在加入</a:t>
                </a:r>
                <a:r>
                  <a:rPr lang="en-US" altLang="zh-CN" dirty="0"/>
                  <a:t>BN</a:t>
                </a:r>
                <a:r>
                  <a:rPr lang="zh-CN" altLang="en-US" dirty="0"/>
                  <a:t>层之后</a:t>
                </a:r>
                <a:r>
                  <a:rPr lang="en-US" altLang="zh-CN" dirty="0" err="1" smtClean="0"/>
                  <a:t>mAP</a:t>
                </a:r>
                <a:r>
                  <a:rPr lang="zh-CN" altLang="en-US" dirty="0" smtClean="0"/>
                  <a:t>（平均精度）上升</a:t>
                </a:r>
                <a:r>
                  <a:rPr lang="en-US" altLang="zh-CN" dirty="0"/>
                  <a:t>2%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更</a:t>
                </a:r>
                <a:r>
                  <a:rPr lang="zh-CN" altLang="en-US" dirty="0" smtClean="0"/>
                  <a:t>细的网格划分：</a:t>
                </a:r>
                <a:r>
                  <a:rPr lang="en-US" altLang="zh-CN" dirty="0"/>
                  <a:t>yolov2</a:t>
                </a:r>
                <a:r>
                  <a:rPr lang="zh-CN" altLang="en-US" dirty="0"/>
                  <a:t>为了提升小物体检测效果，减少网络中</a:t>
                </a:r>
                <a:r>
                  <a:rPr lang="en-US" altLang="zh-CN" dirty="0"/>
                  <a:t>pooling</a:t>
                </a:r>
                <a:r>
                  <a:rPr lang="zh-CN" altLang="en-US" dirty="0"/>
                  <a:t>层数目，使最终特征图尺寸更大，如输入为</a:t>
                </a:r>
                <a:r>
                  <a:rPr lang="en-US" altLang="zh-CN" dirty="0"/>
                  <a:t>416 x 416</a:t>
                </a:r>
                <a:r>
                  <a:rPr lang="zh-CN" altLang="en-US" dirty="0"/>
                  <a:t>，则输出为</a:t>
                </a:r>
                <a:r>
                  <a:rPr lang="en-US" altLang="zh-CN" dirty="0"/>
                  <a:t>13 x 13 x 125</a:t>
                </a:r>
                <a:r>
                  <a:rPr lang="zh-CN" altLang="en-US" dirty="0"/>
                  <a:t>，其中</a:t>
                </a:r>
                <a:r>
                  <a:rPr lang="en-US" altLang="zh-CN" dirty="0"/>
                  <a:t>13 x 13</a:t>
                </a:r>
                <a:r>
                  <a:rPr lang="zh-CN" altLang="en-US" dirty="0"/>
                  <a:t>为最终特征图，即原图分格的个数，</a:t>
                </a:r>
                <a:r>
                  <a:rPr lang="en-US" altLang="zh-CN" dirty="0"/>
                  <a:t>125</a:t>
                </a:r>
                <a:r>
                  <a:rPr lang="zh-CN" altLang="en-US" dirty="0"/>
                  <a:t>为每个格子中的边界框构成</a:t>
                </a:r>
                <a:r>
                  <a:rPr lang="en-US" altLang="zh-CN" dirty="0"/>
                  <a:t>(5 x (classes + 5</a:t>
                </a:r>
                <a:r>
                  <a:rPr lang="en-US" altLang="zh-CN" dirty="0" smtClean="0"/>
                  <a:t>))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新的基础网络：采用</a:t>
                </a:r>
                <a:r>
                  <a:rPr lang="en-US" altLang="zh-CN" dirty="0"/>
                  <a:t>darknet-19</a:t>
                </a:r>
                <a:r>
                  <a:rPr lang="zh-CN" altLang="en-US" dirty="0"/>
                  <a:t>作为基础预训练网络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共</a:t>
                </a:r>
                <a:r>
                  <a:rPr lang="en-US" altLang="zh-CN" dirty="0"/>
                  <a:t>19</a:t>
                </a:r>
                <a:r>
                  <a:rPr lang="zh-CN" altLang="en-US" dirty="0"/>
                  <a:t>个卷积层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，能在保持高精度的情况下快速运算</a:t>
                </a:r>
                <a:br>
                  <a:rPr lang="zh-CN" altLang="en-US" dirty="0"/>
                </a:b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 t="-2410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6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主要采用的研究内容及研究方案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主要研究卷积神经网络的思想，以及在物体识别过程中的作用</a:t>
            </a:r>
            <a:endParaRPr lang="en-US" altLang="zh-CN" dirty="0" smtClean="0"/>
          </a:p>
          <a:p>
            <a:r>
              <a:rPr lang="zh-CN" altLang="en-US" dirty="0" smtClean="0"/>
              <a:t>分别比较不同物体识别算法的优缺点，同时针对</a:t>
            </a:r>
            <a:r>
              <a:rPr lang="en-US" altLang="zh-CN" dirty="0" smtClean="0"/>
              <a:t>YOLO v2</a:t>
            </a:r>
            <a:r>
              <a:rPr lang="zh-CN" altLang="en-US" dirty="0" smtClean="0"/>
              <a:t>算法详细的探讨与代码实现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DeepLearning</a:t>
            </a:r>
            <a:r>
              <a:rPr lang="en-US" altLang="zh-CN" dirty="0" smtClean="0"/>
              <a:t> for Java</a:t>
            </a:r>
            <a:r>
              <a:rPr lang="zh-CN" altLang="en-US" dirty="0" smtClean="0"/>
              <a:t>开源的框架，研究</a:t>
            </a:r>
            <a:r>
              <a:rPr lang="en-US" altLang="zh-CN" dirty="0" smtClean="0"/>
              <a:t>YOLO v2</a:t>
            </a:r>
            <a:r>
              <a:rPr lang="zh-CN" altLang="en-US" dirty="0" smtClean="0"/>
              <a:t>的具体实现与搭建在线的物体识别训练系统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01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计划进度及其内容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2019.01-2019.02</a:t>
            </a:r>
            <a:r>
              <a:rPr lang="zh-CN" altLang="zh-CN" dirty="0"/>
              <a:t>：搜集整理相关的文献资料，参考资料撰写论文整体框架</a:t>
            </a:r>
          </a:p>
          <a:p>
            <a:r>
              <a:rPr lang="en-US" altLang="zh-CN" dirty="0"/>
              <a:t>2019.02-2019.03</a:t>
            </a:r>
            <a:r>
              <a:rPr lang="zh-CN" altLang="zh-CN" dirty="0"/>
              <a:t>：参考开源框架，编写项目测试代码，初步搭建训练框架，搜集数据集对模型进行训练</a:t>
            </a:r>
          </a:p>
          <a:p>
            <a:r>
              <a:rPr lang="en-US" altLang="zh-CN" dirty="0"/>
              <a:t>2019.03-2019.04</a:t>
            </a:r>
            <a:r>
              <a:rPr lang="zh-CN" altLang="zh-CN" dirty="0"/>
              <a:t>：与导师详细研究具体算法实现，补充论文内容部分</a:t>
            </a:r>
          </a:p>
          <a:p>
            <a:r>
              <a:rPr lang="en-US" altLang="zh-CN" dirty="0"/>
              <a:t>2019.04-2019.05</a:t>
            </a:r>
            <a:r>
              <a:rPr lang="zh-CN" altLang="zh-CN" dirty="0"/>
              <a:t>：修改并完善论文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79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107</TotalTime>
  <Words>728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Cambria Math</vt:lpstr>
      <vt:lpstr>Trebuchet MS</vt:lpstr>
      <vt:lpstr>Tw Cen MT</vt:lpstr>
      <vt:lpstr>电路</vt:lpstr>
      <vt:lpstr>基于神经网络算法下的物体识别研究</vt:lpstr>
      <vt:lpstr>物体识别研究的意义</vt:lpstr>
      <vt:lpstr>人工神经网络的起源</vt:lpstr>
      <vt:lpstr>人工神经网络</vt:lpstr>
      <vt:lpstr>卷积神经网络</vt:lpstr>
      <vt:lpstr>算法原理简介</vt:lpstr>
      <vt:lpstr>YOLO v2的改进点</vt:lpstr>
      <vt:lpstr>主要采用的研究内容及研究方案</vt:lpstr>
      <vt:lpstr>计划进度及其内容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基于神经网络算法下的物体识别研究</dc:title>
  <dc:creator>dingshuangen</dc:creator>
  <cp:lastModifiedBy>dingshuangen</cp:lastModifiedBy>
  <cp:revision>14</cp:revision>
  <dcterms:created xsi:type="dcterms:W3CDTF">2018-12-31T03:53:35Z</dcterms:created>
  <dcterms:modified xsi:type="dcterms:W3CDTF">2019-01-01T09:50:40Z</dcterms:modified>
</cp:coreProperties>
</file>