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82"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11" d="100"/>
          <a:sy n="111" d="100"/>
        </p:scale>
        <p:origin x="39" y="-7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DFABCA-0EED-4352-AF47-3CEC3342B0EB}"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C3547-7D5D-4BD7-83C9-800CBA5D3155}" type="slidenum">
              <a:rPr lang="en-US" smtClean="0"/>
              <a:t>‹#›</a:t>
            </a:fld>
            <a:endParaRPr lang="en-US"/>
          </a:p>
        </p:txBody>
      </p:sp>
    </p:spTree>
    <p:extLst>
      <p:ext uri="{BB962C8B-B14F-4D97-AF65-F5344CB8AC3E}">
        <p14:creationId xmlns:p14="http://schemas.microsoft.com/office/powerpoint/2010/main" val="3800540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FABCA-0EED-4352-AF47-3CEC3342B0EB}"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C3547-7D5D-4BD7-83C9-800CBA5D3155}" type="slidenum">
              <a:rPr lang="en-US" smtClean="0"/>
              <a:t>‹#›</a:t>
            </a:fld>
            <a:endParaRPr lang="en-US"/>
          </a:p>
        </p:txBody>
      </p:sp>
    </p:spTree>
    <p:extLst>
      <p:ext uri="{BB962C8B-B14F-4D97-AF65-F5344CB8AC3E}">
        <p14:creationId xmlns:p14="http://schemas.microsoft.com/office/powerpoint/2010/main" val="597781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FABCA-0EED-4352-AF47-3CEC3342B0EB}"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C3547-7D5D-4BD7-83C9-800CBA5D315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94509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FABCA-0EED-4352-AF47-3CEC3342B0EB}"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C3547-7D5D-4BD7-83C9-800CBA5D3155}" type="slidenum">
              <a:rPr lang="en-US" smtClean="0"/>
              <a:t>‹#›</a:t>
            </a:fld>
            <a:endParaRPr lang="en-US"/>
          </a:p>
        </p:txBody>
      </p:sp>
    </p:spTree>
    <p:extLst>
      <p:ext uri="{BB962C8B-B14F-4D97-AF65-F5344CB8AC3E}">
        <p14:creationId xmlns:p14="http://schemas.microsoft.com/office/powerpoint/2010/main" val="662763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FABCA-0EED-4352-AF47-3CEC3342B0EB}"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C3547-7D5D-4BD7-83C9-800CBA5D315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1725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FABCA-0EED-4352-AF47-3CEC3342B0EB}"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C3547-7D5D-4BD7-83C9-800CBA5D3155}" type="slidenum">
              <a:rPr lang="en-US" smtClean="0"/>
              <a:t>‹#›</a:t>
            </a:fld>
            <a:endParaRPr lang="en-US"/>
          </a:p>
        </p:txBody>
      </p:sp>
    </p:spTree>
    <p:extLst>
      <p:ext uri="{BB962C8B-B14F-4D97-AF65-F5344CB8AC3E}">
        <p14:creationId xmlns:p14="http://schemas.microsoft.com/office/powerpoint/2010/main" val="1321460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FABCA-0EED-4352-AF47-3CEC3342B0EB}"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C3547-7D5D-4BD7-83C9-800CBA5D3155}" type="slidenum">
              <a:rPr lang="en-US" smtClean="0"/>
              <a:t>‹#›</a:t>
            </a:fld>
            <a:endParaRPr lang="en-US"/>
          </a:p>
        </p:txBody>
      </p:sp>
    </p:spTree>
    <p:extLst>
      <p:ext uri="{BB962C8B-B14F-4D97-AF65-F5344CB8AC3E}">
        <p14:creationId xmlns:p14="http://schemas.microsoft.com/office/powerpoint/2010/main" val="818361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FABCA-0EED-4352-AF47-3CEC3342B0EB}"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C3547-7D5D-4BD7-83C9-800CBA5D3155}" type="slidenum">
              <a:rPr lang="en-US" smtClean="0"/>
              <a:t>‹#›</a:t>
            </a:fld>
            <a:endParaRPr lang="en-US"/>
          </a:p>
        </p:txBody>
      </p:sp>
    </p:spTree>
    <p:extLst>
      <p:ext uri="{BB962C8B-B14F-4D97-AF65-F5344CB8AC3E}">
        <p14:creationId xmlns:p14="http://schemas.microsoft.com/office/powerpoint/2010/main" val="1672274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FABCA-0EED-4352-AF47-3CEC3342B0EB}"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C3547-7D5D-4BD7-83C9-800CBA5D3155}" type="slidenum">
              <a:rPr lang="en-US" smtClean="0"/>
              <a:t>‹#›</a:t>
            </a:fld>
            <a:endParaRPr lang="en-US"/>
          </a:p>
        </p:txBody>
      </p:sp>
    </p:spTree>
    <p:extLst>
      <p:ext uri="{BB962C8B-B14F-4D97-AF65-F5344CB8AC3E}">
        <p14:creationId xmlns:p14="http://schemas.microsoft.com/office/powerpoint/2010/main" val="1523992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FABCA-0EED-4352-AF47-3CEC3342B0EB}"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C3547-7D5D-4BD7-83C9-800CBA5D3155}" type="slidenum">
              <a:rPr lang="en-US" smtClean="0"/>
              <a:t>‹#›</a:t>
            </a:fld>
            <a:endParaRPr lang="en-US"/>
          </a:p>
        </p:txBody>
      </p:sp>
    </p:spTree>
    <p:extLst>
      <p:ext uri="{BB962C8B-B14F-4D97-AF65-F5344CB8AC3E}">
        <p14:creationId xmlns:p14="http://schemas.microsoft.com/office/powerpoint/2010/main" val="2322134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DFABCA-0EED-4352-AF47-3CEC3342B0EB}"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C3547-7D5D-4BD7-83C9-800CBA5D3155}" type="slidenum">
              <a:rPr lang="en-US" smtClean="0"/>
              <a:t>‹#›</a:t>
            </a:fld>
            <a:endParaRPr lang="en-US"/>
          </a:p>
        </p:txBody>
      </p:sp>
    </p:spTree>
    <p:extLst>
      <p:ext uri="{BB962C8B-B14F-4D97-AF65-F5344CB8AC3E}">
        <p14:creationId xmlns:p14="http://schemas.microsoft.com/office/powerpoint/2010/main" val="559939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DFABCA-0EED-4352-AF47-3CEC3342B0EB}" type="datetimeFigureOut">
              <a:rPr lang="en-US" smtClean="0"/>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0C3547-7D5D-4BD7-83C9-800CBA5D3155}" type="slidenum">
              <a:rPr lang="en-US" smtClean="0"/>
              <a:t>‹#›</a:t>
            </a:fld>
            <a:endParaRPr lang="en-US"/>
          </a:p>
        </p:txBody>
      </p:sp>
    </p:spTree>
    <p:extLst>
      <p:ext uri="{BB962C8B-B14F-4D97-AF65-F5344CB8AC3E}">
        <p14:creationId xmlns:p14="http://schemas.microsoft.com/office/powerpoint/2010/main" val="3456995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DFABCA-0EED-4352-AF47-3CEC3342B0EB}" type="datetimeFigureOut">
              <a:rPr lang="en-US" smtClean="0"/>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0C3547-7D5D-4BD7-83C9-800CBA5D3155}" type="slidenum">
              <a:rPr lang="en-US" smtClean="0"/>
              <a:t>‹#›</a:t>
            </a:fld>
            <a:endParaRPr lang="en-US"/>
          </a:p>
        </p:txBody>
      </p:sp>
    </p:spTree>
    <p:extLst>
      <p:ext uri="{BB962C8B-B14F-4D97-AF65-F5344CB8AC3E}">
        <p14:creationId xmlns:p14="http://schemas.microsoft.com/office/powerpoint/2010/main" val="625260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DFABCA-0EED-4352-AF47-3CEC3342B0EB}" type="datetimeFigureOut">
              <a:rPr lang="en-US" smtClean="0"/>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0C3547-7D5D-4BD7-83C9-800CBA5D3155}" type="slidenum">
              <a:rPr lang="en-US" smtClean="0"/>
              <a:t>‹#›</a:t>
            </a:fld>
            <a:endParaRPr lang="en-US"/>
          </a:p>
        </p:txBody>
      </p:sp>
    </p:spTree>
    <p:extLst>
      <p:ext uri="{BB962C8B-B14F-4D97-AF65-F5344CB8AC3E}">
        <p14:creationId xmlns:p14="http://schemas.microsoft.com/office/powerpoint/2010/main" val="40218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DFABCA-0EED-4352-AF47-3CEC3342B0EB}"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C3547-7D5D-4BD7-83C9-800CBA5D3155}" type="slidenum">
              <a:rPr lang="en-US" smtClean="0"/>
              <a:t>‹#›</a:t>
            </a:fld>
            <a:endParaRPr lang="en-US"/>
          </a:p>
        </p:txBody>
      </p:sp>
    </p:spTree>
    <p:extLst>
      <p:ext uri="{BB962C8B-B14F-4D97-AF65-F5344CB8AC3E}">
        <p14:creationId xmlns:p14="http://schemas.microsoft.com/office/powerpoint/2010/main" val="273190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DFABCA-0EED-4352-AF47-3CEC3342B0EB}"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C3547-7D5D-4BD7-83C9-800CBA5D3155}" type="slidenum">
              <a:rPr lang="en-US" smtClean="0"/>
              <a:t>‹#›</a:t>
            </a:fld>
            <a:endParaRPr lang="en-US"/>
          </a:p>
        </p:txBody>
      </p:sp>
    </p:spTree>
    <p:extLst>
      <p:ext uri="{BB962C8B-B14F-4D97-AF65-F5344CB8AC3E}">
        <p14:creationId xmlns:p14="http://schemas.microsoft.com/office/powerpoint/2010/main" val="3888831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DFABCA-0EED-4352-AF47-3CEC3342B0EB}" type="datetimeFigureOut">
              <a:rPr lang="en-US" smtClean="0"/>
              <a:t>2/20/2023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0C3547-7D5D-4BD7-83C9-800CBA5D3155}" type="slidenum">
              <a:rPr lang="en-US" smtClean="0"/>
              <a:t>‹#›</a:t>
            </a:fld>
            <a:endParaRPr lang="en-US"/>
          </a:p>
        </p:txBody>
      </p:sp>
    </p:spTree>
    <p:extLst>
      <p:ext uri="{BB962C8B-B14F-4D97-AF65-F5344CB8AC3E}">
        <p14:creationId xmlns:p14="http://schemas.microsoft.com/office/powerpoint/2010/main" val="2699689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8A9468-969B-60C7-160C-F5CF18C269FA}"/>
              </a:ext>
            </a:extLst>
          </p:cNvPr>
          <p:cNvSpPr>
            <a:spLocks noGrp="1"/>
          </p:cNvSpPr>
          <p:nvPr>
            <p:ph type="title"/>
          </p:nvPr>
        </p:nvSpPr>
        <p:spPr/>
        <p:txBody>
          <a:bodyPr/>
          <a:lstStyle/>
          <a:p>
            <a:r>
              <a:rPr lang="en-US" dirty="0"/>
              <a:t>Syllabus</a:t>
            </a:r>
            <a:br>
              <a:rPr lang="en-US" dirty="0"/>
            </a:br>
            <a:endParaRPr lang="en-US" dirty="0"/>
          </a:p>
        </p:txBody>
      </p:sp>
      <p:sp>
        <p:nvSpPr>
          <p:cNvPr id="6" name="Content Placeholder 5">
            <a:extLst>
              <a:ext uri="{FF2B5EF4-FFF2-40B4-BE49-F238E27FC236}">
                <a16:creationId xmlns:a16="http://schemas.microsoft.com/office/drawing/2014/main" id="{5BC878E7-8B96-A2F6-5A2A-A15A3A041D69}"/>
              </a:ext>
            </a:extLst>
          </p:cNvPr>
          <p:cNvSpPr>
            <a:spLocks noGrp="1"/>
          </p:cNvSpPr>
          <p:nvPr>
            <p:ph idx="1"/>
          </p:nvPr>
        </p:nvSpPr>
        <p:spPr/>
        <p:txBody>
          <a:bodyPr>
            <a:normAutofit/>
          </a:bodyPr>
          <a:lstStyle/>
          <a:p>
            <a:r>
              <a:rPr lang="en-US" dirty="0"/>
              <a:t>Access modifiers(public, private, protected and default) Packages and import statements Static imports Constructor chaining (with and without packages) Accessing protected variables and methods outside the package</a:t>
            </a:r>
          </a:p>
          <a:p>
            <a:r>
              <a:rPr lang="en-US" dirty="0"/>
              <a:t> Garbage collection in java, Requesting JVM to run garbage </a:t>
            </a:r>
            <a:r>
              <a:rPr lang="en-US" dirty="0" err="1"/>
              <a:t>collection,Different</a:t>
            </a:r>
            <a:r>
              <a:rPr lang="en-US" dirty="0"/>
              <a:t> ways to make object eligible for garbage collection: (Nulling a reference variable, Re-assigning a reference variable &amp; island of isolation) ,Finalize method</a:t>
            </a:r>
          </a:p>
          <a:p>
            <a:r>
              <a:rPr lang="en-US" dirty="0"/>
              <a:t> Lab: Create a demo application to understand the role of access modifiers. Implement multilevel inheritance using different packages. Access/invoke protected members/methods of a class outside the package. </a:t>
            </a:r>
          </a:p>
          <a:p>
            <a:r>
              <a:rPr lang="en-US" dirty="0"/>
              <a:t>Override finalize method to understand the behavior of JVM garbage collector.</a:t>
            </a:r>
          </a:p>
        </p:txBody>
      </p:sp>
    </p:spTree>
    <p:extLst>
      <p:ext uri="{BB962C8B-B14F-4D97-AF65-F5344CB8AC3E}">
        <p14:creationId xmlns:p14="http://schemas.microsoft.com/office/powerpoint/2010/main" val="19977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91BC0-A86B-4CC1-5D13-2C99A18357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822626-F8CA-CD8F-CD14-971FC991B40B}"/>
              </a:ext>
            </a:extLst>
          </p:cNvPr>
          <p:cNvSpPr>
            <a:spLocks noGrp="1"/>
          </p:cNvSpPr>
          <p:nvPr>
            <p:ph idx="1"/>
          </p:nvPr>
        </p:nvSpPr>
        <p:spPr/>
        <p:txBody>
          <a:bodyPr/>
          <a:lstStyle/>
          <a:p>
            <a:r>
              <a:rPr lang="en-US" dirty="0"/>
              <a:t>With the help of static import, we can access the static members of a class directly without class name or any object. </a:t>
            </a:r>
          </a:p>
          <a:p>
            <a:r>
              <a:rPr lang="en-US" dirty="0"/>
              <a:t>For Example: we always use sqrt() method of Math class by using Math class i.e. </a:t>
            </a:r>
            <a:r>
              <a:rPr lang="en-US" dirty="0" err="1"/>
              <a:t>Math.sqrt</a:t>
            </a:r>
            <a:r>
              <a:rPr lang="en-US" dirty="0"/>
              <a:t>(), but by using static import we can access sqrt() method directly. </a:t>
            </a:r>
          </a:p>
        </p:txBody>
      </p:sp>
    </p:spTree>
    <p:extLst>
      <p:ext uri="{BB962C8B-B14F-4D97-AF65-F5344CB8AC3E}">
        <p14:creationId xmlns:p14="http://schemas.microsoft.com/office/powerpoint/2010/main" val="1312170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C8C82-414C-E3D7-0AB7-9B2DA3FB91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21B5B2-AA4C-2D4D-AD13-2710ECCAEAE9}"/>
              </a:ext>
            </a:extLst>
          </p:cNvPr>
          <p:cNvSpPr>
            <a:spLocks noGrp="1"/>
          </p:cNvSpPr>
          <p:nvPr>
            <p:ph idx="1"/>
          </p:nvPr>
        </p:nvSpPr>
        <p:spPr/>
        <p:txBody>
          <a:bodyPr/>
          <a:lstStyle/>
          <a:p>
            <a:r>
              <a:rPr lang="en-US" dirty="0"/>
              <a:t>class A {</a:t>
            </a:r>
          </a:p>
          <a:p>
            <a:r>
              <a:rPr lang="en-US" dirty="0"/>
              <a:t>    public static void main(String[] args)</a:t>
            </a:r>
          </a:p>
          <a:p>
            <a:r>
              <a:rPr lang="en-US" dirty="0"/>
              <a:t>    {</a:t>
            </a:r>
          </a:p>
          <a:p>
            <a:r>
              <a:rPr lang="en-US" dirty="0"/>
              <a:t>        System.out.println(</a:t>
            </a:r>
            <a:r>
              <a:rPr lang="en-US" dirty="0" err="1"/>
              <a:t>Math.sqrt</a:t>
            </a:r>
            <a:r>
              <a:rPr lang="en-US" dirty="0"/>
              <a:t>(4));</a:t>
            </a:r>
          </a:p>
          <a:p>
            <a:r>
              <a:rPr lang="en-US" dirty="0"/>
              <a:t>        System.out.println(</a:t>
            </a:r>
            <a:r>
              <a:rPr lang="en-US" dirty="0" err="1"/>
              <a:t>Math.pow</a:t>
            </a:r>
            <a:r>
              <a:rPr lang="en-US" dirty="0"/>
              <a:t>(2, 2));</a:t>
            </a:r>
          </a:p>
          <a:p>
            <a:r>
              <a:rPr lang="en-US" dirty="0"/>
              <a:t>        System.out.println(</a:t>
            </a:r>
            <a:r>
              <a:rPr lang="en-US" dirty="0" err="1"/>
              <a:t>Math.abs</a:t>
            </a:r>
            <a:r>
              <a:rPr lang="en-US" dirty="0"/>
              <a:t>(6.3));</a:t>
            </a:r>
          </a:p>
          <a:p>
            <a:r>
              <a:rPr lang="en-US" dirty="0"/>
              <a:t>    }</a:t>
            </a:r>
          </a:p>
          <a:p>
            <a:r>
              <a:rPr lang="en-US" dirty="0"/>
              <a:t>}</a:t>
            </a:r>
          </a:p>
        </p:txBody>
      </p:sp>
    </p:spTree>
    <p:extLst>
      <p:ext uri="{BB962C8B-B14F-4D97-AF65-F5344CB8AC3E}">
        <p14:creationId xmlns:p14="http://schemas.microsoft.com/office/powerpoint/2010/main" val="930777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FBB8-71C4-B588-BC94-62D1C9D83C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F1DFE7-F3AD-EA87-F2C9-018F40068210}"/>
              </a:ext>
            </a:extLst>
          </p:cNvPr>
          <p:cNvSpPr>
            <a:spLocks noGrp="1"/>
          </p:cNvSpPr>
          <p:nvPr>
            <p:ph idx="1"/>
          </p:nvPr>
        </p:nvSpPr>
        <p:spPr/>
        <p:txBody>
          <a:bodyPr>
            <a:normAutofit lnSpcReduction="10000"/>
          </a:bodyPr>
          <a:lstStyle/>
          <a:p>
            <a:r>
              <a:rPr lang="en-US" dirty="0"/>
              <a:t>import static </a:t>
            </a:r>
            <a:r>
              <a:rPr lang="en-US" dirty="0" err="1"/>
              <a:t>java.lang.Math</a:t>
            </a:r>
            <a:r>
              <a:rPr lang="en-US" dirty="0"/>
              <a:t>.*;</a:t>
            </a:r>
          </a:p>
          <a:p>
            <a:r>
              <a:rPr lang="en-US" dirty="0"/>
              <a:t>import static </a:t>
            </a:r>
            <a:r>
              <a:rPr lang="en-US" dirty="0" err="1"/>
              <a:t>java.lang.System</a:t>
            </a:r>
            <a:r>
              <a:rPr lang="en-US" dirty="0"/>
              <a:t>.*;</a:t>
            </a:r>
          </a:p>
          <a:p>
            <a:r>
              <a:rPr lang="en-US" dirty="0"/>
              <a:t>class </a:t>
            </a:r>
            <a:r>
              <a:rPr lang="en-US" dirty="0" err="1"/>
              <a:t>TestModifier</a:t>
            </a:r>
            <a:r>
              <a:rPr lang="en-US" dirty="0"/>
              <a:t> {</a:t>
            </a:r>
          </a:p>
          <a:p>
            <a:r>
              <a:rPr lang="en-US" dirty="0"/>
              <a:t>    public static void main(String[] args)</a:t>
            </a:r>
          </a:p>
          <a:p>
            <a:r>
              <a:rPr lang="en-US" dirty="0"/>
              <a:t>    {</a:t>
            </a:r>
          </a:p>
          <a:p>
            <a:r>
              <a:rPr lang="en-US" dirty="0"/>
              <a:t>        out.println(sqrt(4));</a:t>
            </a:r>
          </a:p>
          <a:p>
            <a:r>
              <a:rPr lang="en-US" dirty="0"/>
              <a:t>        System.out.println(pow(2, 2));</a:t>
            </a:r>
          </a:p>
          <a:p>
            <a:r>
              <a:rPr lang="en-US" dirty="0"/>
              <a:t>        System.out.println(abs(6.3));</a:t>
            </a:r>
          </a:p>
          <a:p>
            <a:r>
              <a:rPr lang="en-US" dirty="0"/>
              <a:t>    }</a:t>
            </a:r>
          </a:p>
          <a:p>
            <a:r>
              <a:rPr lang="en-US" dirty="0"/>
              <a:t>}</a:t>
            </a:r>
          </a:p>
        </p:txBody>
      </p:sp>
    </p:spTree>
    <p:extLst>
      <p:ext uri="{BB962C8B-B14F-4D97-AF65-F5344CB8AC3E}">
        <p14:creationId xmlns:p14="http://schemas.microsoft.com/office/powerpoint/2010/main" val="2664406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2CEB-87AC-2A66-B879-C50A84F7A4D0}"/>
              </a:ext>
            </a:extLst>
          </p:cNvPr>
          <p:cNvSpPr>
            <a:spLocks noGrp="1"/>
          </p:cNvSpPr>
          <p:nvPr>
            <p:ph type="title"/>
          </p:nvPr>
        </p:nvSpPr>
        <p:spPr/>
        <p:txBody>
          <a:bodyPr>
            <a:normAutofit/>
          </a:bodyPr>
          <a:lstStyle/>
          <a:p>
            <a:r>
              <a:rPr lang="en-US" sz="3200" b="1" dirty="0"/>
              <a:t>Garbage collection in java:</a:t>
            </a:r>
          </a:p>
        </p:txBody>
      </p:sp>
      <p:sp>
        <p:nvSpPr>
          <p:cNvPr id="3" name="Content Placeholder 2">
            <a:extLst>
              <a:ext uri="{FF2B5EF4-FFF2-40B4-BE49-F238E27FC236}">
                <a16:creationId xmlns:a16="http://schemas.microsoft.com/office/drawing/2014/main" id="{63AFAC30-9174-172F-A866-D7A743F81444}"/>
              </a:ext>
            </a:extLst>
          </p:cNvPr>
          <p:cNvSpPr>
            <a:spLocks noGrp="1"/>
          </p:cNvSpPr>
          <p:nvPr>
            <p:ph idx="1"/>
          </p:nvPr>
        </p:nvSpPr>
        <p:spPr/>
        <p:txBody>
          <a:bodyPr>
            <a:normAutofit fontScale="85000" lnSpcReduction="10000"/>
          </a:bodyPr>
          <a:lstStyle/>
          <a:p>
            <a:r>
              <a:rPr lang="en-US" sz="1800" dirty="0"/>
              <a:t>Garbage collection in Java is the process by which Java programs perform automatic memory management.</a:t>
            </a:r>
          </a:p>
          <a:p>
            <a:r>
              <a:rPr lang="en-US" sz="1800" dirty="0"/>
              <a:t> Java programs compile to bytecode that can be run on a Java Virtual Machine, or JVM for short. When Java programs run on the JVM, objects are created on the heap, which is a portion of memory dedicated to the program.</a:t>
            </a:r>
          </a:p>
          <a:p>
            <a:r>
              <a:rPr lang="en-US" sz="1800" dirty="0"/>
              <a:t> Eventually, some objects will no longer be needed. The garbage collector finds these unused objects and deletes them to free up memory.</a:t>
            </a:r>
          </a:p>
          <a:p>
            <a:r>
              <a:rPr lang="en-US" sz="1800" dirty="0"/>
              <a:t>In C/C++, a programmer is responsible for both the creation and destruction of objects.</a:t>
            </a:r>
          </a:p>
          <a:p>
            <a:r>
              <a:rPr lang="en-US" sz="1800" dirty="0"/>
              <a:t> Usually, programmer neglects the destruction of useless objects. Due to this negligence, at a certain point, sufficient memory may not be available to create new objects, and the entire program will terminate abnormally, causing </a:t>
            </a:r>
            <a:r>
              <a:rPr lang="en-US" sz="1800" b="1" dirty="0"/>
              <a:t>OutOfMemoryErrors.</a:t>
            </a:r>
          </a:p>
          <a:p>
            <a:r>
              <a:rPr lang="en-US" sz="1800" dirty="0"/>
              <a:t>But in Java, the programmer need not care for all those objects which are no longer in use. Garbage collector destroys these objects. The main objective of Garbage Collector is to free heap memory by destroying unreachable objects.</a:t>
            </a:r>
          </a:p>
        </p:txBody>
      </p:sp>
    </p:spTree>
    <p:extLst>
      <p:ext uri="{BB962C8B-B14F-4D97-AF65-F5344CB8AC3E}">
        <p14:creationId xmlns:p14="http://schemas.microsoft.com/office/powerpoint/2010/main" val="364474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73FDF-0B58-1C08-5A7A-CA73A7320A43}"/>
              </a:ext>
            </a:extLst>
          </p:cNvPr>
          <p:cNvSpPr>
            <a:spLocks noGrp="1"/>
          </p:cNvSpPr>
          <p:nvPr>
            <p:ph type="title"/>
          </p:nvPr>
        </p:nvSpPr>
        <p:spPr/>
        <p:txBody>
          <a:bodyPr>
            <a:normAutofit/>
          </a:bodyPr>
          <a:lstStyle/>
          <a:p>
            <a:r>
              <a:rPr lang="en-US" sz="2800" b="1" dirty="0"/>
              <a:t>How Does Garbage Collection in Java works?</a:t>
            </a:r>
            <a:br>
              <a:rPr lang="en-US" sz="2800" b="1" dirty="0"/>
            </a:br>
            <a:endParaRPr lang="en-US" sz="2800" b="1" dirty="0"/>
          </a:p>
        </p:txBody>
      </p:sp>
      <p:sp>
        <p:nvSpPr>
          <p:cNvPr id="3" name="Content Placeholder 2">
            <a:extLst>
              <a:ext uri="{FF2B5EF4-FFF2-40B4-BE49-F238E27FC236}">
                <a16:creationId xmlns:a16="http://schemas.microsoft.com/office/drawing/2014/main" id="{D3132385-C247-7135-03FB-646B70A9896C}"/>
              </a:ext>
            </a:extLst>
          </p:cNvPr>
          <p:cNvSpPr>
            <a:spLocks noGrp="1"/>
          </p:cNvSpPr>
          <p:nvPr>
            <p:ph idx="1"/>
          </p:nvPr>
        </p:nvSpPr>
        <p:spPr/>
        <p:txBody>
          <a:bodyPr>
            <a:normAutofit/>
          </a:bodyPr>
          <a:lstStyle/>
          <a:p>
            <a:r>
              <a:rPr lang="en-US" sz="1800" dirty="0"/>
              <a:t>Java garbage collection is an automatic process. </a:t>
            </a:r>
          </a:p>
          <a:p>
            <a:r>
              <a:rPr lang="en-US" sz="1800" dirty="0"/>
              <a:t>Automatic garbage collection is the process of looking at heap memory, identifying which objects are in use and which are not, and deleting the unused objects. </a:t>
            </a:r>
          </a:p>
          <a:p>
            <a:r>
              <a:rPr lang="en-US" sz="1800" dirty="0"/>
              <a:t>An in-use object, or a referenced object, means that some part of your program still maintains a pointer to that object.</a:t>
            </a:r>
          </a:p>
          <a:p>
            <a:r>
              <a:rPr lang="en-US" sz="1800" dirty="0"/>
              <a:t> An unused or unreferenced object is no longer referenced by any part of your program. </a:t>
            </a:r>
          </a:p>
          <a:p>
            <a:r>
              <a:rPr lang="en-US" sz="1800" dirty="0"/>
              <a:t>So the memory used by an unreferenced object can be reclaimed. The programmer does not need to mark objects to be deleted explicitly. </a:t>
            </a:r>
          </a:p>
          <a:p>
            <a:r>
              <a:rPr lang="en-US" sz="1800" dirty="0"/>
              <a:t>The garbage collection implementation lives in the JVM. </a:t>
            </a:r>
          </a:p>
        </p:txBody>
      </p:sp>
    </p:spTree>
    <p:extLst>
      <p:ext uri="{BB962C8B-B14F-4D97-AF65-F5344CB8AC3E}">
        <p14:creationId xmlns:p14="http://schemas.microsoft.com/office/powerpoint/2010/main" val="4148815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294CD-363C-26DE-5805-43F16F6DD110}"/>
              </a:ext>
            </a:extLst>
          </p:cNvPr>
          <p:cNvSpPr>
            <a:spLocks noGrp="1"/>
          </p:cNvSpPr>
          <p:nvPr>
            <p:ph type="title"/>
          </p:nvPr>
        </p:nvSpPr>
        <p:spPr/>
        <p:txBody>
          <a:bodyPr>
            <a:normAutofit/>
          </a:bodyPr>
          <a:lstStyle/>
          <a:p>
            <a:r>
              <a:rPr lang="en-US" sz="3200" b="1" dirty="0"/>
              <a:t>Different ways to make object eligible for garbage collection:</a:t>
            </a:r>
          </a:p>
        </p:txBody>
      </p:sp>
      <p:sp>
        <p:nvSpPr>
          <p:cNvPr id="3" name="Content Placeholder 2">
            <a:extLst>
              <a:ext uri="{FF2B5EF4-FFF2-40B4-BE49-F238E27FC236}">
                <a16:creationId xmlns:a16="http://schemas.microsoft.com/office/drawing/2014/main" id="{C97AFA5B-E86A-CA89-F52C-7FDE42EAF110}"/>
              </a:ext>
            </a:extLst>
          </p:cNvPr>
          <p:cNvSpPr>
            <a:spLocks noGrp="1"/>
          </p:cNvSpPr>
          <p:nvPr>
            <p:ph idx="1"/>
          </p:nvPr>
        </p:nvSpPr>
        <p:spPr/>
        <p:txBody>
          <a:bodyPr>
            <a:normAutofit/>
          </a:bodyPr>
          <a:lstStyle/>
          <a:p>
            <a:r>
              <a:rPr lang="en-US" sz="1800" dirty="0"/>
              <a:t>Even though the programmer is not responsible for destroying useless objects but it is highly recommended to make an object unreachable(thus eligible for GC) if it is no longer required.</a:t>
            </a:r>
          </a:p>
          <a:p>
            <a:r>
              <a:rPr lang="en-US" sz="1800" dirty="0"/>
              <a:t>There are generally four ways to make an object eligible for garbage collection.</a:t>
            </a:r>
          </a:p>
          <a:p>
            <a:r>
              <a:rPr lang="en-US" sz="1800" dirty="0"/>
              <a:t>Nullifying the reference variable</a:t>
            </a:r>
          </a:p>
          <a:p>
            <a:r>
              <a:rPr lang="en-US" sz="1800" dirty="0"/>
              <a:t>Re-assigning the reference variable</a:t>
            </a:r>
          </a:p>
          <a:p>
            <a:r>
              <a:rPr lang="en-US" sz="1800" dirty="0"/>
              <a:t>An object created inside the method</a:t>
            </a:r>
          </a:p>
          <a:p>
            <a:r>
              <a:rPr lang="en-US" sz="1800" dirty="0"/>
              <a:t>Island of Isolation</a:t>
            </a:r>
          </a:p>
        </p:txBody>
      </p:sp>
    </p:spTree>
    <p:extLst>
      <p:ext uri="{BB962C8B-B14F-4D97-AF65-F5344CB8AC3E}">
        <p14:creationId xmlns:p14="http://schemas.microsoft.com/office/powerpoint/2010/main" val="2313252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52093-5EBF-A048-D141-276E24B02215}"/>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C117D1CA-72AA-0027-23EB-8F1C3929EF13}"/>
              </a:ext>
            </a:extLst>
          </p:cNvPr>
          <p:cNvSpPr>
            <a:spLocks noGrp="1"/>
          </p:cNvSpPr>
          <p:nvPr>
            <p:ph idx="1"/>
          </p:nvPr>
        </p:nvSpPr>
        <p:spPr/>
        <p:txBody>
          <a:bodyPr>
            <a:normAutofit/>
          </a:bodyPr>
          <a:lstStyle/>
          <a:p>
            <a:r>
              <a:rPr lang="en-US" sz="1800" b="1" dirty="0"/>
              <a:t>Nullifying the reference variable: </a:t>
            </a:r>
            <a:r>
              <a:rPr lang="en-US" sz="1800" dirty="0"/>
              <a:t>A Reference variable always points to an address of the actual copy of an </a:t>
            </a:r>
            <a:r>
              <a:rPr lang="en-US" sz="1800" dirty="0" err="1"/>
              <a:t>object.If</a:t>
            </a:r>
            <a:r>
              <a:rPr lang="en-US" sz="1800" dirty="0"/>
              <a:t> this particular address is replaced by null value ,the object can no longer be accessed through that variable.</a:t>
            </a:r>
          </a:p>
          <a:p>
            <a:r>
              <a:rPr lang="en-US" sz="1800" dirty="0" err="1"/>
              <a:t>Thererfore</a:t>
            </a:r>
            <a:r>
              <a:rPr lang="en-US" sz="1800" dirty="0"/>
              <a:t> assigning null value would break the link between the object and reference variable, making it eligible for garbage collection.</a:t>
            </a:r>
          </a:p>
          <a:p>
            <a:endParaRPr lang="en-US" sz="1800" dirty="0"/>
          </a:p>
        </p:txBody>
      </p:sp>
      <p:sp>
        <p:nvSpPr>
          <p:cNvPr id="4" name="Oval 3">
            <a:extLst>
              <a:ext uri="{FF2B5EF4-FFF2-40B4-BE49-F238E27FC236}">
                <a16:creationId xmlns:a16="http://schemas.microsoft.com/office/drawing/2014/main" id="{875BF5E1-C6C6-A2EE-C469-903747946088}"/>
              </a:ext>
            </a:extLst>
          </p:cNvPr>
          <p:cNvSpPr/>
          <p:nvPr/>
        </p:nvSpPr>
        <p:spPr>
          <a:xfrm>
            <a:off x="8295861" y="3429000"/>
            <a:ext cx="1298713" cy="1325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Object1</a:t>
            </a:r>
            <a:br>
              <a:rPr lang="en-US" dirty="0"/>
            </a:br>
            <a:r>
              <a:rPr lang="en-US" dirty="0"/>
              <a:t>1029</a:t>
            </a:r>
          </a:p>
        </p:txBody>
      </p:sp>
      <p:sp>
        <p:nvSpPr>
          <p:cNvPr id="5" name="Oval 4">
            <a:extLst>
              <a:ext uri="{FF2B5EF4-FFF2-40B4-BE49-F238E27FC236}">
                <a16:creationId xmlns:a16="http://schemas.microsoft.com/office/drawing/2014/main" id="{24C46670-CDA7-B779-36BC-ED1AEB69557E}"/>
              </a:ext>
            </a:extLst>
          </p:cNvPr>
          <p:cNvSpPr/>
          <p:nvPr/>
        </p:nvSpPr>
        <p:spPr>
          <a:xfrm>
            <a:off x="8441635" y="5208104"/>
            <a:ext cx="1298713" cy="11037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Object1</a:t>
            </a:r>
          </a:p>
          <a:p>
            <a:pPr algn="ctr"/>
            <a:r>
              <a:rPr lang="en-US" dirty="0"/>
              <a:t>1029</a:t>
            </a:r>
          </a:p>
        </p:txBody>
      </p:sp>
      <p:sp>
        <p:nvSpPr>
          <p:cNvPr id="7" name="Rectangle 6">
            <a:extLst>
              <a:ext uri="{FF2B5EF4-FFF2-40B4-BE49-F238E27FC236}">
                <a16:creationId xmlns:a16="http://schemas.microsoft.com/office/drawing/2014/main" id="{0D84ADD8-54AA-2B2F-3B65-D11847A7635F}"/>
              </a:ext>
            </a:extLst>
          </p:cNvPr>
          <p:cNvSpPr/>
          <p:nvPr/>
        </p:nvSpPr>
        <p:spPr>
          <a:xfrm>
            <a:off x="5009321" y="4001294"/>
            <a:ext cx="2067339" cy="5442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Obj   1029   </a:t>
            </a:r>
          </a:p>
        </p:txBody>
      </p:sp>
      <p:sp>
        <p:nvSpPr>
          <p:cNvPr id="8" name="Rectangle 7">
            <a:extLst>
              <a:ext uri="{FF2B5EF4-FFF2-40B4-BE49-F238E27FC236}">
                <a16:creationId xmlns:a16="http://schemas.microsoft.com/office/drawing/2014/main" id="{FB14CC21-0137-9D04-73E8-CD2B127FB33B}"/>
              </a:ext>
            </a:extLst>
          </p:cNvPr>
          <p:cNvSpPr/>
          <p:nvPr/>
        </p:nvSpPr>
        <p:spPr>
          <a:xfrm>
            <a:off x="5009321" y="5317435"/>
            <a:ext cx="2133600" cy="4510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Obj null</a:t>
            </a:r>
          </a:p>
        </p:txBody>
      </p:sp>
      <p:cxnSp>
        <p:nvCxnSpPr>
          <p:cNvPr id="10" name="Straight Arrow Connector 9">
            <a:extLst>
              <a:ext uri="{FF2B5EF4-FFF2-40B4-BE49-F238E27FC236}">
                <a16:creationId xmlns:a16="http://schemas.microsoft.com/office/drawing/2014/main" id="{636EC355-84F8-E6AC-0DB0-4DA0D100B3CB}"/>
              </a:ext>
            </a:extLst>
          </p:cNvPr>
          <p:cNvCxnSpPr>
            <a:cxnSpLocks/>
            <a:stCxn id="7" idx="3"/>
          </p:cNvCxnSpPr>
          <p:nvPr/>
        </p:nvCxnSpPr>
        <p:spPr>
          <a:xfrm flipV="1">
            <a:off x="7076660" y="4200939"/>
            <a:ext cx="1219201" cy="7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217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3A02A-68D5-ECBF-35EF-4F6921CF32BC}"/>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07673EE7-BE10-5802-1524-2F039F65EF9A}"/>
              </a:ext>
            </a:extLst>
          </p:cNvPr>
          <p:cNvSpPr>
            <a:spLocks noGrp="1"/>
          </p:cNvSpPr>
          <p:nvPr>
            <p:ph idx="1"/>
          </p:nvPr>
        </p:nvSpPr>
        <p:spPr/>
        <p:txBody>
          <a:bodyPr/>
          <a:lstStyle/>
          <a:p>
            <a:r>
              <a:rPr lang="en-US" b="1" dirty="0"/>
              <a:t>Re-assigning the reference variable:</a:t>
            </a:r>
          </a:p>
          <a:p>
            <a:r>
              <a:rPr lang="en-US" sz="1800" dirty="0"/>
              <a:t>In this if an object is not required and at the same time there is need </a:t>
            </a:r>
            <a:br>
              <a:rPr lang="en-US" sz="1800" dirty="0"/>
            </a:br>
            <a:r>
              <a:rPr lang="en-US" sz="1800" dirty="0"/>
              <a:t>to work on another </a:t>
            </a:r>
            <a:r>
              <a:rPr lang="en-US" sz="1800" dirty="0" err="1"/>
              <a:t>object,we</a:t>
            </a:r>
            <a:r>
              <a:rPr lang="en-US" sz="1800" dirty="0"/>
              <a:t> simply shift reference of the variable from useless object to a new object.</a:t>
            </a:r>
          </a:p>
          <a:p>
            <a:r>
              <a:rPr lang="en-US" sz="1800" dirty="0"/>
              <a:t>As a result the old one becomes eligible for garbage collection</a:t>
            </a:r>
            <a:r>
              <a:rPr lang="en-US" dirty="0"/>
              <a:t>.</a:t>
            </a:r>
          </a:p>
          <a:p>
            <a:endParaRPr lang="en-US" dirty="0"/>
          </a:p>
        </p:txBody>
      </p:sp>
      <p:sp>
        <p:nvSpPr>
          <p:cNvPr id="4" name="Oval 3">
            <a:extLst>
              <a:ext uri="{FF2B5EF4-FFF2-40B4-BE49-F238E27FC236}">
                <a16:creationId xmlns:a16="http://schemas.microsoft.com/office/drawing/2014/main" id="{EC858EDA-93A9-5228-662D-E30ECC20FDF4}"/>
              </a:ext>
            </a:extLst>
          </p:cNvPr>
          <p:cNvSpPr/>
          <p:nvPr/>
        </p:nvSpPr>
        <p:spPr>
          <a:xfrm>
            <a:off x="7951304" y="4293704"/>
            <a:ext cx="2040835" cy="927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Obj11029</a:t>
            </a:r>
            <a:br>
              <a:rPr lang="en-US" dirty="0"/>
            </a:br>
            <a:r>
              <a:rPr lang="en-US" dirty="0"/>
              <a:t>obj21030</a:t>
            </a:r>
          </a:p>
        </p:txBody>
      </p:sp>
      <p:sp>
        <p:nvSpPr>
          <p:cNvPr id="5" name="Oval 4">
            <a:extLst>
              <a:ext uri="{FF2B5EF4-FFF2-40B4-BE49-F238E27FC236}">
                <a16:creationId xmlns:a16="http://schemas.microsoft.com/office/drawing/2014/main" id="{2F1CE55E-1166-BB94-C29D-8A9930722809}"/>
              </a:ext>
            </a:extLst>
          </p:cNvPr>
          <p:cNvSpPr/>
          <p:nvPr/>
        </p:nvSpPr>
        <p:spPr>
          <a:xfrm>
            <a:off x="8203096" y="5910470"/>
            <a:ext cx="2358887" cy="987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Obj11029</a:t>
            </a:r>
          </a:p>
          <a:p>
            <a:pPr algn="ctr"/>
            <a:endParaRPr lang="en-US" dirty="0"/>
          </a:p>
          <a:p>
            <a:pPr algn="ctr"/>
            <a:r>
              <a:rPr lang="en-US" dirty="0"/>
              <a:t>obj21030</a:t>
            </a:r>
          </a:p>
        </p:txBody>
      </p:sp>
      <p:sp>
        <p:nvSpPr>
          <p:cNvPr id="6" name="Rectangle 5">
            <a:extLst>
              <a:ext uri="{FF2B5EF4-FFF2-40B4-BE49-F238E27FC236}">
                <a16:creationId xmlns:a16="http://schemas.microsoft.com/office/drawing/2014/main" id="{DDDACEB7-BFE0-47A5-F452-081898EEF70B}"/>
              </a:ext>
            </a:extLst>
          </p:cNvPr>
          <p:cNvSpPr/>
          <p:nvPr/>
        </p:nvSpPr>
        <p:spPr>
          <a:xfrm>
            <a:off x="5155096" y="4293704"/>
            <a:ext cx="1749287" cy="384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Obj1 1029</a:t>
            </a:r>
          </a:p>
        </p:txBody>
      </p:sp>
      <p:sp>
        <p:nvSpPr>
          <p:cNvPr id="7" name="Rectangle 6">
            <a:extLst>
              <a:ext uri="{FF2B5EF4-FFF2-40B4-BE49-F238E27FC236}">
                <a16:creationId xmlns:a16="http://schemas.microsoft.com/office/drawing/2014/main" id="{7ABCA14E-0FA5-8D59-CC8D-D165CA4062D4}"/>
              </a:ext>
            </a:extLst>
          </p:cNvPr>
          <p:cNvSpPr/>
          <p:nvPr/>
        </p:nvSpPr>
        <p:spPr>
          <a:xfrm>
            <a:off x="5168348" y="4929635"/>
            <a:ext cx="1842052" cy="384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Obj2 1030</a:t>
            </a:r>
          </a:p>
        </p:txBody>
      </p:sp>
      <p:sp>
        <p:nvSpPr>
          <p:cNvPr id="8" name="Rectangle 7">
            <a:extLst>
              <a:ext uri="{FF2B5EF4-FFF2-40B4-BE49-F238E27FC236}">
                <a16:creationId xmlns:a16="http://schemas.microsoft.com/office/drawing/2014/main" id="{BFBADAEF-6C03-595C-1696-53C719470506}"/>
              </a:ext>
            </a:extLst>
          </p:cNvPr>
          <p:cNvSpPr/>
          <p:nvPr/>
        </p:nvSpPr>
        <p:spPr>
          <a:xfrm>
            <a:off x="5261113" y="5870713"/>
            <a:ext cx="1643270" cy="441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obj11029</a:t>
            </a:r>
          </a:p>
        </p:txBody>
      </p:sp>
      <p:sp>
        <p:nvSpPr>
          <p:cNvPr id="9" name="Rectangle 8">
            <a:extLst>
              <a:ext uri="{FF2B5EF4-FFF2-40B4-BE49-F238E27FC236}">
                <a16:creationId xmlns:a16="http://schemas.microsoft.com/office/drawing/2014/main" id="{BA820626-A56A-72F0-C70B-5EA3BBE0D9B1}"/>
              </a:ext>
            </a:extLst>
          </p:cNvPr>
          <p:cNvSpPr/>
          <p:nvPr/>
        </p:nvSpPr>
        <p:spPr>
          <a:xfrm>
            <a:off x="5261113" y="6492875"/>
            <a:ext cx="1749287" cy="357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obj21029</a:t>
            </a:r>
          </a:p>
        </p:txBody>
      </p:sp>
      <p:cxnSp>
        <p:nvCxnSpPr>
          <p:cNvPr id="11" name="Straight Arrow Connector 10">
            <a:extLst>
              <a:ext uri="{FF2B5EF4-FFF2-40B4-BE49-F238E27FC236}">
                <a16:creationId xmlns:a16="http://schemas.microsoft.com/office/drawing/2014/main" id="{5CE43881-2D4E-F528-7C2F-8A5C273099E3}"/>
              </a:ext>
            </a:extLst>
          </p:cNvPr>
          <p:cNvCxnSpPr>
            <a:cxnSpLocks/>
          </p:cNvCxnSpPr>
          <p:nvPr/>
        </p:nvCxnSpPr>
        <p:spPr>
          <a:xfrm>
            <a:off x="6904383" y="4485860"/>
            <a:ext cx="1908313" cy="976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14A7A39-AEC1-E2E4-1984-1F15469F3E51}"/>
              </a:ext>
            </a:extLst>
          </p:cNvPr>
          <p:cNvCxnSpPr>
            <a:cxnSpLocks/>
            <a:stCxn id="7" idx="3"/>
          </p:cNvCxnSpPr>
          <p:nvPr/>
        </p:nvCxnSpPr>
        <p:spPr>
          <a:xfrm flipV="1">
            <a:off x="7010400" y="4965242"/>
            <a:ext cx="1961321" cy="156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CAF0E833-93D6-B4A6-5D02-E77333D4A145}"/>
              </a:ext>
            </a:extLst>
          </p:cNvPr>
          <p:cNvSpPr/>
          <p:nvPr/>
        </p:nvSpPr>
        <p:spPr>
          <a:xfrm>
            <a:off x="11092070" y="4426226"/>
            <a:ext cx="45719" cy="59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35A95E7F-5A40-240E-6144-4E71FD12AFF0}"/>
              </a:ext>
            </a:extLst>
          </p:cNvPr>
          <p:cNvCxnSpPr>
            <a:stCxn id="8" idx="3"/>
          </p:cNvCxnSpPr>
          <p:nvPr/>
        </p:nvCxnSpPr>
        <p:spPr>
          <a:xfrm>
            <a:off x="6904383" y="6091307"/>
            <a:ext cx="2067338" cy="856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204E701A-EEAB-D98C-CB3F-FCC747F7DCA4}"/>
              </a:ext>
            </a:extLst>
          </p:cNvPr>
          <p:cNvCxnSpPr>
            <a:stCxn id="9" idx="3"/>
          </p:cNvCxnSpPr>
          <p:nvPr/>
        </p:nvCxnSpPr>
        <p:spPr>
          <a:xfrm flipV="1">
            <a:off x="7010400" y="6176963"/>
            <a:ext cx="2120348" cy="494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6399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0214-C381-6EC3-371C-AAB868649883}"/>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04CE128D-4C22-DFB6-073B-302FB03ADA86}"/>
              </a:ext>
            </a:extLst>
          </p:cNvPr>
          <p:cNvSpPr>
            <a:spLocks noGrp="1"/>
          </p:cNvSpPr>
          <p:nvPr>
            <p:ph idx="1"/>
          </p:nvPr>
        </p:nvSpPr>
        <p:spPr/>
        <p:txBody>
          <a:bodyPr>
            <a:normAutofit/>
          </a:bodyPr>
          <a:lstStyle/>
          <a:p>
            <a:r>
              <a:rPr lang="en-US" b="1" dirty="0"/>
              <a:t>An object created inside the method</a:t>
            </a:r>
            <a:r>
              <a:rPr lang="en-US" sz="1800" b="1" i="0" dirty="0">
                <a:solidFill>
                  <a:srgbClr val="273239"/>
                </a:solidFill>
                <a:effectLst/>
                <a:latin typeface="urw-din"/>
              </a:rPr>
              <a:t>: </a:t>
            </a:r>
            <a:r>
              <a:rPr lang="en-US" sz="1800" i="0" dirty="0">
                <a:solidFill>
                  <a:srgbClr val="273239"/>
                </a:solidFill>
                <a:effectLst/>
                <a:latin typeface="urw-din"/>
              </a:rPr>
              <a:t>When an object is created in a local method ,it acts like a local variable. and when that particular method finishes its execution,it goes out of scope,the reference variable pointing to the object automatically gets destroyed but not the actual object.</a:t>
            </a:r>
          </a:p>
          <a:p>
            <a:r>
              <a:rPr lang="en-US" sz="1800" i="0" dirty="0">
                <a:solidFill>
                  <a:srgbClr val="273239"/>
                </a:solidFill>
                <a:effectLst/>
                <a:latin typeface="urw-din"/>
              </a:rPr>
              <a:t>As a re</a:t>
            </a:r>
            <a:r>
              <a:rPr lang="en-US" sz="1800" dirty="0">
                <a:solidFill>
                  <a:srgbClr val="273239"/>
                </a:solidFill>
                <a:latin typeface="urw-din"/>
              </a:rPr>
              <a:t>sult, the reference to the object breaks and the object becomes ureachable.</a:t>
            </a:r>
            <a:endParaRPr lang="en-US" sz="1800" i="0" dirty="0">
              <a:solidFill>
                <a:srgbClr val="273239"/>
              </a:solidFill>
              <a:effectLst/>
              <a:latin typeface="urw-din"/>
            </a:endParaRPr>
          </a:p>
          <a:p>
            <a:r>
              <a:rPr lang="en-US" sz="1800" dirty="0">
                <a:solidFill>
                  <a:srgbClr val="273239"/>
                </a:solidFill>
                <a:latin typeface="urw-din"/>
              </a:rPr>
              <a:t>However if a method returns an object and its reference is assigned to a variable, then the object would no longer be eligible for garbage collection.</a:t>
            </a:r>
          </a:p>
          <a:p>
            <a:endParaRPr lang="en-US" sz="1800" dirty="0"/>
          </a:p>
        </p:txBody>
      </p:sp>
    </p:spTree>
    <p:extLst>
      <p:ext uri="{BB962C8B-B14F-4D97-AF65-F5344CB8AC3E}">
        <p14:creationId xmlns:p14="http://schemas.microsoft.com/office/powerpoint/2010/main" val="3320355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6373-CA73-6119-51E9-D393C708665D}"/>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0E73F4DD-6597-CC96-46ED-C119E26DF1D5}"/>
              </a:ext>
            </a:extLst>
          </p:cNvPr>
          <p:cNvSpPr>
            <a:spLocks noGrp="1"/>
          </p:cNvSpPr>
          <p:nvPr>
            <p:ph idx="1"/>
          </p:nvPr>
        </p:nvSpPr>
        <p:spPr/>
        <p:txBody>
          <a:bodyPr/>
          <a:lstStyle/>
          <a:p>
            <a:r>
              <a:rPr lang="en-US" b="1" dirty="0"/>
              <a:t>Island of Isolation: </a:t>
            </a:r>
          </a:p>
          <a:p>
            <a:r>
              <a:rPr lang="en-US" sz="1800" dirty="0"/>
              <a:t>When</a:t>
            </a:r>
            <a:r>
              <a:rPr lang="en-US" sz="1800" b="1" dirty="0"/>
              <a:t> </a:t>
            </a:r>
            <a:r>
              <a:rPr lang="en-US" sz="1800" dirty="0"/>
              <a:t>there is a group of objects that are internally referencing to each other and if no root object reference to them ,then these  group of objects collectively eligible for garbage collection.</a:t>
            </a:r>
            <a:endParaRPr lang="en-US" sz="1800" b="1" dirty="0"/>
          </a:p>
        </p:txBody>
      </p:sp>
      <p:sp>
        <p:nvSpPr>
          <p:cNvPr id="4" name="Rectangle 3">
            <a:extLst>
              <a:ext uri="{FF2B5EF4-FFF2-40B4-BE49-F238E27FC236}">
                <a16:creationId xmlns:a16="http://schemas.microsoft.com/office/drawing/2014/main" id="{73207DB1-A702-86BC-0B19-C8FE8CDAEF18}"/>
              </a:ext>
            </a:extLst>
          </p:cNvPr>
          <p:cNvSpPr/>
          <p:nvPr/>
        </p:nvSpPr>
        <p:spPr>
          <a:xfrm>
            <a:off x="7580243" y="3181972"/>
            <a:ext cx="2875722" cy="2994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463C886-97D4-EE32-EBAD-0B254EC0E95A}"/>
              </a:ext>
            </a:extLst>
          </p:cNvPr>
          <p:cNvSpPr/>
          <p:nvPr/>
        </p:nvSpPr>
        <p:spPr>
          <a:xfrm>
            <a:off x="8739808" y="3297478"/>
            <a:ext cx="1477618" cy="6626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Ob1</a:t>
            </a:r>
          </a:p>
          <a:p>
            <a:pPr algn="ctr"/>
            <a:r>
              <a:rPr lang="en-US" dirty="0"/>
              <a:t>1028</a:t>
            </a:r>
          </a:p>
        </p:txBody>
      </p:sp>
      <p:sp>
        <p:nvSpPr>
          <p:cNvPr id="6" name="Oval 5">
            <a:extLst>
              <a:ext uri="{FF2B5EF4-FFF2-40B4-BE49-F238E27FC236}">
                <a16:creationId xmlns:a16="http://schemas.microsoft.com/office/drawing/2014/main" id="{F2A0B84B-2105-5D00-1918-EEA1D2047ECF}"/>
              </a:ext>
            </a:extLst>
          </p:cNvPr>
          <p:cNvSpPr/>
          <p:nvPr/>
        </p:nvSpPr>
        <p:spPr>
          <a:xfrm>
            <a:off x="8739808" y="4291703"/>
            <a:ext cx="1345096" cy="6626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Ob2</a:t>
            </a:r>
          </a:p>
          <a:p>
            <a:pPr algn="ctr"/>
            <a:r>
              <a:rPr lang="en-US" dirty="0"/>
              <a:t>1030</a:t>
            </a:r>
          </a:p>
        </p:txBody>
      </p:sp>
      <p:sp>
        <p:nvSpPr>
          <p:cNvPr id="7" name="Oval 6">
            <a:extLst>
              <a:ext uri="{FF2B5EF4-FFF2-40B4-BE49-F238E27FC236}">
                <a16:creationId xmlns:a16="http://schemas.microsoft.com/office/drawing/2014/main" id="{E4002074-480C-4419-26D5-1890FCCB39F5}"/>
              </a:ext>
            </a:extLst>
          </p:cNvPr>
          <p:cNvSpPr/>
          <p:nvPr/>
        </p:nvSpPr>
        <p:spPr>
          <a:xfrm>
            <a:off x="8666920" y="5247861"/>
            <a:ext cx="1345096" cy="795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Ob3</a:t>
            </a:r>
          </a:p>
          <a:p>
            <a:pPr algn="ctr"/>
            <a:r>
              <a:rPr lang="en-US" dirty="0"/>
              <a:t>1032</a:t>
            </a:r>
          </a:p>
        </p:txBody>
      </p:sp>
      <p:sp>
        <p:nvSpPr>
          <p:cNvPr id="8" name="Rectangle 7">
            <a:extLst>
              <a:ext uri="{FF2B5EF4-FFF2-40B4-BE49-F238E27FC236}">
                <a16:creationId xmlns:a16="http://schemas.microsoft.com/office/drawing/2014/main" id="{292EF1DF-C5AB-7998-102A-5A88219A4FA1}"/>
              </a:ext>
            </a:extLst>
          </p:cNvPr>
          <p:cNvSpPr/>
          <p:nvPr/>
        </p:nvSpPr>
        <p:spPr>
          <a:xfrm>
            <a:off x="4479235" y="3625470"/>
            <a:ext cx="1616765" cy="334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Ob1 1028</a:t>
            </a:r>
          </a:p>
        </p:txBody>
      </p:sp>
      <p:sp>
        <p:nvSpPr>
          <p:cNvPr id="10" name="Rectangle 9">
            <a:extLst>
              <a:ext uri="{FF2B5EF4-FFF2-40B4-BE49-F238E27FC236}">
                <a16:creationId xmlns:a16="http://schemas.microsoft.com/office/drawing/2014/main" id="{974D9C8C-8282-E24E-87C9-85C7457C9E8E}"/>
              </a:ext>
            </a:extLst>
          </p:cNvPr>
          <p:cNvSpPr/>
          <p:nvPr/>
        </p:nvSpPr>
        <p:spPr>
          <a:xfrm>
            <a:off x="4585253" y="4344850"/>
            <a:ext cx="1616765" cy="334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Ob2 1030</a:t>
            </a:r>
          </a:p>
        </p:txBody>
      </p:sp>
      <p:sp>
        <p:nvSpPr>
          <p:cNvPr id="12" name="Rectangle 11">
            <a:extLst>
              <a:ext uri="{FF2B5EF4-FFF2-40B4-BE49-F238E27FC236}">
                <a16:creationId xmlns:a16="http://schemas.microsoft.com/office/drawing/2014/main" id="{D175F274-3B47-EDAD-8A04-83ABA6C76631}"/>
              </a:ext>
            </a:extLst>
          </p:cNvPr>
          <p:cNvSpPr/>
          <p:nvPr/>
        </p:nvSpPr>
        <p:spPr>
          <a:xfrm>
            <a:off x="4545495" y="5032375"/>
            <a:ext cx="1616765" cy="334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Ob3 1032</a:t>
            </a:r>
          </a:p>
        </p:txBody>
      </p:sp>
      <p:cxnSp>
        <p:nvCxnSpPr>
          <p:cNvPr id="14" name="Straight Arrow Connector 13">
            <a:extLst>
              <a:ext uri="{FF2B5EF4-FFF2-40B4-BE49-F238E27FC236}">
                <a16:creationId xmlns:a16="http://schemas.microsoft.com/office/drawing/2014/main" id="{9CBFCA8D-ED19-BDBA-A9D7-3772AA9661CF}"/>
              </a:ext>
            </a:extLst>
          </p:cNvPr>
          <p:cNvCxnSpPr/>
          <p:nvPr/>
        </p:nvCxnSpPr>
        <p:spPr>
          <a:xfrm>
            <a:off x="6162260" y="3790122"/>
            <a:ext cx="28558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A21C16E-2B92-ACF7-C75A-EB1C964F4428}"/>
              </a:ext>
            </a:extLst>
          </p:cNvPr>
          <p:cNvCxnSpPr>
            <a:stCxn id="10" idx="3"/>
          </p:cNvCxnSpPr>
          <p:nvPr/>
        </p:nvCxnSpPr>
        <p:spPr>
          <a:xfrm>
            <a:off x="6202018" y="4512159"/>
            <a:ext cx="2676939" cy="1673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A349310-8E20-7915-C72B-465435771C3C}"/>
              </a:ext>
            </a:extLst>
          </p:cNvPr>
          <p:cNvCxnSpPr>
            <a:stCxn id="12" idx="3"/>
          </p:cNvCxnSpPr>
          <p:nvPr/>
        </p:nvCxnSpPr>
        <p:spPr>
          <a:xfrm>
            <a:off x="6162260" y="5199684"/>
            <a:ext cx="2577548" cy="4457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Arc 19">
            <a:extLst>
              <a:ext uri="{FF2B5EF4-FFF2-40B4-BE49-F238E27FC236}">
                <a16:creationId xmlns:a16="http://schemas.microsoft.com/office/drawing/2014/main" id="{5C7DDB4A-0E33-4313-6284-992C408546DE}"/>
              </a:ext>
            </a:extLst>
          </p:cNvPr>
          <p:cNvSpPr/>
          <p:nvPr/>
        </p:nvSpPr>
        <p:spPr>
          <a:xfrm>
            <a:off x="9680716" y="3919019"/>
            <a:ext cx="218657" cy="886684"/>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0D8431C9-872C-86F8-71D3-68B18D6D249E}"/>
              </a:ext>
            </a:extLst>
          </p:cNvPr>
          <p:cNvSpPr/>
          <p:nvPr/>
        </p:nvSpPr>
        <p:spPr>
          <a:xfrm>
            <a:off x="9737035" y="4954312"/>
            <a:ext cx="89450" cy="44574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E839A04B-21E8-A4E8-93A2-1532E686F53E}"/>
              </a:ext>
            </a:extLst>
          </p:cNvPr>
          <p:cNvSpPr/>
          <p:nvPr/>
        </p:nvSpPr>
        <p:spPr>
          <a:xfrm>
            <a:off x="9737035" y="4954312"/>
            <a:ext cx="45719" cy="44574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5C4B0350-5DDB-CB74-784B-513449835FF1}"/>
              </a:ext>
            </a:extLst>
          </p:cNvPr>
          <p:cNvSpPr/>
          <p:nvPr/>
        </p:nvSpPr>
        <p:spPr>
          <a:xfrm>
            <a:off x="9680716" y="4954312"/>
            <a:ext cx="56319" cy="44574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A30107E3-AD63-CC7B-FFBA-FB404057CF23}"/>
              </a:ext>
            </a:extLst>
          </p:cNvPr>
          <p:cNvSpPr/>
          <p:nvPr/>
        </p:nvSpPr>
        <p:spPr>
          <a:xfrm>
            <a:off x="9691316" y="4954312"/>
            <a:ext cx="56319" cy="4729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Arc 24">
            <a:extLst>
              <a:ext uri="{FF2B5EF4-FFF2-40B4-BE49-F238E27FC236}">
                <a16:creationId xmlns:a16="http://schemas.microsoft.com/office/drawing/2014/main" id="{6ECB1583-1128-9034-6787-822CD57D2851}"/>
              </a:ext>
            </a:extLst>
          </p:cNvPr>
          <p:cNvSpPr/>
          <p:nvPr/>
        </p:nvSpPr>
        <p:spPr>
          <a:xfrm>
            <a:off x="9899373" y="3790122"/>
            <a:ext cx="318053" cy="2133600"/>
          </a:xfrm>
          <a:prstGeom prst="arc">
            <a:avLst>
              <a:gd name="adj1" fmla="val 16200000"/>
              <a:gd name="adj2" fmla="val 6111587"/>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90238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C3E17-D025-6C04-D96B-A7421AA98CCB}"/>
              </a:ext>
            </a:extLst>
          </p:cNvPr>
          <p:cNvSpPr>
            <a:spLocks noGrp="1"/>
          </p:cNvSpPr>
          <p:nvPr>
            <p:ph type="title"/>
          </p:nvPr>
        </p:nvSpPr>
        <p:spPr/>
        <p:txBody>
          <a:bodyPr/>
          <a:lstStyle/>
          <a:p>
            <a:r>
              <a:rPr lang="en-US" dirty="0"/>
              <a:t>Access modifiers</a:t>
            </a:r>
          </a:p>
        </p:txBody>
      </p:sp>
      <p:sp>
        <p:nvSpPr>
          <p:cNvPr id="3" name="Content Placeholder 2">
            <a:extLst>
              <a:ext uri="{FF2B5EF4-FFF2-40B4-BE49-F238E27FC236}">
                <a16:creationId xmlns:a16="http://schemas.microsoft.com/office/drawing/2014/main" id="{C2D79DB9-9B5D-0C11-C18E-34EC8B0BC16E}"/>
              </a:ext>
            </a:extLst>
          </p:cNvPr>
          <p:cNvSpPr>
            <a:spLocks noGrp="1"/>
          </p:cNvSpPr>
          <p:nvPr>
            <p:ph idx="1"/>
          </p:nvPr>
        </p:nvSpPr>
        <p:spPr/>
        <p:txBody>
          <a:bodyPr/>
          <a:lstStyle/>
          <a:p>
            <a:r>
              <a:rPr lang="en-US" dirty="0"/>
              <a:t>Access modifiers in Java helps to restrict the scope of a class, constructor, variable, method, or data member. There are four types of access modifiers available in java: </a:t>
            </a:r>
          </a:p>
          <a:p>
            <a:r>
              <a:rPr lang="en-US" dirty="0"/>
              <a:t>Default – No keyword required</a:t>
            </a:r>
          </a:p>
          <a:p>
            <a:r>
              <a:rPr lang="en-US" dirty="0"/>
              <a:t>Private</a:t>
            </a:r>
          </a:p>
          <a:p>
            <a:r>
              <a:rPr lang="en-US" dirty="0"/>
              <a:t>Protected</a:t>
            </a:r>
          </a:p>
          <a:p>
            <a:r>
              <a:rPr lang="en-US" dirty="0"/>
              <a:t>Public</a:t>
            </a:r>
          </a:p>
        </p:txBody>
      </p:sp>
    </p:spTree>
    <p:extLst>
      <p:ext uri="{BB962C8B-B14F-4D97-AF65-F5344CB8AC3E}">
        <p14:creationId xmlns:p14="http://schemas.microsoft.com/office/powerpoint/2010/main" val="3736968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B9EF-7255-AB05-65EC-EC93C8469646}"/>
              </a:ext>
            </a:extLst>
          </p:cNvPr>
          <p:cNvSpPr>
            <a:spLocks noGrp="1"/>
          </p:cNvSpPr>
          <p:nvPr>
            <p:ph type="title"/>
          </p:nvPr>
        </p:nvSpPr>
        <p:spPr/>
        <p:txBody>
          <a:bodyPr/>
          <a:lstStyle/>
          <a:p>
            <a:r>
              <a:rPr lang="en-US" dirty="0"/>
              <a:t>Continue…</a:t>
            </a:r>
          </a:p>
        </p:txBody>
      </p:sp>
      <p:pic>
        <p:nvPicPr>
          <p:cNvPr id="7" name="Content Placeholder 6">
            <a:extLst>
              <a:ext uri="{FF2B5EF4-FFF2-40B4-BE49-F238E27FC236}">
                <a16:creationId xmlns:a16="http://schemas.microsoft.com/office/drawing/2014/main" id="{22E7DAFD-A03E-8996-B191-1A59459A2E83}"/>
              </a:ext>
            </a:extLst>
          </p:cNvPr>
          <p:cNvPicPr>
            <a:picLocks noGrp="1" noChangeAspect="1"/>
          </p:cNvPicPr>
          <p:nvPr>
            <p:ph idx="1"/>
          </p:nvPr>
        </p:nvPicPr>
        <p:blipFill>
          <a:blip r:embed="rId2"/>
          <a:stretch>
            <a:fillRect/>
          </a:stretch>
        </p:blipFill>
        <p:spPr>
          <a:xfrm>
            <a:off x="3531142" y="2598512"/>
            <a:ext cx="2889754" cy="3005588"/>
          </a:xfrm>
        </p:spPr>
      </p:pic>
      <p:pic>
        <p:nvPicPr>
          <p:cNvPr id="11" name="Picture 10">
            <a:extLst>
              <a:ext uri="{FF2B5EF4-FFF2-40B4-BE49-F238E27FC236}">
                <a16:creationId xmlns:a16="http://schemas.microsoft.com/office/drawing/2014/main" id="{65B540BE-9BE6-ACD5-F658-9635621D32E7}"/>
              </a:ext>
            </a:extLst>
          </p:cNvPr>
          <p:cNvPicPr>
            <a:picLocks noChangeAspect="1"/>
          </p:cNvPicPr>
          <p:nvPr/>
        </p:nvPicPr>
        <p:blipFill>
          <a:blip r:embed="rId3"/>
          <a:stretch>
            <a:fillRect/>
          </a:stretch>
        </p:blipFill>
        <p:spPr>
          <a:xfrm>
            <a:off x="5352223" y="3041870"/>
            <a:ext cx="1487553" cy="774259"/>
          </a:xfrm>
          <a:prstGeom prst="rect">
            <a:avLst/>
          </a:prstGeom>
        </p:spPr>
      </p:pic>
      <p:sp>
        <p:nvSpPr>
          <p:cNvPr id="13" name="Oval 12">
            <a:extLst>
              <a:ext uri="{FF2B5EF4-FFF2-40B4-BE49-F238E27FC236}">
                <a16:creationId xmlns:a16="http://schemas.microsoft.com/office/drawing/2014/main" id="{FF6E0496-7D0A-73D5-7366-E124ACAEA03F}"/>
              </a:ext>
            </a:extLst>
          </p:cNvPr>
          <p:cNvSpPr/>
          <p:nvPr/>
        </p:nvSpPr>
        <p:spPr>
          <a:xfrm>
            <a:off x="8739808" y="3297478"/>
            <a:ext cx="1477618" cy="6626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Ob1</a:t>
            </a:r>
          </a:p>
          <a:p>
            <a:pPr algn="ctr"/>
            <a:r>
              <a:rPr lang="en-US" dirty="0"/>
              <a:t>102</a:t>
            </a:r>
          </a:p>
        </p:txBody>
      </p:sp>
      <p:pic>
        <p:nvPicPr>
          <p:cNvPr id="15" name="Picture 14">
            <a:extLst>
              <a:ext uri="{FF2B5EF4-FFF2-40B4-BE49-F238E27FC236}">
                <a16:creationId xmlns:a16="http://schemas.microsoft.com/office/drawing/2014/main" id="{61967253-B912-1A3A-9261-3DE9689C6DE0}"/>
              </a:ext>
            </a:extLst>
          </p:cNvPr>
          <p:cNvPicPr>
            <a:picLocks noChangeAspect="1"/>
          </p:cNvPicPr>
          <p:nvPr/>
        </p:nvPicPr>
        <p:blipFill>
          <a:blip r:embed="rId4"/>
          <a:stretch>
            <a:fillRect/>
          </a:stretch>
        </p:blipFill>
        <p:spPr>
          <a:xfrm>
            <a:off x="5419285" y="4165397"/>
            <a:ext cx="1153794" cy="660053"/>
          </a:xfrm>
          <a:prstGeom prst="rect">
            <a:avLst/>
          </a:prstGeom>
        </p:spPr>
      </p:pic>
      <p:pic>
        <p:nvPicPr>
          <p:cNvPr id="17" name="Picture 16">
            <a:extLst>
              <a:ext uri="{FF2B5EF4-FFF2-40B4-BE49-F238E27FC236}">
                <a16:creationId xmlns:a16="http://schemas.microsoft.com/office/drawing/2014/main" id="{284EAC4F-74F2-5E87-2B26-49F4F1002F81}"/>
              </a:ext>
            </a:extLst>
          </p:cNvPr>
          <p:cNvPicPr>
            <a:picLocks noChangeAspect="1"/>
          </p:cNvPicPr>
          <p:nvPr/>
        </p:nvPicPr>
        <p:blipFill>
          <a:blip r:embed="rId5"/>
          <a:stretch>
            <a:fillRect/>
          </a:stretch>
        </p:blipFill>
        <p:spPr>
          <a:xfrm>
            <a:off x="5352223" y="4979029"/>
            <a:ext cx="1353429" cy="823031"/>
          </a:xfrm>
          <a:prstGeom prst="rect">
            <a:avLst/>
          </a:prstGeom>
        </p:spPr>
      </p:pic>
      <p:sp>
        <p:nvSpPr>
          <p:cNvPr id="20" name="Rectangle 19">
            <a:extLst>
              <a:ext uri="{FF2B5EF4-FFF2-40B4-BE49-F238E27FC236}">
                <a16:creationId xmlns:a16="http://schemas.microsoft.com/office/drawing/2014/main" id="{BADF4374-2276-6B08-3911-3B72BF4D4259}"/>
              </a:ext>
            </a:extLst>
          </p:cNvPr>
          <p:cNvSpPr/>
          <p:nvPr/>
        </p:nvSpPr>
        <p:spPr>
          <a:xfrm>
            <a:off x="1444487" y="2822713"/>
            <a:ext cx="1896816"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Ob1=null</a:t>
            </a:r>
          </a:p>
        </p:txBody>
      </p:sp>
      <p:sp>
        <p:nvSpPr>
          <p:cNvPr id="21" name="Rectangle 20">
            <a:extLst>
              <a:ext uri="{FF2B5EF4-FFF2-40B4-BE49-F238E27FC236}">
                <a16:creationId xmlns:a16="http://schemas.microsoft.com/office/drawing/2014/main" id="{68B1C675-90E0-826E-A2D8-D1F15F5F048A}"/>
              </a:ext>
            </a:extLst>
          </p:cNvPr>
          <p:cNvSpPr/>
          <p:nvPr/>
        </p:nvSpPr>
        <p:spPr>
          <a:xfrm>
            <a:off x="1325217" y="4051191"/>
            <a:ext cx="1949023" cy="53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Ob2=null</a:t>
            </a:r>
          </a:p>
        </p:txBody>
      </p:sp>
      <p:sp>
        <p:nvSpPr>
          <p:cNvPr id="22" name="Rectangle 21">
            <a:extLst>
              <a:ext uri="{FF2B5EF4-FFF2-40B4-BE49-F238E27FC236}">
                <a16:creationId xmlns:a16="http://schemas.microsoft.com/office/drawing/2014/main" id="{7D2BF3B5-EE72-89C7-61ED-C8F7AC3218A1}"/>
              </a:ext>
            </a:extLst>
          </p:cNvPr>
          <p:cNvSpPr/>
          <p:nvPr/>
        </p:nvSpPr>
        <p:spPr>
          <a:xfrm>
            <a:off x="1444487" y="5390544"/>
            <a:ext cx="1896816" cy="411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Ob3=null</a:t>
            </a:r>
          </a:p>
        </p:txBody>
      </p:sp>
      <p:sp>
        <p:nvSpPr>
          <p:cNvPr id="23" name="Arc 22">
            <a:extLst>
              <a:ext uri="{FF2B5EF4-FFF2-40B4-BE49-F238E27FC236}">
                <a16:creationId xmlns:a16="http://schemas.microsoft.com/office/drawing/2014/main" id="{72A45373-4BF3-8C86-B37B-92B09A47303B}"/>
              </a:ext>
            </a:extLst>
          </p:cNvPr>
          <p:cNvSpPr/>
          <p:nvPr/>
        </p:nvSpPr>
        <p:spPr>
          <a:xfrm>
            <a:off x="6573078" y="3429000"/>
            <a:ext cx="768166" cy="2242930"/>
          </a:xfrm>
          <a:prstGeom prst="arc">
            <a:avLst>
              <a:gd name="adj1" fmla="val 16200000"/>
              <a:gd name="adj2" fmla="val 646184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A0768670-610A-13CC-69D7-6649859B4048}"/>
              </a:ext>
            </a:extLst>
          </p:cNvPr>
          <p:cNvSpPr/>
          <p:nvPr/>
        </p:nvSpPr>
        <p:spPr>
          <a:xfrm>
            <a:off x="6453809" y="3656204"/>
            <a:ext cx="385967" cy="744503"/>
          </a:xfrm>
          <a:prstGeom prst="arc">
            <a:avLst>
              <a:gd name="adj1" fmla="val 16200000"/>
              <a:gd name="adj2" fmla="val 610523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26" name="Arc 25">
            <a:extLst>
              <a:ext uri="{FF2B5EF4-FFF2-40B4-BE49-F238E27FC236}">
                <a16:creationId xmlns:a16="http://schemas.microsoft.com/office/drawing/2014/main" id="{F8340B7B-635B-5704-B092-60FC06CF57F0}"/>
              </a:ext>
            </a:extLst>
          </p:cNvPr>
          <p:cNvSpPr/>
          <p:nvPr/>
        </p:nvSpPr>
        <p:spPr>
          <a:xfrm>
            <a:off x="6319685" y="4582733"/>
            <a:ext cx="385967" cy="744503"/>
          </a:xfrm>
          <a:prstGeom prst="arc">
            <a:avLst>
              <a:gd name="adj1" fmla="val 16200000"/>
              <a:gd name="adj2" fmla="val 610523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699571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D916-C99C-E5D9-B4EA-16C9BE9B4B42}"/>
              </a:ext>
            </a:extLst>
          </p:cNvPr>
          <p:cNvSpPr>
            <a:spLocks noGrp="1"/>
          </p:cNvSpPr>
          <p:nvPr>
            <p:ph type="title"/>
          </p:nvPr>
        </p:nvSpPr>
        <p:spPr/>
        <p:txBody>
          <a:bodyPr>
            <a:normAutofit/>
          </a:bodyPr>
          <a:lstStyle/>
          <a:p>
            <a:r>
              <a:rPr lang="en-US" sz="3200" b="1" dirty="0"/>
              <a:t>Requesting JVM to run Garbage Collector</a:t>
            </a:r>
            <a:br>
              <a:rPr lang="en-US" sz="1800" dirty="0"/>
            </a:br>
            <a:endParaRPr lang="en-US" sz="3200" dirty="0"/>
          </a:p>
        </p:txBody>
      </p:sp>
      <p:sp>
        <p:nvSpPr>
          <p:cNvPr id="3" name="Content Placeholder 2">
            <a:extLst>
              <a:ext uri="{FF2B5EF4-FFF2-40B4-BE49-F238E27FC236}">
                <a16:creationId xmlns:a16="http://schemas.microsoft.com/office/drawing/2014/main" id="{ACDAE52A-0B94-E143-115D-87CB2AD727E6}"/>
              </a:ext>
            </a:extLst>
          </p:cNvPr>
          <p:cNvSpPr>
            <a:spLocks noGrp="1"/>
          </p:cNvSpPr>
          <p:nvPr>
            <p:ph idx="1"/>
          </p:nvPr>
        </p:nvSpPr>
        <p:spPr/>
        <p:txBody>
          <a:bodyPr>
            <a:normAutofit fontScale="92500"/>
          </a:bodyPr>
          <a:lstStyle/>
          <a:p>
            <a:pPr>
              <a:lnSpc>
                <a:spcPct val="110000"/>
              </a:lnSpc>
            </a:pPr>
            <a:r>
              <a:rPr lang="en-US" sz="1800" dirty="0">
                <a:solidFill>
                  <a:srgbClr val="273239"/>
                </a:solidFill>
                <a:latin typeface="urw-din"/>
              </a:rPr>
              <a:t>Once we make an object eligible for garbage collection, it may not destroy immediately by the garbage collector. Whenever JVM runs the Garbage Collector program, then only the object will be destroyed. But when JVM runs Garbage Collector, we can not expect.</a:t>
            </a:r>
          </a:p>
          <a:p>
            <a:pPr>
              <a:lnSpc>
                <a:spcPct val="110000"/>
              </a:lnSpc>
            </a:pPr>
            <a:r>
              <a:rPr lang="en-US" sz="1800" dirty="0">
                <a:solidFill>
                  <a:srgbClr val="273239"/>
                </a:solidFill>
                <a:latin typeface="urw-din"/>
              </a:rPr>
              <a:t>We can also request JVM to run Garbage Collector. There are two ways to do it : </a:t>
            </a:r>
          </a:p>
          <a:p>
            <a:pPr>
              <a:lnSpc>
                <a:spcPct val="110000"/>
              </a:lnSpc>
            </a:pPr>
            <a:r>
              <a:rPr lang="en-US" sz="1800" dirty="0">
                <a:solidFill>
                  <a:srgbClr val="273239"/>
                </a:solidFill>
                <a:latin typeface="urw-din"/>
              </a:rPr>
              <a:t>Using System.gc() method: System class contain static method gc() for requesting JVM to run Garbage Collector.</a:t>
            </a:r>
          </a:p>
          <a:p>
            <a:pPr>
              <a:lnSpc>
                <a:spcPct val="110000"/>
              </a:lnSpc>
            </a:pPr>
            <a:r>
              <a:rPr lang="en-US" sz="1800" dirty="0">
                <a:solidFill>
                  <a:srgbClr val="273239"/>
                </a:solidFill>
                <a:latin typeface="urw-din"/>
              </a:rPr>
              <a:t>Using Runtime.getRuntime().gc() method: Runtime class allows the application to interface with the JVM in which the application is running. Hence by using its gc() method, we can request JVM to run Garbage Collector.</a:t>
            </a:r>
          </a:p>
          <a:p>
            <a:pPr>
              <a:lnSpc>
                <a:spcPct val="110000"/>
              </a:lnSpc>
            </a:pPr>
            <a:r>
              <a:rPr lang="en-US" sz="1800" dirty="0">
                <a:solidFill>
                  <a:srgbClr val="273239"/>
                </a:solidFill>
                <a:latin typeface="urw-din"/>
              </a:rPr>
              <a:t>There is no guarantee that any of the above two methods will run Garbage Collector.</a:t>
            </a:r>
          </a:p>
          <a:p>
            <a:pPr>
              <a:lnSpc>
                <a:spcPct val="110000"/>
              </a:lnSpc>
            </a:pPr>
            <a:r>
              <a:rPr lang="en-US" sz="1800" dirty="0">
                <a:solidFill>
                  <a:srgbClr val="273239"/>
                </a:solidFill>
                <a:latin typeface="urw-din"/>
              </a:rPr>
              <a:t>The call System.gc() is effectively equivalent to the call : Runtime.getRuntime().gc()</a:t>
            </a:r>
          </a:p>
        </p:txBody>
      </p:sp>
    </p:spTree>
    <p:extLst>
      <p:ext uri="{BB962C8B-B14F-4D97-AF65-F5344CB8AC3E}">
        <p14:creationId xmlns:p14="http://schemas.microsoft.com/office/powerpoint/2010/main" val="3386790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829A-C322-C7F4-440B-542B125DC6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4358CA-E9B4-3BED-D9BD-7B0CE6B322C7}"/>
              </a:ext>
            </a:extLst>
          </p:cNvPr>
          <p:cNvSpPr>
            <a:spLocks noGrp="1"/>
          </p:cNvSpPr>
          <p:nvPr>
            <p:ph idx="1"/>
          </p:nvPr>
        </p:nvSpPr>
        <p:spPr/>
        <p:txBody>
          <a:bodyPr>
            <a:normAutofit/>
          </a:bodyPr>
          <a:lstStyle/>
          <a:p>
            <a:r>
              <a:rPr lang="en-US" sz="1800" dirty="0"/>
              <a:t>Advantages of Garbage Collection in Java</a:t>
            </a:r>
          </a:p>
          <a:p>
            <a:r>
              <a:rPr lang="en-US" sz="1800" dirty="0"/>
              <a:t>The advantages of Garbage Collection in Java are:</a:t>
            </a:r>
          </a:p>
          <a:p>
            <a:r>
              <a:rPr lang="en-US" sz="1800" dirty="0"/>
              <a:t>It makes java memory-efficient because the garbage collector removes the unreferenced objects from heap memory.</a:t>
            </a:r>
          </a:p>
          <a:p>
            <a:r>
              <a:rPr lang="en-US" sz="1800" dirty="0"/>
              <a:t>It is automatically done by the garbage collector(a part of JVM), so we don’t need extra effort.</a:t>
            </a:r>
          </a:p>
        </p:txBody>
      </p:sp>
    </p:spTree>
    <p:extLst>
      <p:ext uri="{BB962C8B-B14F-4D97-AF65-F5344CB8AC3E}">
        <p14:creationId xmlns:p14="http://schemas.microsoft.com/office/powerpoint/2010/main" val="4207999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108E-0214-8FED-3366-04C5F7BB120D}"/>
              </a:ext>
            </a:extLst>
          </p:cNvPr>
          <p:cNvSpPr>
            <a:spLocks noGrp="1"/>
          </p:cNvSpPr>
          <p:nvPr>
            <p:ph type="title"/>
          </p:nvPr>
        </p:nvSpPr>
        <p:spPr/>
        <p:txBody>
          <a:bodyPr/>
          <a:lstStyle/>
          <a:p>
            <a:r>
              <a:rPr lang="en-US" dirty="0"/>
              <a:t>Finalization</a:t>
            </a:r>
            <a:br>
              <a:rPr lang="en-US" dirty="0"/>
            </a:br>
            <a:endParaRPr lang="en-US" dirty="0"/>
          </a:p>
        </p:txBody>
      </p:sp>
      <p:sp>
        <p:nvSpPr>
          <p:cNvPr id="3" name="Content Placeholder 2">
            <a:extLst>
              <a:ext uri="{FF2B5EF4-FFF2-40B4-BE49-F238E27FC236}">
                <a16:creationId xmlns:a16="http://schemas.microsoft.com/office/drawing/2014/main" id="{3A6209EB-B0B2-49D2-3C78-AF2E46E01607}"/>
              </a:ext>
            </a:extLst>
          </p:cNvPr>
          <p:cNvSpPr>
            <a:spLocks noGrp="1"/>
          </p:cNvSpPr>
          <p:nvPr>
            <p:ph idx="1"/>
          </p:nvPr>
        </p:nvSpPr>
        <p:spPr/>
        <p:txBody>
          <a:bodyPr>
            <a:normAutofit fontScale="85000" lnSpcReduction="20000"/>
          </a:bodyPr>
          <a:lstStyle/>
          <a:p>
            <a:r>
              <a:rPr lang="en-US" sz="1800" dirty="0"/>
              <a:t>Just before destroying an object, Garbage Collector calls finalize() method on the object to perform cleanup activities. Once finalize() method completes, Garbage Collector destroys that object.</a:t>
            </a:r>
          </a:p>
          <a:p>
            <a:r>
              <a:rPr lang="en-US" sz="1800" dirty="0"/>
              <a:t>finalize() method is present in Object class with the following prototype.</a:t>
            </a:r>
          </a:p>
          <a:p>
            <a:pPr marL="0" indent="0">
              <a:buNone/>
            </a:pPr>
            <a:r>
              <a:rPr lang="en-US" sz="1800" b="1" dirty="0"/>
              <a:t>               protected void finalize() throws Throwable</a:t>
            </a:r>
          </a:p>
          <a:p>
            <a:r>
              <a:rPr lang="en-US" sz="1800" dirty="0"/>
              <a:t>Based on our requirement, we can override finalize() method for performing our cleanup activities like closing connection from the database. </a:t>
            </a:r>
          </a:p>
          <a:p>
            <a:endParaRPr lang="en-US" sz="1800" dirty="0"/>
          </a:p>
          <a:p>
            <a:r>
              <a:rPr lang="en-US" sz="1800" dirty="0"/>
              <a:t>The finalize() method is called by Garbage Collector, not JVM. However, Garbage Collector is one of the modules of JVM.</a:t>
            </a:r>
          </a:p>
          <a:p>
            <a:r>
              <a:rPr lang="en-US" sz="1800" dirty="0"/>
              <a:t>Object class finalize() method has an empty implementation. Thus, it is recommended to override the finalize() method to dispose of system resources or perform other cleanups.</a:t>
            </a:r>
          </a:p>
          <a:p>
            <a:r>
              <a:rPr lang="en-US" sz="1800" dirty="0"/>
              <a:t>The finalize() method is never invoked more than once for any object.</a:t>
            </a:r>
          </a:p>
          <a:p>
            <a:r>
              <a:rPr lang="en-US" sz="1800" dirty="0"/>
              <a:t>If an uncaught exception is thrown by the finalize() method, the exception is ignored, and the finalization of that object terminates.</a:t>
            </a:r>
          </a:p>
        </p:txBody>
      </p:sp>
    </p:spTree>
    <p:extLst>
      <p:ext uri="{BB962C8B-B14F-4D97-AF65-F5344CB8AC3E}">
        <p14:creationId xmlns:p14="http://schemas.microsoft.com/office/powerpoint/2010/main" val="615863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2D13-A08E-6705-384F-967EA405F3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498EC2-958A-DE80-D5AE-EB2FAB700461}"/>
              </a:ext>
            </a:extLst>
          </p:cNvPr>
          <p:cNvSpPr>
            <a:spLocks noGrp="1"/>
          </p:cNvSpPr>
          <p:nvPr>
            <p:ph idx="1"/>
          </p:nvPr>
        </p:nvSpPr>
        <p:spPr/>
        <p:txBody>
          <a:bodyPr>
            <a:normAutofit fontScale="77500" lnSpcReduction="20000"/>
          </a:bodyPr>
          <a:lstStyle/>
          <a:p>
            <a:r>
              <a:rPr lang="en-US" dirty="0"/>
              <a:t>Question: Suppose you go for the internship and you were told to write a program to count the number of employees working in the company(excluding interns). To make this program, you have to use the concept of a garbage collector. </a:t>
            </a:r>
          </a:p>
          <a:p>
            <a:r>
              <a:rPr lang="en-US" dirty="0"/>
              <a:t>This is the actual task you were given at the company:</a:t>
            </a:r>
          </a:p>
          <a:p>
            <a:r>
              <a:rPr lang="en-US" dirty="0"/>
              <a:t>Write a program to create a class called Employee having the following data members. </a:t>
            </a:r>
          </a:p>
          <a:p>
            <a:r>
              <a:rPr lang="en-US" dirty="0"/>
              <a:t>1. An ID for storing unique id allocated to every employee. </a:t>
            </a:r>
          </a:p>
          <a:p>
            <a:r>
              <a:rPr lang="en-US" dirty="0"/>
              <a:t>2. Name of employee. </a:t>
            </a:r>
          </a:p>
          <a:p>
            <a:r>
              <a:rPr lang="en-US" dirty="0"/>
              <a:t>3. age of an employee.</a:t>
            </a:r>
          </a:p>
          <a:p>
            <a:endParaRPr lang="en-US" dirty="0"/>
          </a:p>
          <a:p>
            <a:r>
              <a:rPr lang="en-US" dirty="0"/>
              <a:t>Also, provide the following methods:</a:t>
            </a:r>
          </a:p>
          <a:p>
            <a:r>
              <a:rPr lang="en-US" dirty="0"/>
              <a:t>A parameterized constructor to initialize name and age. The ID should be initialized in this constructor.</a:t>
            </a:r>
          </a:p>
          <a:p>
            <a:r>
              <a:rPr lang="en-US" dirty="0"/>
              <a:t>A method show() to display ID, name, and age.</a:t>
            </a:r>
          </a:p>
          <a:p>
            <a:r>
              <a:rPr lang="en-US" dirty="0"/>
              <a:t>A method </a:t>
            </a:r>
            <a:r>
              <a:rPr lang="en-US" dirty="0" err="1"/>
              <a:t>showNextId</a:t>
            </a:r>
            <a:r>
              <a:rPr lang="en-US" dirty="0"/>
              <a:t>() to display the ID of the next employee.</a:t>
            </a:r>
          </a:p>
        </p:txBody>
      </p:sp>
    </p:spTree>
    <p:extLst>
      <p:ext uri="{BB962C8B-B14F-4D97-AF65-F5344CB8AC3E}">
        <p14:creationId xmlns:p14="http://schemas.microsoft.com/office/powerpoint/2010/main" val="1690025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253BEE-D5C3-6D29-75DC-9D58F436A486}"/>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5365315F-287A-A1C1-0BED-D354B4A2C6FF}"/>
              </a:ext>
            </a:extLst>
          </p:cNvPr>
          <p:cNvSpPr>
            <a:spLocks noGrp="1"/>
          </p:cNvSpPr>
          <p:nvPr>
            <p:ph sz="half" idx="1"/>
          </p:nvPr>
        </p:nvSpPr>
        <p:spPr/>
        <p:txBody>
          <a:bodyPr>
            <a:normAutofit fontScale="40000" lnSpcReduction="20000"/>
          </a:bodyPr>
          <a:lstStyle/>
          <a:p>
            <a:r>
              <a:rPr lang="en-US" dirty="0"/>
              <a:t>class Employee {</a:t>
            </a:r>
          </a:p>
          <a:p>
            <a:r>
              <a:rPr lang="en-US" dirty="0"/>
              <a:t>   </a:t>
            </a:r>
          </a:p>
          <a:p>
            <a:r>
              <a:rPr lang="en-US" dirty="0"/>
              <a:t>    private int ID;</a:t>
            </a:r>
          </a:p>
          <a:p>
            <a:r>
              <a:rPr lang="en-US" dirty="0"/>
              <a:t>    private String name;</a:t>
            </a:r>
          </a:p>
          <a:p>
            <a:r>
              <a:rPr lang="en-US" dirty="0"/>
              <a:t>    private int age;</a:t>
            </a:r>
          </a:p>
          <a:p>
            <a:r>
              <a:rPr lang="en-US" dirty="0"/>
              <a:t>    private static int </a:t>
            </a:r>
            <a:r>
              <a:rPr lang="en-US" dirty="0" err="1"/>
              <a:t>nextId</a:t>
            </a:r>
            <a:r>
              <a:rPr lang="en-US" dirty="0"/>
              <a:t> = 1;</a:t>
            </a:r>
          </a:p>
          <a:p>
            <a:r>
              <a:rPr lang="en-US" dirty="0"/>
              <a:t>   </a:t>
            </a:r>
          </a:p>
          <a:p>
            <a:r>
              <a:rPr lang="en-US" dirty="0"/>
              <a:t>public Employee(String name, int age)</a:t>
            </a:r>
          </a:p>
          <a:p>
            <a:r>
              <a:rPr lang="en-US" dirty="0"/>
              <a:t>    {</a:t>
            </a:r>
          </a:p>
          <a:p>
            <a:r>
              <a:rPr lang="en-US" dirty="0"/>
              <a:t>        this.name = name;</a:t>
            </a:r>
          </a:p>
          <a:p>
            <a:r>
              <a:rPr lang="en-US" dirty="0"/>
              <a:t>        </a:t>
            </a:r>
            <a:r>
              <a:rPr lang="en-US" dirty="0" err="1"/>
              <a:t>this.age</a:t>
            </a:r>
            <a:r>
              <a:rPr lang="en-US" dirty="0"/>
              <a:t> = age;</a:t>
            </a:r>
          </a:p>
          <a:p>
            <a:r>
              <a:rPr lang="en-US" dirty="0"/>
              <a:t>        this.ID = </a:t>
            </a:r>
            <a:r>
              <a:rPr lang="en-US" dirty="0" err="1"/>
              <a:t>nextId</a:t>
            </a:r>
            <a:r>
              <a:rPr lang="en-US" dirty="0"/>
              <a:t>++;</a:t>
            </a:r>
          </a:p>
          <a:p>
            <a:r>
              <a:rPr lang="en-US" dirty="0"/>
              <a:t>    }</a:t>
            </a:r>
          </a:p>
        </p:txBody>
      </p:sp>
      <p:sp>
        <p:nvSpPr>
          <p:cNvPr id="6" name="Content Placeholder 5">
            <a:extLst>
              <a:ext uri="{FF2B5EF4-FFF2-40B4-BE49-F238E27FC236}">
                <a16:creationId xmlns:a16="http://schemas.microsoft.com/office/drawing/2014/main" id="{29C89EE0-ADC5-D397-DF14-56C745F87377}"/>
              </a:ext>
            </a:extLst>
          </p:cNvPr>
          <p:cNvSpPr>
            <a:spLocks noGrp="1"/>
          </p:cNvSpPr>
          <p:nvPr>
            <p:ph sz="half" idx="2"/>
          </p:nvPr>
        </p:nvSpPr>
        <p:spPr/>
        <p:txBody>
          <a:bodyPr>
            <a:normAutofit fontScale="40000" lnSpcReduction="20000"/>
          </a:bodyPr>
          <a:lstStyle/>
          <a:p>
            <a:r>
              <a:rPr lang="en-US" dirty="0"/>
              <a:t>public void show()</a:t>
            </a:r>
          </a:p>
          <a:p>
            <a:r>
              <a:rPr lang="en-US" dirty="0"/>
              <a:t>    {</a:t>
            </a:r>
          </a:p>
          <a:p>
            <a:r>
              <a:rPr lang="en-US" dirty="0"/>
              <a:t>        System.out.println("Id=" + ID + "\</a:t>
            </a:r>
            <a:r>
              <a:rPr lang="en-US" dirty="0" err="1"/>
              <a:t>nName</a:t>
            </a:r>
            <a:r>
              <a:rPr lang="en-US" dirty="0"/>
              <a:t>=" + name</a:t>
            </a:r>
          </a:p>
          <a:p>
            <a:r>
              <a:rPr lang="en-US" dirty="0"/>
              <a:t>                           + "\</a:t>
            </a:r>
            <a:r>
              <a:rPr lang="en-US" dirty="0" err="1"/>
              <a:t>nAge</a:t>
            </a:r>
            <a:r>
              <a:rPr lang="en-US" dirty="0"/>
              <a:t>=" + age);</a:t>
            </a:r>
          </a:p>
          <a:p>
            <a:r>
              <a:rPr lang="en-US" dirty="0"/>
              <a:t>    }</a:t>
            </a:r>
          </a:p>
          <a:p>
            <a:r>
              <a:rPr lang="en-US" dirty="0"/>
              <a:t>    public void </a:t>
            </a:r>
            <a:r>
              <a:rPr lang="en-US" dirty="0" err="1"/>
              <a:t>showNextId</a:t>
            </a:r>
            <a:r>
              <a:rPr lang="en-US" dirty="0"/>
              <a:t>()</a:t>
            </a:r>
          </a:p>
          <a:p>
            <a:r>
              <a:rPr lang="en-US" dirty="0"/>
              <a:t>    {</a:t>
            </a:r>
          </a:p>
          <a:p>
            <a:r>
              <a:rPr lang="en-US" dirty="0"/>
              <a:t>        System.out.println("Next employee id will be="</a:t>
            </a:r>
          </a:p>
          <a:p>
            <a:r>
              <a:rPr lang="en-US" dirty="0"/>
              <a:t>                           + </a:t>
            </a:r>
            <a:r>
              <a:rPr lang="en-US" dirty="0" err="1"/>
              <a:t>nextId</a:t>
            </a:r>
            <a:r>
              <a:rPr lang="en-US" dirty="0"/>
              <a:t>);</a:t>
            </a:r>
          </a:p>
          <a:p>
            <a:r>
              <a:rPr lang="en-US" dirty="0"/>
              <a:t>    }</a:t>
            </a:r>
          </a:p>
          <a:p>
            <a:r>
              <a:rPr lang="en-US" dirty="0"/>
              <a:t>    protected void finalize()</a:t>
            </a:r>
          </a:p>
          <a:p>
            <a:r>
              <a:rPr lang="en-US" dirty="0"/>
              <a:t>    {</a:t>
            </a:r>
          </a:p>
          <a:p>
            <a:r>
              <a:rPr lang="en-US" dirty="0"/>
              <a:t>        --</a:t>
            </a:r>
            <a:r>
              <a:rPr lang="en-US" dirty="0" err="1"/>
              <a:t>nextId</a:t>
            </a:r>
            <a:r>
              <a:rPr lang="en-US" dirty="0"/>
              <a:t>;</a:t>
            </a:r>
          </a:p>
          <a:p>
            <a:r>
              <a:rPr lang="en-US" dirty="0"/>
              <a:t>        // In this case,</a:t>
            </a:r>
          </a:p>
          <a:p>
            <a:r>
              <a:rPr lang="en-US" dirty="0"/>
              <a:t>        // gc will call finalize()</a:t>
            </a:r>
          </a:p>
          <a:p>
            <a:r>
              <a:rPr lang="en-US" dirty="0"/>
              <a:t>        // for 2 times for 2 objects.</a:t>
            </a:r>
          </a:p>
          <a:p>
            <a:r>
              <a:rPr lang="en-US" dirty="0"/>
              <a:t>    }</a:t>
            </a:r>
          </a:p>
          <a:p>
            <a:r>
              <a:rPr lang="en-US" dirty="0"/>
              <a:t>}</a:t>
            </a:r>
          </a:p>
        </p:txBody>
      </p:sp>
    </p:spTree>
    <p:extLst>
      <p:ext uri="{BB962C8B-B14F-4D97-AF65-F5344CB8AC3E}">
        <p14:creationId xmlns:p14="http://schemas.microsoft.com/office/powerpoint/2010/main" val="792894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0D795-2C3C-15C4-D6DC-AFC52CDDD5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AC9DCB-8004-D182-FC2B-1F6F0BAB97DD}"/>
              </a:ext>
            </a:extLst>
          </p:cNvPr>
          <p:cNvSpPr>
            <a:spLocks noGrp="1"/>
          </p:cNvSpPr>
          <p:nvPr>
            <p:ph sz="half" idx="1"/>
          </p:nvPr>
        </p:nvSpPr>
        <p:spPr/>
        <p:txBody>
          <a:bodyPr>
            <a:normAutofit fontScale="47500" lnSpcReduction="20000"/>
          </a:bodyPr>
          <a:lstStyle/>
          <a:p>
            <a:pPr marL="0" indent="0">
              <a:buNone/>
            </a:pPr>
            <a:r>
              <a:rPr lang="en-US" dirty="0"/>
              <a:t>public class </a:t>
            </a:r>
            <a:r>
              <a:rPr lang="en-US" dirty="0" err="1"/>
              <a:t>TestEmployee</a:t>
            </a:r>
            <a:r>
              <a:rPr lang="en-US" dirty="0"/>
              <a:t>{</a:t>
            </a:r>
          </a:p>
          <a:p>
            <a:pPr marL="0" indent="0">
              <a:buNone/>
            </a:pPr>
            <a:r>
              <a:rPr lang="en-US" dirty="0"/>
              <a:t>    public static void main(String[] args)</a:t>
            </a:r>
          </a:p>
          <a:p>
            <a:pPr marL="0" indent="0">
              <a:buNone/>
            </a:pPr>
            <a:r>
              <a:rPr lang="en-US" dirty="0"/>
              <a:t>    {</a:t>
            </a:r>
          </a:p>
          <a:p>
            <a:pPr marL="0" indent="0">
              <a:buNone/>
            </a:pPr>
            <a:r>
              <a:rPr lang="en-US" dirty="0"/>
              <a:t>        Employee E = new Employee(“emp1", 56);</a:t>
            </a:r>
          </a:p>
          <a:p>
            <a:pPr marL="0" indent="0">
              <a:buNone/>
            </a:pPr>
            <a:r>
              <a:rPr lang="en-US" dirty="0"/>
              <a:t>        Employee F = new Employee(“emp2", 45);</a:t>
            </a:r>
          </a:p>
          <a:p>
            <a:pPr marL="0" indent="0">
              <a:buNone/>
            </a:pPr>
            <a:r>
              <a:rPr lang="en-US" dirty="0"/>
              <a:t>        Employee G = new Employee(“emp3", 25);</a:t>
            </a:r>
          </a:p>
          <a:p>
            <a:pPr marL="0" indent="0">
              <a:buNone/>
            </a:pPr>
            <a:r>
              <a:rPr lang="en-US" dirty="0"/>
              <a:t>        </a:t>
            </a:r>
            <a:r>
              <a:rPr lang="en-US" dirty="0" err="1"/>
              <a:t>E.show</a:t>
            </a:r>
            <a:r>
              <a:rPr lang="en-US" dirty="0"/>
              <a:t>();</a:t>
            </a:r>
          </a:p>
          <a:p>
            <a:pPr marL="0" indent="0">
              <a:buNone/>
            </a:pPr>
            <a:r>
              <a:rPr lang="en-US" dirty="0"/>
              <a:t>        </a:t>
            </a:r>
            <a:r>
              <a:rPr lang="en-US" dirty="0" err="1"/>
              <a:t>F.show</a:t>
            </a:r>
            <a:r>
              <a:rPr lang="en-US" dirty="0"/>
              <a:t>();</a:t>
            </a:r>
          </a:p>
          <a:p>
            <a:pPr marL="0" indent="0">
              <a:buNone/>
            </a:pPr>
            <a:r>
              <a:rPr lang="en-US" dirty="0"/>
              <a:t>        </a:t>
            </a:r>
            <a:r>
              <a:rPr lang="en-US" dirty="0" err="1"/>
              <a:t>G.show</a:t>
            </a:r>
            <a:r>
              <a:rPr lang="en-US" dirty="0"/>
              <a:t>();</a:t>
            </a:r>
          </a:p>
          <a:p>
            <a:pPr marL="0" indent="0">
              <a:buNone/>
            </a:pPr>
            <a:r>
              <a:rPr lang="en-US" dirty="0"/>
              <a:t>        </a:t>
            </a:r>
            <a:r>
              <a:rPr lang="en-US" dirty="0" err="1"/>
              <a:t>E.showNextId</a:t>
            </a:r>
            <a:r>
              <a:rPr lang="en-US" dirty="0"/>
              <a:t>();</a:t>
            </a:r>
          </a:p>
          <a:p>
            <a:pPr marL="0" indent="0">
              <a:buNone/>
            </a:pPr>
            <a:r>
              <a:rPr lang="en-US" dirty="0"/>
              <a:t>        </a:t>
            </a:r>
            <a:r>
              <a:rPr lang="en-US" dirty="0" err="1"/>
              <a:t>F.showNextId</a:t>
            </a:r>
            <a:r>
              <a:rPr lang="en-US" dirty="0"/>
              <a:t>();</a:t>
            </a:r>
          </a:p>
          <a:p>
            <a:pPr marL="0" indent="0">
              <a:buNone/>
            </a:pPr>
            <a:r>
              <a:rPr lang="en-US" dirty="0"/>
              <a:t>        </a:t>
            </a:r>
            <a:r>
              <a:rPr lang="en-US" dirty="0" err="1"/>
              <a:t>G.showNextId</a:t>
            </a:r>
            <a:r>
              <a:rPr lang="en-US" dirty="0"/>
              <a:t>();</a:t>
            </a:r>
          </a:p>
        </p:txBody>
      </p:sp>
      <p:sp>
        <p:nvSpPr>
          <p:cNvPr id="4" name="Content Placeholder 3">
            <a:extLst>
              <a:ext uri="{FF2B5EF4-FFF2-40B4-BE49-F238E27FC236}">
                <a16:creationId xmlns:a16="http://schemas.microsoft.com/office/drawing/2014/main" id="{4B32C6DF-990F-ACFD-2A09-79682D3B03B5}"/>
              </a:ext>
            </a:extLst>
          </p:cNvPr>
          <p:cNvSpPr>
            <a:spLocks noGrp="1"/>
          </p:cNvSpPr>
          <p:nvPr>
            <p:ph sz="half" idx="2"/>
          </p:nvPr>
        </p:nvSpPr>
        <p:spPr/>
        <p:txBody>
          <a:bodyPr>
            <a:normAutofit fontScale="47500" lnSpcReduction="20000"/>
          </a:bodyPr>
          <a:lstStyle/>
          <a:p>
            <a:pPr marL="0" indent="0">
              <a:buNone/>
            </a:pPr>
            <a:r>
              <a:rPr lang="en-US" dirty="0"/>
              <a:t>{</a:t>
            </a:r>
          </a:p>
          <a:p>
            <a:pPr marL="0" indent="0">
              <a:buNone/>
            </a:pPr>
            <a:r>
              <a:rPr lang="en-US" dirty="0"/>
              <a:t>            // It is sub block to keep</a:t>
            </a:r>
          </a:p>
          <a:p>
            <a:pPr marL="0" indent="0">
              <a:buNone/>
            </a:pPr>
            <a:r>
              <a:rPr lang="en-US" dirty="0"/>
              <a:t>            // all those interns.</a:t>
            </a:r>
          </a:p>
          <a:p>
            <a:pPr marL="0" indent="0">
              <a:buNone/>
            </a:pPr>
            <a:r>
              <a:rPr lang="en-US" dirty="0"/>
              <a:t>            Employee X = new Employee(“emp4", 23);</a:t>
            </a:r>
          </a:p>
          <a:p>
            <a:pPr marL="0" indent="0">
              <a:buNone/>
            </a:pPr>
            <a:r>
              <a:rPr lang="en-US" dirty="0"/>
              <a:t>            Employee Y = new Employee(“emp5", 21);</a:t>
            </a:r>
          </a:p>
          <a:p>
            <a:pPr marL="0" indent="0">
              <a:buNone/>
            </a:pPr>
            <a:r>
              <a:rPr lang="en-US" dirty="0"/>
              <a:t>            </a:t>
            </a:r>
            <a:r>
              <a:rPr lang="en-US" dirty="0" err="1"/>
              <a:t>X.show</a:t>
            </a:r>
            <a:r>
              <a:rPr lang="en-US" dirty="0"/>
              <a:t>();</a:t>
            </a:r>
          </a:p>
          <a:p>
            <a:pPr marL="0" indent="0">
              <a:buNone/>
            </a:pPr>
            <a:r>
              <a:rPr lang="en-US" dirty="0"/>
              <a:t>            </a:t>
            </a:r>
            <a:r>
              <a:rPr lang="en-US" dirty="0" err="1"/>
              <a:t>Y.show</a:t>
            </a:r>
            <a:r>
              <a:rPr lang="en-US" dirty="0"/>
              <a:t>();</a:t>
            </a:r>
          </a:p>
          <a:p>
            <a:pPr marL="0" indent="0">
              <a:buNone/>
            </a:pPr>
            <a:r>
              <a:rPr lang="en-US" dirty="0"/>
              <a:t>            </a:t>
            </a:r>
            <a:r>
              <a:rPr lang="en-US" dirty="0" err="1"/>
              <a:t>X.showNextId</a:t>
            </a:r>
            <a:r>
              <a:rPr lang="en-US" dirty="0"/>
              <a:t>();</a:t>
            </a:r>
          </a:p>
          <a:p>
            <a:pPr marL="0" indent="0">
              <a:buNone/>
            </a:pPr>
            <a:r>
              <a:rPr lang="en-US" dirty="0"/>
              <a:t>            </a:t>
            </a:r>
            <a:r>
              <a:rPr lang="en-US" dirty="0" err="1"/>
              <a:t>Y.showNextId</a:t>
            </a:r>
            <a:r>
              <a:rPr lang="en-US" dirty="0"/>
              <a:t>();</a:t>
            </a:r>
          </a:p>
          <a:p>
            <a:pPr marL="0" indent="0">
              <a:buNone/>
            </a:pPr>
            <a:r>
              <a:rPr lang="en-US" dirty="0"/>
              <a:t>            X = Y = null;</a:t>
            </a:r>
          </a:p>
          <a:p>
            <a:pPr marL="0" indent="0">
              <a:buNone/>
            </a:pPr>
            <a:r>
              <a:rPr lang="en-US" dirty="0"/>
              <a:t>            System.gc();</a:t>
            </a:r>
          </a:p>
          <a:p>
            <a:pPr marL="0" indent="0">
              <a:buNone/>
            </a:pPr>
            <a:r>
              <a:rPr lang="en-US" dirty="0"/>
              <a:t>            </a:t>
            </a:r>
            <a:r>
              <a:rPr lang="en-US" dirty="0" err="1"/>
              <a:t>System.runFinalization</a:t>
            </a:r>
            <a:r>
              <a:rPr lang="en-US" dirty="0"/>
              <a:t>();</a:t>
            </a:r>
          </a:p>
          <a:p>
            <a:pPr marL="0" indent="0">
              <a:buNone/>
            </a:pPr>
            <a:r>
              <a:rPr lang="en-US" dirty="0"/>
              <a:t>        }</a:t>
            </a:r>
          </a:p>
          <a:p>
            <a:pPr marL="0" indent="0">
              <a:buNone/>
            </a:pPr>
            <a:r>
              <a:rPr lang="en-US" dirty="0"/>
              <a:t>        </a:t>
            </a:r>
            <a:r>
              <a:rPr lang="en-US" dirty="0" err="1"/>
              <a:t>E.showNextId</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524762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1516E-7F88-6E62-7087-C4D2411D635A}"/>
              </a:ext>
            </a:extLst>
          </p:cNvPr>
          <p:cNvSpPr>
            <a:spLocks noGrp="1"/>
          </p:cNvSpPr>
          <p:nvPr>
            <p:ph type="title"/>
          </p:nvPr>
        </p:nvSpPr>
        <p:spPr/>
        <p:txBody>
          <a:bodyPr/>
          <a:lstStyle/>
          <a:p>
            <a:r>
              <a:rPr lang="en-US" dirty="0"/>
              <a:t>Continue….</a:t>
            </a:r>
          </a:p>
        </p:txBody>
      </p:sp>
      <p:pic>
        <p:nvPicPr>
          <p:cNvPr id="4" name="Content Placeholder 3">
            <a:extLst>
              <a:ext uri="{FF2B5EF4-FFF2-40B4-BE49-F238E27FC236}">
                <a16:creationId xmlns:a16="http://schemas.microsoft.com/office/drawing/2014/main" id="{D224C201-A320-A61A-EE11-3DB45C2691CD}"/>
              </a:ext>
            </a:extLst>
          </p:cNvPr>
          <p:cNvPicPr>
            <a:picLocks noGrp="1" noChangeAspect="1"/>
          </p:cNvPicPr>
          <p:nvPr>
            <p:ph idx="1"/>
          </p:nvPr>
        </p:nvPicPr>
        <p:blipFill>
          <a:blip r:embed="rId2"/>
          <a:stretch>
            <a:fillRect/>
          </a:stretch>
        </p:blipFill>
        <p:spPr>
          <a:xfrm>
            <a:off x="677863" y="2633334"/>
            <a:ext cx="8596312" cy="2935945"/>
          </a:xfrm>
          <a:prstGeom prst="rect">
            <a:avLst/>
          </a:prstGeom>
        </p:spPr>
      </p:pic>
    </p:spTree>
    <p:extLst>
      <p:ext uri="{BB962C8B-B14F-4D97-AF65-F5344CB8AC3E}">
        <p14:creationId xmlns:p14="http://schemas.microsoft.com/office/powerpoint/2010/main" val="202855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495F9-879F-03EF-5A1D-CED4F9F361DD}"/>
              </a:ext>
            </a:extLst>
          </p:cNvPr>
          <p:cNvSpPr>
            <a:spLocks noGrp="1"/>
          </p:cNvSpPr>
          <p:nvPr>
            <p:ph type="title"/>
          </p:nvPr>
        </p:nvSpPr>
        <p:spPr/>
        <p:txBody>
          <a:bodyPr/>
          <a:lstStyle/>
          <a:p>
            <a:r>
              <a:rPr lang="en-US" dirty="0"/>
              <a:t>Package</a:t>
            </a:r>
          </a:p>
        </p:txBody>
      </p:sp>
      <p:sp>
        <p:nvSpPr>
          <p:cNvPr id="3" name="Content Placeholder 2">
            <a:extLst>
              <a:ext uri="{FF2B5EF4-FFF2-40B4-BE49-F238E27FC236}">
                <a16:creationId xmlns:a16="http://schemas.microsoft.com/office/drawing/2014/main" id="{127073E8-FBB4-7C88-07D0-CFFDF224E876}"/>
              </a:ext>
            </a:extLst>
          </p:cNvPr>
          <p:cNvSpPr>
            <a:spLocks noGrp="1"/>
          </p:cNvSpPr>
          <p:nvPr>
            <p:ph idx="1"/>
          </p:nvPr>
        </p:nvSpPr>
        <p:spPr/>
        <p:txBody>
          <a:bodyPr>
            <a:normAutofit/>
          </a:bodyPr>
          <a:lstStyle/>
          <a:p>
            <a:r>
              <a:rPr lang="en-US" dirty="0"/>
              <a:t>Package is a collection of related classes. Java uses package to group related classes, interfaces and sub-packages in any Java project.</a:t>
            </a:r>
          </a:p>
          <a:p>
            <a:r>
              <a:rPr lang="en-US" dirty="0"/>
              <a:t>We can assume package as a folder or a directory that is used to store similar files.</a:t>
            </a:r>
          </a:p>
          <a:p>
            <a:r>
              <a:rPr lang="en-US" dirty="0"/>
              <a:t>In Java, packages are used to avoid name conflicts and to control access of class, interface and enumeration etc. Using package it becomes easier to locate the related classes and it also provides a good structure for projects with hundreds of classes and other files.</a:t>
            </a:r>
          </a:p>
        </p:txBody>
      </p:sp>
    </p:spTree>
    <p:extLst>
      <p:ext uri="{BB962C8B-B14F-4D97-AF65-F5344CB8AC3E}">
        <p14:creationId xmlns:p14="http://schemas.microsoft.com/office/powerpoint/2010/main" val="131875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21D18-D954-D164-2C84-8D1D78D57D23}"/>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2C38FD9F-6E0F-2A76-186C-C3C9059AAE72}"/>
              </a:ext>
            </a:extLst>
          </p:cNvPr>
          <p:cNvSpPr>
            <a:spLocks noGrp="1"/>
          </p:cNvSpPr>
          <p:nvPr>
            <p:ph idx="1"/>
          </p:nvPr>
        </p:nvSpPr>
        <p:spPr/>
        <p:txBody>
          <a:bodyPr>
            <a:normAutofit fontScale="92500" lnSpcReduction="20000"/>
          </a:bodyPr>
          <a:lstStyle/>
          <a:p>
            <a:pPr marL="0" indent="0">
              <a:buNone/>
            </a:pPr>
            <a:r>
              <a:rPr lang="en-US" dirty="0"/>
              <a:t>package com;</a:t>
            </a:r>
          </a:p>
          <a:p>
            <a:pPr marL="0" indent="0">
              <a:buNone/>
            </a:pPr>
            <a:r>
              <a:rPr lang="en-US" dirty="0"/>
              <a:t>class Demo {</a:t>
            </a:r>
          </a:p>
          <a:p>
            <a:pPr marL="0" indent="0">
              <a:buNone/>
            </a:pPr>
            <a:r>
              <a:rPr lang="en-US" dirty="0"/>
              <a:t>	 void main()</a:t>
            </a:r>
          </a:p>
          <a:p>
            <a:pPr marL="0" indent="0">
              <a:buNone/>
            </a:pPr>
            <a:r>
              <a:rPr lang="en-US" dirty="0"/>
              <a:t>	{		System.out.println("Second main function");</a:t>
            </a:r>
          </a:p>
          <a:p>
            <a:pPr marL="0" indent="0">
              <a:buNone/>
            </a:pPr>
            <a:r>
              <a:rPr lang="en-US" dirty="0"/>
              <a:t>	}</a:t>
            </a:r>
          </a:p>
          <a:p>
            <a:pPr marL="0" indent="0">
              <a:buNone/>
            </a:pPr>
            <a:r>
              <a:rPr lang="en-US" dirty="0"/>
              <a:t>	public static void main(String[] args) {</a:t>
            </a:r>
          </a:p>
          <a:p>
            <a:pPr marL="0" indent="0">
              <a:buNone/>
            </a:pPr>
            <a:r>
              <a:rPr lang="en-US" dirty="0"/>
              <a:t>	Demo d=new Demo();</a:t>
            </a:r>
          </a:p>
          <a:p>
            <a:pPr marL="0" indent="0">
              <a:buNone/>
            </a:pPr>
            <a:r>
              <a:rPr lang="en-US" dirty="0"/>
              <a:t>		</a:t>
            </a:r>
            <a:r>
              <a:rPr lang="en-US" dirty="0" err="1"/>
              <a:t>d.main</a:t>
            </a:r>
            <a:r>
              <a:rPr lang="en-US" dirty="0"/>
              <a:t>();</a:t>
            </a:r>
          </a:p>
          <a:p>
            <a:pPr marL="0" indent="0">
              <a:buNone/>
            </a:pPr>
            <a:r>
              <a:rPr lang="en-US" dirty="0"/>
              <a:t>		System.out.println("Hello world");</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7862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32861-0AD5-0D36-9D64-57C95C82E7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8B3A8E-BBB0-98A9-20E3-0136A45FBD7B}"/>
              </a:ext>
            </a:extLst>
          </p:cNvPr>
          <p:cNvSpPr>
            <a:spLocks noGrp="1"/>
          </p:cNvSpPr>
          <p:nvPr>
            <p:ph idx="1"/>
          </p:nvPr>
        </p:nvSpPr>
        <p:spPr/>
        <p:txBody>
          <a:bodyPr>
            <a:normAutofit lnSpcReduction="10000"/>
          </a:bodyPr>
          <a:lstStyle/>
          <a:p>
            <a:endParaRPr lang="en-US" dirty="0"/>
          </a:p>
          <a:p>
            <a:r>
              <a:rPr lang="en-US" dirty="0"/>
              <a:t>C:\Users\kiran&gt;cd Desktop</a:t>
            </a:r>
          </a:p>
          <a:p>
            <a:endParaRPr lang="en-US" dirty="0"/>
          </a:p>
          <a:p>
            <a:r>
              <a:rPr lang="en-US" dirty="0"/>
              <a:t>C:\Users\kiran\Desktop&gt;javac -d .  Demo.java //compile using this command</a:t>
            </a:r>
          </a:p>
          <a:p>
            <a:endParaRPr lang="en-US" dirty="0"/>
          </a:p>
          <a:p>
            <a:r>
              <a:rPr lang="en-US" dirty="0"/>
              <a:t>C:\Users\kiran\Desktop&gt;java Demo</a:t>
            </a:r>
          </a:p>
          <a:p>
            <a:r>
              <a:rPr lang="en-US" dirty="0"/>
              <a:t>Second main function</a:t>
            </a:r>
          </a:p>
          <a:p>
            <a:r>
              <a:rPr lang="en-US" dirty="0"/>
              <a:t>Hello world</a:t>
            </a:r>
          </a:p>
          <a:p>
            <a:endParaRPr lang="en-US" dirty="0"/>
          </a:p>
          <a:p>
            <a:r>
              <a:rPr lang="en-US" dirty="0"/>
              <a:t>C:\Users\kiran\Desktop&gt;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07467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FEBA4-7BEA-0A35-8B8F-2155019FCF41}"/>
              </a:ext>
            </a:extLst>
          </p:cNvPr>
          <p:cNvSpPr>
            <a:spLocks noGrp="1"/>
          </p:cNvSpPr>
          <p:nvPr>
            <p:ph type="title"/>
          </p:nvPr>
        </p:nvSpPr>
        <p:spPr/>
        <p:txBody>
          <a:bodyPr/>
          <a:lstStyle/>
          <a:p>
            <a:r>
              <a:rPr lang="en-US" dirty="0"/>
              <a:t>Types Of Java Package</a:t>
            </a:r>
            <a:br>
              <a:rPr lang="en-US" dirty="0"/>
            </a:br>
            <a:endParaRPr lang="en-US" dirty="0"/>
          </a:p>
        </p:txBody>
      </p:sp>
      <p:sp>
        <p:nvSpPr>
          <p:cNvPr id="3" name="Content Placeholder 2">
            <a:extLst>
              <a:ext uri="{FF2B5EF4-FFF2-40B4-BE49-F238E27FC236}">
                <a16:creationId xmlns:a16="http://schemas.microsoft.com/office/drawing/2014/main" id="{70B18C92-CAA8-056B-701B-04013CAEBEBC}"/>
              </a:ext>
            </a:extLst>
          </p:cNvPr>
          <p:cNvSpPr>
            <a:spLocks noGrp="1"/>
          </p:cNvSpPr>
          <p:nvPr>
            <p:ph idx="1"/>
          </p:nvPr>
        </p:nvSpPr>
        <p:spPr/>
        <p:txBody>
          <a:bodyPr>
            <a:normAutofit/>
          </a:bodyPr>
          <a:lstStyle/>
          <a:p>
            <a:r>
              <a:rPr lang="en-US" dirty="0"/>
              <a:t>Package can be built-in and user-defined, Java provides rich set of built-in packages in form of API that stores related classes and sub-packages.</a:t>
            </a:r>
          </a:p>
          <a:p>
            <a:r>
              <a:rPr lang="en-US" dirty="0"/>
              <a:t>Built-in Package: math, util, lang, i/o etc are the example of built-in packages.</a:t>
            </a:r>
          </a:p>
          <a:p>
            <a:r>
              <a:rPr lang="en-US" dirty="0"/>
              <a:t>User-defined-package: Java package created by user to categorize their project's classes and interface are known as user-defined packages.</a:t>
            </a:r>
          </a:p>
          <a:p>
            <a:r>
              <a:rPr lang="en-US" dirty="0" err="1"/>
              <a:t>Note:</a:t>
            </a:r>
            <a:r>
              <a:rPr lang="en-US" b="0" i="0" dirty="0" err="1">
                <a:solidFill>
                  <a:srgbClr val="212529"/>
                </a:solidFill>
                <a:effectLst/>
                <a:latin typeface="system-ui"/>
              </a:rPr>
              <a:t>Package</a:t>
            </a:r>
            <a:r>
              <a:rPr lang="en-US" b="0" i="0" dirty="0">
                <a:solidFill>
                  <a:srgbClr val="212529"/>
                </a:solidFill>
                <a:effectLst/>
                <a:latin typeface="system-ui"/>
              </a:rPr>
              <a:t> statement must be first statement in the program even before the import statement.</a:t>
            </a:r>
          </a:p>
          <a:p>
            <a:endParaRPr lang="en-US" dirty="0"/>
          </a:p>
        </p:txBody>
      </p:sp>
    </p:spTree>
    <p:extLst>
      <p:ext uri="{BB962C8B-B14F-4D97-AF65-F5344CB8AC3E}">
        <p14:creationId xmlns:p14="http://schemas.microsoft.com/office/powerpoint/2010/main" val="175893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C31A7-D04D-F972-1CC4-DBF5962110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ED46A5-0F62-9CD9-636F-5C1358A9D96C}"/>
              </a:ext>
            </a:extLst>
          </p:cNvPr>
          <p:cNvSpPr>
            <a:spLocks noGrp="1"/>
          </p:cNvSpPr>
          <p:nvPr>
            <p:ph idx="1"/>
          </p:nvPr>
        </p:nvSpPr>
        <p:spPr/>
        <p:txBody>
          <a:bodyPr/>
          <a:lstStyle/>
          <a:p>
            <a:r>
              <a:rPr lang="en-US" dirty="0" err="1"/>
              <a:t>javac</a:t>
            </a:r>
            <a:r>
              <a:rPr lang="en-US" dirty="0"/>
              <a:t> -d .  Demo.java      // compile using this command</a:t>
            </a:r>
          </a:p>
        </p:txBody>
      </p:sp>
    </p:spTree>
    <p:extLst>
      <p:ext uri="{BB962C8B-B14F-4D97-AF65-F5344CB8AC3E}">
        <p14:creationId xmlns:p14="http://schemas.microsoft.com/office/powerpoint/2010/main" val="2313398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A2C7D-FFDA-6913-6111-BCF25737672A}"/>
              </a:ext>
            </a:extLst>
          </p:cNvPr>
          <p:cNvSpPr>
            <a:spLocks noGrp="1"/>
          </p:cNvSpPr>
          <p:nvPr>
            <p:ph type="title"/>
          </p:nvPr>
        </p:nvSpPr>
        <p:spPr/>
        <p:txBody>
          <a:bodyPr/>
          <a:lstStyle/>
          <a:p>
            <a:r>
              <a:rPr lang="en-US" b="0" i="0" dirty="0">
                <a:solidFill>
                  <a:srgbClr val="212529"/>
                </a:solidFill>
                <a:effectLst/>
                <a:latin typeface="system-ui"/>
              </a:rPr>
              <a:t>How to import Java Package</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id="{5CB77F9F-3878-91AE-AE6A-71B43F78A097}"/>
              </a:ext>
            </a:extLst>
          </p:cNvPr>
          <p:cNvSpPr>
            <a:spLocks noGrp="1"/>
          </p:cNvSpPr>
          <p:nvPr>
            <p:ph idx="1"/>
          </p:nvPr>
        </p:nvSpPr>
        <p:spPr/>
        <p:txBody>
          <a:bodyPr>
            <a:normAutofit/>
          </a:bodyPr>
          <a:lstStyle/>
          <a:p>
            <a:pPr algn="l"/>
            <a:r>
              <a:rPr lang="en-US" b="0" i="0" dirty="0">
                <a:solidFill>
                  <a:srgbClr val="212529"/>
                </a:solidFill>
                <a:effectLst/>
                <a:latin typeface="system-ui"/>
              </a:rPr>
              <a:t>To import java package into a class, we need to use java </a:t>
            </a:r>
            <a:r>
              <a:rPr lang="en-US" b="1" i="0" dirty="0">
                <a:solidFill>
                  <a:srgbClr val="212529"/>
                </a:solidFill>
                <a:effectLst/>
                <a:latin typeface="system-ui"/>
              </a:rPr>
              <a:t>import</a:t>
            </a:r>
            <a:r>
              <a:rPr lang="en-US" b="0" i="0" dirty="0">
                <a:solidFill>
                  <a:srgbClr val="212529"/>
                </a:solidFill>
                <a:effectLst/>
                <a:latin typeface="system-ui"/>
              </a:rPr>
              <a:t> keyword which is used to access package and its classes into the java program.</a:t>
            </a:r>
          </a:p>
          <a:p>
            <a:pPr algn="l"/>
            <a:r>
              <a:rPr lang="en-US" b="0" i="0" dirty="0">
                <a:solidFill>
                  <a:srgbClr val="212529"/>
                </a:solidFill>
                <a:effectLst/>
                <a:latin typeface="system-ui"/>
              </a:rPr>
              <a:t>There are 3 different ways to refer to any class that is present in a different package:</a:t>
            </a:r>
          </a:p>
          <a:p>
            <a:pPr algn="l">
              <a:buFont typeface="+mj-lt"/>
              <a:buAutoNum type="arabicPeriod"/>
            </a:pPr>
            <a:r>
              <a:rPr lang="en-US" b="0" i="0" dirty="0">
                <a:solidFill>
                  <a:srgbClr val="212529"/>
                </a:solidFill>
                <a:effectLst/>
                <a:latin typeface="system-ui"/>
              </a:rPr>
              <a:t>without import the package</a:t>
            </a:r>
          </a:p>
          <a:p>
            <a:pPr algn="l">
              <a:buFont typeface="+mj-lt"/>
              <a:buAutoNum type="arabicPeriod"/>
            </a:pPr>
            <a:r>
              <a:rPr lang="en-US" b="0" i="0" dirty="0">
                <a:solidFill>
                  <a:srgbClr val="212529"/>
                </a:solidFill>
                <a:effectLst/>
                <a:latin typeface="system-ui"/>
              </a:rPr>
              <a:t>import package with specified class</a:t>
            </a:r>
          </a:p>
          <a:p>
            <a:pPr algn="l">
              <a:buFont typeface="+mj-lt"/>
              <a:buAutoNum type="arabicPeriod"/>
            </a:pPr>
            <a:r>
              <a:rPr lang="en-US" b="0" i="0" dirty="0">
                <a:solidFill>
                  <a:srgbClr val="212529"/>
                </a:solidFill>
                <a:effectLst/>
                <a:latin typeface="system-ui"/>
              </a:rPr>
              <a:t>import package with all classes</a:t>
            </a:r>
          </a:p>
          <a:p>
            <a:endParaRPr lang="en-US" dirty="0"/>
          </a:p>
        </p:txBody>
      </p:sp>
    </p:spTree>
    <p:extLst>
      <p:ext uri="{BB962C8B-B14F-4D97-AF65-F5344CB8AC3E}">
        <p14:creationId xmlns:p14="http://schemas.microsoft.com/office/powerpoint/2010/main" val="39388536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7659</TotalTime>
  <Words>2301</Words>
  <Application>Microsoft Office PowerPoint</Application>
  <PresentationFormat>Widescreen</PresentationFormat>
  <Paragraphs>232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system-ui</vt:lpstr>
      <vt:lpstr>Trebuchet MS</vt:lpstr>
      <vt:lpstr>urw-din</vt:lpstr>
      <vt:lpstr>Wingdings 3</vt:lpstr>
      <vt:lpstr>Facet</vt:lpstr>
      <vt:lpstr>Syllabus </vt:lpstr>
      <vt:lpstr>Access modifiers</vt:lpstr>
      <vt:lpstr>Continue….</vt:lpstr>
      <vt:lpstr>Package</vt:lpstr>
      <vt:lpstr>Continue….</vt:lpstr>
      <vt:lpstr>PowerPoint Presentation</vt:lpstr>
      <vt:lpstr>Types Of Java Package </vt:lpstr>
      <vt:lpstr>PowerPoint Presentation</vt:lpstr>
      <vt:lpstr>How to import Java Package </vt:lpstr>
      <vt:lpstr>PowerPoint Presentation</vt:lpstr>
      <vt:lpstr>PowerPoint Presentation</vt:lpstr>
      <vt:lpstr>PowerPoint Presentation</vt:lpstr>
      <vt:lpstr>Garbage collection in java:</vt:lpstr>
      <vt:lpstr>How Does Garbage Collection in Java works? </vt:lpstr>
      <vt:lpstr>Different ways to make object eligible for garbage collection:</vt:lpstr>
      <vt:lpstr>Continue..</vt:lpstr>
      <vt:lpstr>Continue….</vt:lpstr>
      <vt:lpstr>continue</vt:lpstr>
      <vt:lpstr>Continue….</vt:lpstr>
      <vt:lpstr>Continue…</vt:lpstr>
      <vt:lpstr>Requesting JVM to run Garbage Collector </vt:lpstr>
      <vt:lpstr>PowerPoint Presentation</vt:lpstr>
      <vt:lpstr>Finalization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Tiwari</dc:creator>
  <cp:lastModifiedBy>Kiran Tiwari</cp:lastModifiedBy>
  <cp:revision>18</cp:revision>
  <dcterms:created xsi:type="dcterms:W3CDTF">2022-09-14T06:23:39Z</dcterms:created>
  <dcterms:modified xsi:type="dcterms:W3CDTF">2023-02-24T11:20:44Z</dcterms:modified>
</cp:coreProperties>
</file>