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83" r:id="rId26"/>
    <p:sldId id="284" r:id="rId27"/>
    <p:sldId id="278" r:id="rId28"/>
    <p:sldId id="279" r:id="rId29"/>
    <p:sldId id="280" r:id="rId30"/>
    <p:sldId id="285" r:id="rId31"/>
    <p:sldId id="286" r:id="rId32"/>
    <p:sldId id="292" r:id="rId33"/>
    <p:sldId id="287" r:id="rId34"/>
    <p:sldId id="288" r:id="rId35"/>
    <p:sldId id="289" r:id="rId36"/>
    <p:sldId id="290"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Tiwari" initials="KT" lastIdx="1" clrIdx="0">
    <p:extLst>
      <p:ext uri="{19B8F6BF-5375-455C-9EA6-DF929625EA0E}">
        <p15:presenceInfo xmlns:p15="http://schemas.microsoft.com/office/powerpoint/2012/main" userId="aa86a9d6aa3b53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B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92588-A877-408B-BFF9-EE270A8B2B08}" v="1" dt="2023-09-27T06:25:50.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5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CHOPADE" userId="aa18a131a57e7ba7" providerId="LiveId" clId="{18292588-A877-408B-BFF9-EE270A8B2B08}"/>
    <pc:docChg chg="modSld">
      <pc:chgData name="VAIBHAV CHOPADE" userId="aa18a131a57e7ba7" providerId="LiveId" clId="{18292588-A877-408B-BFF9-EE270A8B2B08}" dt="2023-10-03T06:37:54.702" v="142" actId="20577"/>
      <pc:docMkLst>
        <pc:docMk/>
      </pc:docMkLst>
      <pc:sldChg chg="modSp">
        <pc:chgData name="VAIBHAV CHOPADE" userId="aa18a131a57e7ba7" providerId="LiveId" clId="{18292588-A877-408B-BFF9-EE270A8B2B08}" dt="2023-09-27T06:25:50.631" v="0" actId="1076"/>
        <pc:sldMkLst>
          <pc:docMk/>
          <pc:sldMk cId="3618597129" sldId="263"/>
        </pc:sldMkLst>
        <pc:picChg chg="mod">
          <ac:chgData name="VAIBHAV CHOPADE" userId="aa18a131a57e7ba7" providerId="LiveId" clId="{18292588-A877-408B-BFF9-EE270A8B2B08}" dt="2023-09-27T06:25:50.631" v="0" actId="1076"/>
          <ac:picMkLst>
            <pc:docMk/>
            <pc:sldMk cId="3618597129" sldId="263"/>
            <ac:picMk id="1026" creationId="{983EEF9D-13C9-AB3F-6E8D-85CE354B0F23}"/>
          </ac:picMkLst>
        </pc:picChg>
      </pc:sldChg>
      <pc:sldChg chg="modSp mod">
        <pc:chgData name="VAIBHAV CHOPADE" userId="aa18a131a57e7ba7" providerId="LiveId" clId="{18292588-A877-408B-BFF9-EE270A8B2B08}" dt="2023-10-03T06:37:54.702" v="142" actId="20577"/>
        <pc:sldMkLst>
          <pc:docMk/>
          <pc:sldMk cId="4196006005" sldId="299"/>
        </pc:sldMkLst>
        <pc:spChg chg="mod">
          <ac:chgData name="VAIBHAV CHOPADE" userId="aa18a131a57e7ba7" providerId="LiveId" clId="{18292588-A877-408B-BFF9-EE270A8B2B08}" dt="2023-10-03T06:36:34.459" v="121" actId="1076"/>
          <ac:spMkLst>
            <pc:docMk/>
            <pc:sldMk cId="4196006005" sldId="299"/>
            <ac:spMk id="2" creationId="{67AE032F-C884-4EA6-A21E-8043F4FD0F97}"/>
          </ac:spMkLst>
        </pc:spChg>
        <pc:spChg chg="mod">
          <ac:chgData name="VAIBHAV CHOPADE" userId="aa18a131a57e7ba7" providerId="LiveId" clId="{18292588-A877-408B-BFF9-EE270A8B2B08}" dt="2023-10-03T06:37:54.702" v="142" actId="20577"/>
          <ac:spMkLst>
            <pc:docMk/>
            <pc:sldMk cId="4196006005" sldId="299"/>
            <ac:spMk id="3" creationId="{2B304B72-7774-4244-48F4-A7377EAD51F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11-08T12:05:02.76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327705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160092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395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220345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850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387366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1146966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284481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39610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BB123-E771-478C-88E7-1C9240F3F8D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388696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BB123-E771-478C-88E7-1C9240F3F8D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190139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BB123-E771-478C-88E7-1C9240F3F8D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397912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BB123-E771-478C-88E7-1C9240F3F8D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373416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BB123-E771-478C-88E7-1C9240F3F8D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218874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DBB123-E771-478C-88E7-1C9240F3F8D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251226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BB123-E771-478C-88E7-1C9240F3F8D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2AEB4-DD6B-4229-A87A-E959295321BA}" type="slidenum">
              <a:rPr lang="en-US" smtClean="0"/>
              <a:t>‹#›</a:t>
            </a:fld>
            <a:endParaRPr lang="en-US"/>
          </a:p>
        </p:txBody>
      </p:sp>
    </p:spTree>
    <p:extLst>
      <p:ext uri="{BB962C8B-B14F-4D97-AF65-F5344CB8AC3E}">
        <p14:creationId xmlns:p14="http://schemas.microsoft.com/office/powerpoint/2010/main" val="170526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DBB123-E771-478C-88E7-1C9240F3F8D1}" type="datetimeFigureOut">
              <a:rPr lang="en-US" smtClean="0"/>
              <a:t>10/3/2023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72AEB4-DD6B-4229-A87A-E959295321BA}" type="slidenum">
              <a:rPr lang="en-US" smtClean="0"/>
              <a:t>‹#›</a:t>
            </a:fld>
            <a:endParaRPr lang="en-US"/>
          </a:p>
        </p:txBody>
      </p:sp>
    </p:spTree>
    <p:extLst>
      <p:ext uri="{BB962C8B-B14F-4D97-AF65-F5344CB8AC3E}">
        <p14:creationId xmlns:p14="http://schemas.microsoft.com/office/powerpoint/2010/main" val="2919427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2E46-3E21-E496-AB25-7E90E8096A93}"/>
              </a:ext>
            </a:extLst>
          </p:cNvPr>
          <p:cNvSpPr>
            <a:spLocks noGrp="1"/>
          </p:cNvSpPr>
          <p:nvPr>
            <p:ph type="ctrTitle"/>
          </p:nvPr>
        </p:nvSpPr>
        <p:spPr/>
        <p:txBody>
          <a:bodyPr/>
          <a:lstStyle/>
          <a:p>
            <a:r>
              <a:rPr lang="en-US" dirty="0"/>
              <a:t>Design pattern</a:t>
            </a:r>
          </a:p>
        </p:txBody>
      </p:sp>
      <p:sp>
        <p:nvSpPr>
          <p:cNvPr id="3" name="Subtitle 2">
            <a:extLst>
              <a:ext uri="{FF2B5EF4-FFF2-40B4-BE49-F238E27FC236}">
                <a16:creationId xmlns:a16="http://schemas.microsoft.com/office/drawing/2014/main" id="{9FADB96C-ADA6-4AE5-30FE-1657FAE68D8F}"/>
              </a:ext>
            </a:extLst>
          </p:cNvPr>
          <p:cNvSpPr>
            <a:spLocks noGrp="1"/>
          </p:cNvSpPr>
          <p:nvPr>
            <p:ph type="subTitle" idx="1"/>
          </p:nvPr>
        </p:nvSpPr>
        <p:spPr/>
        <p:txBody>
          <a:bodyPr/>
          <a:lstStyle/>
          <a:p>
            <a:r>
              <a:rPr lang="en-US" dirty="0"/>
              <a:t>In java</a:t>
            </a:r>
          </a:p>
        </p:txBody>
      </p:sp>
    </p:spTree>
    <p:extLst>
      <p:ext uri="{BB962C8B-B14F-4D97-AF65-F5344CB8AC3E}">
        <p14:creationId xmlns:p14="http://schemas.microsoft.com/office/powerpoint/2010/main" val="65275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bstract factory pattern">
            <a:extLst>
              <a:ext uri="{FF2B5EF4-FFF2-40B4-BE49-F238E27FC236}">
                <a16:creationId xmlns:a16="http://schemas.microsoft.com/office/drawing/2014/main" id="{99A83864-643B-14C3-E60F-4AF9816F2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423863"/>
            <a:ext cx="6638925"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0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480F-9F83-5B25-79CA-C018C63E26C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E5BF902D-4016-4A52-C0A6-00BA2F49B900}"/>
              </a:ext>
            </a:extLst>
          </p:cNvPr>
          <p:cNvSpPr>
            <a:spLocks noGrp="1"/>
          </p:cNvSpPr>
          <p:nvPr>
            <p:ph idx="1"/>
          </p:nvPr>
        </p:nvSpPr>
        <p:spPr/>
        <p:txBody>
          <a:bodyPr>
            <a:normAutofit fontScale="92500" lnSpcReduction="20000"/>
          </a:bodyPr>
          <a:lstStyle/>
          <a:p>
            <a:pPr algn="just"/>
            <a:r>
              <a:rPr lang="en-US" b="1" i="0" dirty="0">
                <a:solidFill>
                  <a:srgbClr val="333333"/>
                </a:solidFill>
                <a:effectLst/>
                <a:latin typeface="inter-regular"/>
              </a:rPr>
              <a:t>3. Singleton Pattern:</a:t>
            </a:r>
          </a:p>
          <a:p>
            <a:pPr algn="just"/>
            <a:r>
              <a:rPr lang="en-US" b="0" i="0" dirty="0">
                <a:solidFill>
                  <a:srgbClr val="333333"/>
                </a:solidFill>
                <a:effectLst/>
                <a:latin typeface="inter-regular"/>
              </a:rPr>
              <a:t>Singleton Pattern says that </a:t>
            </a:r>
            <a:r>
              <a:rPr lang="en-US" b="0" i="0" dirty="0" err="1">
                <a:solidFill>
                  <a:srgbClr val="333333"/>
                </a:solidFill>
                <a:effectLst/>
                <a:latin typeface="inter-regular"/>
              </a:rPr>
              <a:t>just</a:t>
            </a:r>
            <a:r>
              <a:rPr lang="en-US" b="1" i="0" dirty="0" err="1">
                <a:solidFill>
                  <a:srgbClr val="333333"/>
                </a:solidFill>
                <a:effectLst/>
                <a:latin typeface="inter-bold"/>
              </a:rPr>
              <a:t>"define</a:t>
            </a:r>
            <a:r>
              <a:rPr lang="en-US" b="1" i="0" dirty="0">
                <a:solidFill>
                  <a:srgbClr val="333333"/>
                </a:solidFill>
                <a:effectLst/>
                <a:latin typeface="inter-bold"/>
              </a:rPr>
              <a:t> a class that has only one instance and provides a global point of access to it".</a:t>
            </a:r>
            <a:endParaRPr lang="en-US" b="0" i="0" dirty="0">
              <a:solidFill>
                <a:srgbClr val="333333"/>
              </a:solidFill>
              <a:effectLst/>
              <a:latin typeface="inter-regular"/>
            </a:endParaRPr>
          </a:p>
          <a:p>
            <a:pPr algn="just"/>
            <a:r>
              <a:rPr lang="en-US" b="0" i="0" dirty="0">
                <a:solidFill>
                  <a:srgbClr val="333333"/>
                </a:solidFill>
                <a:effectLst/>
                <a:latin typeface="inter-regular"/>
              </a:rPr>
              <a:t>In other words, a class must ensure that only single instance should be created and single object can be used by all other classes.</a:t>
            </a:r>
          </a:p>
          <a:p>
            <a:pPr algn="just"/>
            <a:r>
              <a:rPr lang="en-US" b="0" i="0" dirty="0">
                <a:solidFill>
                  <a:srgbClr val="333333"/>
                </a:solidFill>
                <a:effectLst/>
                <a:latin typeface="inter-regular"/>
              </a:rPr>
              <a:t>There are two forms of singleton design pattern</a:t>
            </a:r>
          </a:p>
          <a:p>
            <a:pPr algn="just">
              <a:buFont typeface="Arial" panose="020B0604020202020204" pitchFamily="34" charset="0"/>
              <a:buChar char="•"/>
            </a:pPr>
            <a:r>
              <a:rPr lang="en-US" b="1" i="0" dirty="0">
                <a:solidFill>
                  <a:srgbClr val="000000"/>
                </a:solidFill>
                <a:effectLst/>
                <a:latin typeface="inter-bold"/>
              </a:rPr>
              <a:t>Early Instantiation:</a:t>
            </a:r>
            <a:r>
              <a:rPr lang="en-US" b="0" i="0" dirty="0">
                <a:solidFill>
                  <a:srgbClr val="000000"/>
                </a:solidFill>
                <a:effectLst/>
                <a:latin typeface="inter-regular"/>
              </a:rPr>
              <a:t> creation of instance at load time.</a:t>
            </a:r>
          </a:p>
          <a:p>
            <a:pPr algn="just">
              <a:buFont typeface="Arial" panose="020B0604020202020204" pitchFamily="34" charset="0"/>
              <a:buChar char="•"/>
            </a:pPr>
            <a:r>
              <a:rPr lang="en-US" b="1" i="0" dirty="0">
                <a:solidFill>
                  <a:srgbClr val="000000"/>
                </a:solidFill>
                <a:effectLst/>
                <a:latin typeface="inter-bold"/>
              </a:rPr>
              <a:t>Lazy Instantiation:</a:t>
            </a:r>
            <a:r>
              <a:rPr lang="en-US" b="0" i="0" dirty="0">
                <a:solidFill>
                  <a:srgbClr val="000000"/>
                </a:solidFill>
                <a:effectLst/>
                <a:latin typeface="inter-regular"/>
              </a:rPr>
              <a:t> creation of instance when required.</a:t>
            </a:r>
          </a:p>
          <a:p>
            <a:pPr algn="just"/>
            <a:r>
              <a:rPr lang="en-US" b="0" i="0" dirty="0">
                <a:solidFill>
                  <a:srgbClr val="610B4B"/>
                </a:solidFill>
                <a:effectLst/>
                <a:latin typeface="erdana"/>
              </a:rPr>
              <a:t>How to create Singleton design pattern?</a:t>
            </a:r>
          </a:p>
          <a:p>
            <a:pPr algn="just"/>
            <a:r>
              <a:rPr lang="en-US" b="0" i="0" dirty="0">
                <a:solidFill>
                  <a:srgbClr val="333333"/>
                </a:solidFill>
                <a:effectLst/>
                <a:latin typeface="inter-regular"/>
              </a:rPr>
              <a:t>To create the singleton class, we need to have static member of class, private constructor and static factory method.</a:t>
            </a:r>
          </a:p>
          <a:p>
            <a:pPr marL="0" indent="0">
              <a:buNone/>
            </a:pPr>
            <a:br>
              <a:rPr lang="en-US" dirty="0"/>
            </a:br>
            <a:endParaRPr lang="en-US" dirty="0"/>
          </a:p>
        </p:txBody>
      </p:sp>
    </p:spTree>
    <p:extLst>
      <p:ext uri="{BB962C8B-B14F-4D97-AF65-F5344CB8AC3E}">
        <p14:creationId xmlns:p14="http://schemas.microsoft.com/office/powerpoint/2010/main" val="14354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450B-BE3E-4568-B9A2-0561AE683F6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CEC5E09-46D8-D9DD-CE94-48260DE9E711}"/>
              </a:ext>
            </a:extLst>
          </p:cNvPr>
          <p:cNvSpPr>
            <a:spLocks noGrp="1"/>
          </p:cNvSpPr>
          <p:nvPr>
            <p:ph idx="1"/>
          </p:nvPr>
        </p:nvSpPr>
        <p:spPr/>
        <p:txBody>
          <a:bodyPr>
            <a:normAutofit fontScale="85000" lnSpcReduction="20000"/>
          </a:bodyPr>
          <a:lstStyle/>
          <a:p>
            <a:pPr algn="just"/>
            <a:r>
              <a:rPr lang="en-US" b="0" i="0" dirty="0">
                <a:solidFill>
                  <a:srgbClr val="610B4B"/>
                </a:solidFill>
                <a:effectLst/>
                <a:latin typeface="erdana"/>
              </a:rPr>
              <a:t>Understanding early Instantiation of Singleton Pattern</a:t>
            </a:r>
          </a:p>
          <a:p>
            <a:pPr algn="just"/>
            <a:r>
              <a:rPr lang="en-US" b="0" i="0" dirty="0">
                <a:solidFill>
                  <a:srgbClr val="333333"/>
                </a:solidFill>
                <a:effectLst/>
                <a:latin typeface="inter-regular"/>
              </a:rPr>
              <a:t>In such case, we create the instance of the class at the time of declaring the static data member, so instance of the class is created at the time of </a:t>
            </a:r>
            <a:r>
              <a:rPr lang="en-US" b="0" i="0" dirty="0" err="1">
                <a:solidFill>
                  <a:srgbClr val="333333"/>
                </a:solidFill>
                <a:effectLst/>
                <a:latin typeface="inter-regular"/>
              </a:rPr>
              <a:t>classloading</a:t>
            </a:r>
            <a:r>
              <a:rPr lang="en-US" b="0" i="0" dirty="0">
                <a:solidFill>
                  <a:srgbClr val="333333"/>
                </a:solidFill>
                <a:effectLst/>
                <a:latin typeface="inter-regular"/>
              </a:rPr>
              <a:t>.</a:t>
            </a: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A{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private</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obj=</a:t>
            </a:r>
            <a:r>
              <a:rPr lang="en-US" b="1" i="0" dirty="0">
                <a:solidFill>
                  <a:srgbClr val="006699"/>
                </a:solidFill>
                <a:effectLst/>
                <a:latin typeface="inter-regular"/>
              </a:rPr>
              <a:t>new</a:t>
            </a:r>
            <a:r>
              <a:rPr lang="en-US" b="0" i="0" dirty="0">
                <a:solidFill>
                  <a:srgbClr val="000000"/>
                </a:solidFill>
                <a:effectLst/>
                <a:latin typeface="inter-regular"/>
              </a:rPr>
              <a:t> A();</a:t>
            </a:r>
            <a:r>
              <a:rPr lang="en-US" b="0" i="0" dirty="0">
                <a:solidFill>
                  <a:srgbClr val="008200"/>
                </a:solidFill>
                <a:effectLst/>
                <a:latin typeface="inter-regular"/>
              </a:rPr>
              <a:t>//Early, instance will be created at load time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private</a:t>
            </a:r>
            <a:r>
              <a:rPr lang="en-US" b="0" i="0" dirty="0">
                <a:solidFill>
                  <a:srgbClr val="000000"/>
                </a:solidFill>
                <a:effectLst/>
                <a:latin typeface="inter-regular"/>
              </a:rPr>
              <a:t> A(){}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a:t>
            </a:r>
            <a:r>
              <a:rPr lang="en-US" b="0" i="0" dirty="0" err="1">
                <a:solidFill>
                  <a:srgbClr val="000000"/>
                </a:solidFill>
                <a:effectLst/>
                <a:latin typeface="inter-regular"/>
              </a:rPr>
              <a:t>getA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obj;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doSomething</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//write your code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98748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8A31-B96D-6A21-3730-03496D29BA3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DA4896D-EAEB-73D2-CBD1-3C241FD789C2}"/>
              </a:ext>
            </a:extLst>
          </p:cNvPr>
          <p:cNvSpPr>
            <a:spLocks noGrp="1"/>
          </p:cNvSpPr>
          <p:nvPr>
            <p:ph idx="1"/>
          </p:nvPr>
        </p:nvSpPr>
        <p:spPr/>
        <p:txBody>
          <a:bodyPr/>
          <a:lstStyle/>
          <a:p>
            <a:pPr algn="just"/>
            <a:r>
              <a:rPr lang="en-US" b="0" i="0" dirty="0">
                <a:solidFill>
                  <a:srgbClr val="610B4B"/>
                </a:solidFill>
                <a:effectLst/>
                <a:latin typeface="erdana"/>
              </a:rPr>
              <a:t>Understanding lazy Instantiation of Singleton Pattern</a:t>
            </a:r>
          </a:p>
          <a:p>
            <a:pPr algn="just"/>
            <a:r>
              <a:rPr lang="en-US" b="0" i="0" dirty="0">
                <a:solidFill>
                  <a:srgbClr val="333333"/>
                </a:solidFill>
                <a:effectLst/>
                <a:latin typeface="inter-regular"/>
              </a:rPr>
              <a:t>In such case, we create the instance of the class in synchronized method or synchronized block, so instance of the class is created when required.</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   </a:t>
            </a:r>
            <a:r>
              <a:rPr lang="en-US" b="1" i="0" dirty="0">
                <a:solidFill>
                  <a:srgbClr val="006699"/>
                </a:solidFill>
                <a:effectLst/>
                <a:latin typeface="inter-regular"/>
              </a:rPr>
              <a:t>private</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obj;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private</a:t>
            </a:r>
            <a:r>
              <a:rPr lang="en-US" b="0" i="0" dirty="0">
                <a:solidFill>
                  <a:srgbClr val="000000"/>
                </a:solidFill>
                <a:effectLst/>
                <a:latin typeface="inter-regular"/>
              </a:rPr>
              <a:t> A(){}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a:t>
            </a:r>
            <a:r>
              <a:rPr lang="en-US" b="0" i="0" dirty="0" err="1">
                <a:solidFill>
                  <a:srgbClr val="000000"/>
                </a:solidFill>
                <a:effectLst/>
                <a:latin typeface="inter-regular"/>
              </a:rPr>
              <a:t>getA</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 (obj == </a:t>
            </a:r>
            <a:r>
              <a:rPr lang="en-US" b="1" i="0" dirty="0">
                <a:solidFill>
                  <a:srgbClr val="006699"/>
                </a:solidFill>
                <a:effectLst/>
                <a:latin typeface="inter-regular"/>
              </a:rPr>
              <a:t>null</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synchronized</a:t>
            </a:r>
            <a:r>
              <a:rPr lang="en-US" b="0" i="0" dirty="0">
                <a:solidFill>
                  <a:srgbClr val="000000"/>
                </a:solidFill>
                <a:effectLst/>
                <a:latin typeface="inter-regular"/>
              </a:rPr>
              <a:t>(</a:t>
            </a:r>
            <a:r>
              <a:rPr lang="en-US" dirty="0" err="1">
                <a:solidFill>
                  <a:srgbClr val="000000"/>
                </a:solidFill>
                <a:latin typeface="inter-regular"/>
              </a:rPr>
              <a:t>A</a:t>
            </a:r>
            <a:r>
              <a:rPr lang="en-US" b="0" i="0" dirty="0" err="1">
                <a:solidFill>
                  <a:srgbClr val="000000"/>
                </a:solidFill>
                <a:effectLst/>
                <a:latin typeface="inter-regular"/>
              </a:rPr>
              <a:t>.</a:t>
            </a:r>
            <a:r>
              <a:rPr lang="en-US" b="1" i="0" dirty="0" err="1">
                <a:solidFill>
                  <a:srgbClr val="006699"/>
                </a:solidFill>
                <a:effectLst/>
                <a:latin typeface="inter-regular"/>
              </a:rPr>
              <a:t>class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 (obj == </a:t>
            </a:r>
            <a:r>
              <a:rPr lang="en-US" b="1" i="0" dirty="0">
                <a:solidFill>
                  <a:srgbClr val="006699"/>
                </a:solidFill>
                <a:effectLst/>
                <a:latin typeface="inter-regular"/>
              </a:rPr>
              <a:t>null</a:t>
            </a:r>
            <a:r>
              <a:rPr lang="en-US" b="0" i="0" dirty="0">
                <a:solidFill>
                  <a:srgbClr val="000000"/>
                </a:solidFill>
                <a:effectLst/>
                <a:latin typeface="inter-regular"/>
              </a:rPr>
              <a:t>){  </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43647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5E8-52BF-3D5D-16E4-86720F86A62C}"/>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0FBFFDB-EEF7-E2D4-F000-F30BC9832BED}"/>
              </a:ext>
            </a:extLst>
          </p:cNvPr>
          <p:cNvSpPr>
            <a:spLocks noGrp="1"/>
          </p:cNvSpPr>
          <p:nvPr>
            <p:ph idx="1"/>
          </p:nvPr>
        </p:nvSpPr>
        <p:spPr/>
        <p:txBody>
          <a:bodyPr>
            <a:normAutofit fontScale="92500" lnSpcReduction="20000"/>
          </a:bodyPr>
          <a:lstStyle/>
          <a:p>
            <a:pPr marL="0" indent="0" algn="just">
              <a:buNone/>
            </a:pPr>
            <a:r>
              <a:rPr lang="en-US" b="0" i="0" dirty="0">
                <a:solidFill>
                  <a:srgbClr val="000000"/>
                </a:solidFill>
                <a:effectLst/>
                <a:latin typeface="inter-regular"/>
              </a:rPr>
              <a:t>            obj = </a:t>
            </a:r>
            <a:r>
              <a:rPr lang="en-US" b="1" i="0" dirty="0">
                <a:solidFill>
                  <a:srgbClr val="006699"/>
                </a:solidFill>
                <a:effectLst/>
                <a:latin typeface="inter-regular"/>
              </a:rPr>
              <a:t>new</a:t>
            </a:r>
            <a:r>
              <a:rPr lang="en-US" b="0" i="0" dirty="0">
                <a:solidFill>
                  <a:srgbClr val="000000"/>
                </a:solidFill>
                <a:effectLst/>
                <a:latin typeface="inter-regular"/>
              </a:rPr>
              <a:t> A();</a:t>
            </a:r>
            <a:r>
              <a:rPr lang="en-US" b="0" i="0" dirty="0">
                <a:solidFill>
                  <a:srgbClr val="008200"/>
                </a:solidFill>
                <a:effectLst/>
                <a:latin typeface="inter-regular"/>
              </a:rPr>
              <a:t>//instance will be created at request time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obj;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doSomething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//write your code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08755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3285-A88D-AF00-DB10-F41ECBE1B76B}"/>
              </a:ext>
            </a:extLst>
          </p:cNvPr>
          <p:cNvSpPr>
            <a:spLocks noGrp="1"/>
          </p:cNvSpPr>
          <p:nvPr>
            <p:ph type="title"/>
          </p:nvPr>
        </p:nvSpPr>
        <p:spPr/>
        <p:txBody>
          <a:bodyPr/>
          <a:lstStyle/>
          <a:p>
            <a:r>
              <a:rPr lang="en-US" b="0" i="0" dirty="0">
                <a:solidFill>
                  <a:srgbClr val="333333"/>
                </a:solidFill>
                <a:effectLst/>
                <a:latin typeface="inter-regular"/>
              </a:rPr>
              <a:t>Prototype Pattern</a:t>
            </a:r>
            <a:endParaRPr lang="en-US" dirty="0"/>
          </a:p>
        </p:txBody>
      </p:sp>
      <p:sp>
        <p:nvSpPr>
          <p:cNvPr id="3" name="Content Placeholder 2">
            <a:extLst>
              <a:ext uri="{FF2B5EF4-FFF2-40B4-BE49-F238E27FC236}">
                <a16:creationId xmlns:a16="http://schemas.microsoft.com/office/drawing/2014/main" id="{29489162-4B30-9165-A85E-FC88700FC063}"/>
              </a:ext>
            </a:extLst>
          </p:cNvPr>
          <p:cNvSpPr>
            <a:spLocks noGrp="1"/>
          </p:cNvSpPr>
          <p:nvPr>
            <p:ph idx="1"/>
          </p:nvPr>
        </p:nvSpPr>
        <p:spPr/>
        <p:txBody>
          <a:bodyPr/>
          <a:lstStyle/>
          <a:p>
            <a:r>
              <a:rPr lang="en-US" b="0" i="0" dirty="0">
                <a:solidFill>
                  <a:srgbClr val="333333"/>
                </a:solidFill>
                <a:effectLst/>
                <a:latin typeface="inter-regular"/>
              </a:rPr>
              <a:t>Prototype Pattern says that </a:t>
            </a:r>
            <a:r>
              <a:rPr lang="en-US" b="1" i="0" dirty="0">
                <a:solidFill>
                  <a:srgbClr val="333333"/>
                </a:solidFill>
                <a:effectLst/>
                <a:latin typeface="inter-bold"/>
              </a:rPr>
              <a:t>cloning of an existing object instead of creating new one and can also be customized as per the requirement</a:t>
            </a:r>
            <a:r>
              <a:rPr lang="en-US" b="0" i="0" dirty="0">
                <a:solidFill>
                  <a:srgbClr val="333333"/>
                </a:solidFill>
                <a:effectLst/>
                <a:latin typeface="inter-regular"/>
              </a:rPr>
              <a:t>.</a:t>
            </a:r>
          </a:p>
          <a:p>
            <a:r>
              <a:rPr lang="en-US" b="0" i="0" dirty="0">
                <a:solidFill>
                  <a:srgbClr val="333333"/>
                </a:solidFill>
                <a:effectLst/>
                <a:latin typeface="inter-regular"/>
              </a:rPr>
              <a:t>This pattern should be followed, if the cost of creating a new object is expensive and resource intensive.</a:t>
            </a:r>
            <a:endParaRPr lang="en-US" dirty="0"/>
          </a:p>
        </p:txBody>
      </p:sp>
    </p:spTree>
    <p:extLst>
      <p:ext uri="{BB962C8B-B14F-4D97-AF65-F5344CB8AC3E}">
        <p14:creationId xmlns:p14="http://schemas.microsoft.com/office/powerpoint/2010/main" val="386285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totype Design Pattern">
            <a:extLst>
              <a:ext uri="{FF2B5EF4-FFF2-40B4-BE49-F238E27FC236}">
                <a16:creationId xmlns:a16="http://schemas.microsoft.com/office/drawing/2014/main" id="{E19F821D-AFAC-DF99-1EAE-D8623A04C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481013"/>
            <a:ext cx="5172075"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81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A31E-2C30-2444-69CE-9D312D52FCBE}"/>
              </a:ext>
            </a:extLst>
          </p:cNvPr>
          <p:cNvSpPr>
            <a:spLocks noGrp="1"/>
          </p:cNvSpPr>
          <p:nvPr>
            <p:ph type="title"/>
          </p:nvPr>
        </p:nvSpPr>
        <p:spPr/>
        <p:txBody>
          <a:bodyPr/>
          <a:lstStyle/>
          <a:p>
            <a:r>
              <a:rPr lang="en-US" dirty="0"/>
              <a:t>Builder Design Pattern</a:t>
            </a:r>
          </a:p>
        </p:txBody>
      </p:sp>
      <p:sp>
        <p:nvSpPr>
          <p:cNvPr id="3" name="Content Placeholder 2">
            <a:extLst>
              <a:ext uri="{FF2B5EF4-FFF2-40B4-BE49-F238E27FC236}">
                <a16:creationId xmlns:a16="http://schemas.microsoft.com/office/drawing/2014/main" id="{A839D64A-C718-FFD2-E02A-911553C374F2}"/>
              </a:ext>
            </a:extLst>
          </p:cNvPr>
          <p:cNvSpPr>
            <a:spLocks noGrp="1"/>
          </p:cNvSpPr>
          <p:nvPr>
            <p:ph idx="1"/>
          </p:nvPr>
        </p:nvSpPr>
        <p:spPr/>
        <p:txBody>
          <a:bodyPr/>
          <a:lstStyle/>
          <a:p>
            <a:pPr algn="just"/>
            <a:r>
              <a:rPr lang="en-US" b="0" i="0" dirty="0">
                <a:solidFill>
                  <a:srgbClr val="333333"/>
                </a:solidFill>
                <a:effectLst/>
                <a:latin typeface="inter-regular"/>
              </a:rPr>
              <a:t>Builder Pattern says that </a:t>
            </a:r>
            <a:r>
              <a:rPr lang="en-US" b="1" i="0" dirty="0">
                <a:solidFill>
                  <a:srgbClr val="333333"/>
                </a:solidFill>
                <a:effectLst/>
                <a:latin typeface="inter-bold"/>
              </a:rPr>
              <a:t>"construct a complex object from simple objects using step-by-step approach"</a:t>
            </a:r>
            <a:endParaRPr lang="en-US" b="0" i="0" dirty="0">
              <a:solidFill>
                <a:srgbClr val="333333"/>
              </a:solidFill>
              <a:effectLst/>
              <a:latin typeface="inter-regular"/>
            </a:endParaRPr>
          </a:p>
          <a:p>
            <a:pPr algn="just"/>
            <a:r>
              <a:rPr lang="en-US" b="0" i="0" dirty="0">
                <a:solidFill>
                  <a:srgbClr val="333333"/>
                </a:solidFill>
                <a:effectLst/>
                <a:latin typeface="inter-regular"/>
              </a:rPr>
              <a:t>It is mostly used when object can't be created in single step like in the de-serialization of a complex object.</a:t>
            </a:r>
          </a:p>
          <a:p>
            <a:endParaRPr lang="en-US" dirty="0"/>
          </a:p>
        </p:txBody>
      </p:sp>
    </p:spTree>
    <p:extLst>
      <p:ext uri="{BB962C8B-B14F-4D97-AF65-F5344CB8AC3E}">
        <p14:creationId xmlns:p14="http://schemas.microsoft.com/office/powerpoint/2010/main" val="416073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uilder Design Pattern">
            <a:extLst>
              <a:ext uri="{FF2B5EF4-FFF2-40B4-BE49-F238E27FC236}">
                <a16:creationId xmlns:a16="http://schemas.microsoft.com/office/drawing/2014/main" id="{8043DA34-6270-EF27-AE37-0C3D0B3BF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376238"/>
            <a:ext cx="683895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6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833D-816E-4161-E4AE-E6720558BC69}"/>
              </a:ext>
            </a:extLst>
          </p:cNvPr>
          <p:cNvSpPr>
            <a:spLocks noGrp="1"/>
          </p:cNvSpPr>
          <p:nvPr>
            <p:ph type="title"/>
          </p:nvPr>
        </p:nvSpPr>
        <p:spPr/>
        <p:txBody>
          <a:bodyPr/>
          <a:lstStyle/>
          <a:p>
            <a:r>
              <a:rPr lang="en-US" dirty="0"/>
              <a:t>Object Pool Pattern</a:t>
            </a:r>
          </a:p>
        </p:txBody>
      </p:sp>
      <p:sp>
        <p:nvSpPr>
          <p:cNvPr id="3" name="Content Placeholder 2">
            <a:extLst>
              <a:ext uri="{FF2B5EF4-FFF2-40B4-BE49-F238E27FC236}">
                <a16:creationId xmlns:a16="http://schemas.microsoft.com/office/drawing/2014/main" id="{A58B4A74-778E-EFA0-7165-22686B951BA6}"/>
              </a:ext>
            </a:extLst>
          </p:cNvPr>
          <p:cNvSpPr>
            <a:spLocks noGrp="1"/>
          </p:cNvSpPr>
          <p:nvPr>
            <p:ph idx="1"/>
          </p:nvPr>
        </p:nvSpPr>
        <p:spPr/>
        <p:txBody>
          <a:bodyPr/>
          <a:lstStyle/>
          <a:p>
            <a:pPr algn="just"/>
            <a:r>
              <a:rPr lang="en-US" b="0" i="0" dirty="0">
                <a:solidFill>
                  <a:srgbClr val="333333"/>
                </a:solidFill>
                <a:effectLst/>
                <a:latin typeface="inter-regular"/>
              </a:rPr>
              <a:t>Mostly, performance is the key issue during the software development and the object creation, which may be a costly step.</a:t>
            </a:r>
          </a:p>
          <a:p>
            <a:pPr algn="just"/>
            <a:r>
              <a:rPr lang="en-US" b="0" i="0" dirty="0">
                <a:solidFill>
                  <a:srgbClr val="333333"/>
                </a:solidFill>
                <a:effectLst/>
                <a:latin typeface="inter-regular"/>
              </a:rPr>
              <a:t>Object Pool Pattern says that </a:t>
            </a:r>
            <a:r>
              <a:rPr lang="en-US" b="1" i="0" dirty="0">
                <a:solidFill>
                  <a:srgbClr val="333333"/>
                </a:solidFill>
                <a:effectLst/>
                <a:latin typeface="inter-bold"/>
              </a:rPr>
              <a:t>" to reuse the object that are expensive to create".</a:t>
            </a:r>
            <a:endParaRPr lang="en-US" b="0" i="0" dirty="0">
              <a:solidFill>
                <a:srgbClr val="333333"/>
              </a:solidFill>
              <a:effectLst/>
              <a:latin typeface="inter-regular"/>
            </a:endParaRPr>
          </a:p>
          <a:p>
            <a:pPr algn="just"/>
            <a:r>
              <a:rPr lang="en-US" b="0" i="0" dirty="0">
                <a:solidFill>
                  <a:srgbClr val="333333"/>
                </a:solidFill>
                <a:effectLst/>
                <a:latin typeface="inter-regular"/>
              </a:rPr>
              <a:t>Basically, an Object pool is a container which contains a specified amount of objects. When an object is taken from the pool, it is not available in the pool until it is put back.</a:t>
            </a:r>
            <a:r>
              <a:rPr lang="en-US" b="1" i="0" dirty="0">
                <a:solidFill>
                  <a:srgbClr val="333333"/>
                </a:solidFill>
                <a:effectLst/>
                <a:latin typeface="inter-bold"/>
              </a:rPr>
              <a:t> Objects in the pool have a lifecycle: creation, validation and destroy.</a:t>
            </a:r>
            <a:endParaRPr lang="en-US" b="0" i="0" dirty="0">
              <a:solidFill>
                <a:srgbClr val="333333"/>
              </a:solidFill>
              <a:effectLst/>
              <a:latin typeface="inter-regular"/>
            </a:endParaRPr>
          </a:p>
          <a:p>
            <a:br>
              <a:rPr lang="en-US" dirty="0"/>
            </a:br>
            <a:endParaRPr lang="en-US" dirty="0"/>
          </a:p>
        </p:txBody>
      </p:sp>
    </p:spTree>
    <p:extLst>
      <p:ext uri="{BB962C8B-B14F-4D97-AF65-F5344CB8AC3E}">
        <p14:creationId xmlns:p14="http://schemas.microsoft.com/office/powerpoint/2010/main" val="140084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CF1-9887-2157-3422-2CC95F5DAD28}"/>
              </a:ext>
            </a:extLst>
          </p:cNvPr>
          <p:cNvSpPr>
            <a:spLocks noGrp="1"/>
          </p:cNvSpPr>
          <p:nvPr>
            <p:ph type="title"/>
          </p:nvPr>
        </p:nvSpPr>
        <p:spPr/>
        <p:txBody>
          <a:bodyPr/>
          <a:lstStyle/>
          <a:p>
            <a:r>
              <a:rPr lang="en-US" dirty="0"/>
              <a:t>Best Book for design pattern</a:t>
            </a:r>
          </a:p>
        </p:txBody>
      </p:sp>
      <p:sp>
        <p:nvSpPr>
          <p:cNvPr id="3" name="Content Placeholder 2">
            <a:extLst>
              <a:ext uri="{FF2B5EF4-FFF2-40B4-BE49-F238E27FC236}">
                <a16:creationId xmlns:a16="http://schemas.microsoft.com/office/drawing/2014/main" id="{BFC691CB-7DDD-8912-EA07-72C1301B5536}"/>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Christopher Alexander</a:t>
            </a:r>
            <a:r>
              <a:rPr lang="en-US" b="0" i="0" dirty="0">
                <a:solidFill>
                  <a:srgbClr val="000000"/>
                </a:solidFill>
                <a:effectLst/>
                <a:latin typeface="inter-regular"/>
              </a:rPr>
              <a:t> was the first person who invented all the above Design Patterns in 1977.</a:t>
            </a:r>
          </a:p>
          <a:p>
            <a:pPr algn="just">
              <a:buFont typeface="Arial" panose="020B0604020202020204" pitchFamily="34" charset="0"/>
              <a:buChar char="•"/>
            </a:pPr>
            <a:r>
              <a:rPr lang="en-US" b="0" i="0" dirty="0">
                <a:solidFill>
                  <a:srgbClr val="000000"/>
                </a:solidFill>
                <a:effectLst/>
                <a:latin typeface="inter-regular"/>
              </a:rPr>
              <a:t>But later the </a:t>
            </a:r>
            <a:r>
              <a:rPr lang="en-US" b="1" i="0" dirty="0">
                <a:solidFill>
                  <a:srgbClr val="000000"/>
                </a:solidFill>
                <a:effectLst/>
                <a:latin typeface="inter-bold"/>
              </a:rPr>
              <a:t>Gang of Four - Design patterns, elements of reusable object-oriented software</a:t>
            </a:r>
            <a:r>
              <a:rPr lang="en-US" b="0" i="0" dirty="0">
                <a:solidFill>
                  <a:srgbClr val="000000"/>
                </a:solidFill>
                <a:effectLst/>
                <a:latin typeface="inter-regular"/>
              </a:rPr>
              <a:t> book was written by a group of four persons named as Erich Gamma, Richard Helm, Ralph Johnson and John Vlissides in 1995.</a:t>
            </a:r>
          </a:p>
          <a:p>
            <a:pPr algn="just">
              <a:buFont typeface="Arial" panose="020B0604020202020204" pitchFamily="34" charset="0"/>
              <a:buChar char="•"/>
            </a:pPr>
            <a:r>
              <a:rPr lang="en-US" b="0" i="0" dirty="0">
                <a:solidFill>
                  <a:srgbClr val="000000"/>
                </a:solidFill>
                <a:effectLst/>
                <a:latin typeface="inter-regular"/>
              </a:rPr>
              <a:t>That's why all the above 23 Design Patterns are known as </a:t>
            </a:r>
            <a:r>
              <a:rPr lang="en-US" b="1" i="0" dirty="0">
                <a:solidFill>
                  <a:srgbClr val="000000"/>
                </a:solidFill>
                <a:effectLst/>
                <a:latin typeface="inter-bold"/>
              </a:rPr>
              <a:t>Gang of Four (GoF) Design Patterns.</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47571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026F-44C3-8E06-3A85-5794C10CC381}"/>
              </a:ext>
            </a:extLst>
          </p:cNvPr>
          <p:cNvSpPr>
            <a:spLocks noGrp="1"/>
          </p:cNvSpPr>
          <p:nvPr>
            <p:ph type="title"/>
          </p:nvPr>
        </p:nvSpPr>
        <p:spPr/>
        <p:txBody>
          <a:bodyPr/>
          <a:lstStyle/>
          <a:p>
            <a:r>
              <a:rPr lang="en-US" dirty="0"/>
              <a:t>Structural Design Pattern</a:t>
            </a:r>
          </a:p>
        </p:txBody>
      </p:sp>
      <p:sp>
        <p:nvSpPr>
          <p:cNvPr id="3" name="Content Placeholder 2">
            <a:extLst>
              <a:ext uri="{FF2B5EF4-FFF2-40B4-BE49-F238E27FC236}">
                <a16:creationId xmlns:a16="http://schemas.microsoft.com/office/drawing/2014/main" id="{A24773E4-AED8-9135-356F-E3306E04B594}"/>
              </a:ext>
            </a:extLst>
          </p:cNvPr>
          <p:cNvSpPr>
            <a:spLocks noGrp="1"/>
          </p:cNvSpPr>
          <p:nvPr>
            <p:ph idx="1"/>
          </p:nvPr>
        </p:nvSpPr>
        <p:spPr/>
        <p:txBody>
          <a:bodyPr>
            <a:normAutofit lnSpcReduction="10000"/>
          </a:bodyPr>
          <a:lstStyle/>
          <a:p>
            <a:pPr algn="l" fontAlgn="base"/>
            <a:r>
              <a:rPr lang="en-US" b="0" i="0" dirty="0">
                <a:solidFill>
                  <a:srgbClr val="273239"/>
                </a:solidFill>
                <a:effectLst/>
                <a:latin typeface="urw-din"/>
              </a:rPr>
              <a:t>These design patterns are about organizing different classes and objects to form larger structures and provide new functionality.</a:t>
            </a:r>
          </a:p>
          <a:p>
            <a:pPr algn="l" fontAlgn="base"/>
            <a:r>
              <a:rPr lang="en-US" b="0" i="0" dirty="0">
                <a:solidFill>
                  <a:srgbClr val="000000"/>
                </a:solidFill>
                <a:effectLst/>
                <a:latin typeface="Segoe UI" panose="020B0502040204020203" pitchFamily="34" charset="0"/>
              </a:rPr>
              <a:t> using inheritance and composition to create a large structure from small structure.</a:t>
            </a:r>
            <a:endParaRPr lang="en-US" dirty="0">
              <a:solidFill>
                <a:srgbClr val="273239"/>
              </a:solidFill>
              <a:latin typeface="urw-din"/>
            </a:endParaRPr>
          </a:p>
          <a:p>
            <a:pPr algn="l" fontAlgn="base"/>
            <a:r>
              <a:rPr lang="en-US" b="0" i="0" dirty="0">
                <a:solidFill>
                  <a:srgbClr val="273239"/>
                </a:solidFill>
                <a:effectLst/>
                <a:latin typeface="urw-din"/>
              </a:rPr>
              <a:t> Structural design patterns are </a:t>
            </a:r>
            <a:r>
              <a:rPr lang="en-US" b="0" i="1" dirty="0">
                <a:solidFill>
                  <a:srgbClr val="273239"/>
                </a:solidFill>
                <a:effectLst/>
                <a:latin typeface="urw-din"/>
              </a:rPr>
              <a:t>Adapter, Bridge, Composite, Decorator, Facade, Flyweight, Proxy.</a:t>
            </a:r>
            <a:r>
              <a:rPr lang="en-US" b="0" i="0" dirty="0">
                <a:solidFill>
                  <a:srgbClr val="273239"/>
                </a:solidFill>
                <a:effectLst/>
                <a:latin typeface="urw-din"/>
              </a:rPr>
              <a:t> </a:t>
            </a:r>
          </a:p>
          <a:p>
            <a:pPr algn="l" fontAlgn="base"/>
            <a:r>
              <a:rPr lang="en-US" b="0" i="0" dirty="0">
                <a:solidFill>
                  <a:srgbClr val="273239"/>
                </a:solidFill>
                <a:effectLst/>
                <a:latin typeface="urw-din"/>
              </a:rPr>
              <a:t>Use Case Of Structural Design Pattern- </a:t>
            </a:r>
          </a:p>
          <a:p>
            <a:pPr algn="l" fontAlgn="base"/>
            <a:r>
              <a:rPr lang="en-US" b="0" i="0" dirty="0">
                <a:solidFill>
                  <a:srgbClr val="273239"/>
                </a:solidFill>
                <a:effectLst/>
                <a:latin typeface="urw-din"/>
              </a:rPr>
              <a:t>1) When 2 interfaces are not compatible with each other and want to establish a relationship between them through an adapter it’s called an adapter design pattern. The adapter pattern converts the interface of a class into another interface or class that the client expects, i.e adapter lets classes work together that could not otherwise because of incompatibility. so in these types of incompatible scenarios, we can go for the adapter pattern.</a:t>
            </a:r>
          </a:p>
          <a:p>
            <a:endParaRPr lang="en-US" dirty="0"/>
          </a:p>
        </p:txBody>
      </p:sp>
    </p:spTree>
    <p:extLst>
      <p:ext uri="{BB962C8B-B14F-4D97-AF65-F5344CB8AC3E}">
        <p14:creationId xmlns:p14="http://schemas.microsoft.com/office/powerpoint/2010/main" val="40131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C82F-D7AE-EBA2-F330-643D3FCD6237}"/>
              </a:ext>
            </a:extLst>
          </p:cNvPr>
          <p:cNvSpPr>
            <a:spLocks noGrp="1"/>
          </p:cNvSpPr>
          <p:nvPr>
            <p:ph type="title"/>
          </p:nvPr>
        </p:nvSpPr>
        <p:spPr/>
        <p:txBody>
          <a:bodyPr/>
          <a:lstStyle/>
          <a:p>
            <a:r>
              <a:rPr lang="en-US" dirty="0"/>
              <a:t>Types of Structural Design Pattern</a:t>
            </a:r>
          </a:p>
        </p:txBody>
      </p:sp>
      <p:sp>
        <p:nvSpPr>
          <p:cNvPr id="3" name="Content Placeholder 2">
            <a:extLst>
              <a:ext uri="{FF2B5EF4-FFF2-40B4-BE49-F238E27FC236}">
                <a16:creationId xmlns:a16="http://schemas.microsoft.com/office/drawing/2014/main" id="{C045F146-0E7E-BD8D-652B-49509FA653C5}"/>
              </a:ext>
            </a:extLst>
          </p:cNvPr>
          <p:cNvSpPr>
            <a:spLocks noGrp="1"/>
          </p:cNvSpPr>
          <p:nvPr>
            <p:ph idx="1"/>
          </p:nvPr>
        </p:nvSpPr>
        <p:spPr/>
        <p:txBody>
          <a:bodyPr/>
          <a:lstStyle/>
          <a:p>
            <a:r>
              <a:rPr lang="en-US" dirty="0"/>
              <a:t>1Adapter Design Pattern:</a:t>
            </a:r>
            <a:r>
              <a:rPr lang="en-US" b="0" i="0" dirty="0">
                <a:solidFill>
                  <a:srgbClr val="273239"/>
                </a:solidFill>
                <a:effectLst/>
                <a:latin typeface="urw-din"/>
              </a:rPr>
              <a:t> The adapter pattern convert the interface of a class into another interface clients expect. </a:t>
            </a:r>
            <a:endParaRPr lang="en-US" dirty="0"/>
          </a:p>
        </p:txBody>
      </p:sp>
      <p:pic>
        <p:nvPicPr>
          <p:cNvPr id="4" name="Picture 3">
            <a:extLst>
              <a:ext uri="{FF2B5EF4-FFF2-40B4-BE49-F238E27FC236}">
                <a16:creationId xmlns:a16="http://schemas.microsoft.com/office/drawing/2014/main" id="{11881417-F1F7-66D7-41B8-6B8EA628E123}"/>
              </a:ext>
            </a:extLst>
          </p:cNvPr>
          <p:cNvPicPr>
            <a:picLocks noChangeAspect="1"/>
          </p:cNvPicPr>
          <p:nvPr/>
        </p:nvPicPr>
        <p:blipFill>
          <a:blip r:embed="rId2"/>
          <a:stretch>
            <a:fillRect/>
          </a:stretch>
        </p:blipFill>
        <p:spPr>
          <a:xfrm>
            <a:off x="1104900" y="2867025"/>
            <a:ext cx="7391400" cy="4095750"/>
          </a:xfrm>
          <a:prstGeom prst="rect">
            <a:avLst/>
          </a:prstGeom>
        </p:spPr>
      </p:pic>
      <p:sp>
        <p:nvSpPr>
          <p:cNvPr id="5" name="Rectangle 4">
            <a:extLst>
              <a:ext uri="{FF2B5EF4-FFF2-40B4-BE49-F238E27FC236}">
                <a16:creationId xmlns:a16="http://schemas.microsoft.com/office/drawing/2014/main" id="{8296215A-F703-7147-4935-6FE53F5D89AA}"/>
              </a:ext>
            </a:extLst>
          </p:cNvPr>
          <p:cNvSpPr/>
          <p:nvPr/>
        </p:nvSpPr>
        <p:spPr>
          <a:xfrm rot="10800000" flipV="1">
            <a:off x="6864350" y="4800600"/>
            <a:ext cx="10668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Adaptee</a:t>
            </a:r>
            <a:endParaRPr lang="en-US" dirty="0"/>
          </a:p>
        </p:txBody>
      </p:sp>
    </p:spTree>
    <p:extLst>
      <p:ext uri="{BB962C8B-B14F-4D97-AF65-F5344CB8AC3E}">
        <p14:creationId xmlns:p14="http://schemas.microsoft.com/office/powerpoint/2010/main" val="385122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135D-0651-CE1E-3159-8427F67F587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E23DB0C-46A1-0376-BEA3-383BEA31A522}"/>
              </a:ext>
            </a:extLst>
          </p:cNvPr>
          <p:cNvSpPr>
            <a:spLocks noGrp="1"/>
          </p:cNvSpPr>
          <p:nvPr>
            <p:ph idx="1"/>
          </p:nvPr>
        </p:nvSpPr>
        <p:spPr/>
        <p:txBody>
          <a:bodyPr/>
          <a:lstStyle/>
          <a:p>
            <a:r>
              <a:rPr lang="en-US" dirty="0"/>
              <a:t>Note:</a:t>
            </a:r>
            <a:r>
              <a:rPr lang="en-US" b="0" i="0" dirty="0">
                <a:solidFill>
                  <a:srgbClr val="273239"/>
                </a:solidFill>
                <a:effectLst/>
                <a:latin typeface="urw-din"/>
              </a:rPr>
              <a:t> The client sees only the target interface and not the adapter. The adapter implements the target interface. Adapter delegates all requests to </a:t>
            </a:r>
            <a:r>
              <a:rPr lang="en-US" b="0" i="0" dirty="0" err="1">
                <a:solidFill>
                  <a:srgbClr val="273239"/>
                </a:solidFill>
                <a:effectLst/>
                <a:latin typeface="urw-din"/>
              </a:rPr>
              <a:t>Adaptee</a:t>
            </a:r>
            <a:r>
              <a:rPr lang="en-US" b="0" i="0" dirty="0">
                <a:solidFill>
                  <a:srgbClr val="273239"/>
                </a:solidFill>
                <a:effectLst/>
                <a:latin typeface="urw-din"/>
              </a:rPr>
              <a:t>.</a:t>
            </a:r>
          </a:p>
          <a:p>
            <a:pPr algn="l" fontAlgn="base"/>
            <a:r>
              <a:rPr lang="en-US" b="1" i="0" dirty="0">
                <a:solidFill>
                  <a:srgbClr val="273239"/>
                </a:solidFill>
                <a:effectLst/>
                <a:latin typeface="urw-din"/>
              </a:rPr>
              <a:t>Example:</a:t>
            </a:r>
            <a:endParaRPr lang="en-US" b="0" i="0" dirty="0">
              <a:solidFill>
                <a:srgbClr val="273239"/>
              </a:solidFill>
              <a:effectLst/>
              <a:latin typeface="urw-din"/>
            </a:endParaRPr>
          </a:p>
          <a:p>
            <a:pPr algn="just" fontAlgn="base"/>
            <a:r>
              <a:rPr lang="en-US" b="0" i="0" dirty="0">
                <a:solidFill>
                  <a:srgbClr val="273239"/>
                </a:solidFill>
                <a:effectLst/>
                <a:latin typeface="urw-din"/>
              </a:rPr>
              <a:t>Suppose you have a Bird class with fly() , and </a:t>
            </a:r>
            <a:r>
              <a:rPr lang="en-US" b="0" i="0" dirty="0" err="1">
                <a:solidFill>
                  <a:srgbClr val="273239"/>
                </a:solidFill>
                <a:effectLst/>
                <a:latin typeface="urw-din"/>
              </a:rPr>
              <a:t>makeSound</a:t>
            </a:r>
            <a:r>
              <a:rPr lang="en-US" b="0" i="0" dirty="0">
                <a:solidFill>
                  <a:srgbClr val="273239"/>
                </a:solidFill>
                <a:effectLst/>
                <a:latin typeface="urw-din"/>
              </a:rPr>
              <a:t>()methods. And also a </a:t>
            </a:r>
            <a:r>
              <a:rPr lang="en-US" b="0" i="0" dirty="0" err="1">
                <a:solidFill>
                  <a:srgbClr val="273239"/>
                </a:solidFill>
                <a:effectLst/>
                <a:latin typeface="urw-din"/>
              </a:rPr>
              <a:t>ToyDuck</a:t>
            </a:r>
            <a:r>
              <a:rPr lang="en-US" b="0" i="0" dirty="0">
                <a:solidFill>
                  <a:srgbClr val="273239"/>
                </a:solidFill>
                <a:effectLst/>
                <a:latin typeface="urw-din"/>
              </a:rPr>
              <a:t> class with squeak() method. Let’s assume that you are short on </a:t>
            </a:r>
            <a:r>
              <a:rPr lang="en-US" b="0" i="0" dirty="0" err="1">
                <a:solidFill>
                  <a:srgbClr val="273239"/>
                </a:solidFill>
                <a:effectLst/>
                <a:latin typeface="urw-din"/>
              </a:rPr>
              <a:t>ToyDuck</a:t>
            </a:r>
            <a:r>
              <a:rPr lang="en-US" b="0" i="0" dirty="0">
                <a:solidFill>
                  <a:srgbClr val="273239"/>
                </a:solidFill>
                <a:effectLst/>
                <a:latin typeface="urw-din"/>
              </a:rPr>
              <a:t> objects and you would like to use Bird objects in their place. Birds have some similar functionality but implement a different interface, so we can’t use them directly. So we will use adapter pattern. Here our client would be </a:t>
            </a:r>
            <a:r>
              <a:rPr lang="en-US" b="0" i="0" dirty="0" err="1">
                <a:solidFill>
                  <a:srgbClr val="273239"/>
                </a:solidFill>
                <a:effectLst/>
                <a:latin typeface="urw-din"/>
              </a:rPr>
              <a:t>ToyDuck</a:t>
            </a:r>
            <a:r>
              <a:rPr lang="en-US" b="0" i="0" dirty="0">
                <a:solidFill>
                  <a:srgbClr val="273239"/>
                </a:solidFill>
                <a:effectLst/>
                <a:latin typeface="urw-din"/>
              </a:rPr>
              <a:t> and </a:t>
            </a:r>
            <a:r>
              <a:rPr lang="en-US" b="0" i="0" dirty="0" err="1">
                <a:solidFill>
                  <a:srgbClr val="273239"/>
                </a:solidFill>
                <a:effectLst/>
                <a:latin typeface="urw-din"/>
              </a:rPr>
              <a:t>adaptee</a:t>
            </a:r>
            <a:r>
              <a:rPr lang="en-US" b="0" i="0" dirty="0">
                <a:solidFill>
                  <a:srgbClr val="273239"/>
                </a:solidFill>
                <a:effectLst/>
                <a:latin typeface="urw-din"/>
              </a:rPr>
              <a:t> would be Bird.</a:t>
            </a:r>
          </a:p>
          <a:p>
            <a:pPr algn="just" fontAlgn="base"/>
            <a:r>
              <a:rPr lang="en-US" dirty="0">
                <a:solidFill>
                  <a:srgbClr val="273239"/>
                </a:solidFill>
                <a:latin typeface="urw-din"/>
              </a:rPr>
              <a:t>Program is on Eclipse Test </a:t>
            </a: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232123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E473-A567-D46F-D7FF-4AF627F91AB9}"/>
              </a:ext>
            </a:extLst>
          </p:cNvPr>
          <p:cNvSpPr>
            <a:spLocks noGrp="1"/>
          </p:cNvSpPr>
          <p:nvPr>
            <p:ph type="title"/>
          </p:nvPr>
        </p:nvSpPr>
        <p:spPr/>
        <p:txBody>
          <a:bodyPr/>
          <a:lstStyle/>
          <a:p>
            <a:r>
              <a:rPr lang="en-US" dirty="0"/>
              <a:t>The Bridge design pattern </a:t>
            </a:r>
          </a:p>
        </p:txBody>
      </p:sp>
      <p:sp>
        <p:nvSpPr>
          <p:cNvPr id="3" name="Content Placeholder 2">
            <a:extLst>
              <a:ext uri="{FF2B5EF4-FFF2-40B4-BE49-F238E27FC236}">
                <a16:creationId xmlns:a16="http://schemas.microsoft.com/office/drawing/2014/main" id="{B1E77087-F7D1-7829-DFE8-81B54EF79331}"/>
              </a:ext>
            </a:extLst>
          </p:cNvPr>
          <p:cNvSpPr>
            <a:spLocks noGrp="1"/>
          </p:cNvSpPr>
          <p:nvPr>
            <p:ph idx="1"/>
          </p:nvPr>
        </p:nvSpPr>
        <p:spPr/>
        <p:txBody>
          <a:bodyPr>
            <a:normAutofit lnSpcReduction="10000"/>
          </a:bodyPr>
          <a:lstStyle/>
          <a:p>
            <a:r>
              <a:rPr lang="en-US" b="0" i="0" dirty="0">
                <a:solidFill>
                  <a:srgbClr val="273239"/>
                </a:solidFill>
                <a:effectLst/>
                <a:latin typeface="urw-din"/>
              </a:rPr>
              <a:t>The Bridge design pattern allows you to separate the abstraction from the implementation.</a:t>
            </a:r>
          </a:p>
          <a:p>
            <a:pPr algn="l" fontAlgn="base"/>
            <a:r>
              <a:rPr lang="en-US" b="1" i="0" dirty="0">
                <a:solidFill>
                  <a:srgbClr val="273239"/>
                </a:solidFill>
                <a:effectLst/>
                <a:latin typeface="urw-din"/>
              </a:rPr>
              <a:t>There are 2 parts in Bridge design pattern :</a:t>
            </a:r>
          </a:p>
          <a:p>
            <a:pPr marL="0" indent="0" algn="l" fontAlgn="base">
              <a:buNone/>
            </a:pPr>
            <a:r>
              <a:rPr lang="en-US" b="1" i="0" dirty="0">
                <a:solidFill>
                  <a:srgbClr val="273239"/>
                </a:solidFill>
                <a:effectLst/>
                <a:latin typeface="urw-din"/>
              </a:rPr>
              <a:t>         </a:t>
            </a:r>
            <a:r>
              <a:rPr lang="en-US" i="0" dirty="0">
                <a:solidFill>
                  <a:srgbClr val="273239"/>
                </a:solidFill>
                <a:effectLst/>
                <a:latin typeface="urw-din"/>
              </a:rPr>
              <a:t>1)Abstraction 2)Implementation</a:t>
            </a:r>
            <a:endParaRPr lang="en-US" dirty="0">
              <a:solidFill>
                <a:srgbClr val="273239"/>
              </a:solidFill>
              <a:latin typeface="urw-din"/>
            </a:endParaRPr>
          </a:p>
          <a:p>
            <a:pPr algn="l" fontAlgn="base"/>
            <a:endParaRPr lang="en-US" b="1" dirty="0">
              <a:solidFill>
                <a:srgbClr val="273239"/>
              </a:solidFill>
              <a:latin typeface="urw-din"/>
            </a:endParaRPr>
          </a:p>
          <a:p>
            <a:pPr algn="l" fontAlgn="base"/>
            <a:r>
              <a:rPr lang="en-US" b="0" i="0" dirty="0">
                <a:solidFill>
                  <a:srgbClr val="273239"/>
                </a:solidFill>
                <a:effectLst/>
                <a:latin typeface="urw-din"/>
              </a:rPr>
              <a:t>This is a design mechanism that encapsulates an implementation class inside of an interface class.  </a:t>
            </a:r>
          </a:p>
          <a:p>
            <a:pPr algn="l" fontAlgn="base">
              <a:buFont typeface="Arial" panose="020B0604020202020204" pitchFamily="34" charset="0"/>
              <a:buChar char="•"/>
            </a:pPr>
            <a:r>
              <a:rPr lang="en-US" b="0" i="0" dirty="0">
                <a:solidFill>
                  <a:srgbClr val="273239"/>
                </a:solidFill>
                <a:effectLst/>
                <a:latin typeface="urw-din"/>
              </a:rPr>
              <a:t>The bridge pattern allows the Abstraction and the Implementation to be developed independently and the client code can access only the Abstraction part without being concerned about the Implementation part.</a:t>
            </a:r>
          </a:p>
          <a:p>
            <a:pPr algn="l" fontAlgn="base">
              <a:buFont typeface="Arial" panose="020B0604020202020204" pitchFamily="34" charset="0"/>
              <a:buChar char="•"/>
            </a:pPr>
            <a:r>
              <a:rPr lang="en-US" b="0" i="0" dirty="0">
                <a:solidFill>
                  <a:srgbClr val="273239"/>
                </a:solidFill>
                <a:effectLst/>
                <a:latin typeface="urw-din"/>
              </a:rPr>
              <a:t>The abstraction is an interface or abstract class and the implementer is also an interface or abstract class.</a:t>
            </a:r>
          </a:p>
          <a:p>
            <a:pPr algn="l" fontAlgn="base"/>
            <a:endParaRPr lang="en-US" b="1" dirty="0">
              <a:solidFill>
                <a:srgbClr val="273239"/>
              </a:solidFill>
              <a:latin typeface="urw-din"/>
            </a:endParaRPr>
          </a:p>
          <a:p>
            <a:pPr algn="l" fontAlgn="base"/>
            <a:endParaRPr lang="en-US" b="1" i="0" dirty="0">
              <a:solidFill>
                <a:srgbClr val="273239"/>
              </a:solidFill>
              <a:effectLst/>
              <a:latin typeface="urw-din"/>
            </a:endParaRPr>
          </a:p>
          <a:p>
            <a:pPr algn="l" fontAlgn="base"/>
            <a:endParaRPr lang="en-US" b="0" i="0" dirty="0">
              <a:solidFill>
                <a:srgbClr val="273239"/>
              </a:solidFill>
              <a:effectLst/>
              <a:latin typeface="urw-din"/>
            </a:endParaRPr>
          </a:p>
          <a:p>
            <a:pPr algn="l" fontAlgn="base">
              <a:buFont typeface="+mj-lt"/>
              <a:buAutoNum type="arabicPeriod"/>
            </a:pPr>
            <a:endParaRPr lang="en-US" dirty="0">
              <a:solidFill>
                <a:srgbClr val="273239"/>
              </a:solidFill>
              <a:latin typeface="urw-din"/>
            </a:endParaRPr>
          </a:p>
          <a:p>
            <a:pPr algn="l" fontAlgn="base">
              <a:buFont typeface="+mj-lt"/>
              <a:buAutoNum type="arabicPeriod"/>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127136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6C83-45AF-CAC6-323D-CAB2A1909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29E584-1A39-AACE-8F43-A3CC21088461}"/>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The abstraction contains a reference to the implementer. Children of the abstraction are referred to as refined abstractions, and children of the implementer are concrete implementers. Since we can change the reference to the implementer in the abstraction, we are able to change the abstraction’s implementer at run-time. </a:t>
            </a:r>
          </a:p>
          <a:p>
            <a:pPr algn="l" fontAlgn="base">
              <a:buFont typeface="Arial" panose="020B0604020202020204" pitchFamily="34" charset="0"/>
              <a:buChar char="•"/>
            </a:pPr>
            <a:r>
              <a:rPr lang="en-US" b="0" i="0" dirty="0">
                <a:solidFill>
                  <a:srgbClr val="273239"/>
                </a:solidFill>
                <a:effectLst/>
                <a:latin typeface="urw-din"/>
              </a:rPr>
              <a:t>Changes to the implementer do not affect client </a:t>
            </a:r>
            <a:r>
              <a:rPr lang="en-US" b="0" i="0" dirty="0" err="1">
                <a:solidFill>
                  <a:srgbClr val="273239"/>
                </a:solidFill>
                <a:effectLst/>
                <a:latin typeface="urw-din"/>
              </a:rPr>
              <a:t>code.It</a:t>
            </a:r>
            <a:r>
              <a:rPr lang="en-US" b="0" i="0" dirty="0">
                <a:solidFill>
                  <a:srgbClr val="273239"/>
                </a:solidFill>
                <a:effectLst/>
                <a:latin typeface="urw-din"/>
              </a:rPr>
              <a:t> increases the loose coupling between class abstraction and it’s implementation.</a:t>
            </a:r>
          </a:p>
          <a:p>
            <a:pPr algn="l" fontAlgn="base"/>
            <a:r>
              <a:rPr lang="en-US" b="1" i="0" dirty="0">
                <a:solidFill>
                  <a:srgbClr val="273239"/>
                </a:solidFill>
                <a:effectLst/>
                <a:latin typeface="urw-din"/>
              </a:rPr>
              <a:t>Elements of Bridge Design Pattern</a:t>
            </a: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Abstraction</a:t>
            </a:r>
            <a:r>
              <a:rPr lang="en-US" b="0" i="0" dirty="0">
                <a:solidFill>
                  <a:srgbClr val="273239"/>
                </a:solidFill>
                <a:effectLst/>
                <a:latin typeface="urw-din"/>
              </a:rPr>
              <a:t> – core of the bridge design pattern and defines the crux. Contains a reference to the implementer.</a:t>
            </a:r>
          </a:p>
          <a:p>
            <a:pPr algn="l" fontAlgn="base">
              <a:buFont typeface="Arial" panose="020B0604020202020204" pitchFamily="34" charset="0"/>
              <a:buChar char="•"/>
            </a:pPr>
            <a:r>
              <a:rPr lang="en-US" b="1" i="0" dirty="0">
                <a:solidFill>
                  <a:srgbClr val="273239"/>
                </a:solidFill>
                <a:effectLst/>
                <a:latin typeface="urw-din"/>
              </a:rPr>
              <a:t>Refined Abstraction</a:t>
            </a:r>
            <a:r>
              <a:rPr lang="en-US" b="0" i="0" dirty="0">
                <a:solidFill>
                  <a:srgbClr val="273239"/>
                </a:solidFill>
                <a:effectLst/>
                <a:latin typeface="urw-din"/>
              </a:rPr>
              <a:t> – Extends the abstraction takes the finer detail one level below. Hides the finer elements from </a:t>
            </a:r>
            <a:r>
              <a:rPr lang="en-US" b="0" i="0" dirty="0" err="1">
                <a:solidFill>
                  <a:srgbClr val="273239"/>
                </a:solidFill>
                <a:effectLst/>
                <a:latin typeface="urw-din"/>
              </a:rPr>
              <a:t>implemetors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Implementer</a:t>
            </a:r>
            <a:r>
              <a:rPr lang="en-US" b="0" i="0" dirty="0">
                <a:solidFill>
                  <a:srgbClr val="273239"/>
                </a:solidFill>
                <a:effectLst/>
                <a:latin typeface="urw-din"/>
              </a:rPr>
              <a:t> – It defines the interface for implementation classes. This interface does not need to correspond directly to the abstraction interface and can be very different. Abstraction imp provides an implementation in terms of operations provided by the Implementer interface.</a:t>
            </a:r>
          </a:p>
          <a:p>
            <a:pPr algn="l" fontAlgn="base">
              <a:buFont typeface="Arial" panose="020B0604020202020204" pitchFamily="34" charset="0"/>
              <a:buChar char="•"/>
            </a:pPr>
            <a:r>
              <a:rPr lang="en-US" b="1" i="0" dirty="0">
                <a:solidFill>
                  <a:srgbClr val="273239"/>
                </a:solidFill>
                <a:effectLst/>
                <a:latin typeface="urw-din"/>
              </a:rPr>
              <a:t>Concrete Implementation</a:t>
            </a:r>
            <a:r>
              <a:rPr lang="en-US" b="0" i="0" dirty="0">
                <a:solidFill>
                  <a:srgbClr val="273239"/>
                </a:solidFill>
                <a:effectLst/>
                <a:latin typeface="urw-din"/>
              </a:rPr>
              <a:t> – Implements the above implementer by providing the concrete implementation.</a:t>
            </a:r>
          </a:p>
          <a:p>
            <a:endParaRPr lang="en-US" dirty="0"/>
          </a:p>
        </p:txBody>
      </p:sp>
    </p:spTree>
    <p:extLst>
      <p:ext uri="{BB962C8B-B14F-4D97-AF65-F5344CB8AC3E}">
        <p14:creationId xmlns:p14="http://schemas.microsoft.com/office/powerpoint/2010/main" val="321054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41CA1F6-D2CF-B2F2-7F06-85E97356E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1085850"/>
            <a:ext cx="7686675" cy="4686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4F55D3-93AF-9D7F-A564-C4F706BAB5D9}"/>
              </a:ext>
            </a:extLst>
          </p:cNvPr>
          <p:cNvSpPr/>
          <p:nvPr/>
        </p:nvSpPr>
        <p:spPr>
          <a:xfrm>
            <a:off x="508000" y="558800"/>
            <a:ext cx="34417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Bridge Pattern</a:t>
            </a:r>
          </a:p>
          <a:p>
            <a:pPr algn="ctr"/>
            <a:endParaRPr lang="en-US" dirty="0"/>
          </a:p>
        </p:txBody>
      </p:sp>
    </p:spTree>
    <p:extLst>
      <p:ext uri="{BB962C8B-B14F-4D97-AF65-F5344CB8AC3E}">
        <p14:creationId xmlns:p14="http://schemas.microsoft.com/office/powerpoint/2010/main" val="49993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386A1A0-BB8E-A7A9-6EA9-9331F7EA6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052638"/>
            <a:ext cx="6896100" cy="2752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724B925-0F7C-9796-79D5-1CC427CACF37}"/>
              </a:ext>
            </a:extLst>
          </p:cNvPr>
          <p:cNvSpPr/>
          <p:nvPr/>
        </p:nvSpPr>
        <p:spPr>
          <a:xfrm>
            <a:off x="419100" y="838200"/>
            <a:ext cx="38481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Bridge Pattern</a:t>
            </a:r>
          </a:p>
        </p:txBody>
      </p:sp>
    </p:spTree>
    <p:extLst>
      <p:ext uri="{BB962C8B-B14F-4D97-AF65-F5344CB8AC3E}">
        <p14:creationId xmlns:p14="http://schemas.microsoft.com/office/powerpoint/2010/main" val="126495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FCF5-F458-A109-BF0A-0DDD08A23CBA}"/>
              </a:ext>
            </a:extLst>
          </p:cNvPr>
          <p:cNvSpPr>
            <a:spLocks noGrp="1"/>
          </p:cNvSpPr>
          <p:nvPr>
            <p:ph type="title"/>
          </p:nvPr>
        </p:nvSpPr>
        <p:spPr/>
        <p:txBody>
          <a:bodyPr/>
          <a:lstStyle/>
          <a:p>
            <a:r>
              <a:rPr lang="en-US" dirty="0"/>
              <a:t>Composite Design Pattern</a:t>
            </a:r>
          </a:p>
        </p:txBody>
      </p:sp>
      <p:sp>
        <p:nvSpPr>
          <p:cNvPr id="3" name="Content Placeholder 2">
            <a:extLst>
              <a:ext uri="{FF2B5EF4-FFF2-40B4-BE49-F238E27FC236}">
                <a16:creationId xmlns:a16="http://schemas.microsoft.com/office/drawing/2014/main" id="{36540A1F-3296-FD8A-BDE7-A4A0558B580D}"/>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Composite pattern is a partitioning design pattern and describes a group of objects that is treated the same way as a single instance of the same type of object. The intent of a composite is to “compose” objects into tree structures to represent part-whole hierarchies. It allows you to have a tree structure and ask each node in the tree structure to perform a task.</a:t>
            </a:r>
          </a:p>
          <a:p>
            <a:pPr algn="l" fontAlgn="base"/>
            <a:r>
              <a:rPr lang="en-US" b="1" i="0" dirty="0">
                <a:solidFill>
                  <a:srgbClr val="273239"/>
                </a:solidFill>
                <a:effectLst/>
                <a:latin typeface="urw-din"/>
              </a:rPr>
              <a:t>The Composite Pattern has four participants:</a:t>
            </a:r>
            <a:endParaRPr lang="en-US" b="0" i="0" dirty="0">
              <a:solidFill>
                <a:srgbClr val="273239"/>
              </a:solidFill>
              <a:effectLst/>
              <a:latin typeface="urw-din"/>
            </a:endParaRPr>
          </a:p>
          <a:p>
            <a:pPr marL="742950" lvl="1" indent="-285750" algn="l" fontAlgn="base">
              <a:buFont typeface="+mj-lt"/>
              <a:buAutoNum type="arabicPeriod"/>
            </a:pPr>
            <a:r>
              <a:rPr lang="en-US" b="1" i="0" dirty="0">
                <a:solidFill>
                  <a:srgbClr val="273239"/>
                </a:solidFill>
                <a:effectLst/>
                <a:latin typeface="urw-din"/>
              </a:rPr>
              <a:t>Component –</a:t>
            </a:r>
            <a:r>
              <a:rPr lang="en-US" b="0" i="0" dirty="0">
                <a:solidFill>
                  <a:srgbClr val="273239"/>
                </a:solidFill>
                <a:effectLst/>
                <a:latin typeface="urw-din"/>
              </a:rPr>
              <a:t> Component declares the interface for objects in the composition and for accessing and managing its child components. It also implements default behavior for the interface common to all classes as appropriate.</a:t>
            </a:r>
          </a:p>
          <a:p>
            <a:pPr marL="742950" lvl="1" indent="-285750" algn="l" fontAlgn="base">
              <a:buFont typeface="+mj-lt"/>
              <a:buAutoNum type="arabicPeriod"/>
            </a:pPr>
            <a:r>
              <a:rPr lang="en-US" b="1" i="0" dirty="0">
                <a:solidFill>
                  <a:srgbClr val="273239"/>
                </a:solidFill>
                <a:effectLst/>
                <a:latin typeface="urw-din"/>
              </a:rPr>
              <a:t>Leaf –</a:t>
            </a:r>
            <a:r>
              <a:rPr lang="en-US" b="0" i="0" dirty="0">
                <a:solidFill>
                  <a:srgbClr val="273239"/>
                </a:solidFill>
                <a:effectLst/>
                <a:latin typeface="urw-din"/>
              </a:rPr>
              <a:t> Leaf defines behavior for primitive objects in the composition. It represents leaf objects in the composition.</a:t>
            </a:r>
          </a:p>
          <a:p>
            <a:pPr marL="742950" lvl="1" indent="-285750" algn="l" fontAlgn="base">
              <a:buFont typeface="+mj-lt"/>
              <a:buAutoNum type="arabicPeriod"/>
            </a:pPr>
            <a:r>
              <a:rPr lang="en-US" b="1" i="0" dirty="0">
                <a:solidFill>
                  <a:srgbClr val="273239"/>
                </a:solidFill>
                <a:effectLst/>
                <a:latin typeface="urw-din"/>
              </a:rPr>
              <a:t>Composite –</a:t>
            </a:r>
            <a:r>
              <a:rPr lang="en-US" b="0" i="0" dirty="0">
                <a:solidFill>
                  <a:srgbClr val="273239"/>
                </a:solidFill>
                <a:effectLst/>
                <a:latin typeface="urw-din"/>
              </a:rPr>
              <a:t> Composite stores child components and implements child related operations in the component interface.</a:t>
            </a:r>
          </a:p>
          <a:p>
            <a:pPr marL="742950" lvl="1" indent="-285750" algn="l" fontAlgn="base">
              <a:buFont typeface="+mj-lt"/>
              <a:buAutoNum type="arabicPeriod"/>
            </a:pPr>
            <a:r>
              <a:rPr lang="en-US" b="1" i="0" dirty="0">
                <a:solidFill>
                  <a:srgbClr val="273239"/>
                </a:solidFill>
                <a:effectLst/>
                <a:latin typeface="urw-din"/>
              </a:rPr>
              <a:t>Client –</a:t>
            </a:r>
            <a:r>
              <a:rPr lang="en-US" b="0" i="0" dirty="0">
                <a:solidFill>
                  <a:srgbClr val="273239"/>
                </a:solidFill>
                <a:effectLst/>
                <a:latin typeface="urw-din"/>
              </a:rPr>
              <a:t> Client manipulates the objects in the composition through the component interface.</a:t>
            </a:r>
          </a:p>
          <a:p>
            <a:endParaRPr lang="en-US" dirty="0"/>
          </a:p>
        </p:txBody>
      </p:sp>
    </p:spTree>
    <p:extLst>
      <p:ext uri="{BB962C8B-B14F-4D97-AF65-F5344CB8AC3E}">
        <p14:creationId xmlns:p14="http://schemas.microsoft.com/office/powerpoint/2010/main" val="161345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mposite Pattern UML 2">
            <a:extLst>
              <a:ext uri="{FF2B5EF4-FFF2-40B4-BE49-F238E27FC236}">
                <a16:creationId xmlns:a16="http://schemas.microsoft.com/office/drawing/2014/main" id="{CCE436DE-FE9C-774C-94F7-9CA939080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314325"/>
            <a:ext cx="7048500" cy="6229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4BF71F5-5071-6556-D574-C4798FD3563A}"/>
              </a:ext>
            </a:extLst>
          </p:cNvPr>
          <p:cNvSpPr/>
          <p:nvPr/>
        </p:nvSpPr>
        <p:spPr>
          <a:xfrm>
            <a:off x="8128000" y="1003300"/>
            <a:ext cx="149225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 name="Rectangle 4">
            <a:extLst>
              <a:ext uri="{FF2B5EF4-FFF2-40B4-BE49-F238E27FC236}">
                <a16:creationId xmlns:a16="http://schemas.microsoft.com/office/drawing/2014/main" id="{B2D8F9FC-73FE-67BE-198B-F4C03770FD7B}"/>
              </a:ext>
            </a:extLst>
          </p:cNvPr>
          <p:cNvSpPr/>
          <p:nvPr/>
        </p:nvSpPr>
        <p:spPr>
          <a:xfrm>
            <a:off x="8223250" y="3022600"/>
            <a:ext cx="160655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a:t>
            </a:r>
          </a:p>
        </p:txBody>
      </p:sp>
      <p:sp>
        <p:nvSpPr>
          <p:cNvPr id="6" name="Rectangle 5">
            <a:extLst>
              <a:ext uri="{FF2B5EF4-FFF2-40B4-BE49-F238E27FC236}">
                <a16:creationId xmlns:a16="http://schemas.microsoft.com/office/drawing/2014/main" id="{E368B55C-EB50-DBF7-9828-12D6C286B5CC}"/>
              </a:ext>
            </a:extLst>
          </p:cNvPr>
          <p:cNvSpPr/>
          <p:nvPr/>
        </p:nvSpPr>
        <p:spPr>
          <a:xfrm>
            <a:off x="4279900" y="6096000"/>
            <a:ext cx="112395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7" name="Rectangle 6">
            <a:extLst>
              <a:ext uri="{FF2B5EF4-FFF2-40B4-BE49-F238E27FC236}">
                <a16:creationId xmlns:a16="http://schemas.microsoft.com/office/drawing/2014/main" id="{87AD4D30-1374-03AC-F760-1111499B4326}"/>
              </a:ext>
            </a:extLst>
          </p:cNvPr>
          <p:cNvSpPr/>
          <p:nvPr/>
        </p:nvSpPr>
        <p:spPr>
          <a:xfrm>
            <a:off x="2870200" y="3581400"/>
            <a:ext cx="160655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Devloper</a:t>
            </a:r>
            <a:endParaRPr lang="en-US" dirty="0"/>
          </a:p>
        </p:txBody>
      </p:sp>
      <p:sp>
        <p:nvSpPr>
          <p:cNvPr id="8" name="Rectangle 7">
            <a:extLst>
              <a:ext uri="{FF2B5EF4-FFF2-40B4-BE49-F238E27FC236}">
                <a16:creationId xmlns:a16="http://schemas.microsoft.com/office/drawing/2014/main" id="{480A8DFD-007D-EFD9-D142-1753D1D07D31}"/>
              </a:ext>
            </a:extLst>
          </p:cNvPr>
          <p:cNvSpPr/>
          <p:nvPr/>
        </p:nvSpPr>
        <p:spPr>
          <a:xfrm>
            <a:off x="4813300" y="3581400"/>
            <a:ext cx="14859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p:txBody>
      </p:sp>
      <p:sp>
        <p:nvSpPr>
          <p:cNvPr id="9" name="Rectangle 8">
            <a:extLst>
              <a:ext uri="{FF2B5EF4-FFF2-40B4-BE49-F238E27FC236}">
                <a16:creationId xmlns:a16="http://schemas.microsoft.com/office/drawing/2014/main" id="{B7D646F2-10F2-6B8F-9BF7-D966DA9A7CA7}"/>
              </a:ext>
            </a:extLst>
          </p:cNvPr>
          <p:cNvSpPr/>
          <p:nvPr/>
        </p:nvSpPr>
        <p:spPr>
          <a:xfrm>
            <a:off x="7366000" y="3581400"/>
            <a:ext cx="20828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CompanyDirector</a:t>
            </a:r>
            <a:endParaRPr lang="en-US" dirty="0"/>
          </a:p>
        </p:txBody>
      </p:sp>
    </p:spTree>
    <p:extLst>
      <p:ext uri="{BB962C8B-B14F-4D97-AF65-F5344CB8AC3E}">
        <p14:creationId xmlns:p14="http://schemas.microsoft.com/office/powerpoint/2010/main" val="4181802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3971-B8FB-67D8-1967-CAEE8D5D2D73}"/>
              </a:ext>
            </a:extLst>
          </p:cNvPr>
          <p:cNvSpPr>
            <a:spLocks noGrp="1"/>
          </p:cNvSpPr>
          <p:nvPr>
            <p:ph type="title"/>
          </p:nvPr>
        </p:nvSpPr>
        <p:spPr/>
        <p:txBody>
          <a:bodyPr/>
          <a:lstStyle/>
          <a:p>
            <a:r>
              <a:rPr lang="en-US" dirty="0"/>
              <a:t>Decorator design pattern </a:t>
            </a:r>
          </a:p>
        </p:txBody>
      </p:sp>
      <p:sp>
        <p:nvSpPr>
          <p:cNvPr id="3" name="Content Placeholder 2">
            <a:extLst>
              <a:ext uri="{FF2B5EF4-FFF2-40B4-BE49-F238E27FC236}">
                <a16:creationId xmlns:a16="http://schemas.microsoft.com/office/drawing/2014/main" id="{494BE053-7C2D-926B-9246-DAAE48C431C9}"/>
              </a:ext>
            </a:extLst>
          </p:cNvPr>
          <p:cNvSpPr>
            <a:spLocks noGrp="1"/>
          </p:cNvSpPr>
          <p:nvPr>
            <p:ph idx="1"/>
          </p:nvPr>
        </p:nvSpPr>
        <p:spPr/>
        <p:txBody>
          <a:bodyPr/>
          <a:lstStyle/>
          <a:p>
            <a:r>
              <a:rPr lang="en-US" b="1" i="0" dirty="0">
                <a:solidFill>
                  <a:srgbClr val="273239"/>
                </a:solidFill>
                <a:effectLst/>
                <a:latin typeface="urw-din"/>
              </a:rPr>
              <a:t>Decorator design pattern</a:t>
            </a:r>
            <a:r>
              <a:rPr lang="en-US" b="0" i="0" dirty="0">
                <a:solidFill>
                  <a:srgbClr val="273239"/>
                </a:solidFill>
                <a:effectLst/>
                <a:latin typeface="urw-din"/>
              </a:rPr>
              <a:t> allows us to dynamically add functionality and behavior to an object without affecting the behavior of other existing objects within the same class. We use inheritance to extend the behavior of the class.</a:t>
            </a:r>
          </a:p>
          <a:p>
            <a:endParaRPr lang="en-US" dirty="0"/>
          </a:p>
        </p:txBody>
      </p:sp>
    </p:spTree>
    <p:extLst>
      <p:ext uri="{BB962C8B-B14F-4D97-AF65-F5344CB8AC3E}">
        <p14:creationId xmlns:p14="http://schemas.microsoft.com/office/powerpoint/2010/main" val="285977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EAB6-9433-360B-FA64-76C294537924}"/>
              </a:ext>
            </a:extLst>
          </p:cNvPr>
          <p:cNvSpPr>
            <a:spLocks noGrp="1"/>
          </p:cNvSpPr>
          <p:nvPr>
            <p:ph type="title"/>
          </p:nvPr>
        </p:nvSpPr>
        <p:spPr/>
        <p:txBody>
          <a:bodyPr/>
          <a:lstStyle/>
          <a:p>
            <a:r>
              <a:rPr lang="en-US" dirty="0"/>
              <a:t>What is design pattern?</a:t>
            </a:r>
          </a:p>
        </p:txBody>
      </p:sp>
      <p:sp>
        <p:nvSpPr>
          <p:cNvPr id="3" name="Content Placeholder 2">
            <a:extLst>
              <a:ext uri="{FF2B5EF4-FFF2-40B4-BE49-F238E27FC236}">
                <a16:creationId xmlns:a16="http://schemas.microsoft.com/office/drawing/2014/main" id="{77DBEEBF-1067-C765-464E-0FAAB2A4302D}"/>
              </a:ext>
            </a:extLst>
          </p:cNvPr>
          <p:cNvSpPr>
            <a:spLocks noGrp="1"/>
          </p:cNvSpPr>
          <p:nvPr>
            <p:ph idx="1"/>
          </p:nvPr>
        </p:nvSpPr>
        <p:spPr/>
        <p:txBody>
          <a:bodyPr>
            <a:normAutofit lnSpcReduction="10000"/>
          </a:bodyPr>
          <a:lstStyle/>
          <a:p>
            <a:r>
              <a:rPr lang="en-US" b="0" i="0" dirty="0">
                <a:solidFill>
                  <a:srgbClr val="333333"/>
                </a:solidFill>
                <a:effectLst/>
                <a:latin typeface="inter-regular"/>
              </a:rPr>
              <a:t>A design patterns are </a:t>
            </a:r>
            <a:r>
              <a:rPr lang="en-US" b="1" i="0" dirty="0">
                <a:solidFill>
                  <a:srgbClr val="333333"/>
                </a:solidFill>
                <a:effectLst/>
                <a:latin typeface="inter-bold"/>
              </a:rPr>
              <a:t>well-proved solution</a:t>
            </a:r>
            <a:r>
              <a:rPr lang="en-US" b="0" i="0" dirty="0">
                <a:solidFill>
                  <a:srgbClr val="333333"/>
                </a:solidFill>
                <a:effectLst/>
                <a:latin typeface="inter-regular"/>
              </a:rPr>
              <a:t> for solving the specific problem/task.</a:t>
            </a:r>
          </a:p>
          <a:p>
            <a:pPr algn="just"/>
            <a:r>
              <a:rPr lang="en-US" b="0" i="0" dirty="0">
                <a:solidFill>
                  <a:srgbClr val="333333"/>
                </a:solidFill>
                <a:effectLst/>
                <a:latin typeface="inter-regular"/>
              </a:rPr>
              <a:t>But remember one-thing, design patterns are programming language independent strategies for solving the common object-oriented design problems. That means, a design pattern represents an idea, not a particular implementation.</a:t>
            </a:r>
          </a:p>
          <a:p>
            <a:pPr algn="just"/>
            <a:r>
              <a:rPr lang="en-US" b="0" i="0" dirty="0">
                <a:solidFill>
                  <a:srgbClr val="333333"/>
                </a:solidFill>
                <a:effectLst/>
                <a:latin typeface="inter-regular"/>
              </a:rPr>
              <a:t>By using the design patterns you can make your code more flexible, reusable and maintainable. It is the most important part because java internally follows design patterns.</a:t>
            </a:r>
          </a:p>
          <a:p>
            <a:pPr marL="0" indent="0">
              <a:spcBef>
                <a:spcPct val="0"/>
              </a:spcBef>
              <a:buNone/>
            </a:pPr>
            <a:r>
              <a:rPr lang="en-US" sz="2000" dirty="0">
                <a:solidFill>
                  <a:schemeClr val="accent1"/>
                </a:solidFill>
                <a:latin typeface="+mj-lt"/>
                <a:ea typeface="+mj-ea"/>
                <a:cs typeface="+mj-cs"/>
              </a:rPr>
              <a:t>When should we use the design patterns?</a:t>
            </a:r>
          </a:p>
          <a:p>
            <a:pPr algn="just"/>
            <a:r>
              <a:rPr lang="en-US" b="0" i="0" dirty="0">
                <a:solidFill>
                  <a:srgbClr val="333333"/>
                </a:solidFill>
                <a:effectLst/>
                <a:latin typeface="inter-regular"/>
              </a:rPr>
              <a:t>We must use the design patterns </a:t>
            </a:r>
            <a:r>
              <a:rPr lang="en-US" b="1" i="0" dirty="0">
                <a:solidFill>
                  <a:srgbClr val="333333"/>
                </a:solidFill>
                <a:effectLst/>
                <a:latin typeface="inter-bold"/>
              </a:rPr>
              <a:t>during the analysis and requirement phase of SDLC</a:t>
            </a:r>
            <a:r>
              <a:rPr lang="en-US" b="0" i="0" dirty="0">
                <a:solidFill>
                  <a:srgbClr val="333333"/>
                </a:solidFill>
                <a:effectLst/>
                <a:latin typeface="inter-regular"/>
              </a:rPr>
              <a:t>(Software Development Life Cycle).</a:t>
            </a:r>
          </a:p>
          <a:p>
            <a:pPr algn="just"/>
            <a:r>
              <a:rPr lang="en-US" b="0" i="0" dirty="0">
                <a:solidFill>
                  <a:srgbClr val="333333"/>
                </a:solidFill>
                <a:effectLst/>
                <a:latin typeface="inter-regular"/>
              </a:rPr>
              <a:t>Design patterns ease the analysis and requirement phase of SDLC by providing information based on prior hands-on experiences.</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940810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534FBF1-4924-8B00-928D-CD2340D8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509587"/>
            <a:ext cx="9525000"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80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1C7-C2D1-138E-EC5A-66BCCE236E95}"/>
              </a:ext>
            </a:extLst>
          </p:cNvPr>
          <p:cNvSpPr>
            <a:spLocks noGrp="1"/>
          </p:cNvSpPr>
          <p:nvPr>
            <p:ph type="title"/>
          </p:nvPr>
        </p:nvSpPr>
        <p:spPr/>
        <p:txBody>
          <a:bodyPr/>
          <a:lstStyle/>
          <a:p>
            <a:r>
              <a:rPr lang="en-US" dirty="0"/>
              <a:t>Facade Pattern </a:t>
            </a:r>
          </a:p>
        </p:txBody>
      </p:sp>
      <p:sp>
        <p:nvSpPr>
          <p:cNvPr id="3" name="Content Placeholder 2">
            <a:extLst>
              <a:ext uri="{FF2B5EF4-FFF2-40B4-BE49-F238E27FC236}">
                <a16:creationId xmlns:a16="http://schemas.microsoft.com/office/drawing/2014/main" id="{56646A2E-340C-53A1-97B5-29C29924553F}"/>
              </a:ext>
            </a:extLst>
          </p:cNvPr>
          <p:cNvSpPr>
            <a:spLocks noGrp="1"/>
          </p:cNvSpPr>
          <p:nvPr>
            <p:ph idx="1"/>
          </p:nvPr>
        </p:nvSpPr>
        <p:spPr/>
        <p:txBody>
          <a:bodyPr/>
          <a:lstStyle/>
          <a:p>
            <a:r>
              <a:rPr lang="en-US" b="0" i="0" dirty="0">
                <a:solidFill>
                  <a:srgbClr val="333333"/>
                </a:solidFill>
                <a:effectLst/>
                <a:latin typeface="inter-regular"/>
              </a:rPr>
              <a:t>A Facade Pattern says that just </a:t>
            </a:r>
            <a:r>
              <a:rPr lang="en-US" b="1" dirty="0">
                <a:solidFill>
                  <a:srgbClr val="333333"/>
                </a:solidFill>
                <a:latin typeface="inter-bold"/>
              </a:rPr>
              <a:t>”</a:t>
            </a:r>
            <a:r>
              <a:rPr lang="en-US" b="1" i="0" dirty="0">
                <a:solidFill>
                  <a:srgbClr val="333333"/>
                </a:solidFill>
                <a:effectLst/>
                <a:latin typeface="inter-bold"/>
              </a:rPr>
              <a:t>just provide a unified and simplified interface to a set of interfaces in a subsystem, therefore it hides the complexities of the subsystem from the client”.</a:t>
            </a:r>
          </a:p>
          <a:p>
            <a:endParaRPr lang="en-US" b="1" i="0" dirty="0">
              <a:solidFill>
                <a:srgbClr val="333333"/>
              </a:solidFill>
              <a:effectLst/>
              <a:latin typeface="inter-bold"/>
            </a:endParaRPr>
          </a:p>
          <a:p>
            <a:pPr marL="0" indent="0">
              <a:buNone/>
            </a:pPr>
            <a:endParaRPr lang="en-US" b="1" dirty="0">
              <a:solidFill>
                <a:srgbClr val="333333"/>
              </a:solidFill>
              <a:latin typeface="inter-bold"/>
            </a:endParaRPr>
          </a:p>
          <a:p>
            <a:pPr marL="0" indent="0">
              <a:buNone/>
            </a:pPr>
            <a:endParaRPr lang="en-US" b="1" i="0" dirty="0">
              <a:solidFill>
                <a:srgbClr val="333333"/>
              </a:solidFill>
              <a:effectLst/>
              <a:latin typeface="inter-bold"/>
            </a:endParaRPr>
          </a:p>
          <a:p>
            <a:endParaRPr lang="en-US" dirty="0"/>
          </a:p>
        </p:txBody>
      </p:sp>
    </p:spTree>
    <p:extLst>
      <p:ext uri="{BB962C8B-B14F-4D97-AF65-F5344CB8AC3E}">
        <p14:creationId xmlns:p14="http://schemas.microsoft.com/office/powerpoint/2010/main" val="1513709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acade-method-Class-Diagram">
            <a:extLst>
              <a:ext uri="{FF2B5EF4-FFF2-40B4-BE49-F238E27FC236}">
                <a16:creationId xmlns:a16="http://schemas.microsoft.com/office/drawing/2014/main" id="{FFEDED86-9B0A-F4BB-BC4A-34D67B0E0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8" y="2190750"/>
            <a:ext cx="57245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90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acade Pattern UML">
            <a:extLst>
              <a:ext uri="{FF2B5EF4-FFF2-40B4-BE49-F238E27FC236}">
                <a16:creationId xmlns:a16="http://schemas.microsoft.com/office/drawing/2014/main" id="{17705223-14EB-1C7F-FF16-CB0051871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243013"/>
            <a:ext cx="89058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888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ED51-0009-84CC-5EE2-45F18D3D57A1}"/>
              </a:ext>
            </a:extLst>
          </p:cNvPr>
          <p:cNvSpPr>
            <a:spLocks noGrp="1"/>
          </p:cNvSpPr>
          <p:nvPr>
            <p:ph type="title"/>
          </p:nvPr>
        </p:nvSpPr>
        <p:spPr/>
        <p:txBody>
          <a:bodyPr/>
          <a:lstStyle/>
          <a:p>
            <a:r>
              <a:rPr lang="en-US" dirty="0"/>
              <a:t>Flyweight Pattern</a:t>
            </a:r>
            <a:br>
              <a:rPr lang="en-US" dirty="0"/>
            </a:br>
            <a:endParaRPr lang="en-US" dirty="0"/>
          </a:p>
        </p:txBody>
      </p:sp>
      <p:sp>
        <p:nvSpPr>
          <p:cNvPr id="3" name="Content Placeholder 2">
            <a:extLst>
              <a:ext uri="{FF2B5EF4-FFF2-40B4-BE49-F238E27FC236}">
                <a16:creationId xmlns:a16="http://schemas.microsoft.com/office/drawing/2014/main" id="{9069DA37-2D38-E5CB-56DE-0D1D6D203538}"/>
              </a:ext>
            </a:extLst>
          </p:cNvPr>
          <p:cNvSpPr>
            <a:spLocks noGrp="1"/>
          </p:cNvSpPr>
          <p:nvPr>
            <p:ph idx="1"/>
          </p:nvPr>
        </p:nvSpPr>
        <p:spPr/>
        <p:txBody>
          <a:bodyPr/>
          <a:lstStyle/>
          <a:p>
            <a:pPr algn="just"/>
            <a:r>
              <a:rPr lang="en-US" b="0" i="0" dirty="0">
                <a:solidFill>
                  <a:srgbClr val="333333"/>
                </a:solidFill>
                <a:effectLst/>
                <a:latin typeface="inter-regular"/>
              </a:rPr>
              <a:t>A Flyweight Pattern says that just </a:t>
            </a:r>
            <a:r>
              <a:rPr lang="en-US" b="1" i="0" dirty="0">
                <a:solidFill>
                  <a:srgbClr val="333333"/>
                </a:solidFill>
                <a:effectLst/>
                <a:latin typeface="inter-bold"/>
              </a:rPr>
              <a:t>"to reuse already existing similar kind of objects by storing them and create new object when no matching object is found"</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r>
              <a:rPr lang="en-US" b="1" i="0" dirty="0">
                <a:solidFill>
                  <a:srgbClr val="273239"/>
                </a:solidFill>
                <a:effectLst/>
                <a:latin typeface="urw-din"/>
              </a:rPr>
              <a:t>Why to use Flyweight Design Pattern in this example? </a:t>
            </a:r>
            <a:r>
              <a:rPr lang="en-US" b="0" i="0" dirty="0">
                <a:solidFill>
                  <a:srgbClr val="273239"/>
                </a:solidFill>
                <a:effectLst/>
                <a:latin typeface="urw-din"/>
              </a:rPr>
              <a:t>Here we use the Fly Weight design pattern, since here we need to reduce the object count for players. Now we have n number of players playing CS 1.6, if we do not follow the Fly Weight Design Pattern then we will have to create n number of objects, one for each player. But now we will only have to create 2 objects one for terrorists and other for counter terrorists, we will reuse then again and again whenever required.</a:t>
            </a:r>
            <a:endParaRPr lang="en-US" dirty="0"/>
          </a:p>
        </p:txBody>
      </p:sp>
    </p:spTree>
    <p:extLst>
      <p:ext uri="{BB962C8B-B14F-4D97-AF65-F5344CB8AC3E}">
        <p14:creationId xmlns:p14="http://schemas.microsoft.com/office/powerpoint/2010/main" val="3814724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8247-AF2B-1E2F-7366-B999C59037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DA4F42-28F2-2D07-E3FB-DCF651642D41}"/>
              </a:ext>
            </a:extLst>
          </p:cNvPr>
          <p:cNvSpPr>
            <a:spLocks noGrp="1"/>
          </p:cNvSpPr>
          <p:nvPr>
            <p:ph idx="1"/>
          </p:nvPr>
        </p:nvSpPr>
        <p:spPr/>
        <p:txBody>
          <a:bodyPr/>
          <a:lstStyle/>
          <a:p>
            <a:endParaRPr lang="en-US"/>
          </a:p>
        </p:txBody>
      </p:sp>
      <p:pic>
        <p:nvPicPr>
          <p:cNvPr id="12290" name="Picture 2" descr="FwCd">
            <a:extLst>
              <a:ext uri="{FF2B5EF4-FFF2-40B4-BE49-F238E27FC236}">
                <a16:creationId xmlns:a16="http://schemas.microsoft.com/office/drawing/2014/main" id="{3C3ADACB-330B-558C-E4F7-F6AD6187A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561975"/>
            <a:ext cx="8855075"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659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A502-8856-058E-0A01-D81BD640C75B}"/>
              </a:ext>
            </a:extLst>
          </p:cNvPr>
          <p:cNvSpPr>
            <a:spLocks noGrp="1"/>
          </p:cNvSpPr>
          <p:nvPr>
            <p:ph type="title"/>
          </p:nvPr>
        </p:nvSpPr>
        <p:spPr/>
        <p:txBody>
          <a:bodyPr/>
          <a:lstStyle/>
          <a:p>
            <a:r>
              <a:rPr lang="en-US" dirty="0"/>
              <a:t>Proxy Pattern</a:t>
            </a:r>
          </a:p>
        </p:txBody>
      </p:sp>
      <p:sp>
        <p:nvSpPr>
          <p:cNvPr id="3" name="Content Placeholder 2">
            <a:extLst>
              <a:ext uri="{FF2B5EF4-FFF2-40B4-BE49-F238E27FC236}">
                <a16:creationId xmlns:a16="http://schemas.microsoft.com/office/drawing/2014/main" id="{4B877D79-9254-9CB8-6B89-1A6BEAF4C5A0}"/>
              </a:ext>
            </a:extLst>
          </p:cNvPr>
          <p:cNvSpPr>
            <a:spLocks noGrp="1"/>
          </p:cNvSpPr>
          <p:nvPr>
            <p:ph idx="1"/>
          </p:nvPr>
        </p:nvSpPr>
        <p:spPr/>
        <p:txBody>
          <a:bodyPr/>
          <a:lstStyle/>
          <a:p>
            <a:r>
              <a:rPr lang="en-US" b="0" i="0" dirty="0">
                <a:solidFill>
                  <a:srgbClr val="273239"/>
                </a:solidFill>
                <a:effectLst/>
                <a:latin typeface="urw-din"/>
              </a:rPr>
              <a:t>Proxy means ‘in place of’, representing’ or ‘in place of’ or ‘on behalf of’ are literal meanings of proxy and that directly explains </a:t>
            </a:r>
            <a:r>
              <a:rPr lang="en-US" b="1" i="0" dirty="0">
                <a:solidFill>
                  <a:srgbClr val="273239"/>
                </a:solidFill>
                <a:effectLst/>
                <a:latin typeface="urw-din"/>
              </a:rPr>
              <a:t>Proxy Design Pattern</a:t>
            </a:r>
            <a:r>
              <a:rPr lang="en-US" b="0" i="0" dirty="0">
                <a:solidFill>
                  <a:srgbClr val="273239"/>
                </a:solidFill>
                <a:effectLst/>
                <a:latin typeface="urw-din"/>
              </a:rPr>
              <a:t>.</a:t>
            </a:r>
            <a:br>
              <a:rPr lang="en-US" dirty="0"/>
            </a:br>
            <a:r>
              <a:rPr lang="en-US" b="0" i="0" dirty="0">
                <a:solidFill>
                  <a:srgbClr val="273239"/>
                </a:solidFill>
                <a:effectLst/>
                <a:latin typeface="urw-din"/>
              </a:rPr>
              <a:t>Proxies are also called surrogates, handles, and wrappers. </a:t>
            </a:r>
          </a:p>
          <a:p>
            <a:r>
              <a:rPr lang="en-US" b="0" i="0" dirty="0">
                <a:solidFill>
                  <a:srgbClr val="333333"/>
                </a:solidFill>
                <a:effectLst/>
                <a:latin typeface="inter-regular"/>
              </a:rPr>
              <a:t>According to GoF, a Proxy Pattern </a:t>
            </a:r>
            <a:r>
              <a:rPr lang="en-US" b="1" i="0" dirty="0">
                <a:solidFill>
                  <a:srgbClr val="333333"/>
                </a:solidFill>
                <a:effectLst/>
                <a:latin typeface="inter-bold"/>
              </a:rPr>
              <a:t>"provides the control for accessing the original object".</a:t>
            </a:r>
            <a:endParaRPr lang="en-US" b="0" i="0" dirty="0">
              <a:solidFill>
                <a:srgbClr val="273239"/>
              </a:solidFill>
              <a:effectLst/>
              <a:latin typeface="urw-din"/>
            </a:endParaRPr>
          </a:p>
          <a:p>
            <a:r>
              <a:rPr lang="en-US" b="0" i="0" dirty="0">
                <a:solidFill>
                  <a:srgbClr val="273239"/>
                </a:solidFill>
                <a:effectLst/>
                <a:latin typeface="urw-din"/>
              </a:rPr>
              <a:t>A real world example can be a cheque or credit card is a proxy for what is in our bank account. It can be used in place of cash, and provides a means of accessing that cash when required. And that’s exactly what the Proxy pattern does – “</a:t>
            </a:r>
            <a:r>
              <a:rPr lang="en-US" b="1" i="0" dirty="0">
                <a:solidFill>
                  <a:srgbClr val="273239"/>
                </a:solidFill>
                <a:effectLst/>
                <a:latin typeface="urw-din"/>
              </a:rPr>
              <a:t>Controls and manage access to the object they are protecting</a:t>
            </a:r>
            <a:r>
              <a:rPr lang="en-US" b="0" i="0" dirty="0">
                <a:solidFill>
                  <a:srgbClr val="273239"/>
                </a:solidFill>
                <a:effectLst/>
                <a:latin typeface="urw-din"/>
              </a:rPr>
              <a:t>“.</a:t>
            </a:r>
            <a:endParaRPr lang="en-US" dirty="0"/>
          </a:p>
        </p:txBody>
      </p:sp>
    </p:spTree>
    <p:extLst>
      <p:ext uri="{BB962C8B-B14F-4D97-AF65-F5344CB8AC3E}">
        <p14:creationId xmlns:p14="http://schemas.microsoft.com/office/powerpoint/2010/main" val="344283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roxy Pattern UML">
            <a:extLst>
              <a:ext uri="{FF2B5EF4-FFF2-40B4-BE49-F238E27FC236}">
                <a16:creationId xmlns:a16="http://schemas.microsoft.com/office/drawing/2014/main" id="{D7069536-37AC-65D0-6BD2-A951A9473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042988"/>
            <a:ext cx="7067550" cy="507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282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0E0D-3660-5A77-51B2-ED94A7D1CC44}"/>
              </a:ext>
            </a:extLst>
          </p:cNvPr>
          <p:cNvSpPr>
            <a:spLocks noGrp="1"/>
          </p:cNvSpPr>
          <p:nvPr>
            <p:ph type="title"/>
          </p:nvPr>
        </p:nvSpPr>
        <p:spPr/>
        <p:txBody>
          <a:bodyPr/>
          <a:lstStyle/>
          <a:p>
            <a:r>
              <a:rPr lang="en-US" dirty="0"/>
              <a:t>Behavioral design patterns </a:t>
            </a:r>
          </a:p>
        </p:txBody>
      </p:sp>
      <p:sp>
        <p:nvSpPr>
          <p:cNvPr id="3" name="Content Placeholder 2">
            <a:extLst>
              <a:ext uri="{FF2B5EF4-FFF2-40B4-BE49-F238E27FC236}">
                <a16:creationId xmlns:a16="http://schemas.microsoft.com/office/drawing/2014/main" id="{89444CF8-D9F1-A15E-5787-B627CC703013}"/>
              </a:ext>
            </a:extLst>
          </p:cNvPr>
          <p:cNvSpPr>
            <a:spLocks noGrp="1"/>
          </p:cNvSpPr>
          <p:nvPr>
            <p:ph idx="1"/>
          </p:nvPr>
        </p:nvSpPr>
        <p:spPr/>
        <p:txBody>
          <a:bodyPr/>
          <a:lstStyle/>
          <a:p>
            <a:pPr algn="just"/>
            <a:r>
              <a:rPr lang="en-US" b="1" i="0" dirty="0">
                <a:solidFill>
                  <a:srgbClr val="333333"/>
                </a:solidFill>
                <a:effectLst/>
                <a:latin typeface="inter-regular"/>
              </a:rPr>
              <a:t>Behavioral design patterns </a:t>
            </a:r>
            <a:r>
              <a:rPr lang="en-US" b="0" i="0" dirty="0">
                <a:solidFill>
                  <a:srgbClr val="333333"/>
                </a:solidFill>
                <a:effectLst/>
                <a:latin typeface="inter-regular"/>
              </a:rPr>
              <a:t>are concerned with </a:t>
            </a:r>
            <a:r>
              <a:rPr lang="en-US" b="1" i="0" dirty="0">
                <a:solidFill>
                  <a:srgbClr val="333333"/>
                </a:solidFill>
                <a:effectLst/>
                <a:latin typeface="inter-bold"/>
              </a:rPr>
              <a:t>the interaction and responsibility of objects.</a:t>
            </a:r>
            <a:endParaRPr lang="en-US" b="0" i="0" dirty="0">
              <a:solidFill>
                <a:srgbClr val="333333"/>
              </a:solidFill>
              <a:effectLst/>
              <a:latin typeface="inter-regular"/>
            </a:endParaRPr>
          </a:p>
          <a:p>
            <a:pPr algn="just"/>
            <a:r>
              <a:rPr lang="en-US" b="0" i="0" dirty="0">
                <a:solidFill>
                  <a:srgbClr val="333333"/>
                </a:solidFill>
                <a:effectLst/>
                <a:latin typeface="inter-regular"/>
              </a:rPr>
              <a:t>In these design patterns, </a:t>
            </a:r>
            <a:r>
              <a:rPr lang="en-US" b="1" i="0" dirty="0">
                <a:solidFill>
                  <a:srgbClr val="333333"/>
                </a:solidFill>
                <a:effectLst/>
                <a:latin typeface="inter-bold"/>
              </a:rPr>
              <a:t>the interaction between the objects should be in such a way that they can easily talk to each other and still should be loosely coupled.</a:t>
            </a:r>
          </a:p>
          <a:p>
            <a:pPr algn="just"/>
            <a:r>
              <a:rPr lang="en-US" b="0" i="0" dirty="0">
                <a:solidFill>
                  <a:srgbClr val="333333"/>
                </a:solidFill>
                <a:effectLst/>
                <a:latin typeface="inter-regular"/>
              </a:rPr>
              <a:t>That means the implementation and the client should be loosely coupled in order to avoid hard coding and dependencies.</a:t>
            </a:r>
          </a:p>
          <a:p>
            <a:pPr algn="just"/>
            <a:r>
              <a:rPr lang="en-US" b="0" i="0" dirty="0">
                <a:solidFill>
                  <a:srgbClr val="273239"/>
                </a:solidFill>
                <a:effectLst/>
                <a:latin typeface="urw-din"/>
              </a:rPr>
              <a:t>Behavioral patterns are </a:t>
            </a:r>
            <a:r>
              <a:rPr lang="en-US" b="0" i="1" dirty="0">
                <a:solidFill>
                  <a:srgbClr val="273239"/>
                </a:solidFill>
                <a:effectLst/>
                <a:latin typeface="urw-din"/>
              </a:rPr>
              <a:t>Chain of responsibility, Command, Interpreter, Iterator, Mediator, Memento, Null Object, Observer, State, Strategy, Template method, Visitor </a:t>
            </a:r>
            <a:r>
              <a:rPr lang="en-US" dirty="0">
                <a:solidFill>
                  <a:srgbClr val="333333"/>
                </a:solidFill>
                <a:latin typeface="inter-regular"/>
              </a:rPr>
              <a:t>.</a:t>
            </a:r>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2471146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835F-C3E9-FF6D-FC94-DC51AD344727}"/>
              </a:ext>
            </a:extLst>
          </p:cNvPr>
          <p:cNvSpPr>
            <a:spLocks noGrp="1"/>
          </p:cNvSpPr>
          <p:nvPr>
            <p:ph type="title"/>
          </p:nvPr>
        </p:nvSpPr>
        <p:spPr/>
        <p:txBody>
          <a:bodyPr/>
          <a:lstStyle/>
          <a:p>
            <a:r>
              <a:rPr lang="en-US" dirty="0"/>
              <a:t>Chain of responsibility pattern </a:t>
            </a:r>
          </a:p>
        </p:txBody>
      </p:sp>
      <p:sp>
        <p:nvSpPr>
          <p:cNvPr id="3" name="Content Placeholder 2">
            <a:extLst>
              <a:ext uri="{FF2B5EF4-FFF2-40B4-BE49-F238E27FC236}">
                <a16:creationId xmlns:a16="http://schemas.microsoft.com/office/drawing/2014/main" id="{B72B4D5A-85BD-0F66-2A76-BC0DA953CEE2}"/>
              </a:ext>
            </a:extLst>
          </p:cNvPr>
          <p:cNvSpPr>
            <a:spLocks noGrp="1"/>
          </p:cNvSpPr>
          <p:nvPr>
            <p:ph idx="1"/>
          </p:nvPr>
        </p:nvSpPr>
        <p:spPr/>
        <p:txBody>
          <a:bodyPr>
            <a:normAutofit/>
          </a:bodyPr>
          <a:lstStyle/>
          <a:p>
            <a:r>
              <a:rPr lang="en-US" b="0" i="0" dirty="0">
                <a:solidFill>
                  <a:srgbClr val="273239"/>
                </a:solidFill>
                <a:effectLst/>
                <a:latin typeface="urw-din"/>
              </a:rPr>
              <a:t>Chain of responsibility pattern is used to achieve loose coupling in software design where a request from the client is passed to a chain of objects to process them.</a:t>
            </a:r>
          </a:p>
          <a:p>
            <a:r>
              <a:rPr lang="en-US" b="0" i="0" dirty="0">
                <a:solidFill>
                  <a:srgbClr val="273239"/>
                </a:solidFill>
                <a:effectLst/>
                <a:latin typeface="urw-din"/>
              </a:rPr>
              <a:t> Later, the object in the chain will decide themselves who will be processing the request and whether the request is required to be sent to the next object in the chain or not.</a:t>
            </a:r>
          </a:p>
          <a:p>
            <a:pPr algn="l" fontAlgn="base"/>
            <a:r>
              <a:rPr lang="en-US" b="1" i="0" dirty="0">
                <a:solidFill>
                  <a:srgbClr val="273239"/>
                </a:solidFill>
                <a:effectLst/>
                <a:latin typeface="urw-din"/>
              </a:rPr>
              <a:t>Where and When Chain of Responsibility pattern is applicable : </a:t>
            </a: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When you want to decouple a request’s sender and receiver</a:t>
            </a:r>
          </a:p>
          <a:p>
            <a:pPr algn="l" fontAlgn="base">
              <a:buFont typeface="Arial" panose="020B0604020202020204" pitchFamily="34" charset="0"/>
              <a:buChar char="•"/>
            </a:pPr>
            <a:r>
              <a:rPr lang="en-US" b="0" i="0" dirty="0">
                <a:solidFill>
                  <a:srgbClr val="273239"/>
                </a:solidFill>
                <a:effectLst/>
                <a:latin typeface="urw-din"/>
              </a:rPr>
              <a:t>Multiple objects, determined at runtime, are candidates to handle a request</a:t>
            </a:r>
          </a:p>
          <a:p>
            <a:pPr algn="l" fontAlgn="base">
              <a:buFont typeface="Arial" panose="020B0604020202020204" pitchFamily="34" charset="0"/>
              <a:buChar char="•"/>
            </a:pPr>
            <a:r>
              <a:rPr lang="en-US" b="0" i="0" dirty="0">
                <a:solidFill>
                  <a:srgbClr val="273239"/>
                </a:solidFill>
                <a:effectLst/>
                <a:latin typeface="urw-din"/>
              </a:rPr>
              <a:t>When you don’t want to specify handlers explicitly in your code</a:t>
            </a:r>
          </a:p>
          <a:p>
            <a:pPr algn="l" fontAlgn="base">
              <a:buFont typeface="Arial" panose="020B0604020202020204" pitchFamily="34" charset="0"/>
              <a:buChar char="•"/>
            </a:pPr>
            <a:r>
              <a:rPr lang="en-US" b="0" i="0" dirty="0">
                <a:solidFill>
                  <a:srgbClr val="273239"/>
                </a:solidFill>
                <a:effectLst/>
                <a:latin typeface="urw-din"/>
              </a:rPr>
              <a:t>When you want to issue a request to one of several objects without specifying the receiver explicitly.</a:t>
            </a:r>
          </a:p>
          <a:p>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427570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2E77-F22A-1E89-EDFF-39A6FF3E254C}"/>
              </a:ext>
            </a:extLst>
          </p:cNvPr>
          <p:cNvSpPr>
            <a:spLocks noGrp="1"/>
          </p:cNvSpPr>
          <p:nvPr>
            <p:ph type="title"/>
          </p:nvPr>
        </p:nvSpPr>
        <p:spPr>
          <a:xfrm>
            <a:off x="677334" y="816638"/>
            <a:ext cx="8596668" cy="1320800"/>
          </a:xfrm>
        </p:spPr>
        <p:txBody>
          <a:bodyPr/>
          <a:lstStyle/>
          <a:p>
            <a:r>
              <a:rPr lang="en-US" b="0" i="0" dirty="0">
                <a:solidFill>
                  <a:srgbClr val="610B38"/>
                </a:solidFill>
                <a:effectLst/>
                <a:latin typeface="erdana"/>
              </a:rPr>
              <a:t>Advantage of design pattern:</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C0357F8-1195-6B4B-680C-2AC42C130670}"/>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They are reusable in multiple projects.</a:t>
            </a:r>
          </a:p>
          <a:p>
            <a:pPr algn="just">
              <a:buFont typeface="+mj-lt"/>
              <a:buAutoNum type="arabicPeriod"/>
            </a:pPr>
            <a:r>
              <a:rPr lang="en-US" b="0" i="0" dirty="0">
                <a:solidFill>
                  <a:srgbClr val="000000"/>
                </a:solidFill>
                <a:effectLst/>
                <a:latin typeface="inter-regular"/>
              </a:rPr>
              <a:t>They provide the solutions that help to define the system architecture.</a:t>
            </a:r>
          </a:p>
          <a:p>
            <a:pPr algn="just">
              <a:buFont typeface="+mj-lt"/>
              <a:buAutoNum type="arabicPeriod"/>
            </a:pPr>
            <a:r>
              <a:rPr lang="en-US" b="0" i="0" dirty="0">
                <a:solidFill>
                  <a:srgbClr val="000000"/>
                </a:solidFill>
                <a:effectLst/>
                <a:latin typeface="inter-regular"/>
              </a:rPr>
              <a:t>They provide transparency to the design of an application.</a:t>
            </a:r>
          </a:p>
          <a:p>
            <a:pPr algn="just">
              <a:buFont typeface="+mj-lt"/>
              <a:buAutoNum type="arabicPeriod"/>
            </a:pPr>
            <a:r>
              <a:rPr lang="en-US" b="0" i="0" dirty="0">
                <a:solidFill>
                  <a:srgbClr val="000000"/>
                </a:solidFill>
                <a:effectLst/>
                <a:latin typeface="inter-regular"/>
              </a:rPr>
              <a:t>They are well-proved and testified solutions since they have been built upon the knowledge and experience of expert software developers.</a:t>
            </a:r>
          </a:p>
          <a:p>
            <a:pPr algn="just">
              <a:buFont typeface="+mj-lt"/>
              <a:buAutoNum type="arabicPeriod"/>
            </a:pPr>
            <a:r>
              <a:rPr lang="en-US" b="0" i="0" dirty="0">
                <a:solidFill>
                  <a:srgbClr val="000000"/>
                </a:solidFill>
                <a:effectLst/>
                <a:latin typeface="inter-regular"/>
              </a:rPr>
              <a:t>Design patterns </a:t>
            </a:r>
            <a:r>
              <a:rPr lang="en-US" b="0" i="0" dirty="0" err="1">
                <a:solidFill>
                  <a:srgbClr val="000000"/>
                </a:solidFill>
                <a:effectLst/>
                <a:latin typeface="inter-regular"/>
              </a:rPr>
              <a:t>don?t</a:t>
            </a:r>
            <a:r>
              <a:rPr lang="en-US" b="0" i="0" dirty="0">
                <a:solidFill>
                  <a:srgbClr val="000000"/>
                </a:solidFill>
                <a:effectLst/>
                <a:latin typeface="inter-regular"/>
              </a:rPr>
              <a:t> guarantee an absolute solution to a problem. They provide clarity to the system architecture and the possibility of building a better system.</a:t>
            </a:r>
          </a:p>
          <a:p>
            <a:endParaRPr lang="en-US" dirty="0"/>
          </a:p>
        </p:txBody>
      </p:sp>
    </p:spTree>
    <p:extLst>
      <p:ext uri="{BB962C8B-B14F-4D97-AF65-F5344CB8AC3E}">
        <p14:creationId xmlns:p14="http://schemas.microsoft.com/office/powerpoint/2010/main" val="2326786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8FB9-83AD-BAE6-4C08-93CAD51DC31E}"/>
              </a:ext>
            </a:extLst>
          </p:cNvPr>
          <p:cNvSpPr>
            <a:spLocks noGrp="1"/>
          </p:cNvSpPr>
          <p:nvPr>
            <p:ph type="title"/>
          </p:nvPr>
        </p:nvSpPr>
        <p:spPr/>
        <p:txBody>
          <a:bodyPr/>
          <a:lstStyle/>
          <a:p>
            <a:endParaRPr lang="en-US"/>
          </a:p>
        </p:txBody>
      </p:sp>
      <p:pic>
        <p:nvPicPr>
          <p:cNvPr id="15362" name="Picture 2">
            <a:extLst>
              <a:ext uri="{FF2B5EF4-FFF2-40B4-BE49-F238E27FC236}">
                <a16:creationId xmlns:a16="http://schemas.microsoft.com/office/drawing/2014/main" id="{90816319-8FB1-CC6D-3F57-E83A7A0632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5474" y="1205948"/>
            <a:ext cx="5061089" cy="4836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0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2592-F9B8-F7D1-D04D-E577CEB6F55D}"/>
              </a:ext>
            </a:extLst>
          </p:cNvPr>
          <p:cNvSpPr>
            <a:spLocks noGrp="1"/>
          </p:cNvSpPr>
          <p:nvPr>
            <p:ph type="title"/>
          </p:nvPr>
        </p:nvSpPr>
        <p:spPr/>
        <p:txBody>
          <a:bodyPr/>
          <a:lstStyle/>
          <a:p>
            <a:r>
              <a:rPr lang="en-US" dirty="0"/>
              <a:t>A Command Pattern </a:t>
            </a:r>
          </a:p>
        </p:txBody>
      </p:sp>
      <p:sp>
        <p:nvSpPr>
          <p:cNvPr id="3" name="Content Placeholder 2">
            <a:extLst>
              <a:ext uri="{FF2B5EF4-FFF2-40B4-BE49-F238E27FC236}">
                <a16:creationId xmlns:a16="http://schemas.microsoft.com/office/drawing/2014/main" id="{D7682E8E-C097-33BB-0E28-ED784CF49F84}"/>
              </a:ext>
            </a:extLst>
          </p:cNvPr>
          <p:cNvSpPr>
            <a:spLocks noGrp="1"/>
          </p:cNvSpPr>
          <p:nvPr>
            <p:ph idx="1"/>
          </p:nvPr>
        </p:nvSpPr>
        <p:spPr/>
        <p:txBody>
          <a:bodyPr/>
          <a:lstStyle/>
          <a:p>
            <a:r>
              <a:rPr lang="en-US" b="0" i="0" dirty="0">
                <a:solidFill>
                  <a:srgbClr val="333333"/>
                </a:solidFill>
                <a:effectLst/>
                <a:latin typeface="inter-regular"/>
              </a:rPr>
              <a:t>A Command Pattern says that "</a:t>
            </a:r>
            <a:r>
              <a:rPr lang="en-US" b="0" i="1" dirty="0">
                <a:solidFill>
                  <a:srgbClr val="333333"/>
                </a:solidFill>
                <a:effectLst/>
                <a:latin typeface="inter-regular"/>
              </a:rPr>
              <a:t>encapsulate a request under an object as a command and pass it to invoker object.</a:t>
            </a:r>
          </a:p>
          <a:p>
            <a:r>
              <a:rPr lang="en-US" b="0" i="1" dirty="0">
                <a:solidFill>
                  <a:srgbClr val="333333"/>
                </a:solidFill>
                <a:effectLst/>
                <a:latin typeface="inter-regular"/>
              </a:rPr>
              <a:t> Invoker object looks for the appropriate object which can handle this command and pass the command to the corresponding object and that object executes the command</a:t>
            </a:r>
            <a:r>
              <a:rPr lang="en-US" b="0" i="0" dirty="0">
                <a:solidFill>
                  <a:srgbClr val="333333"/>
                </a:solidFill>
                <a:effectLst/>
                <a:latin typeface="inter-regular"/>
              </a:rPr>
              <a:t>".</a:t>
            </a:r>
          </a:p>
          <a:p>
            <a:r>
              <a:rPr lang="en-US" dirty="0">
                <a:solidFill>
                  <a:srgbClr val="333333"/>
                </a:solidFill>
                <a:latin typeface="inter-regular"/>
              </a:rPr>
              <a:t>Program in eclipse.</a:t>
            </a:r>
            <a:endParaRPr lang="en-US" dirty="0"/>
          </a:p>
        </p:txBody>
      </p:sp>
    </p:spTree>
    <p:extLst>
      <p:ext uri="{BB962C8B-B14F-4D97-AF65-F5344CB8AC3E}">
        <p14:creationId xmlns:p14="http://schemas.microsoft.com/office/powerpoint/2010/main" val="1458794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2F72-D874-E305-60B0-6C6F5C9417F7}"/>
              </a:ext>
            </a:extLst>
          </p:cNvPr>
          <p:cNvSpPr>
            <a:spLocks noGrp="1"/>
          </p:cNvSpPr>
          <p:nvPr>
            <p:ph type="title"/>
          </p:nvPr>
        </p:nvSpPr>
        <p:spPr/>
        <p:txBody>
          <a:bodyPr/>
          <a:lstStyle/>
          <a:p>
            <a:r>
              <a:rPr lang="en-US" dirty="0"/>
              <a:t>An Interpreter Pattern </a:t>
            </a:r>
          </a:p>
        </p:txBody>
      </p:sp>
      <p:sp>
        <p:nvSpPr>
          <p:cNvPr id="3" name="Content Placeholder 2">
            <a:extLst>
              <a:ext uri="{FF2B5EF4-FFF2-40B4-BE49-F238E27FC236}">
                <a16:creationId xmlns:a16="http://schemas.microsoft.com/office/drawing/2014/main" id="{C1148D43-9F85-652E-555F-B4C1EBABB267}"/>
              </a:ext>
            </a:extLst>
          </p:cNvPr>
          <p:cNvSpPr>
            <a:spLocks noGrp="1"/>
          </p:cNvSpPr>
          <p:nvPr>
            <p:ph idx="1"/>
          </p:nvPr>
        </p:nvSpPr>
        <p:spPr/>
        <p:txBody>
          <a:bodyPr/>
          <a:lstStyle/>
          <a:p>
            <a:r>
              <a:rPr lang="en-US" b="0" i="0" dirty="0">
                <a:solidFill>
                  <a:srgbClr val="333333"/>
                </a:solidFill>
                <a:effectLst/>
                <a:latin typeface="inter-regular"/>
              </a:rPr>
              <a:t>An Interpreter Pattern says that </a:t>
            </a:r>
            <a:r>
              <a:rPr lang="en-US" b="1" i="0" dirty="0">
                <a:solidFill>
                  <a:srgbClr val="333333"/>
                </a:solidFill>
                <a:effectLst/>
                <a:latin typeface="inter-bold"/>
              </a:rPr>
              <a:t>"to define a representation of grammar of a given language, along with an interpreter that uses this representation to interpret sentences in the language".</a:t>
            </a:r>
          </a:p>
          <a:p>
            <a:endParaRPr lang="en-US" dirty="0"/>
          </a:p>
        </p:txBody>
      </p:sp>
    </p:spTree>
    <p:extLst>
      <p:ext uri="{BB962C8B-B14F-4D97-AF65-F5344CB8AC3E}">
        <p14:creationId xmlns:p14="http://schemas.microsoft.com/office/powerpoint/2010/main" val="3043935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27414-7AB6-AF7B-0342-C74780B56C36}"/>
              </a:ext>
            </a:extLst>
          </p:cNvPr>
          <p:cNvPicPr>
            <a:picLocks noChangeAspect="1"/>
          </p:cNvPicPr>
          <p:nvPr/>
        </p:nvPicPr>
        <p:blipFill>
          <a:blip r:embed="rId2"/>
          <a:stretch>
            <a:fillRect/>
          </a:stretch>
        </p:blipFill>
        <p:spPr>
          <a:xfrm>
            <a:off x="1351722" y="2107096"/>
            <a:ext cx="8268528" cy="4134677"/>
          </a:xfrm>
          <a:prstGeom prst="rect">
            <a:avLst/>
          </a:prstGeom>
        </p:spPr>
      </p:pic>
      <p:sp>
        <p:nvSpPr>
          <p:cNvPr id="5" name="Rectangle 4">
            <a:extLst>
              <a:ext uri="{FF2B5EF4-FFF2-40B4-BE49-F238E27FC236}">
                <a16:creationId xmlns:a16="http://schemas.microsoft.com/office/drawing/2014/main" id="{FE0A4439-9CB0-59FE-0151-F68129A92321}"/>
              </a:ext>
            </a:extLst>
          </p:cNvPr>
          <p:cNvSpPr/>
          <p:nvPr/>
        </p:nvSpPr>
        <p:spPr>
          <a:xfrm>
            <a:off x="357809" y="463826"/>
            <a:ext cx="8746434" cy="1020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Infix expression example: a+b*c </a:t>
            </a:r>
          </a:p>
          <a:p>
            <a:pPr algn="ctr"/>
            <a:r>
              <a:rPr lang="en-US"/>
              <a:t>Its corresponding postfix expression: abc*+</a:t>
            </a:r>
          </a:p>
        </p:txBody>
      </p:sp>
    </p:spTree>
    <p:extLst>
      <p:ext uri="{BB962C8B-B14F-4D97-AF65-F5344CB8AC3E}">
        <p14:creationId xmlns:p14="http://schemas.microsoft.com/office/powerpoint/2010/main" val="2187157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032F-C884-4EA6-A21E-8043F4FD0F97}"/>
              </a:ext>
            </a:extLst>
          </p:cNvPr>
          <p:cNvSpPr>
            <a:spLocks noGrp="1"/>
          </p:cNvSpPr>
          <p:nvPr>
            <p:ph type="title"/>
          </p:nvPr>
        </p:nvSpPr>
        <p:spPr>
          <a:xfrm>
            <a:off x="561096" y="477864"/>
            <a:ext cx="8596668" cy="1320800"/>
          </a:xfrm>
        </p:spPr>
        <p:txBody>
          <a:bodyPr/>
          <a:lstStyle/>
          <a:p>
            <a:r>
              <a:rPr lang="en-US" dirty="0"/>
              <a:t>Iterator Pattern </a:t>
            </a:r>
          </a:p>
        </p:txBody>
      </p:sp>
      <p:sp>
        <p:nvSpPr>
          <p:cNvPr id="3" name="Content Placeholder 2">
            <a:extLst>
              <a:ext uri="{FF2B5EF4-FFF2-40B4-BE49-F238E27FC236}">
                <a16:creationId xmlns:a16="http://schemas.microsoft.com/office/drawing/2014/main" id="{2B304B72-7774-4244-48F4-A7377EAD51FB}"/>
              </a:ext>
            </a:extLst>
          </p:cNvPr>
          <p:cNvSpPr>
            <a:spLocks noGrp="1"/>
          </p:cNvSpPr>
          <p:nvPr>
            <p:ph idx="1"/>
          </p:nvPr>
        </p:nvSpPr>
        <p:spPr>
          <a:xfrm>
            <a:off x="390616" y="1178564"/>
            <a:ext cx="8596668" cy="3880773"/>
          </a:xfrm>
        </p:spPr>
        <p:txBody>
          <a:bodyPr/>
          <a:lstStyle/>
          <a:p>
            <a:r>
              <a:rPr lang="en-US" dirty="0"/>
              <a:t>According to GoF, Iterator Pattern is used "to access the elements of an aggregate object sequentially without exposing its underlying implementation".</a:t>
            </a:r>
          </a:p>
          <a:p>
            <a:endParaRPr lang="en-US" dirty="0"/>
          </a:p>
          <a:p>
            <a:r>
              <a:rPr lang="en-US" dirty="0"/>
              <a:t>The Iterator pattern is also known as Cursor.(A cursor is use to iterate or travers or </a:t>
            </a:r>
            <a:r>
              <a:rPr lang="en-US" dirty="0" err="1"/>
              <a:t>retriev</a:t>
            </a:r>
            <a:r>
              <a:rPr lang="en-US" dirty="0"/>
              <a:t> a collection or stream objects elements one by one    </a:t>
            </a:r>
            <a:r>
              <a:rPr lang="en-US" dirty="0" err="1"/>
              <a:t>Innumaration,List</a:t>
            </a:r>
            <a:r>
              <a:rPr lang="en-US"/>
              <a:t>-iterator )</a:t>
            </a:r>
            <a:endParaRPr lang="en-US" dirty="0"/>
          </a:p>
          <a:p>
            <a:r>
              <a:rPr lang="en-US" dirty="0"/>
              <a:t>Note:</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java.util.Iterator</a:t>
            </a:r>
            <a:r>
              <a:rPr lang="en-US" b="0" i="0" dirty="0">
                <a:solidFill>
                  <a:srgbClr val="333333"/>
                </a:solidFill>
                <a:effectLst/>
                <a:latin typeface="Arial" panose="020B0604020202020204" pitchFamily="34" charset="0"/>
              </a:rPr>
              <a:t> interface uses Iterator Design Pattern.</a:t>
            </a:r>
          </a:p>
          <a:p>
            <a:endParaRPr lang="en-US" dirty="0"/>
          </a:p>
        </p:txBody>
      </p:sp>
    </p:spTree>
    <p:extLst>
      <p:ext uri="{BB962C8B-B14F-4D97-AF65-F5344CB8AC3E}">
        <p14:creationId xmlns:p14="http://schemas.microsoft.com/office/powerpoint/2010/main" val="4196006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terator Pattern UML">
            <a:extLst>
              <a:ext uri="{FF2B5EF4-FFF2-40B4-BE49-F238E27FC236}">
                <a16:creationId xmlns:a16="http://schemas.microsoft.com/office/drawing/2014/main" id="{FB67CEB6-B171-BAC9-3E2C-C7CC13486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227" y="485983"/>
            <a:ext cx="7258050" cy="6124575"/>
          </a:xfrm>
          <a:prstGeom prst="rect">
            <a:avLst/>
          </a:prstGeom>
          <a:solidFill>
            <a:srgbClr val="C8BECC"/>
          </a:solidFill>
        </p:spPr>
      </p:pic>
      <p:cxnSp>
        <p:nvCxnSpPr>
          <p:cNvPr id="7" name="Straight Arrow Connector 6">
            <a:extLst>
              <a:ext uri="{FF2B5EF4-FFF2-40B4-BE49-F238E27FC236}">
                <a16:creationId xmlns:a16="http://schemas.microsoft.com/office/drawing/2014/main" id="{8DBB255D-8E39-76A1-07E1-1C518F48C5A5}"/>
              </a:ext>
            </a:extLst>
          </p:cNvPr>
          <p:cNvCxnSpPr/>
          <p:nvPr/>
        </p:nvCxnSpPr>
        <p:spPr>
          <a:xfrm flipV="1">
            <a:off x="5353878" y="1683026"/>
            <a:ext cx="1510748" cy="834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89018FE-32B8-0455-1B2C-15C60ECA7C27}"/>
              </a:ext>
            </a:extLst>
          </p:cNvPr>
          <p:cNvSpPr/>
          <p:nvPr/>
        </p:nvSpPr>
        <p:spPr>
          <a:xfrm>
            <a:off x="3657600" y="1828800"/>
            <a:ext cx="503583" cy="689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575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C096-3ECA-953C-421A-90D94260A877}"/>
              </a:ext>
            </a:extLst>
          </p:cNvPr>
          <p:cNvSpPr>
            <a:spLocks noGrp="1"/>
          </p:cNvSpPr>
          <p:nvPr>
            <p:ph type="title"/>
          </p:nvPr>
        </p:nvSpPr>
        <p:spPr/>
        <p:txBody>
          <a:bodyPr/>
          <a:lstStyle/>
          <a:p>
            <a:r>
              <a:rPr lang="en-US" dirty="0"/>
              <a:t>A Mediator Pattern </a:t>
            </a:r>
          </a:p>
        </p:txBody>
      </p:sp>
      <p:sp>
        <p:nvSpPr>
          <p:cNvPr id="3" name="Content Placeholder 2">
            <a:extLst>
              <a:ext uri="{FF2B5EF4-FFF2-40B4-BE49-F238E27FC236}">
                <a16:creationId xmlns:a16="http://schemas.microsoft.com/office/drawing/2014/main" id="{B8C797D4-D444-4D46-D46E-14DC1BE653DF}"/>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A Mediator Pattern says that "to define an object that encapsulates how a set of objects interact".</a:t>
            </a:r>
          </a:p>
          <a:p>
            <a:pPr algn="just"/>
            <a:r>
              <a:rPr lang="en-US" b="0" i="0" dirty="0">
                <a:solidFill>
                  <a:srgbClr val="333333"/>
                </a:solidFill>
                <a:effectLst/>
                <a:latin typeface="inter-regular"/>
              </a:rPr>
              <a:t>I will explain the Mediator pattern by considering a problem. When we begin with development, we have a few classes and these classes interact with each other producing results. Now, consider slowly, the logic becomes more complex when functionality increases. Then what happens? We add more classes and they still interact with each other but it gets really difficult to maintain this code now. So, Mediator pattern takes care of this problem.</a:t>
            </a:r>
          </a:p>
          <a:p>
            <a:pPr algn="just"/>
            <a:r>
              <a:rPr lang="en-US" b="0" i="0" dirty="0">
                <a:solidFill>
                  <a:srgbClr val="333333"/>
                </a:solidFill>
                <a:effectLst/>
                <a:latin typeface="inter-regular"/>
              </a:rPr>
              <a:t>Mediator pattern is used to reduce communication complexity between multiple objects or classes. This pattern provides a mediator class which normally handles all the communications between different classes and supports easy maintainability of the code by loose coupling.</a:t>
            </a:r>
          </a:p>
          <a:p>
            <a:pPr algn="just"/>
            <a:r>
              <a:rPr lang="en-US" b="0" i="0" dirty="0">
                <a:solidFill>
                  <a:srgbClr val="610B4B"/>
                </a:solidFill>
                <a:effectLst/>
                <a:latin typeface="erdana"/>
              </a:rPr>
              <a:t>Usage:</a:t>
            </a:r>
          </a:p>
          <a:p>
            <a:pPr algn="just">
              <a:buFont typeface="Arial" panose="020B0604020202020204" pitchFamily="34" charset="0"/>
              <a:buChar char="•"/>
            </a:pPr>
            <a:r>
              <a:rPr lang="en-US" b="0" i="0" dirty="0">
                <a:solidFill>
                  <a:srgbClr val="000000"/>
                </a:solidFill>
                <a:effectLst/>
                <a:latin typeface="inter-regular"/>
              </a:rPr>
              <a:t>It is commonly used in message-based systems likewise chat applications.</a:t>
            </a:r>
          </a:p>
          <a:p>
            <a:pPr algn="just">
              <a:buFont typeface="Arial" panose="020B0604020202020204" pitchFamily="34" charset="0"/>
              <a:buChar char="•"/>
            </a:pPr>
            <a:r>
              <a:rPr lang="en-US" b="0" i="0" dirty="0">
                <a:solidFill>
                  <a:srgbClr val="000000"/>
                </a:solidFill>
                <a:effectLst/>
                <a:latin typeface="inter-regular"/>
              </a:rPr>
              <a:t>When the set of objects communicate in complex but in well-defined ways.</a:t>
            </a:r>
          </a:p>
          <a:p>
            <a:br>
              <a:rPr lang="en-US" dirty="0"/>
            </a:br>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2766747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3DC973-7744-FC50-75B6-49A65366FE67}"/>
              </a:ext>
            </a:extLst>
          </p:cNvPr>
          <p:cNvPicPr>
            <a:picLocks noChangeAspect="1"/>
          </p:cNvPicPr>
          <p:nvPr/>
        </p:nvPicPr>
        <p:blipFill>
          <a:blip r:embed="rId2"/>
          <a:stretch>
            <a:fillRect/>
          </a:stretch>
        </p:blipFill>
        <p:spPr>
          <a:xfrm>
            <a:off x="2481262" y="1162050"/>
            <a:ext cx="7229475" cy="4533900"/>
          </a:xfrm>
          <a:prstGeom prst="rect">
            <a:avLst/>
          </a:prstGeom>
        </p:spPr>
      </p:pic>
    </p:spTree>
    <p:extLst>
      <p:ext uri="{BB962C8B-B14F-4D97-AF65-F5344CB8AC3E}">
        <p14:creationId xmlns:p14="http://schemas.microsoft.com/office/powerpoint/2010/main" val="327861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25CA-3F4A-26A2-EC4C-E75CC04BF9E9}"/>
              </a:ext>
            </a:extLst>
          </p:cNvPr>
          <p:cNvSpPr>
            <a:spLocks noGrp="1"/>
          </p:cNvSpPr>
          <p:nvPr>
            <p:ph type="title"/>
          </p:nvPr>
        </p:nvSpPr>
        <p:spPr/>
        <p:txBody>
          <a:bodyPr/>
          <a:lstStyle/>
          <a:p>
            <a:r>
              <a:rPr lang="en-US" dirty="0"/>
              <a:t>A Memento Pattern </a:t>
            </a:r>
          </a:p>
        </p:txBody>
      </p:sp>
      <p:sp>
        <p:nvSpPr>
          <p:cNvPr id="3" name="Content Placeholder 2">
            <a:extLst>
              <a:ext uri="{FF2B5EF4-FFF2-40B4-BE49-F238E27FC236}">
                <a16:creationId xmlns:a16="http://schemas.microsoft.com/office/drawing/2014/main" id="{0347F121-78CE-C12C-4654-056A66810611}"/>
              </a:ext>
            </a:extLst>
          </p:cNvPr>
          <p:cNvSpPr>
            <a:spLocks noGrp="1"/>
          </p:cNvSpPr>
          <p:nvPr>
            <p:ph idx="1"/>
          </p:nvPr>
        </p:nvSpPr>
        <p:spPr/>
        <p:txBody>
          <a:bodyPr/>
          <a:lstStyle/>
          <a:p>
            <a:r>
              <a:rPr lang="en-US" b="0" i="0" dirty="0">
                <a:solidFill>
                  <a:srgbClr val="333333"/>
                </a:solidFill>
                <a:effectLst/>
                <a:latin typeface="inter-regular"/>
              </a:rPr>
              <a:t>A Memento Pattern says that "to restore the state of an object to its previous state". But it must do this without violating Encapsulation. Such case is useful in case of error or failure.</a:t>
            </a:r>
          </a:p>
          <a:p>
            <a:pPr algn="just"/>
            <a:r>
              <a:rPr lang="en-US" dirty="0">
                <a:solidFill>
                  <a:srgbClr val="333333"/>
                </a:solidFill>
                <a:latin typeface="inter-regular"/>
              </a:rPr>
              <a:t>Note:</a:t>
            </a:r>
            <a:r>
              <a:rPr lang="en-US" b="0" i="0" dirty="0">
                <a:solidFill>
                  <a:srgbClr val="333333"/>
                </a:solidFill>
                <a:effectLst/>
                <a:latin typeface="inter-regular"/>
              </a:rPr>
              <a:t> Undo or backspace or </a:t>
            </a:r>
            <a:r>
              <a:rPr lang="en-US" b="0" i="0" dirty="0" err="1">
                <a:solidFill>
                  <a:srgbClr val="333333"/>
                </a:solidFill>
                <a:effectLst/>
                <a:latin typeface="inter-regular"/>
              </a:rPr>
              <a:t>ctrl+z</a:t>
            </a:r>
            <a:r>
              <a:rPr lang="en-US" b="0" i="0" dirty="0">
                <a:solidFill>
                  <a:srgbClr val="333333"/>
                </a:solidFill>
                <a:effectLst/>
                <a:latin typeface="inter-regular"/>
              </a:rPr>
              <a:t> is one of the most used operation in an editor. Memento design pattern is used to implement the undo operation. This is done by saving the current state of the object as it changes state.</a:t>
            </a:r>
          </a:p>
          <a:p>
            <a:br>
              <a:rPr lang="en-US" dirty="0"/>
            </a:br>
            <a:endParaRPr lang="en-US" dirty="0"/>
          </a:p>
        </p:txBody>
      </p:sp>
    </p:spTree>
    <p:extLst>
      <p:ext uri="{BB962C8B-B14F-4D97-AF65-F5344CB8AC3E}">
        <p14:creationId xmlns:p14="http://schemas.microsoft.com/office/powerpoint/2010/main" val="1786291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Memento Pattern">
            <a:extLst>
              <a:ext uri="{FF2B5EF4-FFF2-40B4-BE49-F238E27FC236}">
                <a16:creationId xmlns:a16="http://schemas.microsoft.com/office/drawing/2014/main" id="{B0B890F3-8B3A-E12C-FA73-506D836FA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042988"/>
            <a:ext cx="638175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59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EB52-F5CE-9F0B-4CA4-71EEEF3F5051}"/>
              </a:ext>
            </a:extLst>
          </p:cNvPr>
          <p:cNvSpPr>
            <a:spLocks noGrp="1"/>
          </p:cNvSpPr>
          <p:nvPr>
            <p:ph type="title"/>
          </p:nvPr>
        </p:nvSpPr>
        <p:spPr/>
        <p:txBody>
          <a:bodyPr/>
          <a:lstStyle/>
          <a:p>
            <a:r>
              <a:rPr lang="en-US" dirty="0"/>
              <a:t>Categorization of design patterns:</a:t>
            </a:r>
          </a:p>
        </p:txBody>
      </p:sp>
      <p:sp>
        <p:nvSpPr>
          <p:cNvPr id="3" name="Content Placeholder 2">
            <a:extLst>
              <a:ext uri="{FF2B5EF4-FFF2-40B4-BE49-F238E27FC236}">
                <a16:creationId xmlns:a16="http://schemas.microsoft.com/office/drawing/2014/main" id="{44DF9022-A52C-1B2A-0E9D-AA5D360BD211}"/>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Basically, design patterns are categorized into two parts:</a:t>
            </a:r>
          </a:p>
          <a:p>
            <a:pPr algn="just">
              <a:buFont typeface="+mj-lt"/>
              <a:buAutoNum type="arabicPeriod"/>
            </a:pPr>
            <a:r>
              <a:rPr lang="en-US" b="0" i="0" dirty="0">
                <a:solidFill>
                  <a:srgbClr val="000000"/>
                </a:solidFill>
                <a:effectLst/>
                <a:latin typeface="inter-regular"/>
              </a:rPr>
              <a:t>Core Java (or JSE) Design Patterns.</a:t>
            </a:r>
          </a:p>
          <a:p>
            <a:pPr algn="just">
              <a:buFont typeface="+mj-lt"/>
              <a:buAutoNum type="arabicPeriod"/>
            </a:pPr>
            <a:r>
              <a:rPr lang="en-US" b="0" i="0" dirty="0">
                <a:solidFill>
                  <a:srgbClr val="000000"/>
                </a:solidFill>
                <a:effectLst/>
                <a:latin typeface="inter-regular"/>
              </a:rPr>
              <a:t>JEE Design Patterns.</a:t>
            </a:r>
          </a:p>
          <a:p>
            <a:r>
              <a:rPr lang="en-US" dirty="0"/>
              <a:t>Core Java Design Patterns:</a:t>
            </a:r>
          </a:p>
          <a:p>
            <a:pPr algn="just"/>
            <a:r>
              <a:rPr lang="en-US" b="0" i="0" dirty="0">
                <a:solidFill>
                  <a:srgbClr val="610B38"/>
                </a:solidFill>
                <a:effectLst/>
                <a:latin typeface="erdana"/>
              </a:rPr>
              <a:t>1.Creational Design Pattern</a:t>
            </a:r>
          </a:p>
          <a:p>
            <a:pPr algn="just">
              <a:buFont typeface="+mj-lt"/>
              <a:buAutoNum type="arabicPeriod"/>
            </a:pPr>
            <a:r>
              <a:rPr lang="en-US" b="0" i="0" dirty="0">
                <a:solidFill>
                  <a:srgbClr val="000000"/>
                </a:solidFill>
                <a:effectLst/>
                <a:latin typeface="inter-regular"/>
              </a:rPr>
              <a:t>Factory Pattern</a:t>
            </a:r>
          </a:p>
          <a:p>
            <a:pPr algn="just">
              <a:buFont typeface="+mj-lt"/>
              <a:buAutoNum type="arabicPeriod"/>
            </a:pPr>
            <a:r>
              <a:rPr lang="en-US" b="0" i="0" dirty="0">
                <a:solidFill>
                  <a:srgbClr val="000000"/>
                </a:solidFill>
                <a:effectLst/>
                <a:latin typeface="inter-regular"/>
              </a:rPr>
              <a:t>Abstract Factory Pattern</a:t>
            </a:r>
          </a:p>
          <a:p>
            <a:pPr algn="just">
              <a:buFont typeface="+mj-lt"/>
              <a:buAutoNum type="arabicPeriod"/>
            </a:pPr>
            <a:r>
              <a:rPr lang="en-US" b="0" i="0" dirty="0">
                <a:solidFill>
                  <a:srgbClr val="000000"/>
                </a:solidFill>
                <a:effectLst/>
                <a:latin typeface="inter-regular"/>
              </a:rPr>
              <a:t>Singleton Pattern</a:t>
            </a:r>
          </a:p>
          <a:p>
            <a:pPr algn="just">
              <a:buFont typeface="+mj-lt"/>
              <a:buAutoNum type="arabicPeriod"/>
            </a:pPr>
            <a:r>
              <a:rPr lang="en-US" b="0" i="0" dirty="0">
                <a:solidFill>
                  <a:srgbClr val="000000"/>
                </a:solidFill>
                <a:effectLst/>
                <a:latin typeface="inter-regular"/>
              </a:rPr>
              <a:t>Prototype Pattern</a:t>
            </a:r>
          </a:p>
          <a:p>
            <a:pPr algn="just">
              <a:buFont typeface="+mj-lt"/>
              <a:buAutoNum type="arabicPeriod"/>
            </a:pPr>
            <a:r>
              <a:rPr lang="en-US" b="0" i="0" dirty="0">
                <a:solidFill>
                  <a:srgbClr val="000000"/>
                </a:solidFill>
                <a:effectLst/>
                <a:latin typeface="inter-regular"/>
              </a:rPr>
              <a:t>Builder Pattern.</a:t>
            </a:r>
          </a:p>
          <a:p>
            <a:pPr marL="0" indent="0" algn="just">
              <a:buNone/>
            </a:pPr>
            <a:r>
              <a:rPr lang="en-US" dirty="0">
                <a:solidFill>
                  <a:srgbClr val="000000"/>
                </a:solidFill>
                <a:latin typeface="inter-regular"/>
              </a:rPr>
              <a:t>6.Object pool Pattern</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2629676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850D-90D7-BFFB-C5A9-2B049386D459}"/>
              </a:ext>
            </a:extLst>
          </p:cNvPr>
          <p:cNvSpPr>
            <a:spLocks noGrp="1"/>
          </p:cNvSpPr>
          <p:nvPr>
            <p:ph type="title"/>
          </p:nvPr>
        </p:nvSpPr>
        <p:spPr/>
        <p:txBody>
          <a:bodyPr/>
          <a:lstStyle/>
          <a:p>
            <a:r>
              <a:rPr lang="en-US" dirty="0"/>
              <a:t>Observer Pattern </a:t>
            </a:r>
          </a:p>
        </p:txBody>
      </p:sp>
      <p:sp>
        <p:nvSpPr>
          <p:cNvPr id="3" name="Content Placeholder 2">
            <a:extLst>
              <a:ext uri="{FF2B5EF4-FFF2-40B4-BE49-F238E27FC236}">
                <a16:creationId xmlns:a16="http://schemas.microsoft.com/office/drawing/2014/main" id="{8BE01A07-9202-CDA8-8B03-2F77B655D8BE}"/>
              </a:ext>
            </a:extLst>
          </p:cNvPr>
          <p:cNvSpPr>
            <a:spLocks noGrp="1"/>
          </p:cNvSpPr>
          <p:nvPr>
            <p:ph idx="1"/>
          </p:nvPr>
        </p:nvSpPr>
        <p:spPr/>
        <p:txBody>
          <a:bodyPr>
            <a:normAutofit fontScale="92500" lnSpcReduction="20000"/>
          </a:bodyPr>
          <a:lstStyle/>
          <a:p>
            <a:r>
              <a:rPr lang="en-US" b="0" i="0" dirty="0">
                <a:solidFill>
                  <a:srgbClr val="273239"/>
                </a:solidFill>
                <a:effectLst/>
                <a:latin typeface="urw-din"/>
              </a:rPr>
              <a:t>The Observer Pattern defines a one to many dependency between objects so that one object changes state, all of its dependents are notified and updated automatically.</a:t>
            </a:r>
          </a:p>
          <a:p>
            <a:pPr algn="l" fontAlgn="base"/>
            <a:r>
              <a:rPr lang="en-US" b="1" i="0" dirty="0">
                <a:solidFill>
                  <a:srgbClr val="273239"/>
                </a:solidFill>
                <a:effectLst/>
                <a:latin typeface="urw-din"/>
              </a:rPr>
              <a:t>Observer pattern</a:t>
            </a:r>
            <a:endParaRPr lang="en-US" b="0" i="0" dirty="0">
              <a:solidFill>
                <a:srgbClr val="273239"/>
              </a:solidFill>
              <a:effectLst/>
              <a:latin typeface="urw-din"/>
            </a:endParaRPr>
          </a:p>
          <a:p>
            <a:pPr algn="just" fontAlgn="base"/>
            <a:r>
              <a:rPr lang="en-US" b="0" i="0" dirty="0">
                <a:solidFill>
                  <a:srgbClr val="273239"/>
                </a:solidFill>
                <a:effectLst/>
                <a:latin typeface="urw-din"/>
              </a:rPr>
              <a:t>To understand observer pattern, first you need to understand the subject and observer objects.</a:t>
            </a:r>
          </a:p>
          <a:p>
            <a:pPr algn="just" fontAlgn="base"/>
            <a:r>
              <a:rPr lang="en-US" b="0" i="0" dirty="0">
                <a:solidFill>
                  <a:srgbClr val="273239"/>
                </a:solidFill>
                <a:effectLst/>
                <a:latin typeface="urw-din"/>
              </a:rPr>
              <a:t>The relation between subject and observer can easily be understood as an analogy to magazine subscription.</a:t>
            </a:r>
          </a:p>
          <a:p>
            <a:pPr algn="l" fontAlgn="base">
              <a:buFont typeface="Arial" panose="020B0604020202020204" pitchFamily="34" charset="0"/>
              <a:buChar char="•"/>
            </a:pPr>
            <a:r>
              <a:rPr lang="en-US" b="0" i="0" dirty="0">
                <a:solidFill>
                  <a:srgbClr val="273239"/>
                </a:solidFill>
                <a:effectLst/>
                <a:latin typeface="urw-din"/>
              </a:rPr>
              <a:t>A magazine publisher(subject) is in the business and publishes magazines (data).</a:t>
            </a:r>
          </a:p>
          <a:p>
            <a:pPr algn="l" fontAlgn="base">
              <a:buFont typeface="Arial" panose="020B0604020202020204" pitchFamily="34" charset="0"/>
              <a:buChar char="•"/>
            </a:pPr>
            <a:r>
              <a:rPr lang="en-US" b="0" i="0" dirty="0">
                <a:solidFill>
                  <a:srgbClr val="273239"/>
                </a:solidFill>
                <a:effectLst/>
                <a:latin typeface="urw-din"/>
              </a:rPr>
              <a:t>If you(user of data/observer) are interested in the magazine you subscribe(register), and if a new edition is published it gets delivered to you.</a:t>
            </a:r>
          </a:p>
          <a:p>
            <a:pPr algn="l" fontAlgn="base">
              <a:buFont typeface="Arial" panose="020B0604020202020204" pitchFamily="34" charset="0"/>
              <a:buChar char="•"/>
            </a:pPr>
            <a:r>
              <a:rPr lang="en-US" b="0" i="0" dirty="0">
                <a:solidFill>
                  <a:srgbClr val="273239"/>
                </a:solidFill>
                <a:effectLst/>
                <a:latin typeface="urw-din"/>
              </a:rPr>
              <a:t>If you unsubscribe(unregister) you stop getting new editions.</a:t>
            </a:r>
          </a:p>
          <a:p>
            <a:pPr algn="l" fontAlgn="base">
              <a:buFont typeface="Arial" panose="020B0604020202020204" pitchFamily="34" charset="0"/>
              <a:buChar char="•"/>
            </a:pPr>
            <a:r>
              <a:rPr lang="en-US" b="0" i="0" dirty="0">
                <a:solidFill>
                  <a:srgbClr val="273239"/>
                </a:solidFill>
                <a:effectLst/>
                <a:latin typeface="urw-din"/>
              </a:rPr>
              <a:t>Publisher doesn’t know who you are and how you use the magazine, it just delivers it to you because you are a subscriber(loose coupling).</a:t>
            </a:r>
          </a:p>
          <a:p>
            <a:pPr marL="0" indent="0">
              <a:buNone/>
            </a:pPr>
            <a:endParaRPr lang="en-US" dirty="0"/>
          </a:p>
        </p:txBody>
      </p:sp>
    </p:spTree>
    <p:extLst>
      <p:ext uri="{BB962C8B-B14F-4D97-AF65-F5344CB8AC3E}">
        <p14:creationId xmlns:p14="http://schemas.microsoft.com/office/powerpoint/2010/main" val="358449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763E93-8BED-F347-C5E0-983C9D96BD90}"/>
              </a:ext>
            </a:extLst>
          </p:cNvPr>
          <p:cNvSpPr txBox="1"/>
          <p:nvPr/>
        </p:nvSpPr>
        <p:spPr>
          <a:xfrm>
            <a:off x="149087" y="281753"/>
            <a:ext cx="6102626" cy="147732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One to many dependency is between Subject(One) and Observer(Many).</a:t>
            </a:r>
          </a:p>
          <a:p>
            <a:pPr algn="l" fontAlgn="base">
              <a:buFont typeface="Arial" panose="020B0604020202020204" pitchFamily="34" charset="0"/>
              <a:buChar char="•"/>
            </a:pPr>
            <a:r>
              <a:rPr lang="en-US" b="0" i="0" dirty="0">
                <a:solidFill>
                  <a:srgbClr val="273239"/>
                </a:solidFill>
                <a:effectLst/>
                <a:latin typeface="urw-din"/>
              </a:rPr>
              <a:t>There is dependency as Observers themselves don’t have access to data. They are dependent on Subject to provide them data.</a:t>
            </a:r>
          </a:p>
        </p:txBody>
      </p:sp>
      <p:pic>
        <p:nvPicPr>
          <p:cNvPr id="18434" name="Picture 2" descr="o2">
            <a:extLst>
              <a:ext uri="{FF2B5EF4-FFF2-40B4-BE49-F238E27FC236}">
                <a16:creationId xmlns:a16="http://schemas.microsoft.com/office/drawing/2014/main" id="{F67169DA-158F-B541-D3E5-AF8866B00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678" y="2424113"/>
            <a:ext cx="7409622" cy="363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93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6DB-E413-DC52-6D3C-CDC44DA42590}"/>
              </a:ext>
            </a:extLst>
          </p:cNvPr>
          <p:cNvSpPr>
            <a:spLocks noGrp="1"/>
          </p:cNvSpPr>
          <p:nvPr>
            <p:ph type="title"/>
          </p:nvPr>
        </p:nvSpPr>
        <p:spPr/>
        <p:txBody>
          <a:bodyPr/>
          <a:lstStyle/>
          <a:p>
            <a:r>
              <a:rPr lang="en-US" dirty="0"/>
              <a:t>A State Pattern </a:t>
            </a:r>
          </a:p>
        </p:txBody>
      </p:sp>
      <p:sp>
        <p:nvSpPr>
          <p:cNvPr id="3" name="Content Placeholder 2">
            <a:extLst>
              <a:ext uri="{FF2B5EF4-FFF2-40B4-BE49-F238E27FC236}">
                <a16:creationId xmlns:a16="http://schemas.microsoft.com/office/drawing/2014/main" id="{AE2A4277-23E0-4E1D-43E7-58480C257093}"/>
              </a:ext>
            </a:extLst>
          </p:cNvPr>
          <p:cNvSpPr>
            <a:spLocks noGrp="1"/>
          </p:cNvSpPr>
          <p:nvPr>
            <p:ph idx="1"/>
          </p:nvPr>
        </p:nvSpPr>
        <p:spPr/>
        <p:txBody>
          <a:bodyPr/>
          <a:lstStyle/>
          <a:p>
            <a:pPr algn="l" fontAlgn="base"/>
            <a:r>
              <a:rPr lang="en-US" b="0" i="0" dirty="0">
                <a:solidFill>
                  <a:srgbClr val="273239"/>
                </a:solidFill>
                <a:effectLst/>
                <a:latin typeface="urw-din"/>
              </a:rPr>
              <a:t>State design pattern is used when an Object changes its behavior based on its internal state.</a:t>
            </a:r>
          </a:p>
          <a:p>
            <a:pPr algn="l" fontAlgn="base"/>
            <a:r>
              <a:rPr lang="en-US" b="0" i="0" dirty="0">
                <a:solidFill>
                  <a:srgbClr val="273239"/>
                </a:solidFill>
                <a:effectLst/>
                <a:latin typeface="urw-din"/>
              </a:rPr>
              <a:t>If we have to change behavior of an object based on its state, we can have a state variable in the Object and use if-else condition block to perform different actions based on the state. State pattern is used to provide a systematic and lose-coupled way to achieve this through Context and State implementations.</a:t>
            </a:r>
          </a:p>
          <a:p>
            <a:pPr algn="just"/>
            <a:r>
              <a:rPr lang="en-US" b="0" i="0" dirty="0">
                <a:solidFill>
                  <a:srgbClr val="610B4B"/>
                </a:solidFill>
                <a:effectLst/>
                <a:latin typeface="erdana"/>
              </a:rPr>
              <a:t>Usage:</a:t>
            </a:r>
          </a:p>
          <a:p>
            <a:pPr algn="just">
              <a:buFont typeface="Arial" panose="020B0604020202020204" pitchFamily="34" charset="0"/>
              <a:buChar char="•"/>
            </a:pPr>
            <a:r>
              <a:rPr lang="en-US" b="0" i="0" dirty="0">
                <a:solidFill>
                  <a:srgbClr val="000000"/>
                </a:solidFill>
                <a:effectLst/>
                <a:latin typeface="inter-regular"/>
              </a:rPr>
              <a:t>When the behavior of object depends on its state and it must be able to change its behavior at runtime according to the new state.</a:t>
            </a:r>
          </a:p>
          <a:p>
            <a:endParaRPr lang="en-US" dirty="0"/>
          </a:p>
        </p:txBody>
      </p:sp>
    </p:spTree>
    <p:extLst>
      <p:ext uri="{BB962C8B-B14F-4D97-AF65-F5344CB8AC3E}">
        <p14:creationId xmlns:p14="http://schemas.microsoft.com/office/powerpoint/2010/main" val="1402128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tate-Design-Pattern">
            <a:extLst>
              <a:ext uri="{FF2B5EF4-FFF2-40B4-BE49-F238E27FC236}">
                <a16:creationId xmlns:a16="http://schemas.microsoft.com/office/drawing/2014/main" id="{1DB0D56D-6E50-6B34-524C-01A6C1BCB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322" y="795130"/>
            <a:ext cx="7116003" cy="3511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517AE4-C4F1-CFD3-139D-B432BF32B2B9}"/>
              </a:ext>
            </a:extLst>
          </p:cNvPr>
          <p:cNvSpPr txBox="1"/>
          <p:nvPr/>
        </p:nvSpPr>
        <p:spPr>
          <a:xfrm>
            <a:off x="1368285" y="4709277"/>
            <a:ext cx="7537175"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urw-din"/>
              </a:rPr>
              <a:t>Context:</a:t>
            </a:r>
            <a:r>
              <a:rPr lang="en-US" b="0" i="0" dirty="0">
                <a:solidFill>
                  <a:srgbClr val="273239"/>
                </a:solidFill>
                <a:effectLst/>
                <a:latin typeface="urw-din"/>
              </a:rPr>
              <a:t> Defines an interface to client to interact. It maintains references to concrete state object which may be used to define current state of object.</a:t>
            </a:r>
          </a:p>
          <a:p>
            <a:pPr algn="l" fontAlgn="base">
              <a:buFont typeface="Arial" panose="020B0604020202020204" pitchFamily="34" charset="0"/>
              <a:buChar char="•"/>
            </a:pPr>
            <a:r>
              <a:rPr lang="en-US" b="1" i="0" dirty="0">
                <a:solidFill>
                  <a:srgbClr val="273239"/>
                </a:solidFill>
                <a:effectLst/>
                <a:latin typeface="urw-din"/>
              </a:rPr>
              <a:t>State:</a:t>
            </a:r>
            <a:r>
              <a:rPr lang="en-US" b="0" i="0" dirty="0">
                <a:solidFill>
                  <a:srgbClr val="273239"/>
                </a:solidFill>
                <a:effectLst/>
                <a:latin typeface="urw-din"/>
              </a:rPr>
              <a:t> Defines interface for declaring what each concrete state should do.</a:t>
            </a:r>
          </a:p>
          <a:p>
            <a:pPr algn="l" fontAlgn="base">
              <a:buFont typeface="Arial" panose="020B0604020202020204" pitchFamily="34" charset="0"/>
              <a:buChar char="•"/>
            </a:pPr>
            <a:r>
              <a:rPr lang="en-US" b="1" i="0" dirty="0" err="1">
                <a:solidFill>
                  <a:srgbClr val="273239"/>
                </a:solidFill>
                <a:effectLst/>
                <a:latin typeface="urw-din"/>
              </a:rPr>
              <a:t>ConcreteState</a:t>
            </a:r>
            <a:r>
              <a:rPr lang="en-US" b="1" i="0" dirty="0">
                <a:solidFill>
                  <a:srgbClr val="273239"/>
                </a:solidFill>
                <a:effectLst/>
                <a:latin typeface="urw-din"/>
              </a:rPr>
              <a:t>:</a:t>
            </a:r>
            <a:r>
              <a:rPr lang="en-US" b="0" i="0" dirty="0">
                <a:solidFill>
                  <a:srgbClr val="273239"/>
                </a:solidFill>
                <a:effectLst/>
                <a:latin typeface="urw-din"/>
              </a:rPr>
              <a:t> Provides implementation for methods defined in State.</a:t>
            </a:r>
          </a:p>
        </p:txBody>
      </p:sp>
    </p:spTree>
    <p:extLst>
      <p:ext uri="{BB962C8B-B14F-4D97-AF65-F5344CB8AC3E}">
        <p14:creationId xmlns:p14="http://schemas.microsoft.com/office/powerpoint/2010/main" val="235047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B39A-BDDE-375D-04CF-B20EB8F0082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8CED1F9-E495-E142-2B73-FC18738B21BA}"/>
              </a:ext>
            </a:extLst>
          </p:cNvPr>
          <p:cNvSpPr>
            <a:spLocks noGrp="1"/>
          </p:cNvSpPr>
          <p:nvPr>
            <p:ph idx="1"/>
          </p:nvPr>
        </p:nvSpPr>
        <p:spPr/>
        <p:txBody>
          <a:bodyPr/>
          <a:lstStyle/>
          <a:p>
            <a:r>
              <a:rPr lang="en-US" b="1" i="0" dirty="0">
                <a:solidFill>
                  <a:srgbClr val="273239"/>
                </a:solidFill>
                <a:effectLst/>
                <a:latin typeface="urw-din"/>
              </a:rPr>
              <a:t>Example of State Design Pattern</a:t>
            </a:r>
            <a:br>
              <a:rPr lang="en-US" dirty="0"/>
            </a:br>
            <a:r>
              <a:rPr lang="en-US" b="0" i="0" dirty="0">
                <a:solidFill>
                  <a:srgbClr val="273239"/>
                </a:solidFill>
                <a:effectLst/>
                <a:latin typeface="urw-din"/>
              </a:rPr>
              <a:t>In below example, we have implemented a mobile state scenario . With respect to alerts, a mobile can be in different states. For example, vibration and silent. Based on this alert state, behavior of the mobile changes when an alert is to be done.</a:t>
            </a:r>
            <a:endParaRPr lang="en-US" dirty="0"/>
          </a:p>
        </p:txBody>
      </p:sp>
    </p:spTree>
    <p:extLst>
      <p:ext uri="{BB962C8B-B14F-4D97-AF65-F5344CB8AC3E}">
        <p14:creationId xmlns:p14="http://schemas.microsoft.com/office/powerpoint/2010/main" val="451831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5637-ADB9-A333-FABE-B8287F977934}"/>
              </a:ext>
            </a:extLst>
          </p:cNvPr>
          <p:cNvSpPr>
            <a:spLocks noGrp="1"/>
          </p:cNvSpPr>
          <p:nvPr>
            <p:ph type="title"/>
          </p:nvPr>
        </p:nvSpPr>
        <p:spPr/>
        <p:txBody>
          <a:bodyPr/>
          <a:lstStyle/>
          <a:p>
            <a:r>
              <a:rPr lang="en-US" dirty="0"/>
              <a:t>Strategy Pattern</a:t>
            </a:r>
            <a:br>
              <a:rPr lang="en-US" dirty="0"/>
            </a:br>
            <a:endParaRPr lang="en-US" dirty="0"/>
          </a:p>
        </p:txBody>
      </p:sp>
      <p:sp>
        <p:nvSpPr>
          <p:cNvPr id="3" name="Content Placeholder 2">
            <a:extLst>
              <a:ext uri="{FF2B5EF4-FFF2-40B4-BE49-F238E27FC236}">
                <a16:creationId xmlns:a16="http://schemas.microsoft.com/office/drawing/2014/main" id="{BFD1E6A3-2EA1-172F-FCB7-D5C6B27E6FA1}"/>
              </a:ext>
            </a:extLst>
          </p:cNvPr>
          <p:cNvSpPr>
            <a:spLocks noGrp="1"/>
          </p:cNvSpPr>
          <p:nvPr>
            <p:ph idx="1"/>
          </p:nvPr>
        </p:nvSpPr>
        <p:spPr/>
        <p:txBody>
          <a:bodyPr/>
          <a:lstStyle/>
          <a:p>
            <a:pPr algn="just"/>
            <a:r>
              <a:rPr lang="en-US" b="0" i="0" dirty="0">
                <a:solidFill>
                  <a:srgbClr val="333333"/>
                </a:solidFill>
                <a:effectLst/>
                <a:latin typeface="inter-regular"/>
              </a:rPr>
              <a:t>A Strategy Pattern says that "defines a family of functionality, encapsulate each one, and make them interchangeable".</a:t>
            </a:r>
          </a:p>
          <a:p>
            <a:pPr algn="just"/>
            <a:r>
              <a:rPr lang="en-US" b="0" i="0" dirty="0">
                <a:solidFill>
                  <a:srgbClr val="333333"/>
                </a:solidFill>
                <a:effectLst/>
                <a:latin typeface="inter-regular"/>
              </a:rPr>
              <a:t>The Strategy Pattern is also known as Policy.</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926869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trategy Pattern">
            <a:extLst>
              <a:ext uri="{FF2B5EF4-FFF2-40B4-BE49-F238E27FC236}">
                <a16:creationId xmlns:a16="http://schemas.microsoft.com/office/drawing/2014/main" id="{D7F19B62-B223-5ABA-4098-8C4A20F2F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624013"/>
            <a:ext cx="66770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04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4109-9C10-E508-EE3C-3DCDBF9E7F70}"/>
              </a:ext>
            </a:extLst>
          </p:cNvPr>
          <p:cNvSpPr>
            <a:spLocks noGrp="1"/>
          </p:cNvSpPr>
          <p:nvPr>
            <p:ph type="title"/>
          </p:nvPr>
        </p:nvSpPr>
        <p:spPr/>
        <p:txBody>
          <a:bodyPr/>
          <a:lstStyle/>
          <a:p>
            <a:r>
              <a:rPr lang="en-US" dirty="0"/>
              <a:t>A Template Pattern </a:t>
            </a:r>
          </a:p>
        </p:txBody>
      </p:sp>
      <p:sp>
        <p:nvSpPr>
          <p:cNvPr id="3" name="Content Placeholder 2">
            <a:extLst>
              <a:ext uri="{FF2B5EF4-FFF2-40B4-BE49-F238E27FC236}">
                <a16:creationId xmlns:a16="http://schemas.microsoft.com/office/drawing/2014/main" id="{A1CFB5E3-AE8B-F2D1-0341-0CD39812DFB9}"/>
              </a:ext>
            </a:extLst>
          </p:cNvPr>
          <p:cNvSpPr>
            <a:spLocks noGrp="1"/>
          </p:cNvSpPr>
          <p:nvPr>
            <p:ph idx="1"/>
          </p:nvPr>
        </p:nvSpPr>
        <p:spPr/>
        <p:txBody>
          <a:bodyPr/>
          <a:lstStyle/>
          <a:p>
            <a:pPr algn="just"/>
            <a:r>
              <a:rPr lang="en-US" b="0" i="0" dirty="0">
                <a:solidFill>
                  <a:srgbClr val="333333"/>
                </a:solidFill>
                <a:effectLst/>
                <a:latin typeface="inter-regular"/>
              </a:rPr>
              <a:t>A Template Pattern says that "just define the skeleton of a function in an operation, deferring some steps to its subclasses".</a:t>
            </a:r>
          </a:p>
          <a:p>
            <a:pPr algn="just"/>
            <a:r>
              <a:rPr lang="en-US" b="0" i="0" dirty="0">
                <a:solidFill>
                  <a:srgbClr val="610B4B"/>
                </a:solidFill>
                <a:effectLst/>
                <a:latin typeface="erdana"/>
              </a:rPr>
              <a:t>Benefits:</a:t>
            </a:r>
          </a:p>
          <a:p>
            <a:pPr algn="just">
              <a:buFont typeface="Arial" panose="020B0604020202020204" pitchFamily="34" charset="0"/>
              <a:buChar char="•"/>
            </a:pPr>
            <a:r>
              <a:rPr lang="en-US" b="0" i="0" dirty="0">
                <a:solidFill>
                  <a:srgbClr val="000000"/>
                </a:solidFill>
                <a:effectLst/>
                <a:latin typeface="inter-regular"/>
              </a:rPr>
              <a:t>It is very common technique for reusing the </a:t>
            </a:r>
            <a:r>
              <a:rPr lang="en-US" b="0" i="0" dirty="0" err="1">
                <a:solidFill>
                  <a:srgbClr val="000000"/>
                </a:solidFill>
                <a:effectLst/>
                <a:latin typeface="inter-regular"/>
              </a:rPr>
              <a:t>code.This</a:t>
            </a:r>
            <a:r>
              <a:rPr lang="en-US" b="0" i="0" dirty="0">
                <a:solidFill>
                  <a:srgbClr val="000000"/>
                </a:solidFill>
                <a:effectLst/>
                <a:latin typeface="inter-regular"/>
              </a:rPr>
              <a:t> is only the main benefit of it.</a:t>
            </a:r>
          </a:p>
          <a:p>
            <a:pPr algn="just"/>
            <a:r>
              <a:rPr lang="en-US" b="0" i="0" dirty="0">
                <a:solidFill>
                  <a:srgbClr val="610B4B"/>
                </a:solidFill>
                <a:effectLst/>
                <a:latin typeface="erdana"/>
              </a:rPr>
              <a:t>Usage:</a:t>
            </a:r>
          </a:p>
          <a:p>
            <a:pPr algn="just">
              <a:buFont typeface="Arial" panose="020B0604020202020204" pitchFamily="34" charset="0"/>
              <a:buChar char="•"/>
            </a:pPr>
            <a:r>
              <a:rPr lang="en-US" b="0" i="0" dirty="0">
                <a:solidFill>
                  <a:srgbClr val="000000"/>
                </a:solidFill>
                <a:effectLst/>
                <a:latin typeface="inter-regular"/>
              </a:rPr>
              <a:t>It is used when the common behavior among sub-classes should be moved to a single common class by avoiding the duplication.</a:t>
            </a:r>
          </a:p>
          <a:p>
            <a:pPr marL="0" indent="0">
              <a:buNone/>
            </a:pPr>
            <a:br>
              <a:rPr lang="en-US" dirty="0"/>
            </a:br>
            <a:endParaRPr lang="en-US" dirty="0"/>
          </a:p>
        </p:txBody>
      </p:sp>
    </p:spTree>
    <p:extLst>
      <p:ext uri="{BB962C8B-B14F-4D97-AF65-F5344CB8AC3E}">
        <p14:creationId xmlns:p14="http://schemas.microsoft.com/office/powerpoint/2010/main" val="1438411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emplate Pattern">
            <a:extLst>
              <a:ext uri="{FF2B5EF4-FFF2-40B4-BE49-F238E27FC236}">
                <a16:creationId xmlns:a16="http://schemas.microsoft.com/office/drawing/2014/main" id="{8C109CEC-76C2-9E91-A8DA-3904911DF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585913"/>
            <a:ext cx="66103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89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61DF5D-0EE4-A8D2-BEE6-A1B5CBC83113}"/>
              </a:ext>
            </a:extLst>
          </p:cNvPr>
          <p:cNvSpPr txBox="1"/>
          <p:nvPr/>
        </p:nvSpPr>
        <p:spPr>
          <a:xfrm>
            <a:off x="3051313" y="477658"/>
            <a:ext cx="6102626" cy="5909310"/>
          </a:xfrm>
          <a:prstGeom prst="rect">
            <a:avLst/>
          </a:prstGeom>
          <a:noFill/>
        </p:spPr>
        <p:txBody>
          <a:bodyPr wrap="square">
            <a:spAutoFit/>
          </a:bodyPr>
          <a:lstStyle/>
          <a:p>
            <a:pPr algn="just">
              <a:buFont typeface="+mj-lt"/>
              <a:buAutoNum type="arabicPeriod"/>
            </a:pPr>
            <a:r>
              <a:rPr lang="en-US" b="0" i="0" dirty="0">
                <a:solidFill>
                  <a:srgbClr val="008200"/>
                </a:solidFill>
                <a:effectLst/>
                <a:latin typeface="inter-regular"/>
              </a:rPr>
              <a:t>/This is an abstract class.</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Game {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initialize();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start();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end();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final</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play(){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//initialize the game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initialize();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//start game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start();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//end game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end();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a:t>
            </a:r>
            <a:r>
              <a:rPr lang="en-US" b="0" i="0" dirty="0">
                <a:solidFill>
                  <a:srgbClr val="008200"/>
                </a:solidFill>
                <a:effectLst/>
                <a:latin typeface="inter-regular"/>
              </a:rPr>
              <a:t>// End of the Game abstract class.</a:t>
            </a:r>
            <a:r>
              <a:rPr lang="en-US" b="0" i="0" dirty="0">
                <a:solidFill>
                  <a:srgbClr val="000000"/>
                </a:solidFill>
                <a:effectLst/>
                <a:latin typeface="inter-regular"/>
              </a:rPr>
              <a:t>  </a:t>
            </a:r>
          </a:p>
          <a:p>
            <a:br>
              <a:rPr lang="en-US" dirty="0"/>
            </a:br>
            <a:endParaRPr lang="en-US" dirty="0"/>
          </a:p>
        </p:txBody>
      </p:sp>
    </p:spTree>
    <p:extLst>
      <p:ext uri="{BB962C8B-B14F-4D97-AF65-F5344CB8AC3E}">
        <p14:creationId xmlns:p14="http://schemas.microsoft.com/office/powerpoint/2010/main" val="333123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CF61-CA23-D22C-4BDC-ABD13E7F4574}"/>
              </a:ext>
            </a:extLst>
          </p:cNvPr>
          <p:cNvSpPr>
            <a:spLocks noGrp="1"/>
          </p:cNvSpPr>
          <p:nvPr>
            <p:ph type="title"/>
          </p:nvPr>
        </p:nvSpPr>
        <p:spPr/>
        <p:txBody>
          <a:bodyPr/>
          <a:lstStyle/>
          <a:p>
            <a:r>
              <a:rPr lang="en-US" dirty="0"/>
              <a:t>Continue…</a:t>
            </a:r>
          </a:p>
        </p:txBody>
      </p:sp>
      <p:sp>
        <p:nvSpPr>
          <p:cNvPr id="5" name="Content Placeholder 4">
            <a:extLst>
              <a:ext uri="{FF2B5EF4-FFF2-40B4-BE49-F238E27FC236}">
                <a16:creationId xmlns:a16="http://schemas.microsoft.com/office/drawing/2014/main" id="{EFCAD7E7-F85F-F102-F405-FFF8A3D0B813}"/>
              </a:ext>
            </a:extLst>
          </p:cNvPr>
          <p:cNvSpPr>
            <a:spLocks noGrp="1"/>
          </p:cNvSpPr>
          <p:nvPr>
            <p:ph sz="half" idx="1"/>
          </p:nvPr>
        </p:nvSpPr>
        <p:spPr/>
        <p:txBody>
          <a:bodyPr>
            <a:normAutofit fontScale="85000" lnSpcReduction="20000"/>
          </a:bodyPr>
          <a:lstStyle/>
          <a:p>
            <a:pPr algn="just"/>
            <a:r>
              <a:rPr lang="en-US" b="0" i="0" dirty="0">
                <a:solidFill>
                  <a:srgbClr val="610B38"/>
                </a:solidFill>
                <a:effectLst/>
                <a:latin typeface="erdana"/>
              </a:rPr>
              <a:t>2. Structural Design Pattern</a:t>
            </a:r>
          </a:p>
          <a:p>
            <a:pPr algn="just">
              <a:buFont typeface="+mj-lt"/>
              <a:buAutoNum type="arabicPeriod"/>
            </a:pPr>
            <a:r>
              <a:rPr lang="en-US" b="0" i="0" dirty="0">
                <a:solidFill>
                  <a:srgbClr val="000000"/>
                </a:solidFill>
                <a:effectLst/>
                <a:latin typeface="inter-regular"/>
              </a:rPr>
              <a:t>Adapter Pattern</a:t>
            </a:r>
          </a:p>
          <a:p>
            <a:pPr algn="just">
              <a:buFont typeface="+mj-lt"/>
              <a:buAutoNum type="arabicPeriod"/>
            </a:pPr>
            <a:r>
              <a:rPr lang="en-US" b="0" i="0" dirty="0">
                <a:solidFill>
                  <a:srgbClr val="000000"/>
                </a:solidFill>
                <a:effectLst/>
                <a:latin typeface="inter-regular"/>
              </a:rPr>
              <a:t>Bridge Pattern</a:t>
            </a:r>
          </a:p>
          <a:p>
            <a:pPr algn="just">
              <a:buFont typeface="+mj-lt"/>
              <a:buAutoNum type="arabicPeriod"/>
            </a:pPr>
            <a:r>
              <a:rPr lang="en-US" b="0" i="0" dirty="0">
                <a:solidFill>
                  <a:srgbClr val="000000"/>
                </a:solidFill>
                <a:effectLst/>
                <a:latin typeface="inter-regular"/>
              </a:rPr>
              <a:t>Composite Pattern</a:t>
            </a:r>
          </a:p>
          <a:p>
            <a:pPr algn="just">
              <a:buFont typeface="+mj-lt"/>
              <a:buAutoNum type="arabicPeriod"/>
            </a:pPr>
            <a:r>
              <a:rPr lang="en-US" b="0" i="0" dirty="0">
                <a:solidFill>
                  <a:srgbClr val="000000"/>
                </a:solidFill>
                <a:effectLst/>
                <a:latin typeface="inter-regular"/>
              </a:rPr>
              <a:t>Decorator Pattern</a:t>
            </a:r>
          </a:p>
          <a:p>
            <a:pPr algn="just">
              <a:buFont typeface="+mj-lt"/>
              <a:buAutoNum type="arabicPeriod"/>
            </a:pPr>
            <a:r>
              <a:rPr lang="en-US" b="0" i="0" dirty="0">
                <a:solidFill>
                  <a:srgbClr val="000000"/>
                </a:solidFill>
                <a:effectLst/>
                <a:latin typeface="inter-regular"/>
              </a:rPr>
              <a:t>Facade Pattern</a:t>
            </a:r>
          </a:p>
          <a:p>
            <a:pPr algn="just">
              <a:buFont typeface="+mj-lt"/>
              <a:buAutoNum type="arabicPeriod"/>
            </a:pPr>
            <a:r>
              <a:rPr lang="en-US" b="0" i="0" dirty="0">
                <a:solidFill>
                  <a:srgbClr val="000000"/>
                </a:solidFill>
                <a:effectLst/>
                <a:latin typeface="inter-regular"/>
              </a:rPr>
              <a:t>Flyweight Pattern</a:t>
            </a:r>
          </a:p>
          <a:p>
            <a:pPr algn="just">
              <a:buFont typeface="+mj-lt"/>
              <a:buAutoNum type="arabicPeriod"/>
            </a:pPr>
            <a:r>
              <a:rPr lang="en-US" b="0" i="0" dirty="0">
                <a:solidFill>
                  <a:srgbClr val="000000"/>
                </a:solidFill>
                <a:effectLst/>
                <a:latin typeface="inter-regular"/>
              </a:rPr>
              <a:t>Proxy Pattern</a:t>
            </a:r>
          </a:p>
          <a:p>
            <a:endParaRPr lang="en-US" dirty="0"/>
          </a:p>
        </p:txBody>
      </p:sp>
      <p:sp>
        <p:nvSpPr>
          <p:cNvPr id="6" name="Content Placeholder 5">
            <a:extLst>
              <a:ext uri="{FF2B5EF4-FFF2-40B4-BE49-F238E27FC236}">
                <a16:creationId xmlns:a16="http://schemas.microsoft.com/office/drawing/2014/main" id="{A4BF74A0-0B09-FEB3-861E-686BD73CA71A}"/>
              </a:ext>
            </a:extLst>
          </p:cNvPr>
          <p:cNvSpPr>
            <a:spLocks noGrp="1"/>
          </p:cNvSpPr>
          <p:nvPr>
            <p:ph sz="half" idx="2"/>
          </p:nvPr>
        </p:nvSpPr>
        <p:spPr/>
        <p:txBody>
          <a:bodyPr>
            <a:normAutofit fontScale="85000" lnSpcReduction="20000"/>
          </a:bodyPr>
          <a:lstStyle/>
          <a:p>
            <a:pPr algn="just"/>
            <a:r>
              <a:rPr lang="en-US" b="0" i="0" dirty="0">
                <a:solidFill>
                  <a:srgbClr val="610B38"/>
                </a:solidFill>
                <a:effectLst/>
                <a:latin typeface="erdana"/>
              </a:rPr>
              <a:t>3. Behavioral Design Pattern</a:t>
            </a:r>
          </a:p>
          <a:p>
            <a:pPr algn="just">
              <a:buFont typeface="+mj-lt"/>
              <a:buAutoNum type="arabicPeriod"/>
            </a:pPr>
            <a:r>
              <a:rPr lang="en-US" b="0" i="0" dirty="0">
                <a:solidFill>
                  <a:srgbClr val="000000"/>
                </a:solidFill>
                <a:effectLst/>
                <a:latin typeface="inter-regular"/>
              </a:rPr>
              <a:t>Chain Of Responsibility Pattern</a:t>
            </a:r>
          </a:p>
          <a:p>
            <a:pPr algn="just">
              <a:buFont typeface="+mj-lt"/>
              <a:buAutoNum type="arabicPeriod"/>
            </a:pPr>
            <a:r>
              <a:rPr lang="en-US" b="0" i="0" dirty="0">
                <a:solidFill>
                  <a:srgbClr val="000000"/>
                </a:solidFill>
                <a:effectLst/>
                <a:latin typeface="inter-regular"/>
              </a:rPr>
              <a:t>Command Pattern</a:t>
            </a:r>
          </a:p>
          <a:p>
            <a:pPr algn="just">
              <a:buFont typeface="+mj-lt"/>
              <a:buAutoNum type="arabicPeriod"/>
            </a:pPr>
            <a:r>
              <a:rPr lang="en-US" b="0" i="0" dirty="0">
                <a:solidFill>
                  <a:srgbClr val="000000"/>
                </a:solidFill>
                <a:effectLst/>
                <a:latin typeface="inter-regular"/>
              </a:rPr>
              <a:t>Interpreter Pattern</a:t>
            </a:r>
          </a:p>
          <a:p>
            <a:pPr algn="just">
              <a:buFont typeface="+mj-lt"/>
              <a:buAutoNum type="arabicPeriod"/>
            </a:pPr>
            <a:r>
              <a:rPr lang="en-US" b="0" i="0" dirty="0">
                <a:solidFill>
                  <a:srgbClr val="000000"/>
                </a:solidFill>
                <a:effectLst/>
                <a:latin typeface="inter-regular"/>
              </a:rPr>
              <a:t>Iterator Pattern</a:t>
            </a:r>
          </a:p>
          <a:p>
            <a:pPr algn="just">
              <a:buFont typeface="+mj-lt"/>
              <a:buAutoNum type="arabicPeriod"/>
            </a:pPr>
            <a:r>
              <a:rPr lang="en-US" b="0" i="0" dirty="0">
                <a:solidFill>
                  <a:srgbClr val="000000"/>
                </a:solidFill>
                <a:effectLst/>
                <a:latin typeface="inter-regular"/>
              </a:rPr>
              <a:t>Mediator Pattern</a:t>
            </a:r>
          </a:p>
          <a:p>
            <a:pPr algn="just">
              <a:buFont typeface="+mj-lt"/>
              <a:buAutoNum type="arabicPeriod"/>
            </a:pPr>
            <a:r>
              <a:rPr lang="en-US" b="0" i="0" dirty="0">
                <a:solidFill>
                  <a:srgbClr val="000000"/>
                </a:solidFill>
                <a:effectLst/>
                <a:latin typeface="inter-regular"/>
              </a:rPr>
              <a:t>Memento Pattern</a:t>
            </a:r>
          </a:p>
          <a:p>
            <a:pPr algn="just">
              <a:buFont typeface="+mj-lt"/>
              <a:buAutoNum type="arabicPeriod"/>
            </a:pPr>
            <a:r>
              <a:rPr lang="en-US" b="0" i="0" dirty="0">
                <a:solidFill>
                  <a:srgbClr val="000000"/>
                </a:solidFill>
                <a:effectLst/>
                <a:latin typeface="inter-regular"/>
              </a:rPr>
              <a:t>Observer Pattern</a:t>
            </a:r>
          </a:p>
          <a:p>
            <a:pPr algn="just">
              <a:buFont typeface="+mj-lt"/>
              <a:buAutoNum type="arabicPeriod"/>
            </a:pPr>
            <a:r>
              <a:rPr lang="en-US" b="0" i="0" dirty="0">
                <a:solidFill>
                  <a:srgbClr val="000000"/>
                </a:solidFill>
                <a:effectLst/>
                <a:latin typeface="inter-regular"/>
              </a:rPr>
              <a:t>State Pattern</a:t>
            </a:r>
          </a:p>
          <a:p>
            <a:pPr algn="just">
              <a:buFont typeface="+mj-lt"/>
              <a:buAutoNum type="arabicPeriod"/>
            </a:pPr>
            <a:r>
              <a:rPr lang="en-US" b="0" i="0" dirty="0">
                <a:solidFill>
                  <a:srgbClr val="000000"/>
                </a:solidFill>
                <a:effectLst/>
                <a:latin typeface="inter-regular"/>
              </a:rPr>
              <a:t>Strategy Pattern</a:t>
            </a:r>
          </a:p>
          <a:p>
            <a:pPr algn="just">
              <a:buFont typeface="+mj-lt"/>
              <a:buAutoNum type="arabicPeriod"/>
            </a:pPr>
            <a:r>
              <a:rPr lang="en-US" b="0" i="0" dirty="0">
                <a:solidFill>
                  <a:srgbClr val="000000"/>
                </a:solidFill>
                <a:effectLst/>
                <a:latin typeface="inter-regular"/>
              </a:rPr>
              <a:t>Template Pattern</a:t>
            </a:r>
          </a:p>
          <a:p>
            <a:pPr algn="just">
              <a:buFont typeface="+mj-lt"/>
              <a:buAutoNum type="arabicPeriod"/>
            </a:pPr>
            <a:r>
              <a:rPr lang="en-US" b="0" i="0" dirty="0">
                <a:solidFill>
                  <a:srgbClr val="000000"/>
                </a:solidFill>
                <a:effectLst/>
                <a:latin typeface="inter-regular"/>
              </a:rPr>
              <a:t>Visitor Pattern</a:t>
            </a:r>
          </a:p>
          <a:p>
            <a:endParaRPr lang="en-US" dirty="0"/>
          </a:p>
        </p:txBody>
      </p:sp>
    </p:spTree>
    <p:extLst>
      <p:ext uri="{BB962C8B-B14F-4D97-AF65-F5344CB8AC3E}">
        <p14:creationId xmlns:p14="http://schemas.microsoft.com/office/powerpoint/2010/main" val="16178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EDBAB2-0F73-E631-C73B-A31BD991CC00}"/>
              </a:ext>
            </a:extLst>
          </p:cNvPr>
          <p:cNvSpPr>
            <a:spLocks noGrp="1"/>
          </p:cNvSpPr>
          <p:nvPr>
            <p:ph type="title"/>
          </p:nvPr>
        </p:nvSpPr>
        <p:spPr/>
        <p:txBody>
          <a:bodyPr/>
          <a:lstStyle/>
          <a:p>
            <a:r>
              <a:rPr lang="en-US" dirty="0"/>
              <a:t>Creational design patterns</a:t>
            </a:r>
            <a:br>
              <a:rPr lang="en-US" dirty="0"/>
            </a:br>
            <a:endParaRPr lang="en-US" dirty="0"/>
          </a:p>
        </p:txBody>
      </p:sp>
      <p:sp>
        <p:nvSpPr>
          <p:cNvPr id="6" name="Content Placeholder 5">
            <a:extLst>
              <a:ext uri="{FF2B5EF4-FFF2-40B4-BE49-F238E27FC236}">
                <a16:creationId xmlns:a16="http://schemas.microsoft.com/office/drawing/2014/main" id="{884D5391-38B0-D336-100C-910F32C6A8FD}"/>
              </a:ext>
            </a:extLst>
          </p:cNvPr>
          <p:cNvSpPr>
            <a:spLocks noGrp="1"/>
          </p:cNvSpPr>
          <p:nvPr>
            <p:ph idx="1"/>
          </p:nvPr>
        </p:nvSpPr>
        <p:spPr/>
        <p:txBody>
          <a:bodyPr/>
          <a:lstStyle/>
          <a:p>
            <a:pPr algn="just"/>
            <a:r>
              <a:rPr lang="en-US" b="0" i="0" dirty="0">
                <a:solidFill>
                  <a:srgbClr val="333333"/>
                </a:solidFill>
                <a:effectLst/>
                <a:latin typeface="inter-regular"/>
              </a:rPr>
              <a:t>Creational design patterns are concerned with</a:t>
            </a:r>
            <a:r>
              <a:rPr lang="en-US" b="1" i="0" dirty="0">
                <a:solidFill>
                  <a:srgbClr val="333333"/>
                </a:solidFill>
                <a:effectLst/>
                <a:latin typeface="inter-bold"/>
              </a:rPr>
              <a:t> the way of creating objects.</a:t>
            </a:r>
            <a:r>
              <a:rPr lang="en-US" b="0" i="0" dirty="0">
                <a:solidFill>
                  <a:srgbClr val="333333"/>
                </a:solidFill>
                <a:effectLst/>
                <a:latin typeface="inter-regular"/>
              </a:rPr>
              <a:t> These design patterns are used when a decision must be made at the time of instantiation of a class (i.e. creating an object of a class).</a:t>
            </a:r>
          </a:p>
          <a:p>
            <a:pPr algn="just"/>
            <a:r>
              <a:rPr lang="en-US" b="0" i="0" dirty="0">
                <a:solidFill>
                  <a:srgbClr val="610B38"/>
                </a:solidFill>
                <a:effectLst/>
                <a:latin typeface="erdana"/>
              </a:rPr>
              <a:t>Types of creational design patterns</a:t>
            </a:r>
          </a:p>
          <a:p>
            <a:pPr algn="just"/>
            <a:r>
              <a:rPr lang="en-US" b="0" i="0" dirty="0">
                <a:solidFill>
                  <a:srgbClr val="333333"/>
                </a:solidFill>
                <a:effectLst/>
                <a:latin typeface="inter-regular"/>
              </a:rPr>
              <a:t>There are following 6 types of creational design patterns.</a:t>
            </a:r>
          </a:p>
          <a:p>
            <a:pPr marL="0" indent="0" algn="just">
              <a:buNone/>
            </a:pPr>
            <a:r>
              <a:rPr lang="en-US" b="0" i="0" dirty="0">
                <a:solidFill>
                  <a:srgbClr val="610B38"/>
                </a:solidFill>
                <a:effectLst/>
                <a:latin typeface="erdana"/>
              </a:rPr>
              <a:t>1)Factory Method Pattern</a:t>
            </a:r>
          </a:p>
          <a:p>
            <a:pPr algn="just"/>
            <a:r>
              <a:rPr lang="en-US" b="0" i="0" dirty="0">
                <a:solidFill>
                  <a:srgbClr val="333333"/>
                </a:solidFill>
                <a:effectLst/>
                <a:latin typeface="inter-regular"/>
              </a:rPr>
              <a:t>A Factory Pattern or Factory Method Pattern says that just </a:t>
            </a:r>
            <a:r>
              <a:rPr lang="en-US" b="1" i="0" dirty="0">
                <a:solidFill>
                  <a:srgbClr val="333333"/>
                </a:solidFill>
                <a:effectLst/>
                <a:latin typeface="inter-bold"/>
              </a:rPr>
              <a:t>define an interface or abstract class for creating an object but let the subclasses decide which class to instantiate.</a:t>
            </a:r>
            <a:r>
              <a:rPr lang="en-US" b="0" i="0" dirty="0">
                <a:solidFill>
                  <a:srgbClr val="333333"/>
                </a:solidFill>
                <a:effectLst/>
                <a:latin typeface="inter-regular"/>
              </a:rPr>
              <a:t> In other words, subclasses are responsible to create the instance of the class.</a:t>
            </a:r>
          </a:p>
          <a:p>
            <a:pPr algn="just"/>
            <a:r>
              <a:rPr lang="en-US" b="0" i="0" dirty="0">
                <a:solidFill>
                  <a:srgbClr val="333333"/>
                </a:solidFill>
                <a:effectLst/>
                <a:latin typeface="inter-regular"/>
              </a:rPr>
              <a:t>The Factory Method Pattern is also known as </a:t>
            </a:r>
            <a:r>
              <a:rPr lang="en-US" b="1" i="0" dirty="0">
                <a:solidFill>
                  <a:srgbClr val="333333"/>
                </a:solidFill>
                <a:effectLst/>
                <a:latin typeface="inter-bold"/>
              </a:rPr>
              <a:t>Virtual Constructor.</a:t>
            </a:r>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403060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tory pattern">
            <a:extLst>
              <a:ext uri="{FF2B5EF4-FFF2-40B4-BE49-F238E27FC236}">
                <a16:creationId xmlns:a16="http://schemas.microsoft.com/office/drawing/2014/main" id="{983EEF9D-13C9-AB3F-6E8D-85CE354B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43" y="1097279"/>
            <a:ext cx="8569395" cy="495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59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BB6A-3DD7-24B4-0262-D0AF7FAB6592}"/>
              </a:ext>
            </a:extLst>
          </p:cNvPr>
          <p:cNvSpPr>
            <a:spLocks noGrp="1"/>
          </p:cNvSpPr>
          <p:nvPr>
            <p:ph type="title"/>
          </p:nvPr>
        </p:nvSpPr>
        <p:spPr/>
        <p:txBody>
          <a:bodyPr/>
          <a:lstStyle/>
          <a:p>
            <a:r>
              <a:rPr lang="en-US" dirty="0"/>
              <a:t>Abstract Factory Pattern</a:t>
            </a:r>
            <a:br>
              <a:rPr lang="en-US" dirty="0"/>
            </a:br>
            <a:endParaRPr lang="en-US" dirty="0"/>
          </a:p>
        </p:txBody>
      </p:sp>
      <p:sp>
        <p:nvSpPr>
          <p:cNvPr id="3" name="Content Placeholder 2">
            <a:extLst>
              <a:ext uri="{FF2B5EF4-FFF2-40B4-BE49-F238E27FC236}">
                <a16:creationId xmlns:a16="http://schemas.microsoft.com/office/drawing/2014/main" id="{01CDE328-4D6F-A86C-2897-4651482D8DAA}"/>
              </a:ext>
            </a:extLst>
          </p:cNvPr>
          <p:cNvSpPr>
            <a:spLocks noGrp="1"/>
          </p:cNvSpPr>
          <p:nvPr>
            <p:ph idx="1"/>
          </p:nvPr>
        </p:nvSpPr>
        <p:spPr/>
        <p:txBody>
          <a:bodyPr/>
          <a:lstStyle/>
          <a:p>
            <a:pPr algn="just"/>
            <a:r>
              <a:rPr lang="en-US" dirty="0">
                <a:solidFill>
                  <a:srgbClr val="333333"/>
                </a:solidFill>
                <a:latin typeface="inter-regular"/>
              </a:rPr>
              <a:t>Abstract Factory patterns work around a super-factory which creates other factories. This factory is also called as factory of factories.</a:t>
            </a:r>
          </a:p>
          <a:p>
            <a:pPr algn="just"/>
            <a:r>
              <a:rPr lang="en-US" b="0" i="0" dirty="0">
                <a:solidFill>
                  <a:srgbClr val="333333"/>
                </a:solidFill>
                <a:effectLst/>
                <a:latin typeface="inter-regular"/>
              </a:rPr>
              <a:t>Abstract Factory Pattern says that just </a:t>
            </a:r>
            <a:r>
              <a:rPr lang="en-US" b="1" i="0" dirty="0">
                <a:solidFill>
                  <a:srgbClr val="333333"/>
                </a:solidFill>
                <a:effectLst/>
                <a:latin typeface="inter-bold"/>
              </a:rPr>
              <a:t>define an interface or abstract class for creating families of related (or dependent) objects but without specifying their concrete sub-classes. </a:t>
            </a:r>
            <a:r>
              <a:rPr lang="en-US" b="0" i="0" dirty="0">
                <a:solidFill>
                  <a:srgbClr val="333333"/>
                </a:solidFill>
                <a:effectLst/>
                <a:latin typeface="inter-regular"/>
              </a:rPr>
              <a:t>Abstract Factory Pattern is one level higher than the Factory Pattern.</a:t>
            </a:r>
          </a:p>
          <a:p>
            <a:pPr algn="just"/>
            <a:r>
              <a:rPr lang="en-US" b="0" i="0" dirty="0">
                <a:solidFill>
                  <a:srgbClr val="333333"/>
                </a:solidFill>
                <a:effectLst/>
                <a:latin typeface="inter-regular"/>
              </a:rPr>
              <a:t>An Abstract Factory Pattern is also known as </a:t>
            </a:r>
            <a:r>
              <a:rPr lang="en-US" b="1" i="0" dirty="0">
                <a:solidFill>
                  <a:srgbClr val="333333"/>
                </a:solidFill>
                <a:effectLst/>
                <a:latin typeface="inter-bold"/>
              </a:rPr>
              <a:t>Kit.</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2520078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3247</TotalTime>
  <Words>3433</Words>
  <Application>Microsoft Office PowerPoint</Application>
  <PresentationFormat>Widescreen</PresentationFormat>
  <Paragraphs>271</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erdana</vt:lpstr>
      <vt:lpstr>inter-bold</vt:lpstr>
      <vt:lpstr>inter-regular</vt:lpstr>
      <vt:lpstr>Segoe UI</vt:lpstr>
      <vt:lpstr>Trebuchet MS</vt:lpstr>
      <vt:lpstr>urw-din</vt:lpstr>
      <vt:lpstr>Wingdings 3</vt:lpstr>
      <vt:lpstr>Facet</vt:lpstr>
      <vt:lpstr>Design pattern</vt:lpstr>
      <vt:lpstr>Best Book for design pattern</vt:lpstr>
      <vt:lpstr>What is design pattern?</vt:lpstr>
      <vt:lpstr>Advantage of design pattern: </vt:lpstr>
      <vt:lpstr>Categorization of design patterns:</vt:lpstr>
      <vt:lpstr>Continue…</vt:lpstr>
      <vt:lpstr>Creational design patterns </vt:lpstr>
      <vt:lpstr>PowerPoint Presentation</vt:lpstr>
      <vt:lpstr>Abstract Factory Pattern </vt:lpstr>
      <vt:lpstr>PowerPoint Presentation</vt:lpstr>
      <vt:lpstr>continue</vt:lpstr>
      <vt:lpstr>Continue…</vt:lpstr>
      <vt:lpstr>Continue…</vt:lpstr>
      <vt:lpstr>Continue…</vt:lpstr>
      <vt:lpstr>Prototype Pattern</vt:lpstr>
      <vt:lpstr>PowerPoint Presentation</vt:lpstr>
      <vt:lpstr>Builder Design Pattern</vt:lpstr>
      <vt:lpstr>PowerPoint Presentation</vt:lpstr>
      <vt:lpstr>Object Pool Pattern</vt:lpstr>
      <vt:lpstr>Structural Design Pattern</vt:lpstr>
      <vt:lpstr>Types of Structural Design Pattern</vt:lpstr>
      <vt:lpstr>Continue..</vt:lpstr>
      <vt:lpstr>The Bridge design pattern </vt:lpstr>
      <vt:lpstr>PowerPoint Presentation</vt:lpstr>
      <vt:lpstr>PowerPoint Presentation</vt:lpstr>
      <vt:lpstr>PowerPoint Presentation</vt:lpstr>
      <vt:lpstr>Composite Design Pattern</vt:lpstr>
      <vt:lpstr>PowerPoint Presentation</vt:lpstr>
      <vt:lpstr>Decorator design pattern </vt:lpstr>
      <vt:lpstr>PowerPoint Presentation</vt:lpstr>
      <vt:lpstr>Facade Pattern </vt:lpstr>
      <vt:lpstr>PowerPoint Presentation</vt:lpstr>
      <vt:lpstr>PowerPoint Presentation</vt:lpstr>
      <vt:lpstr>Flyweight Pattern </vt:lpstr>
      <vt:lpstr>PowerPoint Presentation</vt:lpstr>
      <vt:lpstr>Proxy Pattern</vt:lpstr>
      <vt:lpstr>PowerPoint Presentation</vt:lpstr>
      <vt:lpstr>Behavioral design patterns </vt:lpstr>
      <vt:lpstr>Chain of responsibility pattern </vt:lpstr>
      <vt:lpstr>PowerPoint Presentation</vt:lpstr>
      <vt:lpstr>A Command Pattern </vt:lpstr>
      <vt:lpstr>An Interpreter Pattern </vt:lpstr>
      <vt:lpstr>PowerPoint Presentation</vt:lpstr>
      <vt:lpstr>Iterator Pattern </vt:lpstr>
      <vt:lpstr>PowerPoint Presentation</vt:lpstr>
      <vt:lpstr>A Mediator Pattern </vt:lpstr>
      <vt:lpstr>PowerPoint Presentation</vt:lpstr>
      <vt:lpstr>A Memento Pattern </vt:lpstr>
      <vt:lpstr>PowerPoint Presentation</vt:lpstr>
      <vt:lpstr>Observer Pattern </vt:lpstr>
      <vt:lpstr>PowerPoint Presentation</vt:lpstr>
      <vt:lpstr>A State Pattern </vt:lpstr>
      <vt:lpstr>PowerPoint Presentation</vt:lpstr>
      <vt:lpstr>Continue…</vt:lpstr>
      <vt:lpstr>Strategy Pattern </vt:lpstr>
      <vt:lpstr>PowerPoint Presentation</vt:lpstr>
      <vt:lpstr>A Template Pattern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Kiran Tiwari</dc:creator>
  <cp:lastModifiedBy>VAIBHAV CHOPADE</cp:lastModifiedBy>
  <cp:revision>10</cp:revision>
  <dcterms:created xsi:type="dcterms:W3CDTF">2022-11-07T01:49:12Z</dcterms:created>
  <dcterms:modified xsi:type="dcterms:W3CDTF">2023-10-03T06:37:56Z</dcterms:modified>
</cp:coreProperties>
</file>