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60" r:id="rId5"/>
    <p:sldId id="386" r:id="rId6"/>
    <p:sldId id="393" r:id="rId7"/>
    <p:sldId id="391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394" r:id="rId16"/>
    <p:sldId id="395" r:id="rId17"/>
    <p:sldId id="270" r:id="rId18"/>
    <p:sldId id="271" r:id="rId19"/>
    <p:sldId id="286" r:id="rId20"/>
    <p:sldId id="287" r:id="rId21"/>
    <p:sldId id="272" r:id="rId22"/>
    <p:sldId id="288" r:id="rId23"/>
    <p:sldId id="289" r:id="rId24"/>
    <p:sldId id="290" r:id="rId25"/>
    <p:sldId id="291" r:id="rId26"/>
    <p:sldId id="292" r:id="rId27"/>
    <p:sldId id="273" r:id="rId28"/>
    <p:sldId id="317" r:id="rId29"/>
    <p:sldId id="274" r:id="rId30"/>
    <p:sldId id="293" r:id="rId31"/>
    <p:sldId id="294" r:id="rId32"/>
    <p:sldId id="295" r:id="rId33"/>
    <p:sldId id="296" r:id="rId34"/>
    <p:sldId id="297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275" r:id="rId52"/>
    <p:sldId id="316" r:id="rId53"/>
    <p:sldId id="315" r:id="rId54"/>
    <p:sldId id="27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9" r:id="rId65"/>
    <p:sldId id="330" r:id="rId66"/>
    <p:sldId id="327" r:id="rId67"/>
    <p:sldId id="328" r:id="rId68"/>
    <p:sldId id="331" r:id="rId69"/>
    <p:sldId id="332" r:id="rId70"/>
    <p:sldId id="333" r:id="rId71"/>
    <p:sldId id="334" r:id="rId72"/>
    <p:sldId id="279" r:id="rId73"/>
    <p:sldId id="278" r:id="rId74"/>
    <p:sldId id="280" r:id="rId75"/>
    <p:sldId id="335" r:id="rId76"/>
    <p:sldId id="336" r:id="rId77"/>
    <p:sldId id="338" r:id="rId78"/>
    <p:sldId id="339" r:id="rId79"/>
    <p:sldId id="340" r:id="rId80"/>
    <p:sldId id="347" r:id="rId81"/>
    <p:sldId id="348" r:id="rId82"/>
    <p:sldId id="342" r:id="rId83"/>
    <p:sldId id="343" r:id="rId84"/>
    <p:sldId id="349" r:id="rId85"/>
    <p:sldId id="345" r:id="rId86"/>
    <p:sldId id="350" r:id="rId87"/>
    <p:sldId id="346" r:id="rId88"/>
    <p:sldId id="283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  <p:sldId id="366" r:id="rId105"/>
    <p:sldId id="368" r:id="rId106"/>
    <p:sldId id="369" r:id="rId107"/>
    <p:sldId id="370" r:id="rId108"/>
    <p:sldId id="371" r:id="rId109"/>
    <p:sldId id="372" r:id="rId110"/>
    <p:sldId id="373" r:id="rId111"/>
    <p:sldId id="374" r:id="rId112"/>
    <p:sldId id="376" r:id="rId113"/>
    <p:sldId id="377" r:id="rId114"/>
    <p:sldId id="378" r:id="rId115"/>
    <p:sldId id="379" r:id="rId116"/>
    <p:sldId id="380" r:id="rId117"/>
    <p:sldId id="382" r:id="rId118"/>
    <p:sldId id="383" r:id="rId119"/>
    <p:sldId id="384" r:id="rId120"/>
    <p:sldId id="385" r:id="rId121"/>
    <p:sldId id="392" r:id="rId122"/>
    <p:sldId id="285" r:id="rId123"/>
    <p:sldId id="387" r:id="rId124"/>
    <p:sldId id="388" r:id="rId125"/>
    <p:sldId id="390" r:id="rId126"/>
    <p:sldId id="389" r:id="rId1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0D90B-281C-421A-B846-FEF17699F982}" v="11" dt="2021-09-21T23:12:42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1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microsoft.com/office/2015/10/relationships/revisionInfo" Target="revisionInfo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presProps" Target="pres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IGNACIO MANRÍQUEZ NOVOA (Alumno)" userId="132ae158-1741-43ed-b364-15b0cb43b83a" providerId="ADAL" clId="{0490D90B-281C-421A-B846-FEF17699F982}"/>
    <pc:docChg chg="modSld">
      <pc:chgData name="FRANCISCO IGNACIO MANRÍQUEZ NOVOA (Alumno)" userId="132ae158-1741-43ed-b364-15b0cb43b83a" providerId="ADAL" clId="{0490D90B-281C-421A-B846-FEF17699F982}" dt="2021-09-21T23:12:42.039" v="10" actId="20577"/>
      <pc:docMkLst>
        <pc:docMk/>
      </pc:docMkLst>
      <pc:sldChg chg="modSp">
        <pc:chgData name="FRANCISCO IGNACIO MANRÍQUEZ NOVOA (Alumno)" userId="132ae158-1741-43ed-b364-15b0cb43b83a" providerId="ADAL" clId="{0490D90B-281C-421A-B846-FEF17699F982}" dt="2021-09-21T23:12:42.039" v="10" actId="20577"/>
        <pc:sldMkLst>
          <pc:docMk/>
          <pc:sldMk cId="1525162316" sldId="260"/>
        </pc:sldMkLst>
        <pc:spChg chg="mod">
          <ac:chgData name="FRANCISCO IGNACIO MANRÍQUEZ NOVOA (Alumno)" userId="132ae158-1741-43ed-b364-15b0cb43b83a" providerId="ADAL" clId="{0490D90B-281C-421A-B846-FEF17699F982}" dt="2021-09-21T23:12:36.425" v="1" actId="20577"/>
          <ac:spMkLst>
            <pc:docMk/>
            <pc:sldMk cId="1525162316" sldId="260"/>
            <ac:spMk id="2" creationId="{BE33EFED-C534-4339-8F22-3E7E845EF90A}"/>
          </ac:spMkLst>
        </pc:spChg>
        <pc:spChg chg="mod">
          <ac:chgData name="FRANCISCO IGNACIO MANRÍQUEZ NOVOA (Alumno)" userId="132ae158-1741-43ed-b364-15b0cb43b83a" providerId="ADAL" clId="{0490D90B-281C-421A-B846-FEF17699F982}" dt="2021-09-21T23:12:42.039" v="10" actId="20577"/>
          <ac:spMkLst>
            <pc:docMk/>
            <pc:sldMk cId="1525162316" sldId="260"/>
            <ac:spMk id="3" creationId="{9FBD0544-9275-4EE9-BAAB-FC3FC643DA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727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339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307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759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119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994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397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822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345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933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201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8979C-4320-49BB-8E09-61732B3D481D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AAB5-230E-43CF-8DDC-80C2DE48B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442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17" Type="http://schemas.openxmlformats.org/officeDocument/2006/relationships/image" Target="../media/image3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9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1.png"/><Relationship Id="rId4" Type="http://schemas.openxmlformats.org/officeDocument/2006/relationships/image" Target="../media/image177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1.png"/><Relationship Id="rId4" Type="http://schemas.openxmlformats.org/officeDocument/2006/relationships/image" Target="../media/image177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1.png"/><Relationship Id="rId4" Type="http://schemas.openxmlformats.org/officeDocument/2006/relationships/image" Target="../media/image17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1.png"/><Relationship Id="rId4" Type="http://schemas.openxmlformats.org/officeDocument/2006/relationships/image" Target="../media/image177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1.png"/><Relationship Id="rId4" Type="http://schemas.openxmlformats.org/officeDocument/2006/relationships/image" Target="../media/image177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1.png"/><Relationship Id="rId4" Type="http://schemas.openxmlformats.org/officeDocument/2006/relationships/image" Target="../media/image18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1.png"/><Relationship Id="rId4" Type="http://schemas.openxmlformats.org/officeDocument/2006/relationships/image" Target="../media/image18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5" Type="http://schemas.openxmlformats.org/officeDocument/2006/relationships/image" Target="../media/image171.png"/><Relationship Id="rId4" Type="http://schemas.openxmlformats.org/officeDocument/2006/relationships/image" Target="../media/image18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5" Type="http://schemas.openxmlformats.org/officeDocument/2006/relationships/image" Target="../media/image171.png"/><Relationship Id="rId4" Type="http://schemas.openxmlformats.org/officeDocument/2006/relationships/image" Target="../media/image183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5" Type="http://schemas.openxmlformats.org/officeDocument/2006/relationships/image" Target="../media/image171.png"/><Relationship Id="rId4" Type="http://schemas.openxmlformats.org/officeDocument/2006/relationships/image" Target="../media/image18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87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5" Type="http://schemas.openxmlformats.org/officeDocument/2006/relationships/image" Target="../media/image171.png"/><Relationship Id="rId4" Type="http://schemas.openxmlformats.org/officeDocument/2006/relationships/image" Target="../media/image18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5" Type="http://schemas.openxmlformats.org/officeDocument/2006/relationships/image" Target="../media/image171.png"/><Relationship Id="rId4" Type="http://schemas.openxmlformats.org/officeDocument/2006/relationships/image" Target="../media/image188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5" Type="http://schemas.openxmlformats.org/officeDocument/2006/relationships/image" Target="../media/image171.png"/><Relationship Id="rId4" Type="http://schemas.openxmlformats.org/officeDocument/2006/relationships/image" Target="../media/image18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5" Type="http://schemas.openxmlformats.org/officeDocument/2006/relationships/image" Target="../media/image171.png"/><Relationship Id="rId4" Type="http://schemas.openxmlformats.org/officeDocument/2006/relationships/image" Target="../media/image18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5" Type="http://schemas.openxmlformats.org/officeDocument/2006/relationships/image" Target="../media/image171.png"/><Relationship Id="rId4" Type="http://schemas.openxmlformats.org/officeDocument/2006/relationships/image" Target="../media/image186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71.png"/><Relationship Id="rId4" Type="http://schemas.openxmlformats.org/officeDocument/2006/relationships/image" Target="../media/image186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71.png"/><Relationship Id="rId4" Type="http://schemas.openxmlformats.org/officeDocument/2006/relationships/image" Target="../media/image186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71.png"/><Relationship Id="rId4" Type="http://schemas.openxmlformats.org/officeDocument/2006/relationships/image" Target="../media/image186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33.png"/><Relationship Id="rId21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20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png"/><Relationship Id="rId4" Type="http://schemas.openxmlformats.org/officeDocument/2006/relationships/image" Target="../media/image980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55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1" Type="http://schemas.openxmlformats.org/officeDocument/2006/relationships/image" Target="../media/image36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1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png"/><Relationship Id="rId4" Type="http://schemas.openxmlformats.org/officeDocument/2006/relationships/image" Target="../media/image98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0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2.png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2.png"/><Relationship Id="rId4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2.png"/><Relationship Id="rId4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2.png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72.png"/><Relationship Id="rId4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72.png"/><Relationship Id="rId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7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72.png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9.png"/><Relationship Id="rId7" Type="http://schemas.openxmlformats.org/officeDocument/2006/relationships/image" Target="../media/image9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72.png"/><Relationship Id="rId4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72.png"/><Relationship Id="rId4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7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5" Type="http://schemas.openxmlformats.org/officeDocument/2006/relationships/image" Target="../media/image720.png"/><Relationship Id="rId4" Type="http://schemas.openxmlformats.org/officeDocument/2006/relationships/image" Target="../media/image83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1.png"/><Relationship Id="rId4" Type="http://schemas.openxmlformats.org/officeDocument/2006/relationships/image" Target="../media/image14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5" Type="http://schemas.openxmlformats.org/officeDocument/2006/relationships/image" Target="../media/image143.png"/><Relationship Id="rId4" Type="http://schemas.openxmlformats.org/officeDocument/2006/relationships/image" Target="../media/image15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7" Type="http://schemas.openxmlformats.org/officeDocument/2006/relationships/image" Target="../media/image156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5" Type="http://schemas.openxmlformats.org/officeDocument/2006/relationships/image" Target="../media/image155.png"/><Relationship Id="rId4" Type="http://schemas.openxmlformats.org/officeDocument/2006/relationships/image" Target="../media/image14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image" Target="../media/image152.png"/><Relationship Id="rId4" Type="http://schemas.openxmlformats.org/officeDocument/2006/relationships/image" Target="../media/image14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5" Type="http://schemas.openxmlformats.org/officeDocument/2006/relationships/image" Target="../media/image155.png"/><Relationship Id="rId4" Type="http://schemas.openxmlformats.org/officeDocument/2006/relationships/image" Target="../media/image14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5" Type="http://schemas.openxmlformats.org/officeDocument/2006/relationships/image" Target="../media/image155.png"/><Relationship Id="rId4" Type="http://schemas.openxmlformats.org/officeDocument/2006/relationships/image" Target="../media/image14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58.png"/><Relationship Id="rId4" Type="http://schemas.openxmlformats.org/officeDocument/2006/relationships/image" Target="../media/image15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7" Type="http://schemas.openxmlformats.org/officeDocument/2006/relationships/image" Target="../media/image163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62.png"/><Relationship Id="rId4" Type="http://schemas.openxmlformats.org/officeDocument/2006/relationships/image" Target="../media/image15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62.png"/><Relationship Id="rId4" Type="http://schemas.openxmlformats.org/officeDocument/2006/relationships/image" Target="../media/image15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65.png"/><Relationship Id="rId4" Type="http://schemas.openxmlformats.org/officeDocument/2006/relationships/image" Target="../media/image15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65.png"/><Relationship Id="rId4" Type="http://schemas.openxmlformats.org/officeDocument/2006/relationships/image" Target="../media/image1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65.png"/><Relationship Id="rId4" Type="http://schemas.openxmlformats.org/officeDocument/2006/relationships/image" Target="../media/image15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65.png"/><Relationship Id="rId4" Type="http://schemas.openxmlformats.org/officeDocument/2006/relationships/image" Target="../media/image155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7" Type="http://schemas.openxmlformats.org/officeDocument/2006/relationships/image" Target="../media/image17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65.png"/><Relationship Id="rId4" Type="http://schemas.openxmlformats.org/officeDocument/2006/relationships/image" Target="../media/image15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7" Type="http://schemas.openxmlformats.org/officeDocument/2006/relationships/image" Target="../media/image172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71.png"/><Relationship Id="rId4" Type="http://schemas.openxmlformats.org/officeDocument/2006/relationships/image" Target="../media/image155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73.png"/><Relationship Id="rId4" Type="http://schemas.openxmlformats.org/officeDocument/2006/relationships/image" Target="../media/image15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7" Type="http://schemas.openxmlformats.org/officeDocument/2006/relationships/image" Target="../media/image175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71.png"/><Relationship Id="rId4" Type="http://schemas.openxmlformats.org/officeDocument/2006/relationships/image" Target="../media/image15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76.png"/><Relationship Id="rId4" Type="http://schemas.openxmlformats.org/officeDocument/2006/relationships/image" Target="../media/image15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71.png"/><Relationship Id="rId4" Type="http://schemas.openxmlformats.org/officeDocument/2006/relationships/image" Target="../media/image17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79.png"/><Relationship Id="rId4" Type="http://schemas.openxmlformats.org/officeDocument/2006/relationships/image" Target="../media/image1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E33EFED-C534-4339-8F22-3E7E845EF90A}"/>
              </a:ext>
            </a:extLst>
          </p:cNvPr>
          <p:cNvSpPr txBox="1"/>
          <p:nvPr/>
        </p:nvSpPr>
        <p:spPr>
          <a:xfrm>
            <a:off x="1404151" y="1087689"/>
            <a:ext cx="938369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Sitka Text" panose="02000505000000020004" pitchFamily="2" charset="0"/>
              </a:rPr>
              <a:t>Guía para entender las</a:t>
            </a:r>
          </a:p>
          <a:p>
            <a:pPr algn="ctr"/>
            <a:r>
              <a:rPr lang="es-MX" sz="9600" u="sng" dirty="0">
                <a:solidFill>
                  <a:schemeClr val="accent2"/>
                </a:solidFill>
                <a:latin typeface="Sitka Text" panose="02000505000000020004" pitchFamily="2" charset="0"/>
              </a:rPr>
              <a:t>MATRICES</a:t>
            </a:r>
          </a:p>
          <a:p>
            <a:pPr algn="ctr"/>
            <a:r>
              <a:rPr lang="es-MX" sz="4800" dirty="0">
                <a:latin typeface="Sitka Text" panose="02000505000000020004" pitchFamily="2" charset="0"/>
              </a:rPr>
              <a:t>capítulo 2.1</a:t>
            </a:r>
            <a:endParaRPr lang="es-CL" sz="4800" dirty="0"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BD0544-9275-4EE9-BAAB-FC3FC643DA48}"/>
              </a:ext>
            </a:extLst>
          </p:cNvPr>
          <p:cNvSpPr txBox="1"/>
          <p:nvPr/>
        </p:nvSpPr>
        <p:spPr>
          <a:xfrm>
            <a:off x="60960" y="4446872"/>
            <a:ext cx="12070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accent4"/>
                </a:solidFill>
                <a:latin typeface="Bierstadt" panose="020B0004020202020204" pitchFamily="34" charset="0"/>
              </a:rPr>
              <a:t>“Matrices, sistemas de ecuaciones lineales</a:t>
            </a:r>
          </a:p>
          <a:p>
            <a:pPr algn="ctr"/>
            <a:r>
              <a:rPr lang="es-MX" sz="4000" dirty="0">
                <a:solidFill>
                  <a:schemeClr val="accent4"/>
                </a:solidFill>
                <a:latin typeface="Bierstadt" panose="020B0004020202020204" pitchFamily="34" charset="0"/>
              </a:rPr>
              <a:t>y la eliminación de Gauss-</a:t>
            </a:r>
            <a:r>
              <a:rPr lang="es-MX" sz="4000" dirty="0" err="1">
                <a:solidFill>
                  <a:schemeClr val="accent4"/>
                </a:solidFill>
                <a:latin typeface="Bierstadt" panose="020B0004020202020204" pitchFamily="34" charset="0"/>
              </a:rPr>
              <a:t>Jordan</a:t>
            </a:r>
            <a:r>
              <a:rPr lang="es-MX" sz="4000" dirty="0">
                <a:solidFill>
                  <a:schemeClr val="accent4"/>
                </a:solidFill>
                <a:latin typeface="Bierstadt" panose="020B0004020202020204" pitchFamily="34" charset="0"/>
              </a:rPr>
              <a:t>: parte 1”</a:t>
            </a:r>
          </a:p>
        </p:txBody>
      </p:sp>
    </p:spTree>
    <p:extLst>
      <p:ext uri="{BB962C8B-B14F-4D97-AF65-F5344CB8AC3E}">
        <p14:creationId xmlns:p14="http://schemas.microsoft.com/office/powerpoint/2010/main" val="152516231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B2D6FB57-5201-499E-A3D1-81544777CBD9}"/>
              </a:ext>
            </a:extLst>
          </p:cNvPr>
          <p:cNvGrpSpPr/>
          <p:nvPr/>
        </p:nvGrpSpPr>
        <p:grpSpPr>
          <a:xfrm>
            <a:off x="9215895" y="2353218"/>
            <a:ext cx="882725" cy="731725"/>
            <a:chOff x="9241586" y="2361719"/>
            <a:chExt cx="882725" cy="7317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D5E8A4AA-F172-4695-B461-3C9852BB66ED}"/>
                    </a:ext>
                  </a:extLst>
                </p:cNvPr>
                <p:cNvSpPr txBox="1"/>
                <p:nvPr/>
              </p:nvSpPr>
              <p:spPr>
                <a:xfrm>
                  <a:off x="9391290" y="2361719"/>
                  <a:ext cx="733021" cy="69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s-MX" sz="2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MX" sz="2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MX" sz="2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s-CL" sz="20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D5E8A4AA-F172-4695-B461-3C9852BB6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1290" y="2361719"/>
                  <a:ext cx="733021" cy="69153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61079BF1-80BF-4BE4-8F67-0D530D4E387B}"/>
                </a:ext>
              </a:extLst>
            </p:cNvPr>
            <p:cNvSpPr/>
            <p:nvPr/>
          </p:nvSpPr>
          <p:spPr>
            <a:xfrm>
              <a:off x="9241586" y="2905982"/>
              <a:ext cx="162055" cy="187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300BA3E0-66B5-48FD-8CA6-52C26AA82683}"/>
              </a:ext>
            </a:extLst>
          </p:cNvPr>
          <p:cNvGrpSpPr/>
          <p:nvPr/>
        </p:nvGrpSpPr>
        <p:grpSpPr>
          <a:xfrm>
            <a:off x="5533696" y="246123"/>
            <a:ext cx="6214172" cy="6250584"/>
            <a:chOff x="5533696" y="246123"/>
            <a:chExt cx="6214172" cy="6250584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B6A0D886-AF81-44FF-88EE-8BEFACA3D057}"/>
                </a:ext>
              </a:extLst>
            </p:cNvPr>
            <p:cNvGrpSpPr/>
            <p:nvPr/>
          </p:nvGrpSpPr>
          <p:grpSpPr>
            <a:xfrm>
              <a:off x="5533696" y="361293"/>
              <a:ext cx="6214172" cy="6135414"/>
              <a:chOff x="5533696" y="361293"/>
              <a:chExt cx="6214172" cy="6135414"/>
            </a:xfrm>
          </p:grpSpPr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7922A97E-9E76-43B0-9746-7928FE38D8C5}"/>
                  </a:ext>
                </a:extLst>
              </p:cNvPr>
              <p:cNvGrpSpPr/>
              <p:nvPr/>
            </p:nvGrpSpPr>
            <p:grpSpPr>
              <a:xfrm>
                <a:off x="5533696" y="361293"/>
                <a:ext cx="6064469" cy="6135414"/>
                <a:chOff x="3063765" y="361293"/>
                <a:chExt cx="6064469" cy="6135414"/>
              </a:xfrm>
            </p:grpSpPr>
            <p:grpSp>
              <p:nvGrpSpPr>
                <p:cNvPr id="9" name="Grupo 8">
                  <a:extLst>
                    <a:ext uri="{FF2B5EF4-FFF2-40B4-BE49-F238E27FC236}">
                      <a16:creationId xmlns:a16="http://schemas.microsoft.com/office/drawing/2014/main" id="{B8B8F138-389D-4DE5-844A-511C604AEDD2}"/>
                    </a:ext>
                  </a:extLst>
                </p:cNvPr>
                <p:cNvGrpSpPr/>
                <p:nvPr/>
              </p:nvGrpSpPr>
              <p:grpSpPr>
                <a:xfrm>
                  <a:off x="3063765" y="361293"/>
                  <a:ext cx="6064469" cy="6135414"/>
                  <a:chOff x="3731172" y="613995"/>
                  <a:chExt cx="5841453" cy="5728138"/>
                </a:xfrm>
              </p:grpSpPr>
              <p:cxnSp>
                <p:nvCxnSpPr>
                  <p:cNvPr id="3" name="Conector recto de flecha 2">
                    <a:extLst>
                      <a:ext uri="{FF2B5EF4-FFF2-40B4-BE49-F238E27FC236}">
                        <a16:creationId xmlns:a16="http://schemas.microsoft.com/office/drawing/2014/main" id="{FF52844E-9806-4714-87A7-FF502A7479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1172" y="3478064"/>
                    <a:ext cx="5841453" cy="0"/>
                  </a:xfrm>
                  <a:prstGeom prst="straightConnector1">
                    <a:avLst/>
                  </a:prstGeom>
                  <a:ln w="5715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Conector recto de flecha 4">
                    <a:extLst>
                      <a:ext uri="{FF2B5EF4-FFF2-40B4-BE49-F238E27FC236}">
                        <a16:creationId xmlns:a16="http://schemas.microsoft.com/office/drawing/2014/main" id="{6256AB5A-2EAD-4696-A3B5-7289A4F1FD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5752" y="613995"/>
                    <a:ext cx="0" cy="5728138"/>
                  </a:xfrm>
                  <a:prstGeom prst="straightConnector1">
                    <a:avLst/>
                  </a:prstGeom>
                  <a:ln w="5715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3079EFD8-3E3E-4B45-8E0A-4D89BF100F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0802" y="2480441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3079EFD8-3E3E-4B45-8E0A-4D89BF100F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0802" y="2480441"/>
                      <a:ext cx="461199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242E56E3-973A-4A27-83FA-099E511F4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8801" y="163683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242E56E3-973A-4A27-83FA-099E511F4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8801" y="1636830"/>
                      <a:ext cx="461199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D168984A-B57F-422A-A35E-096B8F153F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0801" y="828113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D168984A-B57F-422A-A35E-096B8F153F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0801" y="828113"/>
                      <a:ext cx="461199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49BD6B1A-DD95-45DE-88DF-CD2DBB6E37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179" y="342900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49BD6B1A-DD95-45DE-88DF-CD2DBB6E37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179" y="3429000"/>
                      <a:ext cx="461199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CuadroTexto 14">
                      <a:extLst>
                        <a:ext uri="{FF2B5EF4-FFF2-40B4-BE49-F238E27FC236}">
                          <a16:creationId xmlns:a16="http://schemas.microsoft.com/office/drawing/2014/main" id="{BF0E368F-654A-4C8F-9348-6F7EED6C13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8104" y="342900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5" name="CuadroTexto 14">
                      <a:extLst>
                        <a:ext uri="{FF2B5EF4-FFF2-40B4-BE49-F238E27FC236}">
                          <a16:creationId xmlns:a16="http://schemas.microsoft.com/office/drawing/2014/main" id="{BF0E368F-654A-4C8F-9348-6F7EED6C13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8104" y="3429000"/>
                      <a:ext cx="46119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CuadroTexto 15">
                      <a:extLst>
                        <a:ext uri="{FF2B5EF4-FFF2-40B4-BE49-F238E27FC236}">
                          <a16:creationId xmlns:a16="http://schemas.microsoft.com/office/drawing/2014/main" id="{B26F4AE8-CE43-44BA-AD85-257BB40AA1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2029" y="342900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6" name="CuadroTexto 15">
                      <a:extLst>
                        <a:ext uri="{FF2B5EF4-FFF2-40B4-BE49-F238E27FC236}">
                          <a16:creationId xmlns:a16="http://schemas.microsoft.com/office/drawing/2014/main" id="{B26F4AE8-CE43-44BA-AD85-257BB40AA1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52029" y="3429000"/>
                      <a:ext cx="461199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>
                      <a:extLst>
                        <a:ext uri="{FF2B5EF4-FFF2-40B4-BE49-F238E27FC236}">
                          <a16:creationId xmlns:a16="http://schemas.microsoft.com/office/drawing/2014/main" id="{10414CDA-1D17-4E13-BD65-90E4B9C189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5579" y="3429000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7" name="CuadroTexto 16">
                      <a:extLst>
                        <a:ext uri="{FF2B5EF4-FFF2-40B4-BE49-F238E27FC236}">
                          <a16:creationId xmlns:a16="http://schemas.microsoft.com/office/drawing/2014/main" id="{10414CDA-1D17-4E13-BD65-90E4B9C189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5579" y="3429000"/>
                      <a:ext cx="573556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>
                      <a:extLst>
                        <a:ext uri="{FF2B5EF4-FFF2-40B4-BE49-F238E27FC236}">
                          <a16:creationId xmlns:a16="http://schemas.microsoft.com/office/drawing/2014/main" id="{00974F6C-4BEE-4EF9-9247-6DDC0C7630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9800" y="4860495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8" name="CuadroTexto 17">
                      <a:extLst>
                        <a:ext uri="{FF2B5EF4-FFF2-40B4-BE49-F238E27FC236}">
                          <a16:creationId xmlns:a16="http://schemas.microsoft.com/office/drawing/2014/main" id="{00974F6C-4BEE-4EF9-9247-6DDC0C7630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9800" y="4860495"/>
                      <a:ext cx="573556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>
                      <a:extLst>
                        <a:ext uri="{FF2B5EF4-FFF2-40B4-BE49-F238E27FC236}">
                          <a16:creationId xmlns:a16="http://schemas.microsoft.com/office/drawing/2014/main" id="{F48386B9-7655-4C6C-89D6-840DED4E52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9800" y="5732814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9" name="CuadroTexto 18">
                      <a:extLst>
                        <a:ext uri="{FF2B5EF4-FFF2-40B4-BE49-F238E27FC236}">
                          <a16:creationId xmlns:a16="http://schemas.microsoft.com/office/drawing/2014/main" id="{F48386B9-7655-4C6C-89D6-840DED4E52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9800" y="5732814"/>
                      <a:ext cx="573556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uadroTexto 19">
                      <a:extLst>
                        <a:ext uri="{FF2B5EF4-FFF2-40B4-BE49-F238E27FC236}">
                          <a16:creationId xmlns:a16="http://schemas.microsoft.com/office/drawing/2014/main" id="{7D1FBAAC-61B4-4814-8B80-FBA78D0989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8857" y="3429000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20" name="CuadroTexto 19">
                      <a:extLst>
                        <a:ext uri="{FF2B5EF4-FFF2-40B4-BE49-F238E27FC236}">
                          <a16:creationId xmlns:a16="http://schemas.microsoft.com/office/drawing/2014/main" id="{7D1FBAAC-61B4-4814-8B80-FBA78D0989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8857" y="3429000"/>
                      <a:ext cx="573556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CuadroTexto 20">
                      <a:extLst>
                        <a:ext uri="{FF2B5EF4-FFF2-40B4-BE49-F238E27FC236}">
                          <a16:creationId xmlns:a16="http://schemas.microsoft.com/office/drawing/2014/main" id="{BB7A9447-1D16-4820-9694-ADEC543498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1664" y="4055004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21" name="CuadroTexto 20">
                      <a:extLst>
                        <a:ext uri="{FF2B5EF4-FFF2-40B4-BE49-F238E27FC236}">
                          <a16:creationId xmlns:a16="http://schemas.microsoft.com/office/drawing/2014/main" id="{BB7A9447-1D16-4820-9694-ADEC543498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1664" y="4055004"/>
                      <a:ext cx="573556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uadroTexto 21">
                      <a:extLst>
                        <a:ext uri="{FF2B5EF4-FFF2-40B4-BE49-F238E27FC236}">
                          <a16:creationId xmlns:a16="http://schemas.microsoft.com/office/drawing/2014/main" id="{01000B9B-1A64-4DE0-BFFB-049620DE1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923" y="3436655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22" name="CuadroTexto 21">
                      <a:extLst>
                        <a:ext uri="{FF2B5EF4-FFF2-40B4-BE49-F238E27FC236}">
                          <a16:creationId xmlns:a16="http://schemas.microsoft.com/office/drawing/2014/main" id="{01000B9B-1A64-4DE0-BFFB-049620DE1F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923" y="3436655"/>
                      <a:ext cx="573556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uadroTexto 35">
                    <a:extLst>
                      <a:ext uri="{FF2B5EF4-FFF2-40B4-BE49-F238E27FC236}">
                        <a16:creationId xmlns:a16="http://schemas.microsoft.com/office/drawing/2014/main" id="{84F0EFED-3ECB-40EF-B32E-4E04D75134ED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4457" y="3436655"/>
                    <a:ext cx="28341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s-CL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uadroTexto 35">
                    <a:extLst>
                      <a:ext uri="{FF2B5EF4-FFF2-40B4-BE49-F238E27FC236}">
                        <a16:creationId xmlns:a16="http://schemas.microsoft.com/office/drawing/2014/main" id="{84F0EFED-3ECB-40EF-B32E-4E04D7513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4457" y="3436655"/>
                    <a:ext cx="283411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0495AAE8-5F32-4C02-9075-12E675DCF5DD}"/>
                    </a:ext>
                  </a:extLst>
                </p:cNvPr>
                <p:cNvSpPr txBox="1"/>
                <p:nvPr/>
              </p:nvSpPr>
              <p:spPr>
                <a:xfrm>
                  <a:off x="8699975" y="246123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L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0495AAE8-5F32-4C02-9075-12E675DCF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9975" y="246123"/>
                  <a:ext cx="288284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936A464C-7B03-497B-B0A3-A80394A31AA9}"/>
              </a:ext>
            </a:extLst>
          </p:cNvPr>
          <p:cNvGrpSpPr/>
          <p:nvPr/>
        </p:nvGrpSpPr>
        <p:grpSpPr>
          <a:xfrm>
            <a:off x="8488903" y="2326552"/>
            <a:ext cx="733524" cy="414335"/>
            <a:chOff x="8488903" y="2326552"/>
            <a:chExt cx="733524" cy="414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49F63DE4-C17A-4608-8E55-98E5A548EFE4}"/>
                    </a:ext>
                  </a:extLst>
                </p:cNvPr>
                <p:cNvSpPr txBox="1"/>
                <p:nvPr/>
              </p:nvSpPr>
              <p:spPr>
                <a:xfrm>
                  <a:off x="8614889" y="2326552"/>
                  <a:ext cx="6075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es-CL" sz="2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49F63DE4-C17A-4608-8E55-98E5A548EF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889" y="2326552"/>
                  <a:ext cx="607538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5000" t="-4000" r="-14000" b="-36000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A9A3D733-5A5D-41AE-BC30-0AAF94ED9C81}"/>
                </a:ext>
              </a:extLst>
            </p:cNvPr>
            <p:cNvSpPr/>
            <p:nvPr/>
          </p:nvSpPr>
          <p:spPr>
            <a:xfrm>
              <a:off x="8488903" y="2553425"/>
              <a:ext cx="162055" cy="187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1A80D6C1-308E-4EC7-95BB-E8AF4443577D}"/>
              </a:ext>
            </a:extLst>
          </p:cNvPr>
          <p:cNvGrpSpPr/>
          <p:nvPr/>
        </p:nvGrpSpPr>
        <p:grpSpPr>
          <a:xfrm>
            <a:off x="5612524" y="1066256"/>
            <a:ext cx="5985640" cy="3064310"/>
            <a:chOff x="5612524" y="1066256"/>
            <a:chExt cx="5985640" cy="3064310"/>
          </a:xfrm>
        </p:grpSpPr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968851D3-3A03-4135-8D30-FD0C12042FE9}"/>
                </a:ext>
              </a:extLst>
            </p:cNvPr>
            <p:cNvCxnSpPr>
              <a:cxnSpLocks/>
            </p:cNvCxnSpPr>
            <p:nvPr/>
          </p:nvCxnSpPr>
          <p:spPr>
            <a:xfrm>
              <a:off x="5612524" y="1197445"/>
              <a:ext cx="5985640" cy="293312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EF4C1519-994D-49CF-934A-17F4D7A5C02B}"/>
                    </a:ext>
                  </a:extLst>
                </p:cNvPr>
                <p:cNvSpPr txBox="1"/>
                <p:nvPr/>
              </p:nvSpPr>
              <p:spPr>
                <a:xfrm>
                  <a:off x="6307944" y="1066256"/>
                  <a:ext cx="17819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s-CL" sz="2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EF4C1519-994D-49CF-934A-17F4D7A5C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944" y="1066256"/>
                  <a:ext cx="1781962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583B9FCA-6E85-4AA7-8E01-D1BE7C50CF4C}"/>
              </a:ext>
            </a:extLst>
          </p:cNvPr>
          <p:cNvGrpSpPr/>
          <p:nvPr/>
        </p:nvGrpSpPr>
        <p:grpSpPr>
          <a:xfrm>
            <a:off x="334409" y="1076955"/>
            <a:ext cx="6737892" cy="2308324"/>
            <a:chOff x="334409" y="1076955"/>
            <a:chExt cx="6737892" cy="2308324"/>
          </a:xfrm>
        </p:grpSpPr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8481C8AC-2992-4910-838D-75EDD75CDB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9891" y="2231117"/>
              <a:ext cx="193241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49692122-23AD-4AC8-99E8-6CEB45E1B45B}"/>
                </a:ext>
              </a:extLst>
            </p:cNvPr>
            <p:cNvSpPr txBox="1"/>
            <p:nvPr/>
          </p:nvSpPr>
          <p:spPr>
            <a:xfrm>
              <a:off x="334409" y="1076955"/>
              <a:ext cx="4583393" cy="2308324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dirty="0">
                  <a:solidFill>
                    <a:schemeClr val="accent2"/>
                  </a:solidFill>
                  <a:latin typeface="Bierstadt" panose="020B0504020202020204" pitchFamily="34" charset="0"/>
                  <a:cs typeface="Biome" panose="020B0503030204020804" pitchFamily="34" charset="0"/>
                </a:rPr>
                <a:t>Todos los puntos de la recta son soluciones de la ecuación</a:t>
              </a:r>
              <a:endParaRPr lang="es-CL" sz="3600" dirty="0">
                <a:solidFill>
                  <a:schemeClr val="accent2"/>
                </a:solidFill>
                <a:latin typeface="Bierstadt" panose="020B0504020202020204" pitchFamily="34" charset="0"/>
                <a:cs typeface="Biome" panose="020B05030302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6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8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6591209" y="543071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546450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D78FB68-DF81-419A-BACD-003D92C11627}"/>
              </a:ext>
            </a:extLst>
          </p:cNvPr>
          <p:cNvSpPr/>
          <p:nvPr/>
        </p:nvSpPr>
        <p:spPr>
          <a:xfrm>
            <a:off x="6683198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D2470FE-E438-4EEA-AEF5-B6063AD9A090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8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6591209" y="543071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546450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4B54F43-2740-4D67-94A7-CEC60A72E731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7. </a:t>
            </a:r>
            <a:r>
              <a:rPr lang="es-MX" sz="2800" dirty="0">
                <a:latin typeface="Bierstadt" panose="020B0504020202020204" pitchFamily="34" charset="0"/>
              </a:rPr>
              <a:t>Si hay filas antes de la seleccionada, retrocede una y regresa al paso 6. De lo contrario, termina a</a:t>
            </a:r>
            <a:r>
              <a:rPr lang="es-CL" sz="2800" dirty="0" err="1">
                <a:latin typeface="Bierstadt" panose="020B0504020202020204" pitchFamily="34" charset="0"/>
              </a:rPr>
              <a:t>quí</a:t>
            </a:r>
            <a:r>
              <a:rPr lang="es-CL" sz="2800" dirty="0">
                <a:latin typeface="Bierstadt" panose="020B05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4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3.95833E-6 -0.0770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08971 -0.0807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2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8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5497251" y="4877459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8641" y="49441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1AD627-1E25-4692-87FB-F5A2699E6E13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8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5497251" y="4877459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8641" y="49441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1AD627-1E25-4692-87FB-F5A2699E6E13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7631791-CC22-4257-AB8B-9BB5BF993E77}"/>
              </a:ext>
            </a:extLst>
          </p:cNvPr>
          <p:cNvSpPr/>
          <p:nvPr/>
        </p:nvSpPr>
        <p:spPr>
          <a:xfrm>
            <a:off x="5589240" y="3929406"/>
            <a:ext cx="721454" cy="1550336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909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8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5497251" y="4877459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8641" y="49441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1AD627-1E25-4692-87FB-F5A2699E6E13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1048C7B-1502-4D14-8EBA-420F056CD1C8}"/>
              </a:ext>
            </a:extLst>
          </p:cNvPr>
          <p:cNvSpPr/>
          <p:nvPr/>
        </p:nvSpPr>
        <p:spPr>
          <a:xfrm>
            <a:off x="5589240" y="3929406"/>
            <a:ext cx="721454" cy="1550336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03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-0.00078 -0.068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9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5497251" y="4877459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8641" y="49441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1AD627-1E25-4692-87FB-F5A2699E6E13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7631791-CC22-4257-AB8B-9BB5BF993E77}"/>
              </a:ext>
            </a:extLst>
          </p:cNvPr>
          <p:cNvSpPr/>
          <p:nvPr/>
        </p:nvSpPr>
        <p:spPr>
          <a:xfrm>
            <a:off x="5589240" y="3929406"/>
            <a:ext cx="721454" cy="1550336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607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9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5497251" y="4877459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8641" y="49441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1AD627-1E25-4692-87FB-F5A2699E6E13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7631791-CC22-4257-AB8B-9BB5BF993E77}"/>
              </a:ext>
            </a:extLst>
          </p:cNvPr>
          <p:cNvSpPr/>
          <p:nvPr/>
        </p:nvSpPr>
        <p:spPr>
          <a:xfrm>
            <a:off x="5589240" y="3929406"/>
            <a:ext cx="721454" cy="1550336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567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-0.00078 -0.1497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9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−1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5497251" y="4877459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8641" y="49441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1AD627-1E25-4692-87FB-F5A2699E6E13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7631791-CC22-4257-AB8B-9BB5BF993E77}"/>
              </a:ext>
            </a:extLst>
          </p:cNvPr>
          <p:cNvSpPr/>
          <p:nvPr/>
        </p:nvSpPr>
        <p:spPr>
          <a:xfrm>
            <a:off x="5589240" y="3929406"/>
            <a:ext cx="721454" cy="1550336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45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9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−1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5497251" y="4877459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8641" y="49441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8E04291-3964-4F28-9EF7-A3043B7681B7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7. </a:t>
            </a:r>
            <a:r>
              <a:rPr lang="es-MX" sz="2800" dirty="0">
                <a:latin typeface="Bierstadt" panose="020B0504020202020204" pitchFamily="34" charset="0"/>
              </a:rPr>
              <a:t>Si hay filas antes de la seleccionada, retrocede una y regresa al paso 6. De lo contrario, termina a</a:t>
            </a:r>
            <a:r>
              <a:rPr lang="es-CL" sz="2800" dirty="0" err="1">
                <a:latin typeface="Bierstadt" panose="020B0504020202020204" pitchFamily="34" charset="0"/>
              </a:rPr>
              <a:t>quí</a:t>
            </a:r>
            <a:r>
              <a:rPr lang="es-CL" sz="2800" dirty="0">
                <a:latin typeface="Bierstadt" panose="020B05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98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3.125E-6 -0.0689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4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0.0901 -0.0657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9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−1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4377123" y="440175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4450054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8A4F5F-C49F-4C02-A98A-4AB3BA4523D6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390E276-AE93-493C-AF22-F7194C9818FD}"/>
                  </a:ext>
                </a:extLst>
              </p:cNvPr>
              <p:cNvSpPr txBox="1"/>
              <p:nvPr/>
            </p:nvSpPr>
            <p:spPr>
              <a:xfrm>
                <a:off x="9083537" y="4079921"/>
                <a:ext cx="1834916" cy="112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MX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CL" sz="1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390E276-AE93-493C-AF22-F7194C981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537" y="4079921"/>
                <a:ext cx="1834916" cy="11294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02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id="{43D9EBE9-E680-45BA-BDD7-52B7BE66739D}"/>
              </a:ext>
            </a:extLst>
          </p:cNvPr>
          <p:cNvGrpSpPr/>
          <p:nvPr/>
        </p:nvGrpSpPr>
        <p:grpSpPr>
          <a:xfrm>
            <a:off x="5533696" y="246123"/>
            <a:ext cx="6214172" cy="6250584"/>
            <a:chOff x="5533696" y="246123"/>
            <a:chExt cx="6214172" cy="6250584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B6A0D886-AF81-44FF-88EE-8BEFACA3D057}"/>
                </a:ext>
              </a:extLst>
            </p:cNvPr>
            <p:cNvGrpSpPr/>
            <p:nvPr/>
          </p:nvGrpSpPr>
          <p:grpSpPr>
            <a:xfrm>
              <a:off x="5533696" y="361293"/>
              <a:ext cx="6214172" cy="6135414"/>
              <a:chOff x="5533696" y="361293"/>
              <a:chExt cx="6214172" cy="6135414"/>
            </a:xfrm>
          </p:grpSpPr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7922A97E-9E76-43B0-9746-7928FE38D8C5}"/>
                  </a:ext>
                </a:extLst>
              </p:cNvPr>
              <p:cNvGrpSpPr/>
              <p:nvPr/>
            </p:nvGrpSpPr>
            <p:grpSpPr>
              <a:xfrm>
                <a:off x="5533696" y="361293"/>
                <a:ext cx="6064469" cy="6135414"/>
                <a:chOff x="3063765" y="361293"/>
                <a:chExt cx="6064469" cy="6135414"/>
              </a:xfrm>
            </p:grpSpPr>
            <p:grpSp>
              <p:nvGrpSpPr>
                <p:cNvPr id="9" name="Grupo 8">
                  <a:extLst>
                    <a:ext uri="{FF2B5EF4-FFF2-40B4-BE49-F238E27FC236}">
                      <a16:creationId xmlns:a16="http://schemas.microsoft.com/office/drawing/2014/main" id="{B8B8F138-389D-4DE5-844A-511C604AEDD2}"/>
                    </a:ext>
                  </a:extLst>
                </p:cNvPr>
                <p:cNvGrpSpPr/>
                <p:nvPr/>
              </p:nvGrpSpPr>
              <p:grpSpPr>
                <a:xfrm>
                  <a:off x="3063765" y="361293"/>
                  <a:ext cx="6064469" cy="6135414"/>
                  <a:chOff x="3731172" y="613995"/>
                  <a:chExt cx="5841453" cy="5728138"/>
                </a:xfrm>
              </p:grpSpPr>
              <p:cxnSp>
                <p:nvCxnSpPr>
                  <p:cNvPr id="3" name="Conector recto de flecha 2">
                    <a:extLst>
                      <a:ext uri="{FF2B5EF4-FFF2-40B4-BE49-F238E27FC236}">
                        <a16:creationId xmlns:a16="http://schemas.microsoft.com/office/drawing/2014/main" id="{FF52844E-9806-4714-87A7-FF502A7479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1172" y="3478064"/>
                    <a:ext cx="5841453" cy="0"/>
                  </a:xfrm>
                  <a:prstGeom prst="straightConnector1">
                    <a:avLst/>
                  </a:prstGeom>
                  <a:ln w="5715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Conector recto de flecha 4">
                    <a:extLst>
                      <a:ext uri="{FF2B5EF4-FFF2-40B4-BE49-F238E27FC236}">
                        <a16:creationId xmlns:a16="http://schemas.microsoft.com/office/drawing/2014/main" id="{6256AB5A-2EAD-4696-A3B5-7289A4F1FD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5752" y="613995"/>
                    <a:ext cx="0" cy="5728138"/>
                  </a:xfrm>
                  <a:prstGeom prst="straightConnector1">
                    <a:avLst/>
                  </a:prstGeom>
                  <a:ln w="5715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3079EFD8-3E3E-4B45-8E0A-4D89BF100F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0802" y="2480441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3079EFD8-3E3E-4B45-8E0A-4D89BF100F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0802" y="2480441"/>
                      <a:ext cx="461199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242E56E3-973A-4A27-83FA-099E511F4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8801" y="163683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242E56E3-973A-4A27-83FA-099E511F4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8801" y="1636830"/>
                      <a:ext cx="461199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D168984A-B57F-422A-A35E-096B8F153F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0801" y="828113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D168984A-B57F-422A-A35E-096B8F153F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0801" y="828113"/>
                      <a:ext cx="46119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49BD6B1A-DD95-45DE-88DF-CD2DBB6E37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179" y="342900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49BD6B1A-DD95-45DE-88DF-CD2DBB6E37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179" y="3429000"/>
                      <a:ext cx="461199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CuadroTexto 14">
                      <a:extLst>
                        <a:ext uri="{FF2B5EF4-FFF2-40B4-BE49-F238E27FC236}">
                          <a16:creationId xmlns:a16="http://schemas.microsoft.com/office/drawing/2014/main" id="{BF0E368F-654A-4C8F-9348-6F7EED6C13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8104" y="342900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5" name="CuadroTexto 14">
                      <a:extLst>
                        <a:ext uri="{FF2B5EF4-FFF2-40B4-BE49-F238E27FC236}">
                          <a16:creationId xmlns:a16="http://schemas.microsoft.com/office/drawing/2014/main" id="{BF0E368F-654A-4C8F-9348-6F7EED6C13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8104" y="3429000"/>
                      <a:ext cx="461199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CuadroTexto 15">
                      <a:extLst>
                        <a:ext uri="{FF2B5EF4-FFF2-40B4-BE49-F238E27FC236}">
                          <a16:creationId xmlns:a16="http://schemas.microsoft.com/office/drawing/2014/main" id="{B26F4AE8-CE43-44BA-AD85-257BB40AA1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2029" y="342900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6" name="CuadroTexto 15">
                      <a:extLst>
                        <a:ext uri="{FF2B5EF4-FFF2-40B4-BE49-F238E27FC236}">
                          <a16:creationId xmlns:a16="http://schemas.microsoft.com/office/drawing/2014/main" id="{B26F4AE8-CE43-44BA-AD85-257BB40AA1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52029" y="3429000"/>
                      <a:ext cx="461199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>
                      <a:extLst>
                        <a:ext uri="{FF2B5EF4-FFF2-40B4-BE49-F238E27FC236}">
                          <a16:creationId xmlns:a16="http://schemas.microsoft.com/office/drawing/2014/main" id="{10414CDA-1D17-4E13-BD65-90E4B9C189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5579" y="3429000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7" name="CuadroTexto 16">
                      <a:extLst>
                        <a:ext uri="{FF2B5EF4-FFF2-40B4-BE49-F238E27FC236}">
                          <a16:creationId xmlns:a16="http://schemas.microsoft.com/office/drawing/2014/main" id="{10414CDA-1D17-4E13-BD65-90E4B9C189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5579" y="3429000"/>
                      <a:ext cx="573556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>
                      <a:extLst>
                        <a:ext uri="{FF2B5EF4-FFF2-40B4-BE49-F238E27FC236}">
                          <a16:creationId xmlns:a16="http://schemas.microsoft.com/office/drawing/2014/main" id="{00974F6C-4BEE-4EF9-9247-6DDC0C7630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9800" y="4860495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8" name="CuadroTexto 17">
                      <a:extLst>
                        <a:ext uri="{FF2B5EF4-FFF2-40B4-BE49-F238E27FC236}">
                          <a16:creationId xmlns:a16="http://schemas.microsoft.com/office/drawing/2014/main" id="{00974F6C-4BEE-4EF9-9247-6DDC0C7630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9800" y="4860495"/>
                      <a:ext cx="573556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>
                      <a:extLst>
                        <a:ext uri="{FF2B5EF4-FFF2-40B4-BE49-F238E27FC236}">
                          <a16:creationId xmlns:a16="http://schemas.microsoft.com/office/drawing/2014/main" id="{F48386B9-7655-4C6C-89D6-840DED4E52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9800" y="5732814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9" name="CuadroTexto 18">
                      <a:extLst>
                        <a:ext uri="{FF2B5EF4-FFF2-40B4-BE49-F238E27FC236}">
                          <a16:creationId xmlns:a16="http://schemas.microsoft.com/office/drawing/2014/main" id="{F48386B9-7655-4C6C-89D6-840DED4E52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9800" y="5732814"/>
                      <a:ext cx="573556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uadroTexto 19">
                      <a:extLst>
                        <a:ext uri="{FF2B5EF4-FFF2-40B4-BE49-F238E27FC236}">
                          <a16:creationId xmlns:a16="http://schemas.microsoft.com/office/drawing/2014/main" id="{7D1FBAAC-61B4-4814-8B80-FBA78D0989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8857" y="3429000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20" name="CuadroTexto 19">
                      <a:extLst>
                        <a:ext uri="{FF2B5EF4-FFF2-40B4-BE49-F238E27FC236}">
                          <a16:creationId xmlns:a16="http://schemas.microsoft.com/office/drawing/2014/main" id="{7D1FBAAC-61B4-4814-8B80-FBA78D0989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8857" y="3429000"/>
                      <a:ext cx="573556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CuadroTexto 20">
                      <a:extLst>
                        <a:ext uri="{FF2B5EF4-FFF2-40B4-BE49-F238E27FC236}">
                          <a16:creationId xmlns:a16="http://schemas.microsoft.com/office/drawing/2014/main" id="{BB7A9447-1D16-4820-9694-ADEC543498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1664" y="4055004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21" name="CuadroTexto 20">
                      <a:extLst>
                        <a:ext uri="{FF2B5EF4-FFF2-40B4-BE49-F238E27FC236}">
                          <a16:creationId xmlns:a16="http://schemas.microsoft.com/office/drawing/2014/main" id="{BB7A9447-1D16-4820-9694-ADEC543498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1664" y="4055004"/>
                      <a:ext cx="573556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uadroTexto 21">
                      <a:extLst>
                        <a:ext uri="{FF2B5EF4-FFF2-40B4-BE49-F238E27FC236}">
                          <a16:creationId xmlns:a16="http://schemas.microsoft.com/office/drawing/2014/main" id="{01000B9B-1A64-4DE0-BFFB-049620DE1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923" y="3436655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22" name="CuadroTexto 21">
                      <a:extLst>
                        <a:ext uri="{FF2B5EF4-FFF2-40B4-BE49-F238E27FC236}">
                          <a16:creationId xmlns:a16="http://schemas.microsoft.com/office/drawing/2014/main" id="{01000B9B-1A64-4DE0-BFFB-049620DE1F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923" y="3436655"/>
                      <a:ext cx="573556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uadroTexto 35">
                    <a:extLst>
                      <a:ext uri="{FF2B5EF4-FFF2-40B4-BE49-F238E27FC236}">
                        <a16:creationId xmlns:a16="http://schemas.microsoft.com/office/drawing/2014/main" id="{84F0EFED-3ECB-40EF-B32E-4E04D75134ED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4457" y="3436655"/>
                    <a:ext cx="28341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s-CL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uadroTexto 35">
                    <a:extLst>
                      <a:ext uri="{FF2B5EF4-FFF2-40B4-BE49-F238E27FC236}">
                        <a16:creationId xmlns:a16="http://schemas.microsoft.com/office/drawing/2014/main" id="{84F0EFED-3ECB-40EF-B32E-4E04D7513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4457" y="3436655"/>
                    <a:ext cx="28341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8175297F-E2CF-43C1-AA11-21BC82398BFC}"/>
                    </a:ext>
                  </a:extLst>
                </p:cNvPr>
                <p:cNvSpPr txBox="1"/>
                <p:nvPr/>
              </p:nvSpPr>
              <p:spPr>
                <a:xfrm>
                  <a:off x="8699975" y="246123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L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8175297F-E2CF-43C1-AA11-21BC82398B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9975" y="246123"/>
                  <a:ext cx="288284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EAFD7907-B680-4BE3-BB9C-EEF8779D791E}"/>
              </a:ext>
            </a:extLst>
          </p:cNvPr>
          <p:cNvGrpSpPr/>
          <p:nvPr/>
        </p:nvGrpSpPr>
        <p:grpSpPr>
          <a:xfrm>
            <a:off x="5612524" y="1066256"/>
            <a:ext cx="5985640" cy="3064310"/>
            <a:chOff x="3142593" y="1066256"/>
            <a:chExt cx="5985640" cy="3064310"/>
          </a:xfrm>
        </p:grpSpPr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968851D3-3A03-4135-8D30-FD0C12042FE9}"/>
                </a:ext>
              </a:extLst>
            </p:cNvPr>
            <p:cNvCxnSpPr>
              <a:cxnSpLocks/>
            </p:cNvCxnSpPr>
            <p:nvPr/>
          </p:nvCxnSpPr>
          <p:spPr>
            <a:xfrm>
              <a:off x="3142593" y="1197445"/>
              <a:ext cx="5985640" cy="293312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23A31EA9-E546-4371-9151-A3C2B9850DC0}"/>
                    </a:ext>
                  </a:extLst>
                </p:cNvPr>
                <p:cNvSpPr txBox="1"/>
                <p:nvPr/>
              </p:nvSpPr>
              <p:spPr>
                <a:xfrm>
                  <a:off x="3838013" y="1066256"/>
                  <a:ext cx="17819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s-CL" sz="2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23A31EA9-E546-4371-9151-A3C2B9850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013" y="1066256"/>
                  <a:ext cx="1781962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6C9C6EB7-BB24-4137-93BE-EC8A960E30D1}"/>
              </a:ext>
            </a:extLst>
          </p:cNvPr>
          <p:cNvGrpSpPr/>
          <p:nvPr/>
        </p:nvGrpSpPr>
        <p:grpSpPr>
          <a:xfrm>
            <a:off x="5533697" y="617401"/>
            <a:ext cx="6022294" cy="4135038"/>
            <a:chOff x="3098500" y="827896"/>
            <a:chExt cx="5987142" cy="3088394"/>
          </a:xfrm>
        </p:grpSpPr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4645018F-73D0-4528-B615-DC37FFB2A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8500" y="827896"/>
              <a:ext cx="5987142" cy="30883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24BB1B4D-080F-41D2-B306-1A07F726AC73}"/>
                    </a:ext>
                  </a:extLst>
                </p:cNvPr>
                <p:cNvSpPr txBox="1"/>
                <p:nvPr/>
              </p:nvSpPr>
              <p:spPr>
                <a:xfrm>
                  <a:off x="6152218" y="827896"/>
                  <a:ext cx="2235312" cy="3218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s-CL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24BB1B4D-080F-41D2-B306-1A07F726A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218" y="827896"/>
                  <a:ext cx="2235312" cy="3218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2876F451-73F0-412E-A48A-6D44E102C786}"/>
              </a:ext>
            </a:extLst>
          </p:cNvPr>
          <p:cNvGrpSpPr/>
          <p:nvPr/>
        </p:nvGrpSpPr>
        <p:grpSpPr>
          <a:xfrm>
            <a:off x="7335089" y="2400723"/>
            <a:ext cx="1307909" cy="369332"/>
            <a:chOff x="7331525" y="2377722"/>
            <a:chExt cx="130790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F2ACB861-1A71-48D4-AB34-51F493D7022F}"/>
                    </a:ext>
                  </a:extLst>
                </p:cNvPr>
                <p:cNvSpPr txBox="1"/>
                <p:nvPr/>
              </p:nvSpPr>
              <p:spPr>
                <a:xfrm>
                  <a:off x="7331525" y="2377722"/>
                  <a:ext cx="7780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oMath>
                    </m:oMathPara>
                  </a14:m>
                  <a:endParaRPr lang="es-CL" sz="32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F2ACB861-1A71-48D4-AB34-51F493D702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525" y="2377722"/>
                  <a:ext cx="77803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8E34E7D9-B2D8-495D-9A25-5AA94A1D013F}"/>
                </a:ext>
              </a:extLst>
            </p:cNvPr>
            <p:cNvSpPr/>
            <p:nvPr/>
          </p:nvSpPr>
          <p:spPr>
            <a:xfrm>
              <a:off x="8477379" y="2536733"/>
              <a:ext cx="162055" cy="18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B78CB91-37F2-4CC4-AC53-FAB9E546F70E}"/>
              </a:ext>
            </a:extLst>
          </p:cNvPr>
          <p:cNvGrpSpPr/>
          <p:nvPr/>
        </p:nvGrpSpPr>
        <p:grpSpPr>
          <a:xfrm>
            <a:off x="313571" y="1452243"/>
            <a:ext cx="6737892" cy="1754326"/>
            <a:chOff x="334409" y="1076955"/>
            <a:chExt cx="6737892" cy="1754326"/>
          </a:xfrm>
        </p:grpSpPr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66DACA45-5776-4295-8715-480CD6749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9891" y="2231117"/>
              <a:ext cx="1932410" cy="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C2D5ADBC-9CF5-47A8-BB33-4DB1816B397A}"/>
                </a:ext>
              </a:extLst>
            </p:cNvPr>
            <p:cNvSpPr txBox="1"/>
            <p:nvPr/>
          </p:nvSpPr>
          <p:spPr>
            <a:xfrm>
              <a:off x="334409" y="1076955"/>
              <a:ext cx="4583393" cy="175432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dirty="0">
                  <a:solidFill>
                    <a:schemeClr val="accent4"/>
                  </a:solidFill>
                  <a:latin typeface="Bierstadt" panose="020B0504020202020204" pitchFamily="34" charset="0"/>
                  <a:cs typeface="Biome" panose="020B0503030204020804" pitchFamily="34" charset="0"/>
                </a:rPr>
                <a:t>Este punto se encuentra en ambas rectas a la vez</a:t>
              </a:r>
            </a:p>
          </p:txBody>
        </p:sp>
      </p:grp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5343881-5545-4595-AD71-8460CADABE67}"/>
              </a:ext>
            </a:extLst>
          </p:cNvPr>
          <p:cNvSpPr txBox="1"/>
          <p:nvPr/>
        </p:nvSpPr>
        <p:spPr>
          <a:xfrm>
            <a:off x="311610" y="3700094"/>
            <a:ext cx="4583393" cy="175432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4"/>
                </a:solidFill>
                <a:latin typeface="Bierstadt" panose="020B0504020202020204" pitchFamily="34" charset="0"/>
                <a:cs typeface="Biome" panose="020B0503030204020804" pitchFamily="34" charset="0"/>
              </a:rPr>
              <a:t>Este punto soluciona ambas ecuaciones a la vez</a:t>
            </a:r>
          </a:p>
        </p:txBody>
      </p:sp>
    </p:spTree>
    <p:extLst>
      <p:ext uri="{BB962C8B-B14F-4D97-AF65-F5344CB8AC3E}">
        <p14:creationId xmlns:p14="http://schemas.microsoft.com/office/powerpoint/2010/main" val="9084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−3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−1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4377123" y="440175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4450054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8A4F5F-C49F-4C02-A98A-4AB3BA4523D6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C05EB48-7C60-49C6-8573-02A3C26C7D13}"/>
              </a:ext>
            </a:extLst>
          </p:cNvPr>
          <p:cNvSpPr/>
          <p:nvPr/>
        </p:nvSpPr>
        <p:spPr>
          <a:xfrm>
            <a:off x="4469112" y="3948641"/>
            <a:ext cx="721454" cy="1030419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2C973-8813-4977-A1E6-15D51DCF0379}"/>
                  </a:ext>
                </a:extLst>
              </p:cNvPr>
              <p:cNvSpPr txBox="1"/>
              <p:nvPr/>
            </p:nvSpPr>
            <p:spPr>
              <a:xfrm>
                <a:off x="9203102" y="4385275"/>
                <a:ext cx="1872609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/⋅(−2)</m:t>
                    </m:r>
                  </m:oMath>
                </a14:m>
                <a:r>
                  <a:rPr lang="es-CL" sz="1600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2C973-8813-4977-A1E6-15D51DCF0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102" y="4385275"/>
                <a:ext cx="1872609" cy="633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90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2988256" y="4425062"/>
                <a:ext cx="601136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  6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425062"/>
                <a:ext cx="601136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−1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6702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4377123" y="440175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4450054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8A4F5F-C49F-4C02-A98A-4AB3BA4523D6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C05EB48-7C60-49C6-8573-02A3C26C7D13}"/>
              </a:ext>
            </a:extLst>
          </p:cNvPr>
          <p:cNvSpPr/>
          <p:nvPr/>
        </p:nvSpPr>
        <p:spPr>
          <a:xfrm>
            <a:off x="4469112" y="3948641"/>
            <a:ext cx="721454" cy="1030419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63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3.54167E-6 -0.0807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−3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4377123" y="440175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4450054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8A4F5F-C49F-4C02-A98A-4AB3BA4523D6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C05EB48-7C60-49C6-8573-02A3C26C7D13}"/>
              </a:ext>
            </a:extLst>
          </p:cNvPr>
          <p:cNvSpPr/>
          <p:nvPr/>
        </p:nvSpPr>
        <p:spPr>
          <a:xfrm>
            <a:off x="4469112" y="3948641"/>
            <a:ext cx="721454" cy="1030419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342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−3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4377123" y="440175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4450054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F10689C-EE9A-46F4-BE98-E16FAFA325B9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7. </a:t>
            </a:r>
            <a:r>
              <a:rPr lang="es-MX" sz="2800" dirty="0">
                <a:latin typeface="Bierstadt" panose="020B0504020202020204" pitchFamily="34" charset="0"/>
              </a:rPr>
              <a:t>Si hay filas antes de la seleccionada, retrocede una y regresa al paso 6. De lo contrario, termina a</a:t>
            </a:r>
            <a:r>
              <a:rPr lang="es-CL" sz="2800" dirty="0" err="1">
                <a:latin typeface="Bierstadt" panose="020B0504020202020204" pitchFamily="34" charset="0"/>
              </a:rPr>
              <a:t>quí</a:t>
            </a:r>
            <a:r>
              <a:rPr lang="es-CL" sz="2800" dirty="0">
                <a:latin typeface="Bierstadt" panose="020B05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022E-16 L 3.95833E-6 -0.0807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5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-0.08815 -0.0807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4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20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−3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3279485" y="3858504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02036" y="391276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B2552C4-0AED-4522-A397-2313C4F9B3DD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4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−3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5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3279485" y="3858504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02036" y="391276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B2552C4-0AED-4522-A397-2313C4F9B3DD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7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−3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5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3279485" y="3858504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02036" y="391276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1AC6BF0-29B2-4012-9306-BD6A4875BD64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7. </a:t>
            </a:r>
            <a:r>
              <a:rPr lang="es-MX" sz="2800" dirty="0">
                <a:latin typeface="Bierstadt" panose="020B0504020202020204" pitchFamily="34" charset="0"/>
              </a:rPr>
              <a:t>Si hay filas antes de la seleccionada, retrocede una y regresa al paso 6. De lo contrario, termina a</a:t>
            </a:r>
            <a:r>
              <a:rPr lang="es-CL" sz="2800" dirty="0" err="1">
                <a:latin typeface="Bierstadt" panose="020B0504020202020204" pitchFamily="34" charset="0"/>
              </a:rPr>
              <a:t>quí</a:t>
            </a:r>
            <a:r>
              <a:rPr lang="es-CL" sz="2800" dirty="0">
                <a:latin typeface="Bierstadt" panose="020B05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5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−3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51" y="4425062"/>
                <a:ext cx="573906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5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39116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1AC6BF0-29B2-4012-9306-BD6A4875BD64}"/>
              </a:ext>
            </a:extLst>
          </p:cNvPr>
          <p:cNvSpPr txBox="1"/>
          <p:nvPr/>
        </p:nvSpPr>
        <p:spPr>
          <a:xfrm>
            <a:off x="761299" y="1725290"/>
            <a:ext cx="10669398" cy="147732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Bierstadt" panose="020B0504020202020204" pitchFamily="34" charset="0"/>
              </a:rPr>
              <a:t>Esta es una</a:t>
            </a:r>
          </a:p>
          <a:p>
            <a:pPr algn="ctr"/>
            <a:r>
              <a:rPr lang="es-MX" sz="5400" u="sng" dirty="0">
                <a:solidFill>
                  <a:schemeClr val="accent1"/>
                </a:solidFill>
                <a:latin typeface="Bierstadt" panose="020B0504020202020204" pitchFamily="34" charset="0"/>
              </a:rPr>
              <a:t>MATRIZ ESCALONADA REDUCIDA</a:t>
            </a:r>
            <a:endParaRPr lang="es-CL" sz="5400" u="sng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7E0FAC0-71C1-475C-B6C3-6D6277C9EFD8}"/>
              </a:ext>
            </a:extLst>
          </p:cNvPr>
          <p:cNvGrpSpPr/>
          <p:nvPr/>
        </p:nvGrpSpPr>
        <p:grpSpPr>
          <a:xfrm>
            <a:off x="22954" y="3814505"/>
            <a:ext cx="7457451" cy="2287635"/>
            <a:chOff x="22954" y="3814505"/>
            <a:chExt cx="7457451" cy="2287635"/>
          </a:xfrm>
        </p:grpSpPr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AD8A7E1C-4F83-4D75-B4EA-4DE3BCEFA178}"/>
                </a:ext>
              </a:extLst>
            </p:cNvPr>
            <p:cNvSpPr txBox="1"/>
            <p:nvPr/>
          </p:nvSpPr>
          <p:spPr>
            <a:xfrm>
              <a:off x="22954" y="5189939"/>
              <a:ext cx="3179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accent2"/>
                  </a:solidFill>
                  <a:latin typeface="Bierstadt" panose="020B0504020202020204" pitchFamily="34" charset="0"/>
                </a:rPr>
                <a:t>pivotes son todos 1</a:t>
              </a:r>
              <a:endParaRPr lang="es-CL" sz="2800" dirty="0">
                <a:solidFill>
                  <a:schemeClr val="accent2"/>
                </a:solidFill>
                <a:latin typeface="Bierstadt" panose="020B0504020202020204" pitchFamily="34" charset="0"/>
              </a:endParaRPr>
            </a:p>
          </p:txBody>
        </p: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F7F8A7CC-FE7F-4940-9F10-F8AFE2C4CCE8}"/>
                </a:ext>
              </a:extLst>
            </p:cNvPr>
            <p:cNvGrpSpPr/>
            <p:nvPr/>
          </p:nvGrpSpPr>
          <p:grpSpPr>
            <a:xfrm>
              <a:off x="3277544" y="3814505"/>
              <a:ext cx="4202861" cy="2287635"/>
              <a:chOff x="3277544" y="3814505"/>
              <a:chExt cx="4202861" cy="2287635"/>
            </a:xfrm>
          </p:grpSpPr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1171C37F-987A-4543-BA5A-BE0A42CAE7C7}"/>
                  </a:ext>
                </a:extLst>
              </p:cNvPr>
              <p:cNvSpPr/>
              <p:nvPr/>
            </p:nvSpPr>
            <p:spPr>
              <a:xfrm>
                <a:off x="6574973" y="5425866"/>
                <a:ext cx="905432" cy="676274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3CDF4F06-79E8-4329-AE95-6DD2DF974AB8}"/>
                  </a:ext>
                </a:extLst>
              </p:cNvPr>
              <p:cNvSpPr/>
              <p:nvPr/>
            </p:nvSpPr>
            <p:spPr>
              <a:xfrm>
                <a:off x="5499007" y="4891471"/>
                <a:ext cx="905432" cy="676274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FF62AF2D-E7C5-463B-9EB9-C9F7315DE7E7}"/>
                  </a:ext>
                </a:extLst>
              </p:cNvPr>
              <p:cNvSpPr/>
              <p:nvPr/>
            </p:nvSpPr>
            <p:spPr>
              <a:xfrm>
                <a:off x="4371987" y="4385352"/>
                <a:ext cx="905432" cy="676274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7A35FCFC-07F7-44E3-8C95-B5EA74A60226}"/>
                  </a:ext>
                </a:extLst>
              </p:cNvPr>
              <p:cNvSpPr/>
              <p:nvPr/>
            </p:nvSpPr>
            <p:spPr>
              <a:xfrm>
                <a:off x="3277544" y="3814505"/>
                <a:ext cx="905432" cy="676274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371A8FA4-844A-42AE-94CE-5EF925EEB9E8}"/>
                </a:ext>
              </a:extLst>
            </p:cNvPr>
            <p:cNvGrpSpPr/>
            <p:nvPr/>
          </p:nvGrpSpPr>
          <p:grpSpPr>
            <a:xfrm>
              <a:off x="1846217" y="4141783"/>
              <a:ext cx="1312574" cy="1036609"/>
              <a:chOff x="1846217" y="4141783"/>
              <a:chExt cx="1312574" cy="1036609"/>
            </a:xfrm>
          </p:grpSpPr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CD9E279C-B019-4F97-A855-7B95B547F4F6}"/>
                  </a:ext>
                </a:extLst>
              </p:cNvPr>
              <p:cNvCxnSpPr/>
              <p:nvPr/>
            </p:nvCxnSpPr>
            <p:spPr>
              <a:xfrm flipV="1">
                <a:off x="1846217" y="4141783"/>
                <a:ext cx="1312574" cy="10859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>
                <a:extLst>
                  <a:ext uri="{FF2B5EF4-FFF2-40B4-BE49-F238E27FC236}">
                    <a16:creationId xmlns:a16="http://schemas.microsoft.com/office/drawing/2014/main" id="{4E3A4B7C-1398-457C-89FB-8B0A076F8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6217" y="4152643"/>
                <a:ext cx="0" cy="1025749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7235595D-423A-4390-816D-670F4CD73675}"/>
              </a:ext>
            </a:extLst>
          </p:cNvPr>
          <p:cNvGrpSpPr/>
          <p:nvPr/>
        </p:nvGrpSpPr>
        <p:grpSpPr>
          <a:xfrm>
            <a:off x="50367" y="3389146"/>
            <a:ext cx="8803479" cy="2608427"/>
            <a:chOff x="50367" y="3389146"/>
            <a:chExt cx="8803479" cy="2608427"/>
          </a:xfrm>
        </p:grpSpPr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1BBE33AA-A966-4BD3-897E-B410A3D1ADB4}"/>
                </a:ext>
              </a:extLst>
            </p:cNvPr>
            <p:cNvCxnSpPr>
              <a:cxnSpLocks/>
            </p:cNvCxnSpPr>
            <p:nvPr/>
          </p:nvCxnSpPr>
          <p:spPr>
            <a:xfrm>
              <a:off x="4911514" y="3570972"/>
              <a:ext cx="0" cy="26119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8BCD93A8-C62C-4A3F-99F5-60033B9446E5}"/>
                </a:ext>
              </a:extLst>
            </p:cNvPr>
            <p:cNvGrpSpPr/>
            <p:nvPr/>
          </p:nvGrpSpPr>
          <p:grpSpPr>
            <a:xfrm>
              <a:off x="50367" y="3389146"/>
              <a:ext cx="8803479" cy="2608427"/>
              <a:chOff x="50367" y="3389146"/>
              <a:chExt cx="8803479" cy="2608427"/>
            </a:xfrm>
          </p:grpSpPr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B78F83B1-78A2-46A0-9422-C21ADE9C238E}"/>
                  </a:ext>
                </a:extLst>
              </p:cNvPr>
              <p:cNvGrpSpPr/>
              <p:nvPr/>
            </p:nvGrpSpPr>
            <p:grpSpPr>
              <a:xfrm>
                <a:off x="3432780" y="3888015"/>
                <a:ext cx="5421066" cy="2109558"/>
                <a:chOff x="3432780" y="3888015"/>
                <a:chExt cx="5421066" cy="2109558"/>
              </a:xfrm>
            </p:grpSpPr>
            <p:sp>
              <p:nvSpPr>
                <p:cNvPr id="15" name="Rectángulo: esquinas redondeadas 14">
                  <a:extLst>
                    <a:ext uri="{FF2B5EF4-FFF2-40B4-BE49-F238E27FC236}">
                      <a16:creationId xmlns:a16="http://schemas.microsoft.com/office/drawing/2014/main" id="{23ED4974-EAD5-4C94-A472-94B16C79D8B0}"/>
                    </a:ext>
                  </a:extLst>
                </p:cNvPr>
                <p:cNvSpPr/>
                <p:nvPr/>
              </p:nvSpPr>
              <p:spPr>
                <a:xfrm>
                  <a:off x="3432780" y="3888015"/>
                  <a:ext cx="5421066" cy="529255"/>
                </a:xfrm>
                <a:prstGeom prst="roundRect">
                  <a:avLst/>
                </a:prstGeom>
                <a:noFill/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6" name="Rectángulo: esquinas redondeadas 15">
                  <a:extLst>
                    <a:ext uri="{FF2B5EF4-FFF2-40B4-BE49-F238E27FC236}">
                      <a16:creationId xmlns:a16="http://schemas.microsoft.com/office/drawing/2014/main" id="{8EB8F510-3ECB-46C2-B795-8E8E0849F15C}"/>
                    </a:ext>
                  </a:extLst>
                </p:cNvPr>
                <p:cNvSpPr/>
                <p:nvPr/>
              </p:nvSpPr>
              <p:spPr>
                <a:xfrm>
                  <a:off x="4389120" y="4417270"/>
                  <a:ext cx="4464726" cy="529255"/>
                </a:xfrm>
                <a:prstGeom prst="roundRect">
                  <a:avLst/>
                </a:prstGeom>
                <a:noFill/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" name="Rectángulo: esquinas redondeadas 16">
                  <a:extLst>
                    <a:ext uri="{FF2B5EF4-FFF2-40B4-BE49-F238E27FC236}">
                      <a16:creationId xmlns:a16="http://schemas.microsoft.com/office/drawing/2014/main" id="{42046F0C-2C52-4451-AA5B-7B1E1C6A65D9}"/>
                    </a:ext>
                  </a:extLst>
                </p:cNvPr>
                <p:cNvSpPr/>
                <p:nvPr/>
              </p:nvSpPr>
              <p:spPr>
                <a:xfrm>
                  <a:off x="5556068" y="4943176"/>
                  <a:ext cx="3297777" cy="529255"/>
                </a:xfrm>
                <a:prstGeom prst="roundRect">
                  <a:avLst/>
                </a:prstGeom>
                <a:noFill/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8" name="Rectángulo: esquinas redondeadas 17">
                  <a:extLst>
                    <a:ext uri="{FF2B5EF4-FFF2-40B4-BE49-F238E27FC236}">
                      <a16:creationId xmlns:a16="http://schemas.microsoft.com/office/drawing/2014/main" id="{7E1F14DC-A3D0-44C6-A68F-84D5E6AF02D3}"/>
                    </a:ext>
                  </a:extLst>
                </p:cNvPr>
                <p:cNvSpPr/>
                <p:nvPr/>
              </p:nvSpPr>
              <p:spPr>
                <a:xfrm>
                  <a:off x="6461759" y="5468318"/>
                  <a:ext cx="2392085" cy="529255"/>
                </a:xfrm>
                <a:prstGeom prst="roundRect">
                  <a:avLst/>
                </a:prstGeom>
                <a:noFill/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cxnSp>
            <p:nvCxnSpPr>
              <p:cNvPr id="32" name="Conector recto de flecha 31">
                <a:extLst>
                  <a:ext uri="{FF2B5EF4-FFF2-40B4-BE49-F238E27FC236}">
                    <a16:creationId xmlns:a16="http://schemas.microsoft.com/office/drawing/2014/main" id="{F1B28DE9-8527-412D-9C5F-252E726057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2167" y="3588833"/>
                <a:ext cx="1716342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4CB6ECD7-02F1-42D6-99DA-3DFA802EBCAD}"/>
                  </a:ext>
                </a:extLst>
              </p:cNvPr>
              <p:cNvSpPr txBox="1"/>
              <p:nvPr/>
            </p:nvSpPr>
            <p:spPr>
              <a:xfrm>
                <a:off x="50367" y="3389146"/>
                <a:ext cx="31792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2800" dirty="0">
                    <a:latin typeface="Bierstadt" panose="020B0504020202020204" pitchFamily="34" charset="0"/>
                  </a:rPr>
                  <a:t>matriz</a:t>
                </a:r>
                <a:r>
                  <a:rPr lang="es-MX" sz="2800" dirty="0">
                    <a:solidFill>
                      <a:schemeClr val="accent6"/>
                    </a:solidFill>
                    <a:latin typeface="Bierstadt" panose="020B0504020202020204" pitchFamily="34" charset="0"/>
                  </a:rPr>
                  <a:t> escalonada</a:t>
                </a:r>
                <a:endParaRPr lang="es-CL" sz="2800" dirty="0">
                  <a:solidFill>
                    <a:schemeClr val="accent6"/>
                  </a:solidFill>
                  <a:latin typeface="Bierstadt" panose="020B0504020202020204" pitchFamily="34" charset="0"/>
                </a:endParaRPr>
              </a:p>
            </p:txBody>
          </p:sp>
        </p:grp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2F16C01F-3A1B-4B05-8781-C4A41AF6AE54}"/>
              </a:ext>
            </a:extLst>
          </p:cNvPr>
          <p:cNvGrpSpPr/>
          <p:nvPr/>
        </p:nvGrpSpPr>
        <p:grpSpPr>
          <a:xfrm>
            <a:off x="3363464" y="3359746"/>
            <a:ext cx="8588019" cy="2614573"/>
            <a:chOff x="3363464" y="3359746"/>
            <a:chExt cx="8588019" cy="2614573"/>
          </a:xfrm>
        </p:grpSpPr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662216E0-55BB-49C3-94B4-0BE83EE28743}"/>
                </a:ext>
              </a:extLst>
            </p:cNvPr>
            <p:cNvGrpSpPr/>
            <p:nvPr/>
          </p:nvGrpSpPr>
          <p:grpSpPr>
            <a:xfrm>
              <a:off x="3363464" y="3553312"/>
              <a:ext cx="5490380" cy="2421007"/>
              <a:chOff x="3363464" y="3553312"/>
              <a:chExt cx="5490380" cy="2421007"/>
            </a:xfrm>
          </p:grpSpPr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C8BB2AC0-8528-4A22-B21C-32CCEE9D3213}"/>
                  </a:ext>
                </a:extLst>
              </p:cNvPr>
              <p:cNvGrpSpPr/>
              <p:nvPr/>
            </p:nvGrpSpPr>
            <p:grpSpPr>
              <a:xfrm>
                <a:off x="3363464" y="3886565"/>
                <a:ext cx="4032459" cy="2087754"/>
                <a:chOff x="3363464" y="3886565"/>
                <a:chExt cx="4032459" cy="2087754"/>
              </a:xfrm>
            </p:grpSpPr>
            <p:grpSp>
              <p:nvGrpSpPr>
                <p:cNvPr id="53" name="Grupo 52">
                  <a:extLst>
                    <a:ext uri="{FF2B5EF4-FFF2-40B4-BE49-F238E27FC236}">
                      <a16:creationId xmlns:a16="http://schemas.microsoft.com/office/drawing/2014/main" id="{D87336A0-6E1C-438D-B9A0-AF57E636CF7D}"/>
                    </a:ext>
                  </a:extLst>
                </p:cNvPr>
                <p:cNvGrpSpPr/>
                <p:nvPr/>
              </p:nvGrpSpPr>
              <p:grpSpPr>
                <a:xfrm>
                  <a:off x="4471536" y="3897596"/>
                  <a:ext cx="2924387" cy="2076723"/>
                  <a:chOff x="4471536" y="3897596"/>
                  <a:chExt cx="2924387" cy="2076723"/>
                </a:xfrm>
              </p:grpSpPr>
              <p:sp>
                <p:nvSpPr>
                  <p:cNvPr id="49" name="Rectángulo: esquinas redondeadas 48">
                    <a:extLst>
                      <a:ext uri="{FF2B5EF4-FFF2-40B4-BE49-F238E27FC236}">
                        <a16:creationId xmlns:a16="http://schemas.microsoft.com/office/drawing/2014/main" id="{F75CB173-8138-4FC8-BEC0-468C9CABADC7}"/>
                      </a:ext>
                    </a:extLst>
                  </p:cNvPr>
                  <p:cNvSpPr/>
                  <p:nvPr/>
                </p:nvSpPr>
                <p:spPr>
                  <a:xfrm>
                    <a:off x="5589240" y="3929406"/>
                    <a:ext cx="721454" cy="1550336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1" name="Rectángulo: esquinas redondeadas 50">
                    <a:extLst>
                      <a:ext uri="{FF2B5EF4-FFF2-40B4-BE49-F238E27FC236}">
                        <a16:creationId xmlns:a16="http://schemas.microsoft.com/office/drawing/2014/main" id="{C4291A16-BB7B-405D-AA77-1E596074A21A}"/>
                      </a:ext>
                    </a:extLst>
                  </p:cNvPr>
                  <p:cNvSpPr/>
                  <p:nvPr/>
                </p:nvSpPr>
                <p:spPr>
                  <a:xfrm>
                    <a:off x="4471536" y="3906729"/>
                    <a:ext cx="721454" cy="1036447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2" name="Rectángulo: esquinas redondeadas 51">
                    <a:extLst>
                      <a:ext uri="{FF2B5EF4-FFF2-40B4-BE49-F238E27FC236}">
                        <a16:creationId xmlns:a16="http://schemas.microsoft.com/office/drawing/2014/main" id="{D80F6EFD-B2C2-4F9D-8BC0-8F8AEB398A5D}"/>
                      </a:ext>
                    </a:extLst>
                  </p:cNvPr>
                  <p:cNvSpPr/>
                  <p:nvPr/>
                </p:nvSpPr>
                <p:spPr>
                  <a:xfrm>
                    <a:off x="6674469" y="3897596"/>
                    <a:ext cx="721454" cy="2076723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sp>
              <p:nvSpPr>
                <p:cNvPr id="58" name="Rectángulo: esquinas redondeadas 57">
                  <a:extLst>
                    <a:ext uri="{FF2B5EF4-FFF2-40B4-BE49-F238E27FC236}">
                      <a16:creationId xmlns:a16="http://schemas.microsoft.com/office/drawing/2014/main" id="{6DB2ABFA-CAB9-4D89-B62F-4BDDCFDB5C78}"/>
                    </a:ext>
                  </a:extLst>
                </p:cNvPr>
                <p:cNvSpPr/>
                <p:nvPr/>
              </p:nvSpPr>
              <p:spPr>
                <a:xfrm>
                  <a:off x="3363464" y="3886565"/>
                  <a:ext cx="721454" cy="536986"/>
                </a:xfrm>
                <a:prstGeom prst="roundRect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cxnSp>
            <p:nvCxnSpPr>
              <p:cNvPr id="60" name="Conector recto de flecha 59">
                <a:extLst>
                  <a:ext uri="{FF2B5EF4-FFF2-40B4-BE49-F238E27FC236}">
                    <a16:creationId xmlns:a16="http://schemas.microsoft.com/office/drawing/2014/main" id="{E470BCAC-E313-4C95-82AF-1607B10E49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1728" y="3553312"/>
                <a:ext cx="1822116" cy="0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DDBE8DC4-5EDD-47E1-A699-CD76A05259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969" y="3553313"/>
                <a:ext cx="0" cy="261192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9B753475-E728-4821-9B4F-50CBD671B592}"/>
                </a:ext>
              </a:extLst>
            </p:cNvPr>
            <p:cNvSpPr txBox="1"/>
            <p:nvPr/>
          </p:nvSpPr>
          <p:spPr>
            <a:xfrm>
              <a:off x="8772270" y="3359746"/>
              <a:ext cx="31792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>
                  <a:latin typeface="Bierstadt" panose="020B0504020202020204" pitchFamily="34" charset="0"/>
                </a:rPr>
                <a:t>solo </a:t>
              </a:r>
              <a:r>
                <a:rPr lang="es-MX" sz="2800" dirty="0">
                  <a:solidFill>
                    <a:schemeClr val="accent3"/>
                  </a:solidFill>
                  <a:latin typeface="Bierstadt" panose="020B0504020202020204" pitchFamily="34" charset="0"/>
                </a:rPr>
                <a:t>ceros</a:t>
              </a:r>
              <a:r>
                <a:rPr lang="es-MX" sz="2800" dirty="0">
                  <a:latin typeface="Bierstadt" panose="020B0504020202020204" pitchFamily="34" charset="0"/>
                </a:rPr>
                <a:t> arriba de cada pivote</a:t>
              </a:r>
              <a:endParaRPr lang="es-CL" sz="2800" dirty="0">
                <a:latin typeface="Bierstadt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17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75A482F-A806-493B-9C14-49E671F0CEF8}"/>
              </a:ext>
            </a:extLst>
          </p:cNvPr>
          <p:cNvGrpSpPr/>
          <p:nvPr/>
        </p:nvGrpSpPr>
        <p:grpSpPr>
          <a:xfrm>
            <a:off x="3221541" y="788521"/>
            <a:ext cx="5748920" cy="2717962"/>
            <a:chOff x="2213323" y="1911987"/>
            <a:chExt cx="5748920" cy="2717962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D030003F-25F0-4067-8105-A29A363016CA}"/>
                </a:ext>
              </a:extLst>
            </p:cNvPr>
            <p:cNvGrpSpPr/>
            <p:nvPr/>
          </p:nvGrpSpPr>
          <p:grpSpPr>
            <a:xfrm>
              <a:off x="2213323" y="1911987"/>
              <a:ext cx="5748920" cy="2717962"/>
              <a:chOff x="1676989" y="754446"/>
              <a:chExt cx="5748920" cy="27179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>
                    <a:extLst>
                      <a:ext uri="{FF2B5EF4-FFF2-40B4-BE49-F238E27FC236}">
                        <a16:creationId xmlns:a16="http://schemas.microsoft.com/office/drawing/2014/main" id="{EBD7A6F5-4549-4663-83A0-55E45D5535FF}"/>
                      </a:ext>
                    </a:extLst>
                  </p:cNvPr>
                  <p:cNvSpPr txBox="1"/>
                  <p:nvPr/>
                </p:nvSpPr>
                <p:spPr>
                  <a:xfrm>
                    <a:off x="2232042" y="844748"/>
                    <a:ext cx="4996860" cy="5539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   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= 22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13C59F1A-2289-4D10-B7E4-9364BB9F12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2042" y="844748"/>
                    <a:ext cx="4996860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120EB88F-71A7-4616-B3EA-59FC9C495660}"/>
                      </a:ext>
                    </a:extLst>
                  </p:cNvPr>
                  <p:cNvSpPr txBox="1"/>
                  <p:nvPr/>
                </p:nvSpPr>
                <p:spPr>
                  <a:xfrm>
                    <a:off x="1676989" y="1485859"/>
                    <a:ext cx="5488682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   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= 14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75B58071-B8D3-45C7-94F6-EDC4D44089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989" y="1485859"/>
                    <a:ext cx="5488682" cy="5539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BD45A444-1AD9-42BD-87BA-5CCCB7D2A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003673" y="2126970"/>
                    <a:ext cx="513281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3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   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=−8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10" name="CuadroTexto 9">
                    <a:extLst>
                      <a:ext uri="{FF2B5EF4-FFF2-40B4-BE49-F238E27FC236}">
                        <a16:creationId xmlns:a16="http://schemas.microsoft.com/office/drawing/2014/main" id="{D8B736AE-14D5-4AE6-A23E-3ED10CADB4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3673" y="2126970"/>
                    <a:ext cx="5132815" cy="55399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242EFB25-9C7D-4D9E-8797-01F124F2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6989" y="3472408"/>
                <a:ext cx="57489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69C32A16-3E05-46F3-A32B-8AEB71674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5909" y="754446"/>
                <a:ext cx="0" cy="2717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92994ABB-63C7-4F8E-A1EC-D18D3FC17052}"/>
                    </a:ext>
                  </a:extLst>
                </p:cNvPr>
                <p:cNvSpPr txBox="1"/>
                <p:nvPr/>
              </p:nvSpPr>
              <p:spPr>
                <a:xfrm>
                  <a:off x="2632380" y="3925622"/>
                  <a:ext cx="5225226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36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=−21</m:t>
                        </m:r>
                      </m:oMath>
                    </m:oMathPara>
                  </a14:m>
                  <a:endParaRPr lang="es-CL" sz="1200" dirty="0"/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D85BD1D9-E1EC-4D91-B5FF-2BACD808A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2380" y="3925622"/>
                  <a:ext cx="5225226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B671DAB-7FFA-41CC-9FD0-8F13B380E221}"/>
                  </a:ext>
                </a:extLst>
              </p:cNvPr>
              <p:cNvSpPr txBox="1"/>
              <p:nvPr/>
            </p:nvSpPr>
            <p:spPr>
              <a:xfrm>
                <a:off x="779737" y="4147594"/>
                <a:ext cx="10632526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6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s-MX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=−3, </m:t>
                      </m:r>
                      <m:r>
                        <a:rPr lang="es-MX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s-MX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MX" sz="6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es-CL" sz="6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B671DAB-7FFA-41CC-9FD0-8F13B380E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7" y="4147594"/>
                <a:ext cx="10632526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02C4CD79-6F39-4456-808A-2FFEBDBBE21B}"/>
              </a:ext>
            </a:extLst>
          </p:cNvPr>
          <p:cNvSpPr txBox="1"/>
          <p:nvPr/>
        </p:nvSpPr>
        <p:spPr>
          <a:xfrm>
            <a:off x="1410478" y="5270726"/>
            <a:ext cx="937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2"/>
                </a:solidFill>
              </a:rPr>
              <a:t>son la solución al sistema de ecuaciones lineales</a:t>
            </a:r>
            <a:endParaRPr lang="es-CL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3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579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id="{43D9EBE9-E680-45BA-BDD7-52B7BE66739D}"/>
              </a:ext>
            </a:extLst>
          </p:cNvPr>
          <p:cNvGrpSpPr/>
          <p:nvPr/>
        </p:nvGrpSpPr>
        <p:grpSpPr>
          <a:xfrm>
            <a:off x="5533696" y="246123"/>
            <a:ext cx="6214172" cy="6250584"/>
            <a:chOff x="5533696" y="246123"/>
            <a:chExt cx="6214172" cy="6250584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B6A0D886-AF81-44FF-88EE-8BEFACA3D057}"/>
                </a:ext>
              </a:extLst>
            </p:cNvPr>
            <p:cNvGrpSpPr/>
            <p:nvPr/>
          </p:nvGrpSpPr>
          <p:grpSpPr>
            <a:xfrm>
              <a:off x="5533696" y="361293"/>
              <a:ext cx="6214172" cy="6135414"/>
              <a:chOff x="5533696" y="361293"/>
              <a:chExt cx="6214172" cy="6135414"/>
            </a:xfrm>
          </p:grpSpPr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7922A97E-9E76-43B0-9746-7928FE38D8C5}"/>
                  </a:ext>
                </a:extLst>
              </p:cNvPr>
              <p:cNvGrpSpPr/>
              <p:nvPr/>
            </p:nvGrpSpPr>
            <p:grpSpPr>
              <a:xfrm>
                <a:off x="5533696" y="361293"/>
                <a:ext cx="6064469" cy="6135414"/>
                <a:chOff x="3063765" y="361293"/>
                <a:chExt cx="6064469" cy="6135414"/>
              </a:xfrm>
            </p:grpSpPr>
            <p:grpSp>
              <p:nvGrpSpPr>
                <p:cNvPr id="9" name="Grupo 8">
                  <a:extLst>
                    <a:ext uri="{FF2B5EF4-FFF2-40B4-BE49-F238E27FC236}">
                      <a16:creationId xmlns:a16="http://schemas.microsoft.com/office/drawing/2014/main" id="{B8B8F138-389D-4DE5-844A-511C604AEDD2}"/>
                    </a:ext>
                  </a:extLst>
                </p:cNvPr>
                <p:cNvGrpSpPr/>
                <p:nvPr/>
              </p:nvGrpSpPr>
              <p:grpSpPr>
                <a:xfrm>
                  <a:off x="3063765" y="361293"/>
                  <a:ext cx="6064469" cy="6135414"/>
                  <a:chOff x="3731172" y="613995"/>
                  <a:chExt cx="5841453" cy="5728138"/>
                </a:xfrm>
              </p:grpSpPr>
              <p:cxnSp>
                <p:nvCxnSpPr>
                  <p:cNvPr id="3" name="Conector recto de flecha 2">
                    <a:extLst>
                      <a:ext uri="{FF2B5EF4-FFF2-40B4-BE49-F238E27FC236}">
                        <a16:creationId xmlns:a16="http://schemas.microsoft.com/office/drawing/2014/main" id="{FF52844E-9806-4714-87A7-FF502A7479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1172" y="3478064"/>
                    <a:ext cx="5841453" cy="0"/>
                  </a:xfrm>
                  <a:prstGeom prst="straightConnector1">
                    <a:avLst/>
                  </a:prstGeom>
                  <a:ln w="5715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Conector recto de flecha 4">
                    <a:extLst>
                      <a:ext uri="{FF2B5EF4-FFF2-40B4-BE49-F238E27FC236}">
                        <a16:creationId xmlns:a16="http://schemas.microsoft.com/office/drawing/2014/main" id="{6256AB5A-2EAD-4696-A3B5-7289A4F1FD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5752" y="613995"/>
                    <a:ext cx="0" cy="5728138"/>
                  </a:xfrm>
                  <a:prstGeom prst="straightConnector1">
                    <a:avLst/>
                  </a:prstGeom>
                  <a:ln w="57150" cmpd="sng">
                    <a:solidFill>
                      <a:schemeClr val="tx1"/>
                    </a:solidFill>
                    <a:prstDash val="solid"/>
                    <a:miter lim="800000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3079EFD8-3E3E-4B45-8E0A-4D89BF100F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0802" y="2480441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3079EFD8-3E3E-4B45-8E0A-4D89BF100F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0802" y="2480441"/>
                      <a:ext cx="461199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242E56E3-973A-4A27-83FA-099E511F4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8801" y="163683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1" name="CuadroTexto 10">
                      <a:extLst>
                        <a:ext uri="{FF2B5EF4-FFF2-40B4-BE49-F238E27FC236}">
                          <a16:creationId xmlns:a16="http://schemas.microsoft.com/office/drawing/2014/main" id="{242E56E3-973A-4A27-83FA-099E511F4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8801" y="1636830"/>
                      <a:ext cx="461199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D168984A-B57F-422A-A35E-096B8F153F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0801" y="828113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D168984A-B57F-422A-A35E-096B8F153F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30801" y="828113"/>
                      <a:ext cx="46119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49BD6B1A-DD95-45DE-88DF-CD2DBB6E37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179" y="342900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49BD6B1A-DD95-45DE-88DF-CD2DBB6E37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179" y="3429000"/>
                      <a:ext cx="461199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CuadroTexto 14">
                      <a:extLst>
                        <a:ext uri="{FF2B5EF4-FFF2-40B4-BE49-F238E27FC236}">
                          <a16:creationId xmlns:a16="http://schemas.microsoft.com/office/drawing/2014/main" id="{BF0E368F-654A-4C8F-9348-6F7EED6C13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8104" y="342900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5" name="CuadroTexto 14">
                      <a:extLst>
                        <a:ext uri="{FF2B5EF4-FFF2-40B4-BE49-F238E27FC236}">
                          <a16:creationId xmlns:a16="http://schemas.microsoft.com/office/drawing/2014/main" id="{BF0E368F-654A-4C8F-9348-6F7EED6C13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8104" y="3429000"/>
                      <a:ext cx="461199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CuadroTexto 15">
                      <a:extLst>
                        <a:ext uri="{FF2B5EF4-FFF2-40B4-BE49-F238E27FC236}">
                          <a16:creationId xmlns:a16="http://schemas.microsoft.com/office/drawing/2014/main" id="{B26F4AE8-CE43-44BA-AD85-257BB40AA1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2029" y="3429000"/>
                      <a:ext cx="4611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6" name="CuadroTexto 15">
                      <a:extLst>
                        <a:ext uri="{FF2B5EF4-FFF2-40B4-BE49-F238E27FC236}">
                          <a16:creationId xmlns:a16="http://schemas.microsoft.com/office/drawing/2014/main" id="{B26F4AE8-CE43-44BA-AD85-257BB40AA1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52029" y="3429000"/>
                      <a:ext cx="461199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>
                      <a:extLst>
                        <a:ext uri="{FF2B5EF4-FFF2-40B4-BE49-F238E27FC236}">
                          <a16:creationId xmlns:a16="http://schemas.microsoft.com/office/drawing/2014/main" id="{10414CDA-1D17-4E13-BD65-90E4B9C189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5579" y="3429000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7" name="CuadroTexto 16">
                      <a:extLst>
                        <a:ext uri="{FF2B5EF4-FFF2-40B4-BE49-F238E27FC236}">
                          <a16:creationId xmlns:a16="http://schemas.microsoft.com/office/drawing/2014/main" id="{10414CDA-1D17-4E13-BD65-90E4B9C189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5579" y="3429000"/>
                      <a:ext cx="573556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>
                      <a:extLst>
                        <a:ext uri="{FF2B5EF4-FFF2-40B4-BE49-F238E27FC236}">
                          <a16:creationId xmlns:a16="http://schemas.microsoft.com/office/drawing/2014/main" id="{00974F6C-4BEE-4EF9-9247-6DDC0C7630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9800" y="4860495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8" name="CuadroTexto 17">
                      <a:extLst>
                        <a:ext uri="{FF2B5EF4-FFF2-40B4-BE49-F238E27FC236}">
                          <a16:creationId xmlns:a16="http://schemas.microsoft.com/office/drawing/2014/main" id="{00974F6C-4BEE-4EF9-9247-6DDC0C7630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9800" y="4860495"/>
                      <a:ext cx="573556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>
                      <a:extLst>
                        <a:ext uri="{FF2B5EF4-FFF2-40B4-BE49-F238E27FC236}">
                          <a16:creationId xmlns:a16="http://schemas.microsoft.com/office/drawing/2014/main" id="{F48386B9-7655-4C6C-89D6-840DED4E52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9800" y="5732814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19" name="CuadroTexto 18">
                      <a:extLst>
                        <a:ext uri="{FF2B5EF4-FFF2-40B4-BE49-F238E27FC236}">
                          <a16:creationId xmlns:a16="http://schemas.microsoft.com/office/drawing/2014/main" id="{F48386B9-7655-4C6C-89D6-840DED4E52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9800" y="5732814"/>
                      <a:ext cx="573556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CuadroTexto 19">
                      <a:extLst>
                        <a:ext uri="{FF2B5EF4-FFF2-40B4-BE49-F238E27FC236}">
                          <a16:creationId xmlns:a16="http://schemas.microsoft.com/office/drawing/2014/main" id="{7D1FBAAC-61B4-4814-8B80-FBA78D0989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8857" y="3429000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20" name="CuadroTexto 19">
                      <a:extLst>
                        <a:ext uri="{FF2B5EF4-FFF2-40B4-BE49-F238E27FC236}">
                          <a16:creationId xmlns:a16="http://schemas.microsoft.com/office/drawing/2014/main" id="{7D1FBAAC-61B4-4814-8B80-FBA78D0989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8857" y="3429000"/>
                      <a:ext cx="573556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CuadroTexto 20">
                      <a:extLst>
                        <a:ext uri="{FF2B5EF4-FFF2-40B4-BE49-F238E27FC236}">
                          <a16:creationId xmlns:a16="http://schemas.microsoft.com/office/drawing/2014/main" id="{BB7A9447-1D16-4820-9694-ADEC543498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1664" y="4055004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21" name="CuadroTexto 20">
                      <a:extLst>
                        <a:ext uri="{FF2B5EF4-FFF2-40B4-BE49-F238E27FC236}">
                          <a16:creationId xmlns:a16="http://schemas.microsoft.com/office/drawing/2014/main" id="{BB7A9447-1D16-4820-9694-ADEC543498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1664" y="4055004"/>
                      <a:ext cx="573556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CuadroTexto 21">
                      <a:extLst>
                        <a:ext uri="{FF2B5EF4-FFF2-40B4-BE49-F238E27FC236}">
                          <a16:creationId xmlns:a16="http://schemas.microsoft.com/office/drawing/2014/main" id="{01000B9B-1A64-4DE0-BFFB-049620DE1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923" y="3436655"/>
                      <a:ext cx="5735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oMath>
                        </m:oMathPara>
                      </a14:m>
                      <a:endParaRPr lang="es-CL" dirty="0"/>
                    </a:p>
                  </p:txBody>
                </p:sp>
              </mc:Choice>
              <mc:Fallback xmlns="">
                <p:sp>
                  <p:nvSpPr>
                    <p:cNvPr id="22" name="CuadroTexto 21">
                      <a:extLst>
                        <a:ext uri="{FF2B5EF4-FFF2-40B4-BE49-F238E27FC236}">
                          <a16:creationId xmlns:a16="http://schemas.microsoft.com/office/drawing/2014/main" id="{01000B9B-1A64-4DE0-BFFB-049620DE1F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923" y="3436655"/>
                      <a:ext cx="573556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uadroTexto 35">
                    <a:extLst>
                      <a:ext uri="{FF2B5EF4-FFF2-40B4-BE49-F238E27FC236}">
                        <a16:creationId xmlns:a16="http://schemas.microsoft.com/office/drawing/2014/main" id="{84F0EFED-3ECB-40EF-B32E-4E04D75134ED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4457" y="3436655"/>
                    <a:ext cx="28341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s-CL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uadroTexto 35">
                    <a:extLst>
                      <a:ext uri="{FF2B5EF4-FFF2-40B4-BE49-F238E27FC236}">
                        <a16:creationId xmlns:a16="http://schemas.microsoft.com/office/drawing/2014/main" id="{84F0EFED-3ECB-40EF-B32E-4E04D7513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4457" y="3436655"/>
                    <a:ext cx="28341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8175297F-E2CF-43C1-AA11-21BC82398BFC}"/>
                    </a:ext>
                  </a:extLst>
                </p:cNvPr>
                <p:cNvSpPr txBox="1"/>
                <p:nvPr/>
              </p:nvSpPr>
              <p:spPr>
                <a:xfrm>
                  <a:off x="8699975" y="246123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L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8175297F-E2CF-43C1-AA11-21BC82398B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9975" y="246123"/>
                  <a:ext cx="288284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5757792-53CF-4240-879F-0AC49560AF04}"/>
                  </a:ext>
                </a:extLst>
              </p:cNvPr>
              <p:cNvSpPr txBox="1"/>
              <p:nvPr/>
            </p:nvSpPr>
            <p:spPr>
              <a:xfrm>
                <a:off x="1201934" y="553750"/>
                <a:ext cx="34408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5757792-53CF-4240-879F-0AC49560A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34" y="553750"/>
                <a:ext cx="3440814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62670F29-7169-4F7C-91F8-01F4FE24C703}"/>
                  </a:ext>
                </a:extLst>
              </p:cNvPr>
              <p:cNvSpPr txBox="1"/>
              <p:nvPr/>
            </p:nvSpPr>
            <p:spPr>
              <a:xfrm>
                <a:off x="299148" y="1384426"/>
                <a:ext cx="434170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62670F29-7169-4F7C-91F8-01F4FE24C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48" y="1384426"/>
                <a:ext cx="4341701" cy="8309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o 30">
            <a:extLst>
              <a:ext uri="{FF2B5EF4-FFF2-40B4-BE49-F238E27FC236}">
                <a16:creationId xmlns:a16="http://schemas.microsoft.com/office/drawing/2014/main" id="{D2D124B6-B921-4BFC-AD5A-77A827053475}"/>
              </a:ext>
            </a:extLst>
          </p:cNvPr>
          <p:cNvGrpSpPr/>
          <p:nvPr/>
        </p:nvGrpSpPr>
        <p:grpSpPr>
          <a:xfrm>
            <a:off x="299148" y="415498"/>
            <a:ext cx="4565961" cy="1926691"/>
            <a:chOff x="235483" y="415498"/>
            <a:chExt cx="4565961" cy="1926691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27DA5B01-921B-44CE-AD1D-585988821C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83" y="2328041"/>
              <a:ext cx="4565961" cy="141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2A37B3F-19CC-4B87-8F10-4F8D678238F5}"/>
                </a:ext>
              </a:extLst>
            </p:cNvPr>
            <p:cNvCxnSpPr>
              <a:cxnSpLocks/>
            </p:cNvCxnSpPr>
            <p:nvPr/>
          </p:nvCxnSpPr>
          <p:spPr>
            <a:xfrm>
              <a:off x="4773713" y="415498"/>
              <a:ext cx="0" cy="19266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0BD3392-3D6F-41F1-9E77-345ED05937E0}"/>
              </a:ext>
            </a:extLst>
          </p:cNvPr>
          <p:cNvGrpSpPr/>
          <p:nvPr/>
        </p:nvGrpSpPr>
        <p:grpSpPr>
          <a:xfrm>
            <a:off x="458810" y="2443464"/>
            <a:ext cx="4583393" cy="2308975"/>
            <a:chOff x="458810" y="2443464"/>
            <a:chExt cx="4583393" cy="2308975"/>
          </a:xfrm>
        </p:grpSpPr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E187444C-98CA-48C1-81AD-314EF5571CAB}"/>
                </a:ext>
              </a:extLst>
            </p:cNvPr>
            <p:cNvCxnSpPr>
              <a:cxnSpLocks/>
            </p:cNvCxnSpPr>
            <p:nvPr/>
          </p:nvCxnSpPr>
          <p:spPr>
            <a:xfrm>
              <a:off x="2750558" y="2443464"/>
              <a:ext cx="0" cy="853826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9509F5A7-8FFA-4D5B-96BB-EB38FF2BD649}"/>
                </a:ext>
              </a:extLst>
            </p:cNvPr>
            <p:cNvSpPr txBox="1"/>
            <p:nvPr/>
          </p:nvSpPr>
          <p:spPr>
            <a:xfrm>
              <a:off x="458810" y="3429000"/>
              <a:ext cx="4583393" cy="13234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accent2"/>
                  </a:solidFill>
                  <a:latin typeface="Bierstadt" panose="020B0504020202020204" pitchFamily="34" charset="0"/>
                  <a:cs typeface="Biome" panose="020B0503030204020804" pitchFamily="34" charset="0"/>
                </a:rPr>
                <a:t>Sistema de ecuaciones lineales</a:t>
              </a:r>
              <a:endParaRPr lang="es-CL" sz="4000" dirty="0">
                <a:solidFill>
                  <a:schemeClr val="accent2"/>
                </a:solidFill>
                <a:latin typeface="Bierstadt" panose="020B0504020202020204" pitchFamily="34" charset="0"/>
                <a:cs typeface="Biome" panose="020B05030302040208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92A19407-8E3A-418F-A8BE-5B1755D088A1}"/>
                  </a:ext>
                </a:extLst>
              </p:cNvPr>
              <p:cNvSpPr txBox="1"/>
              <p:nvPr/>
            </p:nvSpPr>
            <p:spPr>
              <a:xfrm>
                <a:off x="458810" y="4991426"/>
                <a:ext cx="538605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MX" sz="2800" dirty="0">
                    <a:solidFill>
                      <a:schemeClr val="accent4"/>
                    </a:solidFill>
                    <a:latin typeface="Bierstadt" panose="020B0504020202020204" pitchFamily="34" charset="0"/>
                    <a:cs typeface="Biome" panose="020B0503030204020804" pitchFamily="34" charset="0"/>
                  </a:rPr>
                  <a:t>Buscar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Biome" panose="020B0503030204020804" pitchFamily="34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Biome" panose="020B0503030204020804" pitchFamily="34" charset="0"/>
                          </a:rPr>
                          <m:t>𝑥</m:t>
                        </m:r>
                        <m:r>
                          <a:rPr lang="es-MX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Biome" panose="020B0503030204020804" pitchFamily="34" charset="0"/>
                          </a:rPr>
                          <m:t>,</m:t>
                        </m:r>
                        <m:r>
                          <a:rPr lang="es-MX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Biome" panose="020B0503030204020804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CL" sz="2800" dirty="0">
                    <a:solidFill>
                      <a:schemeClr val="accent4"/>
                    </a:solidFill>
                    <a:latin typeface="Bierstadt" panose="020B0504020202020204" pitchFamily="34" charset="0"/>
                    <a:cs typeface="Biome" panose="020B0503030204020804" pitchFamily="34" charset="0"/>
                  </a:rPr>
                  <a:t> </a:t>
                </a:r>
                <a:r>
                  <a:rPr lang="es-CL" sz="2800" dirty="0">
                    <a:solidFill>
                      <a:schemeClr val="accent4"/>
                    </a:solidFill>
                    <a:latin typeface="Bierstadt" panose="020B0504020202020204" pitchFamily="34" charset="0"/>
                  </a:rPr>
                  <a:t>que cumplan todas las ecuaciones</a:t>
                </a:r>
                <a:endParaRPr lang="es-CL" sz="2800" dirty="0">
                  <a:solidFill>
                    <a:schemeClr val="accent4"/>
                  </a:solidFill>
                  <a:latin typeface="Bierstadt" panose="020B0504020202020204" pitchFamily="34" charset="0"/>
                  <a:cs typeface="Biome" panose="020B0503030204020804" pitchFamily="34" charset="0"/>
                </a:endParaRPr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92A19407-8E3A-418F-A8BE-5B1755D08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10" y="4991426"/>
                <a:ext cx="5386054" cy="954107"/>
              </a:xfrm>
              <a:prstGeom prst="rect">
                <a:avLst/>
              </a:prstGeom>
              <a:blipFill>
                <a:blip r:embed="rId21"/>
                <a:stretch>
                  <a:fillRect l="-2036" t="-7051" b="-1730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o 29">
            <a:extLst>
              <a:ext uri="{FF2B5EF4-FFF2-40B4-BE49-F238E27FC236}">
                <a16:creationId xmlns:a16="http://schemas.microsoft.com/office/drawing/2014/main" id="{EAFD7907-B680-4BE3-BB9C-EEF8779D791E}"/>
              </a:ext>
            </a:extLst>
          </p:cNvPr>
          <p:cNvGrpSpPr/>
          <p:nvPr/>
        </p:nvGrpSpPr>
        <p:grpSpPr>
          <a:xfrm>
            <a:off x="5612524" y="1066256"/>
            <a:ext cx="5985640" cy="3064310"/>
            <a:chOff x="3142593" y="1066256"/>
            <a:chExt cx="5985640" cy="3064310"/>
          </a:xfrm>
        </p:grpSpPr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968851D3-3A03-4135-8D30-FD0C12042FE9}"/>
                </a:ext>
              </a:extLst>
            </p:cNvPr>
            <p:cNvCxnSpPr>
              <a:cxnSpLocks/>
            </p:cNvCxnSpPr>
            <p:nvPr/>
          </p:nvCxnSpPr>
          <p:spPr>
            <a:xfrm>
              <a:off x="3142593" y="1197445"/>
              <a:ext cx="5985640" cy="293312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23A31EA9-E546-4371-9151-A3C2B9850DC0}"/>
                    </a:ext>
                  </a:extLst>
                </p:cNvPr>
                <p:cNvSpPr txBox="1"/>
                <p:nvPr/>
              </p:nvSpPr>
              <p:spPr>
                <a:xfrm>
                  <a:off x="3838013" y="1066256"/>
                  <a:ext cx="17819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s-CL" sz="2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23A31EA9-E546-4371-9151-A3C2B9850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013" y="1066256"/>
                  <a:ext cx="1781962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6C9C6EB7-BB24-4137-93BE-EC8A960E30D1}"/>
              </a:ext>
            </a:extLst>
          </p:cNvPr>
          <p:cNvGrpSpPr/>
          <p:nvPr/>
        </p:nvGrpSpPr>
        <p:grpSpPr>
          <a:xfrm>
            <a:off x="5533697" y="617401"/>
            <a:ext cx="6022294" cy="4135038"/>
            <a:chOff x="3098500" y="827896"/>
            <a:chExt cx="5987142" cy="3088394"/>
          </a:xfrm>
        </p:grpSpPr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4645018F-73D0-4528-B615-DC37FFB2A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8500" y="827896"/>
              <a:ext cx="5987142" cy="30883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24BB1B4D-080F-41D2-B306-1A07F726AC73}"/>
                    </a:ext>
                  </a:extLst>
                </p:cNvPr>
                <p:cNvSpPr txBox="1"/>
                <p:nvPr/>
              </p:nvSpPr>
              <p:spPr>
                <a:xfrm>
                  <a:off x="6152218" y="827896"/>
                  <a:ext cx="2235312" cy="3218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s-CL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24BB1B4D-080F-41D2-B306-1A07F726A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218" y="827896"/>
                  <a:ext cx="2235312" cy="3218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2876F451-73F0-412E-A48A-6D44E102C786}"/>
              </a:ext>
            </a:extLst>
          </p:cNvPr>
          <p:cNvGrpSpPr/>
          <p:nvPr/>
        </p:nvGrpSpPr>
        <p:grpSpPr>
          <a:xfrm>
            <a:off x="7335089" y="2400723"/>
            <a:ext cx="1307909" cy="369332"/>
            <a:chOff x="7331525" y="2377722"/>
            <a:chExt cx="130790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F2ACB861-1A71-48D4-AB34-51F493D7022F}"/>
                    </a:ext>
                  </a:extLst>
                </p:cNvPr>
                <p:cNvSpPr txBox="1"/>
                <p:nvPr/>
              </p:nvSpPr>
              <p:spPr>
                <a:xfrm>
                  <a:off x="7331525" y="2377722"/>
                  <a:ext cx="7780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oMath>
                    </m:oMathPara>
                  </a14:m>
                  <a:endParaRPr lang="es-CL" sz="32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F2ACB861-1A71-48D4-AB34-51F493D702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1525" y="2377722"/>
                  <a:ext cx="77803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8E34E7D9-B2D8-495D-9A25-5AA94A1D013F}"/>
                </a:ext>
              </a:extLst>
            </p:cNvPr>
            <p:cNvSpPr/>
            <p:nvPr/>
          </p:nvSpPr>
          <p:spPr>
            <a:xfrm>
              <a:off x="8477379" y="2536733"/>
              <a:ext cx="162055" cy="18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10373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4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4263774-139B-487F-8D69-05319CD21527}"/>
              </a:ext>
            </a:extLst>
          </p:cNvPr>
          <p:cNvGrpSpPr/>
          <p:nvPr/>
        </p:nvGrpSpPr>
        <p:grpSpPr>
          <a:xfrm>
            <a:off x="5524763" y="1414710"/>
            <a:ext cx="5865182" cy="3828525"/>
            <a:chOff x="5524763" y="1414710"/>
            <a:chExt cx="5865182" cy="3828525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81A6CBF0-474B-4A75-B09A-16DBE8FA363A}"/>
                </a:ext>
              </a:extLst>
            </p:cNvPr>
            <p:cNvGrpSpPr/>
            <p:nvPr/>
          </p:nvGrpSpPr>
          <p:grpSpPr>
            <a:xfrm>
              <a:off x="5524763" y="1414710"/>
              <a:ext cx="5865182" cy="1487004"/>
              <a:chOff x="5696523" y="3112988"/>
              <a:chExt cx="5865182" cy="1487004"/>
            </a:xfrm>
          </p:grpSpPr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3A6A6856-56DC-47B3-9E4F-77E4B6220E89}"/>
                  </a:ext>
                </a:extLst>
              </p:cNvPr>
              <p:cNvGrpSpPr/>
              <p:nvPr/>
            </p:nvGrpSpPr>
            <p:grpSpPr>
              <a:xfrm>
                <a:off x="7111705" y="3112988"/>
                <a:ext cx="4450000" cy="1487004"/>
                <a:chOff x="6858001" y="2581143"/>
                <a:chExt cx="4450000" cy="1487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C8B0D1D1-EB2B-49D6-87B4-B7074322FC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8001" y="2581143"/>
                      <a:ext cx="4450000" cy="14629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18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−7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s-MX" sz="3600" b="0" dirty="0"/>
                    </a:p>
                  </p:txBody>
                </p:sp>
              </mc:Choice>
              <mc:Fallback xmlns="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C8B0D1D1-EB2B-49D6-87B4-B7074322FC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58001" y="2581143"/>
                      <a:ext cx="4450000" cy="14629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CDEF77AB-C1B8-489A-923A-9861632CE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36157" y="2581143"/>
                  <a:ext cx="0" cy="14870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Conector recto de flecha 27">
                <a:extLst>
                  <a:ext uri="{FF2B5EF4-FFF2-40B4-BE49-F238E27FC236}">
                    <a16:creationId xmlns:a16="http://schemas.microsoft.com/office/drawing/2014/main" id="{95ED6EE0-CDED-4ED0-8454-994ABF95B905}"/>
                  </a:ext>
                </a:extLst>
              </p:cNvPr>
              <p:cNvCxnSpPr/>
              <p:nvPr/>
            </p:nvCxnSpPr>
            <p:spPr>
              <a:xfrm>
                <a:off x="5696523" y="3881535"/>
                <a:ext cx="1147665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7C179CDF-DCEB-418A-A58F-8423BEA51C9C}"/>
                </a:ext>
              </a:extLst>
            </p:cNvPr>
            <p:cNvSpPr txBox="1"/>
            <p:nvPr/>
          </p:nvSpPr>
          <p:spPr>
            <a:xfrm>
              <a:off x="7225156" y="4319905"/>
              <a:ext cx="4164789" cy="923330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5400" dirty="0">
                  <a:solidFill>
                    <a:schemeClr val="accent2"/>
                  </a:solidFill>
                </a:rPr>
                <a:t>MATRIZ</a:t>
              </a:r>
              <a:endParaRPr lang="es-CL" sz="5400" dirty="0">
                <a:solidFill>
                  <a:schemeClr val="accent2"/>
                </a:solidFill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3664656E-9C2D-4BE8-B93F-6D017BC4823D}"/>
                </a:ext>
              </a:extLst>
            </p:cNvPr>
            <p:cNvCxnSpPr/>
            <p:nvPr/>
          </p:nvCxnSpPr>
          <p:spPr>
            <a:xfrm>
              <a:off x="5643298" y="4781570"/>
              <a:ext cx="1147665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9851B3-414B-4A2F-B430-F73E181DF770}"/>
              </a:ext>
            </a:extLst>
          </p:cNvPr>
          <p:cNvGrpSpPr/>
          <p:nvPr/>
        </p:nvGrpSpPr>
        <p:grpSpPr>
          <a:xfrm>
            <a:off x="642790" y="1234756"/>
            <a:ext cx="4583394" cy="4208534"/>
            <a:chOff x="642790" y="1234756"/>
            <a:chExt cx="4583394" cy="4208534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350754DA-61D4-48A8-972F-EF17344462DF}"/>
                </a:ext>
              </a:extLst>
            </p:cNvPr>
            <p:cNvGrpSpPr/>
            <p:nvPr/>
          </p:nvGrpSpPr>
          <p:grpSpPr>
            <a:xfrm>
              <a:off x="831613" y="1234756"/>
              <a:ext cx="4394571" cy="2055622"/>
              <a:chOff x="1642804" y="827537"/>
              <a:chExt cx="4394571" cy="2055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B4A16975-B822-49FE-9C9B-6A1651FBCF47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1" y="827537"/>
                    <a:ext cx="3925049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B4A16975-B822-49FE-9C9B-6A1651FBCF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1" y="827537"/>
                    <a:ext cx="3925049" cy="5539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4D72233E-1E46-4168-A2C2-FD57E162B301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0" y="1485859"/>
                    <a:ext cx="3835281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36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=18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4D72233E-1E46-4168-A2C2-FD57E162B3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0" y="1485859"/>
                    <a:ext cx="3835281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F1E22074-5542-43CF-95D1-181F3D507646}"/>
                      </a:ext>
                    </a:extLst>
                  </p:cNvPr>
                  <p:cNvSpPr txBox="1"/>
                  <p:nvPr/>
                </p:nvSpPr>
                <p:spPr>
                  <a:xfrm>
                    <a:off x="1642804" y="2144181"/>
                    <a:ext cx="3925049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=7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F1E22074-5542-43CF-95D1-181F3D5076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2804" y="2144181"/>
                    <a:ext cx="3925049" cy="5539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773719D4-3E73-4DD8-B4C5-A0E7F1995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804" y="2883159"/>
                <a:ext cx="43945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C895C8B3-229D-4E69-9FE2-4A3733BE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7375" y="827537"/>
                <a:ext cx="0" cy="2055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CCA5FE8C-889C-41E6-8065-89DA3B808D02}"/>
                </a:ext>
              </a:extLst>
            </p:cNvPr>
            <p:cNvSpPr txBox="1"/>
            <p:nvPr/>
          </p:nvSpPr>
          <p:spPr>
            <a:xfrm>
              <a:off x="642790" y="4119851"/>
              <a:ext cx="4583393" cy="13234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accent2"/>
                  </a:solidFill>
                  <a:latin typeface="Bierstadt" panose="020B0504020202020204" pitchFamily="34" charset="0"/>
                  <a:cs typeface="Biome" panose="020B0503030204020804" pitchFamily="34" charset="0"/>
                </a:rPr>
                <a:t>Sistema de ecuaciones lineales</a:t>
              </a:r>
              <a:endParaRPr lang="es-CL" sz="4000" dirty="0">
                <a:solidFill>
                  <a:schemeClr val="accent2"/>
                </a:solidFill>
                <a:latin typeface="Bierstadt" panose="020B0504020202020204" pitchFamily="34" charset="0"/>
                <a:cs typeface="Biome" panose="020B05030302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11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3F0ED6B-17F8-41F6-B9F9-D6712882188F}"/>
              </a:ext>
            </a:extLst>
          </p:cNvPr>
          <p:cNvGrpSpPr/>
          <p:nvPr/>
        </p:nvGrpSpPr>
        <p:grpSpPr>
          <a:xfrm>
            <a:off x="2836654" y="538037"/>
            <a:ext cx="6491317" cy="2768021"/>
            <a:chOff x="1456192" y="827286"/>
            <a:chExt cx="6491317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C6891F1A-8ED1-4B3D-B7DA-CC5DF0FAA531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C6891F1A-8ED1-4B3D-B7DA-CC5DF0FAA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98FB5D0C-E4D8-49F4-B0E5-209778DBFC6A}"/>
                    </a:ext>
                  </a:extLst>
                </p:cNvPr>
                <p:cNvSpPr txBox="1"/>
                <p:nvPr/>
              </p:nvSpPr>
              <p:spPr>
                <a:xfrm>
                  <a:off x="1973961" y="1731256"/>
                  <a:ext cx="576260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=18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98FB5D0C-E4D8-49F4-B0E5-209778DBFC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1731256"/>
                  <a:ext cx="5762603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B6123F6F-7965-455A-ADA6-FFFD73A36F06}"/>
                    </a:ext>
                  </a:extLst>
                </p:cNvPr>
                <p:cNvSpPr txBox="1"/>
                <p:nvPr/>
              </p:nvSpPr>
              <p:spPr>
                <a:xfrm>
                  <a:off x="1456192" y="265577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B6123F6F-7965-455A-ADA6-FFFD73A36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192" y="2655777"/>
                  <a:ext cx="589725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45A31723-FAA4-4AC4-A518-004D9617C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7145887-38AB-4267-93E4-8628BF678266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AD15B49-408B-48A9-BA92-78EF2143EC2F}"/>
                  </a:ext>
                </a:extLst>
              </p:cNvPr>
              <p:cNvSpPr txBox="1"/>
              <p:nvPr/>
            </p:nvSpPr>
            <p:spPr>
              <a:xfrm>
                <a:off x="932821" y="3980123"/>
                <a:ext cx="10326353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s-CL" sz="8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AD15B49-408B-48A9-BA92-78EF2143E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21" y="3980123"/>
                <a:ext cx="10326353" cy="1231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DCFC1DA5-C4F4-4810-A453-85DED0D2E097}"/>
              </a:ext>
            </a:extLst>
          </p:cNvPr>
          <p:cNvSpPr txBox="1"/>
          <p:nvPr/>
        </p:nvSpPr>
        <p:spPr>
          <a:xfrm>
            <a:off x="1415140" y="5287613"/>
            <a:ext cx="936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2"/>
                </a:solidFill>
              </a:rPr>
              <a:t>son la solución al sistema de ecuaciones lineales</a:t>
            </a:r>
            <a:endParaRPr lang="es-CL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58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E33EFED-C534-4339-8F22-3E7E845EF90A}"/>
              </a:ext>
            </a:extLst>
          </p:cNvPr>
          <p:cNvSpPr txBox="1"/>
          <p:nvPr/>
        </p:nvSpPr>
        <p:spPr>
          <a:xfrm>
            <a:off x="1404151" y="1681799"/>
            <a:ext cx="9383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latin typeface="Sitka Text" panose="02000505000000020004" pitchFamily="2" charset="0"/>
              </a:rPr>
              <a:t>Próximo capítulo:</a:t>
            </a:r>
            <a:endParaRPr lang="es-CL" sz="4800" dirty="0"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BD0544-9275-4EE9-BAAB-FC3FC643DA48}"/>
              </a:ext>
            </a:extLst>
          </p:cNvPr>
          <p:cNvSpPr txBox="1"/>
          <p:nvPr/>
        </p:nvSpPr>
        <p:spPr>
          <a:xfrm>
            <a:off x="60960" y="3237209"/>
            <a:ext cx="12070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>
                <a:solidFill>
                  <a:schemeClr val="accent4"/>
                </a:solidFill>
                <a:latin typeface="Bierstadt" panose="020B0004020202020204" pitchFamily="34" charset="0"/>
              </a:rPr>
              <a:t>“Matrices, vectores</a:t>
            </a:r>
          </a:p>
          <a:p>
            <a:pPr algn="ctr"/>
            <a:r>
              <a:rPr lang="es-MX" sz="6000" dirty="0">
                <a:solidFill>
                  <a:schemeClr val="accent4"/>
                </a:solidFill>
                <a:latin typeface="Bierstadt" panose="020B0004020202020204" pitchFamily="34" charset="0"/>
              </a:rPr>
              <a:t>y transformaciones lineales”</a:t>
            </a:r>
          </a:p>
        </p:txBody>
      </p:sp>
    </p:spTree>
    <p:extLst>
      <p:ext uri="{BB962C8B-B14F-4D97-AF65-F5344CB8AC3E}">
        <p14:creationId xmlns:p14="http://schemas.microsoft.com/office/powerpoint/2010/main" val="255951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721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5757792-53CF-4240-879F-0AC49560AF04}"/>
                  </a:ext>
                </a:extLst>
              </p:cNvPr>
              <p:cNvSpPr txBox="1"/>
              <p:nvPr/>
            </p:nvSpPr>
            <p:spPr>
              <a:xfrm>
                <a:off x="1201934" y="553750"/>
                <a:ext cx="34408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5757792-53CF-4240-879F-0AC49560A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34" y="553750"/>
                <a:ext cx="3440814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62670F29-7169-4F7C-91F8-01F4FE24C703}"/>
                  </a:ext>
                </a:extLst>
              </p:cNvPr>
              <p:cNvSpPr txBox="1"/>
              <p:nvPr/>
            </p:nvSpPr>
            <p:spPr>
              <a:xfrm>
                <a:off x="299148" y="1384426"/>
                <a:ext cx="434170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62670F29-7169-4F7C-91F8-01F4FE24C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48" y="1384426"/>
                <a:ext cx="4341701" cy="8309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o 30">
            <a:extLst>
              <a:ext uri="{FF2B5EF4-FFF2-40B4-BE49-F238E27FC236}">
                <a16:creationId xmlns:a16="http://schemas.microsoft.com/office/drawing/2014/main" id="{D2D124B6-B921-4BFC-AD5A-77A827053475}"/>
              </a:ext>
            </a:extLst>
          </p:cNvPr>
          <p:cNvGrpSpPr/>
          <p:nvPr/>
        </p:nvGrpSpPr>
        <p:grpSpPr>
          <a:xfrm>
            <a:off x="299148" y="415498"/>
            <a:ext cx="4565961" cy="1926691"/>
            <a:chOff x="235483" y="415498"/>
            <a:chExt cx="4565961" cy="1926691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27DA5B01-921B-44CE-AD1D-585988821C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483" y="2328041"/>
              <a:ext cx="4565961" cy="1414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2A37B3F-19CC-4B87-8F10-4F8D678238F5}"/>
                </a:ext>
              </a:extLst>
            </p:cNvPr>
            <p:cNvCxnSpPr>
              <a:cxnSpLocks/>
            </p:cNvCxnSpPr>
            <p:nvPr/>
          </p:nvCxnSpPr>
          <p:spPr>
            <a:xfrm>
              <a:off x="4773713" y="415498"/>
              <a:ext cx="0" cy="19266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50BD3392-3D6F-41F1-9E77-345ED05937E0}"/>
              </a:ext>
            </a:extLst>
          </p:cNvPr>
          <p:cNvGrpSpPr/>
          <p:nvPr/>
        </p:nvGrpSpPr>
        <p:grpSpPr>
          <a:xfrm>
            <a:off x="458810" y="2443464"/>
            <a:ext cx="4583393" cy="2308975"/>
            <a:chOff x="458810" y="2443464"/>
            <a:chExt cx="4583393" cy="2308975"/>
          </a:xfrm>
        </p:grpSpPr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E187444C-98CA-48C1-81AD-314EF5571CAB}"/>
                </a:ext>
              </a:extLst>
            </p:cNvPr>
            <p:cNvCxnSpPr>
              <a:cxnSpLocks/>
            </p:cNvCxnSpPr>
            <p:nvPr/>
          </p:nvCxnSpPr>
          <p:spPr>
            <a:xfrm>
              <a:off x="2750558" y="2443464"/>
              <a:ext cx="0" cy="853826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9509F5A7-8FFA-4D5B-96BB-EB38FF2BD649}"/>
                </a:ext>
              </a:extLst>
            </p:cNvPr>
            <p:cNvSpPr txBox="1"/>
            <p:nvPr/>
          </p:nvSpPr>
          <p:spPr>
            <a:xfrm>
              <a:off x="458810" y="3429000"/>
              <a:ext cx="4583393" cy="13234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accent2"/>
                  </a:solidFill>
                  <a:latin typeface="Bierstadt" panose="020B0504020202020204" pitchFamily="34" charset="0"/>
                  <a:cs typeface="Biome" panose="020B0503030204020804" pitchFamily="34" charset="0"/>
                </a:rPr>
                <a:t>Sistema de ecuaciones lineales</a:t>
              </a:r>
              <a:endParaRPr lang="es-CL" sz="4000" dirty="0">
                <a:solidFill>
                  <a:schemeClr val="accent2"/>
                </a:solidFill>
                <a:latin typeface="Bierstadt" panose="020B0504020202020204" pitchFamily="34" charset="0"/>
                <a:cs typeface="Biome" panose="020B05030302040208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92A19407-8E3A-418F-A8BE-5B1755D088A1}"/>
                  </a:ext>
                </a:extLst>
              </p:cNvPr>
              <p:cNvSpPr txBox="1"/>
              <p:nvPr/>
            </p:nvSpPr>
            <p:spPr>
              <a:xfrm>
                <a:off x="458810" y="4991426"/>
                <a:ext cx="538605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MX" sz="2800" dirty="0">
                    <a:solidFill>
                      <a:schemeClr val="accent4"/>
                    </a:solidFill>
                    <a:latin typeface="Bierstadt" panose="020B0504020202020204" pitchFamily="34" charset="0"/>
                    <a:cs typeface="Biome" panose="020B0503030204020804" pitchFamily="34" charset="0"/>
                  </a:rPr>
                  <a:t>Buscar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Biome" panose="020B0503030204020804" pitchFamily="34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Biome" panose="020B0503030204020804" pitchFamily="34" charset="0"/>
                          </a:rPr>
                          <m:t>𝑥</m:t>
                        </m:r>
                        <m:r>
                          <a:rPr lang="es-MX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Biome" panose="020B0503030204020804" pitchFamily="34" charset="0"/>
                          </a:rPr>
                          <m:t>,</m:t>
                        </m:r>
                        <m:r>
                          <a:rPr lang="es-MX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Biome" panose="020B0503030204020804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CL" sz="2800" dirty="0">
                    <a:solidFill>
                      <a:schemeClr val="accent4"/>
                    </a:solidFill>
                    <a:latin typeface="Bierstadt" panose="020B0504020202020204" pitchFamily="34" charset="0"/>
                    <a:cs typeface="Biome" panose="020B0503030204020804" pitchFamily="34" charset="0"/>
                  </a:rPr>
                  <a:t> </a:t>
                </a:r>
                <a:r>
                  <a:rPr lang="es-CL" sz="2800" dirty="0">
                    <a:solidFill>
                      <a:schemeClr val="accent4"/>
                    </a:solidFill>
                    <a:latin typeface="Bierstadt" panose="020B0504020202020204" pitchFamily="34" charset="0"/>
                  </a:rPr>
                  <a:t>que cumplan todas las ecuaciones</a:t>
                </a:r>
                <a:endParaRPr lang="es-CL" sz="2800" dirty="0">
                  <a:solidFill>
                    <a:schemeClr val="accent4"/>
                  </a:solidFill>
                  <a:latin typeface="Bierstadt" panose="020B0504020202020204" pitchFamily="34" charset="0"/>
                  <a:cs typeface="Biome" panose="020B0503030204020804" pitchFamily="34" charset="0"/>
                </a:endParaRPr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92A19407-8E3A-418F-A8BE-5B1755D08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10" y="4991426"/>
                <a:ext cx="5386054" cy="954107"/>
              </a:xfrm>
              <a:prstGeom prst="rect">
                <a:avLst/>
              </a:prstGeom>
              <a:blipFill>
                <a:blip r:embed="rId21"/>
                <a:stretch>
                  <a:fillRect l="-2036" t="-7051" b="-1730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adroTexto 39">
            <a:extLst>
              <a:ext uri="{FF2B5EF4-FFF2-40B4-BE49-F238E27FC236}">
                <a16:creationId xmlns:a16="http://schemas.microsoft.com/office/drawing/2014/main" id="{113BFFC5-9D78-4428-8DE4-C17FEA829D6E}"/>
              </a:ext>
            </a:extLst>
          </p:cNvPr>
          <p:cNvSpPr txBox="1"/>
          <p:nvPr/>
        </p:nvSpPr>
        <p:spPr>
          <a:xfrm>
            <a:off x="6442509" y="2147102"/>
            <a:ext cx="4565959" cy="212365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solidFill>
                  <a:schemeClr val="accent2"/>
                </a:solidFill>
                <a:latin typeface="Sitka Text" panose="02000505000000020004" pitchFamily="2" charset="0"/>
              </a:rPr>
              <a:t>¿Cómo se resuelve?</a:t>
            </a:r>
            <a:endParaRPr lang="es-CL" sz="6000" dirty="0">
              <a:solidFill>
                <a:schemeClr val="accent2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1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38602B4-E422-4E78-9A5A-05F1D1F57A0F}"/>
              </a:ext>
            </a:extLst>
          </p:cNvPr>
          <p:cNvSpPr txBox="1"/>
          <p:nvPr/>
        </p:nvSpPr>
        <p:spPr>
          <a:xfrm>
            <a:off x="717957" y="510345"/>
            <a:ext cx="10756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accent2"/>
                </a:solidFill>
                <a:latin typeface="Sitka Text" panose="02000505000000020004" pitchFamily="2" charset="0"/>
              </a:rPr>
              <a:t>¿Cómo resolver sistemas de ecuaciones?</a:t>
            </a:r>
            <a:endParaRPr lang="es-CL" sz="4000" dirty="0">
              <a:solidFill>
                <a:schemeClr val="accent2"/>
              </a:solidFill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E5BFE03-2677-4F1D-9BE3-B9F1E030AFB4}"/>
              </a:ext>
            </a:extLst>
          </p:cNvPr>
          <p:cNvSpPr txBox="1"/>
          <p:nvPr/>
        </p:nvSpPr>
        <p:spPr>
          <a:xfrm>
            <a:off x="761996" y="1661148"/>
            <a:ext cx="9740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u="sng" dirty="0">
                <a:solidFill>
                  <a:schemeClr val="accent4"/>
                </a:solidFill>
                <a:latin typeface="Bierstadt" panose="020B0504020202020204" pitchFamily="34" charset="0"/>
              </a:rPr>
              <a:t>ELIMINACIÓN DE GAUSS-JORDAN</a:t>
            </a:r>
            <a:endParaRPr lang="es-CL" sz="3200" u="sng" dirty="0">
              <a:solidFill>
                <a:schemeClr val="accent4"/>
              </a:solidFill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CF69DF6-8E7F-48EE-AEE6-CB82F74BF1F7}"/>
                  </a:ext>
                </a:extLst>
              </p:cNvPr>
              <p:cNvSpPr txBox="1"/>
              <p:nvPr/>
            </p:nvSpPr>
            <p:spPr>
              <a:xfrm>
                <a:off x="1225857" y="2396453"/>
                <a:ext cx="9740283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latin typeface="Bierstadt" panose="020B0504020202020204" pitchFamily="34" charset="0"/>
                  </a:rPr>
                  <a:t>Basada en dos principios: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MX" sz="2800" dirty="0">
                    <a:latin typeface="Bierstadt" panose="020B0504020202020204" pitchFamily="34" charset="0"/>
                  </a:rPr>
                  <a:t>Multiplicar ambos lados de una igualdad por un escalar, produce una nueva igualdad: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MX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L" sz="2800" dirty="0">
                  <a:solidFill>
                    <a:schemeClr val="accent6"/>
                  </a:solidFill>
                  <a:latin typeface="Bierstadt" panose="020B0504020202020204" pitchFamily="34" charset="0"/>
                </a:endParaRPr>
              </a:p>
              <a:p>
                <a:endParaRPr lang="es-CL" sz="2800" dirty="0">
                  <a:latin typeface="Bierstadt" panose="020B05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CL" sz="2800" dirty="0">
                    <a:latin typeface="Bierstadt" panose="020B0504020202020204" pitchFamily="34" charset="0"/>
                  </a:rPr>
                  <a:t>Sumar dos igualdades produce una nueva igualdad: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s-MX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MX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MX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MX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MX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CL" sz="2800" dirty="0">
                  <a:solidFill>
                    <a:schemeClr val="accent4"/>
                  </a:solidFill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CF69DF6-8E7F-48EE-AEE6-CB82F74BF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857" y="2396453"/>
                <a:ext cx="9740283" cy="3108543"/>
              </a:xfrm>
              <a:prstGeom prst="rect">
                <a:avLst/>
              </a:prstGeom>
              <a:blipFill>
                <a:blip r:embed="rId2"/>
                <a:stretch>
                  <a:fillRect l="-1252" t="-196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93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4BA82C1-4C45-4F8F-8639-24D9E317887B}"/>
                  </a:ext>
                </a:extLst>
              </p:cNvPr>
              <p:cNvSpPr txBox="1"/>
              <p:nvPr/>
            </p:nvSpPr>
            <p:spPr>
              <a:xfrm>
                <a:off x="756408" y="722370"/>
                <a:ext cx="106693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1. </a:t>
                </a:r>
                <a:r>
                  <a:rPr lang="es-MX" sz="3600" dirty="0">
                    <a:latin typeface="Bierstadt" panose="020B0504020202020204" pitchFamily="34" charset="0"/>
                  </a:rPr>
                  <a:t>Tomar una copia de la primera ecuación y multiplicarla por un factor conveniente (en este caso, 2). La idea es cancelar el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ecuación.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4BA82C1-4C45-4F8F-8639-24D9E31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08" y="722370"/>
                <a:ext cx="10669398" cy="2308324"/>
              </a:xfrm>
              <a:prstGeom prst="rect">
                <a:avLst/>
              </a:prstGeom>
              <a:blipFill>
                <a:blip r:embed="rId2"/>
                <a:stretch>
                  <a:fillRect l="-1714" t="-3958" b="-89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DAA18ED-3482-4D03-A5F2-86C4F94276FA}"/>
                  </a:ext>
                </a:extLst>
              </p:cNvPr>
              <p:cNvSpPr txBox="1"/>
              <p:nvPr/>
            </p:nvSpPr>
            <p:spPr>
              <a:xfrm>
                <a:off x="8985004" y="3132434"/>
                <a:ext cx="16192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/⋅2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DAA18ED-3482-4D03-A5F2-86C4F9427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004" y="3132434"/>
                <a:ext cx="161925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o 25">
            <a:extLst>
              <a:ext uri="{FF2B5EF4-FFF2-40B4-BE49-F238E27FC236}">
                <a16:creationId xmlns:a16="http://schemas.microsoft.com/office/drawing/2014/main" id="{502DAE4B-FFE8-4BB6-9CBA-37466B18E2FC}"/>
              </a:ext>
            </a:extLst>
          </p:cNvPr>
          <p:cNvGrpSpPr/>
          <p:nvPr/>
        </p:nvGrpSpPr>
        <p:grpSpPr>
          <a:xfrm>
            <a:off x="3808126" y="3030694"/>
            <a:ext cx="4934658" cy="1936346"/>
            <a:chOff x="3808126" y="3030694"/>
            <a:chExt cx="4934658" cy="1936346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4D7EFA19-0412-428A-9D8E-0A7DF4A51CDA}"/>
                </a:ext>
              </a:extLst>
            </p:cNvPr>
            <p:cNvGrpSpPr/>
            <p:nvPr/>
          </p:nvGrpSpPr>
          <p:grpSpPr>
            <a:xfrm>
              <a:off x="3808126" y="3178601"/>
              <a:ext cx="4343600" cy="1661673"/>
              <a:chOff x="299148" y="553750"/>
              <a:chExt cx="4343600" cy="16616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>
                    <a:extLst>
                      <a:ext uri="{FF2B5EF4-FFF2-40B4-BE49-F238E27FC236}">
                        <a16:creationId xmlns:a16="http://schemas.microsoft.com/office/drawing/2014/main" id="{C0DF7F57-67EE-4FBE-AD58-AE6873F45F49}"/>
                      </a:ext>
                    </a:extLst>
                  </p:cNvPr>
                  <p:cNvSpPr txBox="1"/>
                  <p:nvPr/>
                </p:nvSpPr>
                <p:spPr>
                  <a:xfrm>
                    <a:off x="1201934" y="553750"/>
                    <a:ext cx="3440814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7" name="CuadroTexto 6">
                    <a:extLst>
                      <a:ext uri="{FF2B5EF4-FFF2-40B4-BE49-F238E27FC236}">
                        <a16:creationId xmlns:a16="http://schemas.microsoft.com/office/drawing/2014/main" id="{C0DF7F57-67EE-4FBE-AD58-AE6873F45F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1934" y="553750"/>
                    <a:ext cx="3440814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78946784-FC4C-4393-A9B5-9976F5AD6565}"/>
                      </a:ext>
                    </a:extLst>
                  </p:cNvPr>
                  <p:cNvSpPr txBox="1"/>
                  <p:nvPr/>
                </p:nvSpPr>
                <p:spPr>
                  <a:xfrm>
                    <a:off x="299148" y="1384426"/>
                    <a:ext cx="4341701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78946784-FC4C-4393-A9B5-9976F5AD65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148" y="1384426"/>
                    <a:ext cx="4341701" cy="830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A088EC99-CD6D-4E70-9548-157A08F11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126" y="4957180"/>
              <a:ext cx="4934658" cy="9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033D9443-E4B2-4FE3-8C0C-043FB27937D3}"/>
                </a:ext>
              </a:extLst>
            </p:cNvPr>
            <p:cNvCxnSpPr>
              <a:cxnSpLocks/>
            </p:cNvCxnSpPr>
            <p:nvPr/>
          </p:nvCxnSpPr>
          <p:spPr>
            <a:xfrm>
              <a:off x="8742784" y="3030694"/>
              <a:ext cx="0" cy="19221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442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4BA82C1-4C45-4F8F-8639-24D9E317887B}"/>
                  </a:ext>
                </a:extLst>
              </p:cNvPr>
              <p:cNvSpPr txBox="1"/>
              <p:nvPr/>
            </p:nvSpPr>
            <p:spPr>
              <a:xfrm>
                <a:off x="756408" y="722370"/>
                <a:ext cx="106693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1. </a:t>
                </a:r>
                <a:r>
                  <a:rPr lang="es-MX" sz="3600" dirty="0">
                    <a:latin typeface="Bierstadt" panose="020B0504020202020204" pitchFamily="34" charset="0"/>
                  </a:rPr>
                  <a:t>Tomar una copia de la primera ecuación y multiplicarla por un factor conveniente (en este caso, 2). La idea es cancelar el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ecuación.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4BA82C1-4C45-4F8F-8639-24D9E31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08" y="722370"/>
                <a:ext cx="10669398" cy="2308324"/>
              </a:xfrm>
              <a:prstGeom prst="rect">
                <a:avLst/>
              </a:prstGeom>
              <a:blipFill>
                <a:blip r:embed="rId2"/>
                <a:stretch>
                  <a:fillRect l="-1714" t="-3958" b="-89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o 4">
            <a:extLst>
              <a:ext uri="{FF2B5EF4-FFF2-40B4-BE49-F238E27FC236}">
                <a16:creationId xmlns:a16="http://schemas.microsoft.com/office/drawing/2014/main" id="{FE4EC622-2B84-4808-B413-2FF3C781D1CA}"/>
              </a:ext>
            </a:extLst>
          </p:cNvPr>
          <p:cNvGrpSpPr/>
          <p:nvPr/>
        </p:nvGrpSpPr>
        <p:grpSpPr>
          <a:xfrm>
            <a:off x="3808126" y="3030694"/>
            <a:ext cx="4934658" cy="1936346"/>
            <a:chOff x="3808126" y="3030694"/>
            <a:chExt cx="4934658" cy="1936346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F7A35C5D-3015-4621-8395-71772F942773}"/>
                </a:ext>
              </a:extLst>
            </p:cNvPr>
            <p:cNvGrpSpPr/>
            <p:nvPr/>
          </p:nvGrpSpPr>
          <p:grpSpPr>
            <a:xfrm>
              <a:off x="3808126" y="3165623"/>
              <a:ext cx="4341701" cy="1674651"/>
              <a:chOff x="3808126" y="3165623"/>
              <a:chExt cx="4341701" cy="16746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78946784-FC4C-4393-A9B5-9976F5AD6565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126" y="4009277"/>
                    <a:ext cx="4341701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78946784-FC4C-4393-A9B5-9976F5AD65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126" y="4009277"/>
                    <a:ext cx="4341701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>
                    <a:extLst>
                      <a:ext uri="{FF2B5EF4-FFF2-40B4-BE49-F238E27FC236}">
                        <a16:creationId xmlns:a16="http://schemas.microsoft.com/office/drawing/2014/main" id="{8BDD42D9-BBEF-42B4-95A8-FB4CD06B30F6}"/>
                      </a:ext>
                    </a:extLst>
                  </p:cNvPr>
                  <p:cNvSpPr txBox="1"/>
                  <p:nvPr/>
                </p:nvSpPr>
                <p:spPr>
                  <a:xfrm>
                    <a:off x="4325895" y="3165623"/>
                    <a:ext cx="3823932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=4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uadroTexto 12">
                    <a:extLst>
                      <a:ext uri="{FF2B5EF4-FFF2-40B4-BE49-F238E27FC236}">
                        <a16:creationId xmlns:a16="http://schemas.microsoft.com/office/drawing/2014/main" id="{8BDD42D9-BBEF-42B4-95A8-FB4CD06B30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895" y="3165623"/>
                    <a:ext cx="3823932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D872F30A-20C6-4AB8-98E1-FB08A1E4C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126" y="4957180"/>
              <a:ext cx="4934658" cy="9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D2532219-06C7-4A0C-A8CB-29467B4B8BCA}"/>
                </a:ext>
              </a:extLst>
            </p:cNvPr>
            <p:cNvCxnSpPr>
              <a:cxnSpLocks/>
            </p:cNvCxnSpPr>
            <p:nvPr/>
          </p:nvCxnSpPr>
          <p:spPr>
            <a:xfrm>
              <a:off x="8742784" y="3030694"/>
              <a:ext cx="0" cy="19221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17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4BA82C1-4C45-4F8F-8639-24D9E317887B}"/>
                  </a:ext>
                </a:extLst>
              </p:cNvPr>
              <p:cNvSpPr txBox="1"/>
              <p:nvPr/>
            </p:nvSpPr>
            <p:spPr>
              <a:xfrm>
                <a:off x="756408" y="722370"/>
                <a:ext cx="106693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2. </a:t>
                </a:r>
                <a:r>
                  <a:rPr lang="es-MX" sz="3600" dirty="0">
                    <a:latin typeface="Bierstadt" panose="020B0504020202020204" pitchFamily="34" charset="0"/>
                  </a:rPr>
                  <a:t>Sumar esta copia a la segunda ecuación. El objetivo es cancelar el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: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4BA82C1-4C45-4F8F-8639-24D9E31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08" y="722370"/>
                <a:ext cx="10669398" cy="1200329"/>
              </a:xfrm>
              <a:prstGeom prst="rect">
                <a:avLst/>
              </a:prstGeom>
              <a:blipFill>
                <a:blip r:embed="rId2"/>
                <a:stretch>
                  <a:fillRect l="-1714" t="-7614" b="-182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BDD42D9-BBEF-42B4-95A8-FB4CD06B30F6}"/>
                  </a:ext>
                </a:extLst>
              </p:cNvPr>
              <p:cNvSpPr txBox="1"/>
              <p:nvPr/>
            </p:nvSpPr>
            <p:spPr>
              <a:xfrm>
                <a:off x="4325895" y="3165623"/>
                <a:ext cx="382393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s-CL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BDD42D9-BBEF-42B4-95A8-FB4CD06B3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95" y="3165623"/>
                <a:ext cx="382393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>
            <a:extLst>
              <a:ext uri="{FF2B5EF4-FFF2-40B4-BE49-F238E27FC236}">
                <a16:creationId xmlns:a16="http://schemas.microsoft.com/office/drawing/2014/main" id="{68D1AD11-F60A-46F4-B43A-A6D445C7E238}"/>
              </a:ext>
            </a:extLst>
          </p:cNvPr>
          <p:cNvGrpSpPr/>
          <p:nvPr/>
        </p:nvGrpSpPr>
        <p:grpSpPr>
          <a:xfrm>
            <a:off x="3808126" y="3030694"/>
            <a:ext cx="4934658" cy="1936346"/>
            <a:chOff x="3808126" y="3030694"/>
            <a:chExt cx="4934658" cy="1936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78946784-FC4C-4393-A9B5-9976F5AD6565}"/>
                    </a:ext>
                  </a:extLst>
                </p:cNvPr>
                <p:cNvSpPr txBox="1"/>
                <p:nvPr/>
              </p:nvSpPr>
              <p:spPr>
                <a:xfrm>
                  <a:off x="3808126" y="4009277"/>
                  <a:ext cx="4341701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78946784-FC4C-4393-A9B5-9976F5AD65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126" y="4009277"/>
                  <a:ext cx="4341701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1E5E7B37-D568-41A2-B4DD-7EF359CFA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126" y="4957180"/>
              <a:ext cx="4934658" cy="9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AF67D28C-1C70-4D96-BD12-82E7C622E26A}"/>
                </a:ext>
              </a:extLst>
            </p:cNvPr>
            <p:cNvCxnSpPr>
              <a:cxnSpLocks/>
            </p:cNvCxnSpPr>
            <p:nvPr/>
          </p:nvCxnSpPr>
          <p:spPr>
            <a:xfrm>
              <a:off x="8742784" y="3030694"/>
              <a:ext cx="0" cy="19221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496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1.45833E-6 0.1210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/>
              <p:nvPr/>
            </p:nvSpPr>
            <p:spPr>
              <a:xfrm>
                <a:off x="756408" y="722370"/>
                <a:ext cx="106693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2. </a:t>
                </a:r>
                <a:r>
                  <a:rPr lang="es-MX" sz="3600" dirty="0">
                    <a:latin typeface="Bierstadt" panose="020B0504020202020204" pitchFamily="34" charset="0"/>
                  </a:rPr>
                  <a:t>Sumar esta copia a la segunda ecuación. El objetivo es cancelar el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: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08" y="722370"/>
                <a:ext cx="10669398" cy="1200329"/>
              </a:xfrm>
              <a:prstGeom prst="rect">
                <a:avLst/>
              </a:prstGeom>
              <a:blipFill>
                <a:blip r:embed="rId2"/>
                <a:stretch>
                  <a:fillRect l="-1714" t="-7614" b="-182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>
            <a:extLst>
              <a:ext uri="{FF2B5EF4-FFF2-40B4-BE49-F238E27FC236}">
                <a16:creationId xmlns:a16="http://schemas.microsoft.com/office/drawing/2014/main" id="{FC6F1F41-8040-409D-B0DA-2F9858C4EAE2}"/>
              </a:ext>
            </a:extLst>
          </p:cNvPr>
          <p:cNvGrpSpPr/>
          <p:nvPr/>
        </p:nvGrpSpPr>
        <p:grpSpPr>
          <a:xfrm>
            <a:off x="3808126" y="3030694"/>
            <a:ext cx="4934658" cy="1936346"/>
            <a:chOff x="3808126" y="3030694"/>
            <a:chExt cx="4934658" cy="1936346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00449E3-BA20-4A60-A4FC-C73B98028DB1}"/>
                </a:ext>
              </a:extLst>
            </p:cNvPr>
            <p:cNvGrpSpPr/>
            <p:nvPr/>
          </p:nvGrpSpPr>
          <p:grpSpPr>
            <a:xfrm>
              <a:off x="4710912" y="3178601"/>
              <a:ext cx="3440814" cy="1661673"/>
              <a:chOff x="4710912" y="3178601"/>
              <a:chExt cx="3440814" cy="16616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AF0CA974-8B12-4815-9D6E-9B7EA17BC385}"/>
                      </a:ext>
                    </a:extLst>
                  </p:cNvPr>
                  <p:cNvSpPr txBox="1"/>
                  <p:nvPr/>
                </p:nvSpPr>
                <p:spPr>
                  <a:xfrm>
                    <a:off x="4710912" y="3178601"/>
                    <a:ext cx="3440814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AF0CA974-8B12-4815-9D6E-9B7EA17BC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912" y="3178601"/>
                    <a:ext cx="3440814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1248EB37-C19D-4BAC-90C6-1F249F935EC8}"/>
                      </a:ext>
                    </a:extLst>
                  </p:cNvPr>
                  <p:cNvSpPr txBox="1"/>
                  <p:nvPr/>
                </p:nvSpPr>
                <p:spPr>
                  <a:xfrm>
                    <a:off x="5924218" y="4009277"/>
                    <a:ext cx="2225609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s-MX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=7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1248EB37-C19D-4BAC-90C6-1F249F935E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4218" y="4009277"/>
                    <a:ext cx="2225609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0F5BAEC-1D6E-47EB-B66D-B36A59D67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126" y="4957180"/>
              <a:ext cx="4934658" cy="9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A14BAF9-ACA4-4D0D-98FF-07E6A468DEDB}"/>
                </a:ext>
              </a:extLst>
            </p:cNvPr>
            <p:cNvCxnSpPr>
              <a:cxnSpLocks/>
            </p:cNvCxnSpPr>
            <p:nvPr/>
          </p:nvCxnSpPr>
          <p:spPr>
            <a:xfrm>
              <a:off x="8742784" y="3030694"/>
              <a:ext cx="0" cy="19221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32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/>
              <p:nvPr/>
            </p:nvSpPr>
            <p:spPr>
              <a:xfrm>
                <a:off x="756408" y="722370"/>
                <a:ext cx="106693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3. </a:t>
                </a:r>
                <a:r>
                  <a:rPr lang="es-MX" sz="3600" dirty="0">
                    <a:latin typeface="Bierstadt" panose="020B0504020202020204" pitchFamily="34" charset="0"/>
                  </a:rPr>
                  <a:t>Ahora </a:t>
                </a:r>
                <a:r>
                  <a:rPr lang="es-CL" sz="3600" dirty="0">
                    <a:latin typeface="Bierstadt" panose="020B0504020202020204" pitchFamily="34" charset="0"/>
                  </a:rPr>
                  <a:t>que la incógnita </a:t>
                </a:r>
                <a14:m>
                  <m:oMath xmlns:m="http://schemas.openxmlformats.org/officeDocument/2006/math">
                    <m:r>
                      <a:rPr lang="es-CL" sz="3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está sola en la segunda ecuación, despejarla: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08" y="722370"/>
                <a:ext cx="10669398" cy="1200329"/>
              </a:xfrm>
              <a:prstGeom prst="rect">
                <a:avLst/>
              </a:prstGeom>
              <a:blipFill>
                <a:blip r:embed="rId2"/>
                <a:stretch>
                  <a:fillRect l="-1714" t="-7614" b="-182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6B0C121-5310-4AE8-91D7-A2D671FD9385}"/>
                  </a:ext>
                </a:extLst>
              </p:cNvPr>
              <p:cNvSpPr txBox="1"/>
              <p:nvPr/>
            </p:nvSpPr>
            <p:spPr>
              <a:xfrm>
                <a:off x="8965145" y="3429000"/>
                <a:ext cx="1619250" cy="1650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6B0C121-5310-4AE8-91D7-A2D671FD9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145" y="3429000"/>
                <a:ext cx="1619250" cy="1650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>
            <a:extLst>
              <a:ext uri="{FF2B5EF4-FFF2-40B4-BE49-F238E27FC236}">
                <a16:creationId xmlns:a16="http://schemas.microsoft.com/office/drawing/2014/main" id="{0A2B6154-C1CF-46C7-9E2B-A0B5FC7D62AA}"/>
              </a:ext>
            </a:extLst>
          </p:cNvPr>
          <p:cNvGrpSpPr/>
          <p:nvPr/>
        </p:nvGrpSpPr>
        <p:grpSpPr>
          <a:xfrm>
            <a:off x="3808126" y="3030694"/>
            <a:ext cx="4934658" cy="1936346"/>
            <a:chOff x="3808126" y="3030694"/>
            <a:chExt cx="4934658" cy="1936346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00449E3-BA20-4A60-A4FC-C73B98028DB1}"/>
                </a:ext>
              </a:extLst>
            </p:cNvPr>
            <p:cNvGrpSpPr/>
            <p:nvPr/>
          </p:nvGrpSpPr>
          <p:grpSpPr>
            <a:xfrm>
              <a:off x="4710912" y="3178601"/>
              <a:ext cx="3440814" cy="1661673"/>
              <a:chOff x="4710912" y="3178601"/>
              <a:chExt cx="3440814" cy="16616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AF0CA974-8B12-4815-9D6E-9B7EA17BC385}"/>
                      </a:ext>
                    </a:extLst>
                  </p:cNvPr>
                  <p:cNvSpPr txBox="1"/>
                  <p:nvPr/>
                </p:nvSpPr>
                <p:spPr>
                  <a:xfrm>
                    <a:off x="4710912" y="3178601"/>
                    <a:ext cx="3440814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AF0CA974-8B12-4815-9D6E-9B7EA17BC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912" y="3178601"/>
                    <a:ext cx="3440814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1248EB37-C19D-4BAC-90C6-1F249F935EC8}"/>
                      </a:ext>
                    </a:extLst>
                  </p:cNvPr>
                  <p:cNvSpPr txBox="1"/>
                  <p:nvPr/>
                </p:nvSpPr>
                <p:spPr>
                  <a:xfrm>
                    <a:off x="5924218" y="4009277"/>
                    <a:ext cx="2225609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s-MX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=7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1248EB37-C19D-4BAC-90C6-1F249F935E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4218" y="4009277"/>
                    <a:ext cx="2225609" cy="830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470B6EF-7DDB-4935-A239-FAFA60823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126" y="4957180"/>
              <a:ext cx="4934658" cy="9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34F80E50-9B49-460C-9003-59DBDF20F015}"/>
                </a:ext>
              </a:extLst>
            </p:cNvPr>
            <p:cNvCxnSpPr>
              <a:cxnSpLocks/>
            </p:cNvCxnSpPr>
            <p:nvPr/>
          </p:nvCxnSpPr>
          <p:spPr>
            <a:xfrm>
              <a:off x="8742784" y="3030694"/>
              <a:ext cx="0" cy="19221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13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4263774-139B-487F-8D69-05319CD21527}"/>
              </a:ext>
            </a:extLst>
          </p:cNvPr>
          <p:cNvGrpSpPr/>
          <p:nvPr/>
        </p:nvGrpSpPr>
        <p:grpSpPr>
          <a:xfrm>
            <a:off x="5524763" y="1414710"/>
            <a:ext cx="5865182" cy="3828525"/>
            <a:chOff x="5524763" y="1414710"/>
            <a:chExt cx="5865182" cy="3828525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81A6CBF0-474B-4A75-B09A-16DBE8FA363A}"/>
                </a:ext>
              </a:extLst>
            </p:cNvPr>
            <p:cNvGrpSpPr/>
            <p:nvPr/>
          </p:nvGrpSpPr>
          <p:grpSpPr>
            <a:xfrm>
              <a:off x="5524763" y="1414710"/>
              <a:ext cx="5865182" cy="1487004"/>
              <a:chOff x="5696523" y="3112988"/>
              <a:chExt cx="5865182" cy="1487004"/>
            </a:xfrm>
          </p:grpSpPr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3A6A6856-56DC-47B3-9E4F-77E4B6220E89}"/>
                  </a:ext>
                </a:extLst>
              </p:cNvPr>
              <p:cNvGrpSpPr/>
              <p:nvPr/>
            </p:nvGrpSpPr>
            <p:grpSpPr>
              <a:xfrm>
                <a:off x="7111705" y="3112988"/>
                <a:ext cx="4450000" cy="1487004"/>
                <a:chOff x="6858001" y="2581143"/>
                <a:chExt cx="4450000" cy="1487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C8B0D1D1-EB2B-49D6-87B4-B7074322FC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8001" y="2581143"/>
                      <a:ext cx="4450000" cy="14629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18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−7</m:t>
                                      </m:r>
                                    </m:e>
                                    <m:e>
                                      <m:r>
                                        <a:rPr lang="es-MX" sz="36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s-MX" sz="3600" b="0" dirty="0"/>
                    </a:p>
                  </p:txBody>
                </p:sp>
              </mc:Choice>
              <mc:Fallback xmlns="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C8B0D1D1-EB2B-49D6-87B4-B7074322FC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58001" y="2581143"/>
                      <a:ext cx="4450000" cy="14629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CDEF77AB-C1B8-489A-923A-9861632CE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36157" y="2581143"/>
                  <a:ext cx="0" cy="14870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Conector recto de flecha 27">
                <a:extLst>
                  <a:ext uri="{FF2B5EF4-FFF2-40B4-BE49-F238E27FC236}">
                    <a16:creationId xmlns:a16="http://schemas.microsoft.com/office/drawing/2014/main" id="{95ED6EE0-CDED-4ED0-8454-994ABF95B905}"/>
                  </a:ext>
                </a:extLst>
              </p:cNvPr>
              <p:cNvCxnSpPr/>
              <p:nvPr/>
            </p:nvCxnSpPr>
            <p:spPr>
              <a:xfrm>
                <a:off x="5696523" y="3881535"/>
                <a:ext cx="1147665" cy="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7C179CDF-DCEB-418A-A58F-8423BEA51C9C}"/>
                </a:ext>
              </a:extLst>
            </p:cNvPr>
            <p:cNvSpPr txBox="1"/>
            <p:nvPr/>
          </p:nvSpPr>
          <p:spPr>
            <a:xfrm>
              <a:off x="7225156" y="4319905"/>
              <a:ext cx="4164789" cy="923330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5400" dirty="0">
                  <a:solidFill>
                    <a:schemeClr val="accent2"/>
                  </a:solidFill>
                </a:rPr>
                <a:t>MATRIZ</a:t>
              </a:r>
              <a:endParaRPr lang="es-CL" sz="5400" dirty="0">
                <a:solidFill>
                  <a:schemeClr val="accent2"/>
                </a:solidFill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3664656E-9C2D-4BE8-B93F-6D017BC4823D}"/>
                </a:ext>
              </a:extLst>
            </p:cNvPr>
            <p:cNvCxnSpPr/>
            <p:nvPr/>
          </p:nvCxnSpPr>
          <p:spPr>
            <a:xfrm>
              <a:off x="5643298" y="4781570"/>
              <a:ext cx="1147665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9851B3-414B-4A2F-B430-F73E181DF770}"/>
              </a:ext>
            </a:extLst>
          </p:cNvPr>
          <p:cNvGrpSpPr/>
          <p:nvPr/>
        </p:nvGrpSpPr>
        <p:grpSpPr>
          <a:xfrm>
            <a:off x="642790" y="1234756"/>
            <a:ext cx="4583394" cy="4208534"/>
            <a:chOff x="642790" y="1234756"/>
            <a:chExt cx="4583394" cy="4208534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350754DA-61D4-48A8-972F-EF17344462DF}"/>
                </a:ext>
              </a:extLst>
            </p:cNvPr>
            <p:cNvGrpSpPr/>
            <p:nvPr/>
          </p:nvGrpSpPr>
          <p:grpSpPr>
            <a:xfrm>
              <a:off x="831613" y="1234756"/>
              <a:ext cx="4394571" cy="2055622"/>
              <a:chOff x="1642804" y="827537"/>
              <a:chExt cx="4394571" cy="2055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B4A16975-B822-49FE-9C9B-6A1651FBCF47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1" y="827537"/>
                    <a:ext cx="3925049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B4A16975-B822-49FE-9C9B-6A1651FBCF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1" y="827537"/>
                    <a:ext cx="3925049" cy="5539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4D72233E-1E46-4168-A2C2-FD57E162B301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0" y="1485859"/>
                    <a:ext cx="3835281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36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=18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4D72233E-1E46-4168-A2C2-FD57E162B3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0" y="1485859"/>
                    <a:ext cx="3835281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F1E22074-5542-43CF-95D1-181F3D507646}"/>
                      </a:ext>
                    </a:extLst>
                  </p:cNvPr>
                  <p:cNvSpPr txBox="1"/>
                  <p:nvPr/>
                </p:nvSpPr>
                <p:spPr>
                  <a:xfrm>
                    <a:off x="1642804" y="2144181"/>
                    <a:ext cx="3925049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=7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F1E22074-5542-43CF-95D1-181F3D5076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2804" y="2144181"/>
                    <a:ext cx="3925049" cy="5539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773719D4-3E73-4DD8-B4C5-A0E7F1995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804" y="2883159"/>
                <a:ext cx="43945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C895C8B3-229D-4E69-9FE2-4A3733BE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7375" y="827537"/>
                <a:ext cx="0" cy="2055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CCA5FE8C-889C-41E6-8065-89DA3B808D02}"/>
                </a:ext>
              </a:extLst>
            </p:cNvPr>
            <p:cNvSpPr txBox="1"/>
            <p:nvPr/>
          </p:nvSpPr>
          <p:spPr>
            <a:xfrm>
              <a:off x="642790" y="4119851"/>
              <a:ext cx="4583393" cy="13234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accent2"/>
                  </a:solidFill>
                  <a:latin typeface="Bierstadt" panose="020B0504020202020204" pitchFamily="34" charset="0"/>
                  <a:cs typeface="Biome" panose="020B0503030204020804" pitchFamily="34" charset="0"/>
                </a:rPr>
                <a:t>Sistema de ecuaciones lineales</a:t>
              </a:r>
              <a:endParaRPr lang="es-CL" sz="4000" dirty="0">
                <a:solidFill>
                  <a:schemeClr val="accent2"/>
                </a:solidFill>
                <a:latin typeface="Bierstadt" panose="020B0504020202020204" pitchFamily="34" charset="0"/>
                <a:cs typeface="Biome" panose="020B05030302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/>
              <p:nvPr/>
            </p:nvSpPr>
            <p:spPr>
              <a:xfrm>
                <a:off x="756408" y="722370"/>
                <a:ext cx="106693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3. </a:t>
                </a:r>
                <a:r>
                  <a:rPr lang="es-MX" sz="3600" dirty="0">
                    <a:latin typeface="Bierstadt" panose="020B0504020202020204" pitchFamily="34" charset="0"/>
                  </a:rPr>
                  <a:t>Ahora </a:t>
                </a:r>
                <a:r>
                  <a:rPr lang="es-CL" sz="3600" dirty="0">
                    <a:latin typeface="Bierstadt" panose="020B0504020202020204" pitchFamily="34" charset="0"/>
                  </a:rPr>
                  <a:t>que la incógnita </a:t>
                </a:r>
                <a14:m>
                  <m:oMath xmlns:m="http://schemas.openxmlformats.org/officeDocument/2006/math">
                    <m:r>
                      <a:rPr lang="es-CL" sz="3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está sola en la segunda ecuación, despejarla: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08" y="722370"/>
                <a:ext cx="10669398" cy="1200329"/>
              </a:xfrm>
              <a:prstGeom prst="rect">
                <a:avLst/>
              </a:prstGeom>
              <a:blipFill>
                <a:blip r:embed="rId2"/>
                <a:stretch>
                  <a:fillRect l="-1714" t="-7614" b="-182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9E4ADE14-69EB-4A3E-8B74-4FAF4368D8EB}"/>
              </a:ext>
            </a:extLst>
          </p:cNvPr>
          <p:cNvGrpSpPr/>
          <p:nvPr/>
        </p:nvGrpSpPr>
        <p:grpSpPr>
          <a:xfrm>
            <a:off x="3808126" y="3030694"/>
            <a:ext cx="4934658" cy="1936346"/>
            <a:chOff x="3808126" y="3030694"/>
            <a:chExt cx="4934658" cy="1936346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00449E3-BA20-4A60-A4FC-C73B98028DB1}"/>
                </a:ext>
              </a:extLst>
            </p:cNvPr>
            <p:cNvGrpSpPr/>
            <p:nvPr/>
          </p:nvGrpSpPr>
          <p:grpSpPr>
            <a:xfrm>
              <a:off x="4710912" y="3178601"/>
              <a:ext cx="3440814" cy="1672186"/>
              <a:chOff x="4710912" y="3178601"/>
              <a:chExt cx="3440814" cy="16721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AF0CA974-8B12-4815-9D6E-9B7EA17BC385}"/>
                      </a:ext>
                    </a:extLst>
                  </p:cNvPr>
                  <p:cNvSpPr txBox="1"/>
                  <p:nvPr/>
                </p:nvSpPr>
                <p:spPr>
                  <a:xfrm>
                    <a:off x="4710912" y="3178601"/>
                    <a:ext cx="3440814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AF0CA974-8B12-4815-9D6E-9B7EA17BC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912" y="3178601"/>
                    <a:ext cx="3440814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1248EB37-C19D-4BAC-90C6-1F249F935EC8}"/>
                      </a:ext>
                    </a:extLst>
                  </p:cNvPr>
                  <p:cNvSpPr txBox="1"/>
                  <p:nvPr/>
                </p:nvSpPr>
                <p:spPr>
                  <a:xfrm>
                    <a:off x="6309234" y="4019790"/>
                    <a:ext cx="1842492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1248EB37-C19D-4BAC-90C6-1F249F935E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9234" y="4019790"/>
                    <a:ext cx="1842492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61BDE1D-C1E8-4B63-83DF-5A97490DD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126" y="4957180"/>
              <a:ext cx="4934658" cy="9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9A7AE3DC-AC02-477B-A03F-8AF651DB8C0B}"/>
                </a:ext>
              </a:extLst>
            </p:cNvPr>
            <p:cNvCxnSpPr>
              <a:cxnSpLocks/>
            </p:cNvCxnSpPr>
            <p:nvPr/>
          </p:nvCxnSpPr>
          <p:spPr>
            <a:xfrm>
              <a:off x="8742784" y="3030694"/>
              <a:ext cx="0" cy="19221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05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/>
              <p:nvPr/>
            </p:nvSpPr>
            <p:spPr>
              <a:xfrm>
                <a:off x="756408" y="722370"/>
                <a:ext cx="106693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4. </a:t>
                </a:r>
                <a:r>
                  <a:rPr lang="es-MX" sz="3600" dirty="0">
                    <a:latin typeface="Bierstadt" panose="020B0504020202020204" pitchFamily="34" charset="0"/>
                  </a:rPr>
                  <a:t>Ahora </a:t>
                </a:r>
                <a:r>
                  <a:rPr lang="es-CL" sz="3600" dirty="0">
                    <a:latin typeface="Bierstadt" panose="020B0504020202020204" pitchFamily="34" charset="0"/>
                  </a:rPr>
                  <a:t>que la incógnita </a:t>
                </a:r>
                <a14:m>
                  <m:oMath xmlns:m="http://schemas.openxmlformats.org/officeDocument/2006/math">
                    <m:r>
                      <a:rPr lang="es-CL" sz="3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está despejada, cancelarla en la ecuación de arriba, multiplicando la segunda ecuación por un factor y sumándola a la primera: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08" y="722370"/>
                <a:ext cx="10669398" cy="2308324"/>
              </a:xfrm>
              <a:prstGeom prst="rect">
                <a:avLst/>
              </a:prstGeom>
              <a:blipFill>
                <a:blip r:embed="rId2"/>
                <a:stretch>
                  <a:fillRect l="-1714" t="-3958" r="-1657" b="-89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6B0C121-5310-4AE8-91D7-A2D671FD9385}"/>
                  </a:ext>
                </a:extLst>
              </p:cNvPr>
              <p:cNvSpPr txBox="1"/>
              <p:nvPr/>
            </p:nvSpPr>
            <p:spPr>
              <a:xfrm>
                <a:off x="8624700" y="3973623"/>
                <a:ext cx="27213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/⋅(−2)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6B0C121-5310-4AE8-91D7-A2D671FD9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700" y="3973623"/>
                <a:ext cx="272132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1DF49554-375B-4BF1-A6AC-158DF7AD86EC}"/>
              </a:ext>
            </a:extLst>
          </p:cNvPr>
          <p:cNvGrpSpPr/>
          <p:nvPr/>
        </p:nvGrpSpPr>
        <p:grpSpPr>
          <a:xfrm>
            <a:off x="3808126" y="3030694"/>
            <a:ext cx="4934658" cy="1936346"/>
            <a:chOff x="3808126" y="3030694"/>
            <a:chExt cx="4934658" cy="1936346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00449E3-BA20-4A60-A4FC-C73B98028DB1}"/>
                </a:ext>
              </a:extLst>
            </p:cNvPr>
            <p:cNvGrpSpPr/>
            <p:nvPr/>
          </p:nvGrpSpPr>
          <p:grpSpPr>
            <a:xfrm>
              <a:off x="4710912" y="3178601"/>
              <a:ext cx="3440814" cy="1672186"/>
              <a:chOff x="4710912" y="3178601"/>
              <a:chExt cx="3440814" cy="16721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AF0CA974-8B12-4815-9D6E-9B7EA17BC385}"/>
                      </a:ext>
                    </a:extLst>
                  </p:cNvPr>
                  <p:cNvSpPr txBox="1"/>
                  <p:nvPr/>
                </p:nvSpPr>
                <p:spPr>
                  <a:xfrm>
                    <a:off x="4710912" y="3178601"/>
                    <a:ext cx="3440814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AF0CA974-8B12-4815-9D6E-9B7EA17BC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912" y="3178601"/>
                    <a:ext cx="3440814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1248EB37-C19D-4BAC-90C6-1F249F935EC8}"/>
                      </a:ext>
                    </a:extLst>
                  </p:cNvPr>
                  <p:cNvSpPr txBox="1"/>
                  <p:nvPr/>
                </p:nvSpPr>
                <p:spPr>
                  <a:xfrm>
                    <a:off x="6309234" y="4019790"/>
                    <a:ext cx="1842492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1248EB37-C19D-4BAC-90C6-1F249F935E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9234" y="4019790"/>
                    <a:ext cx="1842492" cy="830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55464DE-3EB1-4019-BCE1-F716462B4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126" y="4957180"/>
              <a:ext cx="4934658" cy="9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E3BB95FA-AC3E-4D64-BC6F-AB6642AB0234}"/>
                </a:ext>
              </a:extLst>
            </p:cNvPr>
            <p:cNvCxnSpPr>
              <a:cxnSpLocks/>
            </p:cNvCxnSpPr>
            <p:nvPr/>
          </p:nvCxnSpPr>
          <p:spPr>
            <a:xfrm>
              <a:off x="8742784" y="3030694"/>
              <a:ext cx="0" cy="19221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45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/>
              <p:nvPr/>
            </p:nvSpPr>
            <p:spPr>
              <a:xfrm>
                <a:off x="756408" y="722370"/>
                <a:ext cx="106693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4. </a:t>
                </a:r>
                <a:r>
                  <a:rPr lang="es-MX" sz="3600" dirty="0">
                    <a:latin typeface="Bierstadt" panose="020B0504020202020204" pitchFamily="34" charset="0"/>
                  </a:rPr>
                  <a:t>Ahora </a:t>
                </a:r>
                <a:r>
                  <a:rPr lang="es-CL" sz="3600" dirty="0">
                    <a:latin typeface="Bierstadt" panose="020B0504020202020204" pitchFamily="34" charset="0"/>
                  </a:rPr>
                  <a:t>que la incógnita </a:t>
                </a:r>
                <a14:m>
                  <m:oMath xmlns:m="http://schemas.openxmlformats.org/officeDocument/2006/math">
                    <m:r>
                      <a:rPr lang="es-CL" sz="3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está despejada, cancelarla en la ecuación de arriba, multiplicando la segunda ecuación por un factor y sumándola a la primera: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08" y="722370"/>
                <a:ext cx="10669398" cy="2308324"/>
              </a:xfrm>
              <a:prstGeom prst="rect">
                <a:avLst/>
              </a:prstGeom>
              <a:blipFill>
                <a:blip r:embed="rId2"/>
                <a:stretch>
                  <a:fillRect l="-1714" t="-3958" r="-1657" b="-89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>
            <a:extLst>
              <a:ext uri="{FF2B5EF4-FFF2-40B4-BE49-F238E27FC236}">
                <a16:creationId xmlns:a16="http://schemas.microsoft.com/office/drawing/2014/main" id="{D1EB8B92-F192-4F05-8C7A-85278060DA56}"/>
              </a:ext>
            </a:extLst>
          </p:cNvPr>
          <p:cNvGrpSpPr/>
          <p:nvPr/>
        </p:nvGrpSpPr>
        <p:grpSpPr>
          <a:xfrm>
            <a:off x="3808126" y="3030694"/>
            <a:ext cx="4934658" cy="1936346"/>
            <a:chOff x="299148" y="405843"/>
            <a:chExt cx="4934658" cy="1936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AF0CA974-8B12-4815-9D6E-9B7EA17BC385}"/>
                    </a:ext>
                  </a:extLst>
                </p:cNvPr>
                <p:cNvSpPr txBox="1"/>
                <p:nvPr/>
              </p:nvSpPr>
              <p:spPr>
                <a:xfrm>
                  <a:off x="1201934" y="553750"/>
                  <a:ext cx="3440814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AF0CA974-8B12-4815-9D6E-9B7EA17BC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934" y="553750"/>
                  <a:ext cx="3440814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F7BFB7A-FE39-4C14-B83F-3E5FC61794A8}"/>
                </a:ext>
              </a:extLst>
            </p:cNvPr>
            <p:cNvGrpSpPr/>
            <p:nvPr/>
          </p:nvGrpSpPr>
          <p:grpSpPr>
            <a:xfrm>
              <a:off x="299148" y="405843"/>
              <a:ext cx="4934658" cy="1936346"/>
              <a:chOff x="235483" y="405843"/>
              <a:chExt cx="4934658" cy="1936346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E0C4DA1B-D393-4EAB-9C5A-4425DC93BE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483" y="2332329"/>
                <a:ext cx="4934658" cy="98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7">
                <a:extLst>
                  <a:ext uri="{FF2B5EF4-FFF2-40B4-BE49-F238E27FC236}">
                    <a16:creationId xmlns:a16="http://schemas.microsoft.com/office/drawing/2014/main" id="{EF388583-8E7A-4FB4-8502-413F1167B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0141" y="405843"/>
                <a:ext cx="0" cy="192219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248EB37-C19D-4BAC-90C6-1F249F935EC8}"/>
                  </a:ext>
                </a:extLst>
              </p:cNvPr>
              <p:cNvSpPr txBox="1"/>
              <p:nvPr/>
            </p:nvSpPr>
            <p:spPr>
              <a:xfrm>
                <a:off x="5406975" y="4013886"/>
                <a:ext cx="32611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s-CL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248EB37-C19D-4BAC-90C6-1F249F935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975" y="4013886"/>
                <a:ext cx="326114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56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33333E-6 L -3.54167E-6 -0.121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/>
              <p:nvPr/>
            </p:nvSpPr>
            <p:spPr>
              <a:xfrm>
                <a:off x="756408" y="722370"/>
                <a:ext cx="106693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4. </a:t>
                </a:r>
                <a:r>
                  <a:rPr lang="es-MX" sz="3600" dirty="0">
                    <a:latin typeface="Bierstadt" panose="020B0504020202020204" pitchFamily="34" charset="0"/>
                  </a:rPr>
                  <a:t>Ahora </a:t>
                </a:r>
                <a:r>
                  <a:rPr lang="es-CL" sz="3600" dirty="0">
                    <a:latin typeface="Bierstadt" panose="020B0504020202020204" pitchFamily="34" charset="0"/>
                  </a:rPr>
                  <a:t>que la incógnita </a:t>
                </a:r>
                <a14:m>
                  <m:oMath xmlns:m="http://schemas.openxmlformats.org/officeDocument/2006/math">
                    <m:r>
                      <a:rPr lang="es-CL" sz="3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está despejada, cancelarla en la ecuación de arriba, multiplicando la segunda ecuación por un factor y sumándola a la primera: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DF20346-9E15-4651-991D-563015B2B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08" y="722370"/>
                <a:ext cx="10669398" cy="2308324"/>
              </a:xfrm>
              <a:prstGeom prst="rect">
                <a:avLst/>
              </a:prstGeom>
              <a:blipFill>
                <a:blip r:embed="rId2"/>
                <a:stretch>
                  <a:fillRect l="-1714" t="-3958" r="-1657" b="-89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>
            <a:extLst>
              <a:ext uri="{FF2B5EF4-FFF2-40B4-BE49-F238E27FC236}">
                <a16:creationId xmlns:a16="http://schemas.microsoft.com/office/drawing/2014/main" id="{D1EB8B92-F192-4F05-8C7A-85278060DA56}"/>
              </a:ext>
            </a:extLst>
          </p:cNvPr>
          <p:cNvGrpSpPr/>
          <p:nvPr/>
        </p:nvGrpSpPr>
        <p:grpSpPr>
          <a:xfrm>
            <a:off x="3808126" y="3030694"/>
            <a:ext cx="4934658" cy="1936346"/>
            <a:chOff x="299148" y="405843"/>
            <a:chExt cx="4934658" cy="1936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AF0CA974-8B12-4815-9D6E-9B7EA17BC385}"/>
                    </a:ext>
                  </a:extLst>
                </p:cNvPr>
                <p:cNvSpPr txBox="1"/>
                <p:nvPr/>
              </p:nvSpPr>
              <p:spPr>
                <a:xfrm>
                  <a:off x="3358352" y="553750"/>
                  <a:ext cx="1284395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AF0CA974-8B12-4815-9D6E-9B7EA17BC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352" y="553750"/>
                  <a:ext cx="128439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F7BFB7A-FE39-4C14-B83F-3E5FC61794A8}"/>
                </a:ext>
              </a:extLst>
            </p:cNvPr>
            <p:cNvGrpSpPr/>
            <p:nvPr/>
          </p:nvGrpSpPr>
          <p:grpSpPr>
            <a:xfrm>
              <a:off x="299148" y="405843"/>
              <a:ext cx="4934658" cy="1936346"/>
              <a:chOff x="235483" y="405843"/>
              <a:chExt cx="4934658" cy="1936346"/>
            </a:xfrm>
          </p:grpSpPr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E0C4DA1B-D393-4EAB-9C5A-4425DC93BE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483" y="2332329"/>
                <a:ext cx="4934658" cy="98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7">
                <a:extLst>
                  <a:ext uri="{FF2B5EF4-FFF2-40B4-BE49-F238E27FC236}">
                    <a16:creationId xmlns:a16="http://schemas.microsoft.com/office/drawing/2014/main" id="{EF388583-8E7A-4FB4-8502-413F1167B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0141" y="405843"/>
                <a:ext cx="0" cy="192219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902CFF9-3DE0-4114-83AC-65C9B7DBDF99}"/>
                  </a:ext>
                </a:extLst>
              </p:cNvPr>
              <p:cNvSpPr txBox="1"/>
              <p:nvPr/>
            </p:nvSpPr>
            <p:spPr>
              <a:xfrm>
                <a:off x="6309234" y="4019790"/>
                <a:ext cx="184249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902CFF9-3DE0-4114-83AC-65C9B7DBD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234" y="4019790"/>
                <a:ext cx="1842492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1E679FF-94AE-4AC4-89F6-8785D4B91678}"/>
                  </a:ext>
                </a:extLst>
              </p:cNvPr>
              <p:cNvSpPr txBox="1"/>
              <p:nvPr/>
            </p:nvSpPr>
            <p:spPr>
              <a:xfrm>
                <a:off x="4710912" y="3178518"/>
                <a:ext cx="54675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1E679FF-94AE-4AC4-89F6-8785D4B91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912" y="3178518"/>
                <a:ext cx="546752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4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13295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941497E-35C3-4785-9038-CE7D43639F49}"/>
              </a:ext>
            </a:extLst>
          </p:cNvPr>
          <p:cNvGrpSpPr/>
          <p:nvPr/>
        </p:nvGrpSpPr>
        <p:grpSpPr>
          <a:xfrm>
            <a:off x="3628671" y="772686"/>
            <a:ext cx="4934658" cy="1936346"/>
            <a:chOff x="3808126" y="3030694"/>
            <a:chExt cx="4934658" cy="1936346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1F8071D7-60C7-4482-8362-29CBFE88D493}"/>
                </a:ext>
              </a:extLst>
            </p:cNvPr>
            <p:cNvGrpSpPr/>
            <p:nvPr/>
          </p:nvGrpSpPr>
          <p:grpSpPr>
            <a:xfrm>
              <a:off x="3808126" y="3178601"/>
              <a:ext cx="4343600" cy="1661673"/>
              <a:chOff x="299148" y="553750"/>
              <a:chExt cx="4343600" cy="16616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520F750C-DE53-49B7-B099-6D919C8AC835}"/>
                      </a:ext>
                    </a:extLst>
                  </p:cNvPr>
                  <p:cNvSpPr txBox="1"/>
                  <p:nvPr/>
                </p:nvSpPr>
                <p:spPr>
                  <a:xfrm>
                    <a:off x="1201934" y="553750"/>
                    <a:ext cx="3440814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520F750C-DE53-49B7-B099-6D919C8AC8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1934" y="553750"/>
                    <a:ext cx="3440814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BAD88643-331D-4FA4-AAD0-8031739ED185}"/>
                      </a:ext>
                    </a:extLst>
                  </p:cNvPr>
                  <p:cNvSpPr txBox="1"/>
                  <p:nvPr/>
                </p:nvSpPr>
                <p:spPr>
                  <a:xfrm>
                    <a:off x="299148" y="1384426"/>
                    <a:ext cx="4341701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BAD88643-331D-4FA4-AAD0-8031739ED1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148" y="1384426"/>
                    <a:ext cx="4341701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0749006D-DB8E-4439-91B5-195F13627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126" y="4957180"/>
              <a:ext cx="4934658" cy="9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2062949-D950-45CA-992F-6E20F6BFACBC}"/>
                </a:ext>
              </a:extLst>
            </p:cNvPr>
            <p:cNvCxnSpPr>
              <a:cxnSpLocks/>
            </p:cNvCxnSpPr>
            <p:nvPr/>
          </p:nvCxnSpPr>
          <p:spPr>
            <a:xfrm>
              <a:off x="8742784" y="3030694"/>
              <a:ext cx="0" cy="19221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93CB527-C21D-4723-9FCE-103A09D9BBD0}"/>
                  </a:ext>
                </a:extLst>
              </p:cNvPr>
              <p:cNvSpPr txBox="1"/>
              <p:nvPr/>
            </p:nvSpPr>
            <p:spPr>
              <a:xfrm>
                <a:off x="2714656" y="3642466"/>
                <a:ext cx="6762685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L" sz="8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93CB527-C21D-4723-9FCE-103A09D9B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56" y="3642466"/>
                <a:ext cx="6762685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65074D2A-BABC-43CF-BFE6-D4EAAC807B49}"/>
              </a:ext>
            </a:extLst>
          </p:cNvPr>
          <p:cNvSpPr txBox="1"/>
          <p:nvPr/>
        </p:nvSpPr>
        <p:spPr>
          <a:xfrm>
            <a:off x="1410477" y="5058970"/>
            <a:ext cx="937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2"/>
                </a:solidFill>
              </a:rPr>
              <a:t>son la solución al sistema de ecuaciones lineales</a:t>
            </a:r>
            <a:endParaRPr lang="es-CL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1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941497E-35C3-4785-9038-CE7D43639F49}"/>
              </a:ext>
            </a:extLst>
          </p:cNvPr>
          <p:cNvGrpSpPr/>
          <p:nvPr/>
        </p:nvGrpSpPr>
        <p:grpSpPr>
          <a:xfrm>
            <a:off x="3342680" y="791347"/>
            <a:ext cx="5506635" cy="1936346"/>
            <a:chOff x="3236149" y="3030694"/>
            <a:chExt cx="5506635" cy="1936346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1F8071D7-60C7-4482-8362-29CBFE88D493}"/>
                </a:ext>
              </a:extLst>
            </p:cNvPr>
            <p:cNvGrpSpPr/>
            <p:nvPr/>
          </p:nvGrpSpPr>
          <p:grpSpPr>
            <a:xfrm>
              <a:off x="3236149" y="3143787"/>
              <a:ext cx="5466240" cy="1710956"/>
              <a:chOff x="-272829" y="518936"/>
              <a:chExt cx="5466240" cy="17109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520F750C-DE53-49B7-B099-6D919C8AC835}"/>
                      </a:ext>
                    </a:extLst>
                  </p:cNvPr>
                  <p:cNvSpPr txBox="1"/>
                  <p:nvPr/>
                </p:nvSpPr>
                <p:spPr>
                  <a:xfrm>
                    <a:off x="628059" y="518936"/>
                    <a:ext cx="4565352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)+2(</m:t>
                          </m:r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)=2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8" name="CuadroTexto 7">
                    <a:extLst>
                      <a:ext uri="{FF2B5EF4-FFF2-40B4-BE49-F238E27FC236}">
                        <a16:creationId xmlns:a16="http://schemas.microsoft.com/office/drawing/2014/main" id="{520F750C-DE53-49B7-B099-6D919C8AC8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059" y="518936"/>
                    <a:ext cx="4565352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BAD88643-331D-4FA4-AAD0-8031739ED185}"/>
                      </a:ext>
                    </a:extLst>
                  </p:cNvPr>
                  <p:cNvSpPr txBox="1"/>
                  <p:nvPr/>
                </p:nvSpPr>
                <p:spPr>
                  <a:xfrm>
                    <a:off x="-272829" y="1398895"/>
                    <a:ext cx="5466240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−2(</m:t>
                          </m:r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)+3(</m:t>
                          </m:r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)=3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BAD88643-331D-4FA4-AAD0-8031739ED1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72829" y="1398895"/>
                    <a:ext cx="5466240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0749006D-DB8E-4439-91B5-195F13627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6149" y="4957180"/>
              <a:ext cx="5506635" cy="9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2062949-D950-45CA-992F-6E20F6BFACBC}"/>
                </a:ext>
              </a:extLst>
            </p:cNvPr>
            <p:cNvCxnSpPr>
              <a:cxnSpLocks/>
            </p:cNvCxnSpPr>
            <p:nvPr/>
          </p:nvCxnSpPr>
          <p:spPr>
            <a:xfrm>
              <a:off x="8742784" y="3030694"/>
              <a:ext cx="0" cy="19221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93CB527-C21D-4723-9FCE-103A09D9BBD0}"/>
                  </a:ext>
                </a:extLst>
              </p:cNvPr>
              <p:cNvSpPr txBox="1"/>
              <p:nvPr/>
            </p:nvSpPr>
            <p:spPr>
              <a:xfrm>
                <a:off x="2714656" y="3642466"/>
                <a:ext cx="6762685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L" sz="8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93CB527-C21D-4723-9FCE-103A09D9B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56" y="3642466"/>
                <a:ext cx="6762685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65074D2A-BABC-43CF-BFE6-D4EAAC807B49}"/>
              </a:ext>
            </a:extLst>
          </p:cNvPr>
          <p:cNvSpPr txBox="1"/>
          <p:nvPr/>
        </p:nvSpPr>
        <p:spPr>
          <a:xfrm>
            <a:off x="1410477" y="5058970"/>
            <a:ext cx="937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2"/>
                </a:solidFill>
              </a:rPr>
              <a:t>son la solución al sistema de ecuaciones lineales</a:t>
            </a:r>
            <a:endParaRPr lang="es-CL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0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42EFBCBD-BF05-424A-B83C-07647FCBD958}"/>
              </a:ext>
            </a:extLst>
          </p:cNvPr>
          <p:cNvGrpSpPr/>
          <p:nvPr/>
        </p:nvGrpSpPr>
        <p:grpSpPr>
          <a:xfrm>
            <a:off x="2836654" y="538037"/>
            <a:ext cx="6491317" cy="2768021"/>
            <a:chOff x="1456192" y="827286"/>
            <a:chExt cx="6491317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1973961" y="1731256"/>
                  <a:ext cx="576260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=18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1731256"/>
                  <a:ext cx="5762603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/>
                <p:nvPr/>
              </p:nvSpPr>
              <p:spPr>
                <a:xfrm>
                  <a:off x="1456192" y="265577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192" y="2655777"/>
                  <a:ext cx="589725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1.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primera ecuación para cancelar las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y tercera (sumándoles una copia escalada de la primera):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5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9831393-CDFD-43D0-ACE8-3804DFE56392}"/>
                  </a:ext>
                </a:extLst>
              </p:cNvPr>
              <p:cNvSpPr txBox="1"/>
              <p:nvPr/>
            </p:nvSpPr>
            <p:spPr>
              <a:xfrm>
                <a:off x="9259181" y="473051"/>
                <a:ext cx="27213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/⋅(−3)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9831393-CDFD-43D0-ACE8-3804DFE56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181" y="473051"/>
                <a:ext cx="272132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34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F915A84-224B-4C30-A430-4D9FDAA85B62}"/>
                  </a:ext>
                </a:extLst>
              </p:cNvPr>
              <p:cNvSpPr txBox="1"/>
              <p:nvPr/>
            </p:nvSpPr>
            <p:spPr>
              <a:xfrm>
                <a:off x="2836654" y="538288"/>
                <a:ext cx="589725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CL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F915A84-224B-4C30-A430-4D9FDAA85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654" y="538288"/>
                <a:ext cx="5897255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1734D340-5B75-4E9D-8A22-E387945EADE7}"/>
              </a:ext>
            </a:extLst>
          </p:cNvPr>
          <p:cNvGrpSpPr/>
          <p:nvPr/>
        </p:nvGrpSpPr>
        <p:grpSpPr>
          <a:xfrm>
            <a:off x="2836654" y="538037"/>
            <a:ext cx="6491317" cy="2768021"/>
            <a:chOff x="2836654" y="538037"/>
            <a:chExt cx="6491317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3354423" y="1446216"/>
                  <a:ext cx="576260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=18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423" y="1446216"/>
                  <a:ext cx="5762603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/>
                <p:nvPr/>
              </p:nvSpPr>
              <p:spPr>
                <a:xfrm>
                  <a:off x="2836654" y="2366528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654" y="2366528"/>
                  <a:ext cx="589725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4029" y="3274456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9327971" y="538037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1.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primera ecuación para cancelar las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y tercera (sumándoles una copia escalada de la primera):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5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58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8.33333E-7 0.13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42EFBCBD-BF05-424A-B83C-07647FCBD958}"/>
              </a:ext>
            </a:extLst>
          </p:cNvPr>
          <p:cNvGrpSpPr/>
          <p:nvPr/>
        </p:nvGrpSpPr>
        <p:grpSpPr>
          <a:xfrm>
            <a:off x="2836654" y="538037"/>
            <a:ext cx="6491317" cy="2768021"/>
            <a:chOff x="1456192" y="827286"/>
            <a:chExt cx="6491317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3050736" y="1735465"/>
                  <a:ext cx="4752484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=21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736" y="1735465"/>
                  <a:ext cx="4752484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/>
                <p:nvPr/>
              </p:nvSpPr>
              <p:spPr>
                <a:xfrm>
                  <a:off x="1456192" y="265577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192" y="2655777"/>
                  <a:ext cx="589725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1.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primera ecuación para cancelar las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y tercera (sumándoles una copia escalada de la primera):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5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9831393-CDFD-43D0-ACE8-3804DFE56392}"/>
                  </a:ext>
                </a:extLst>
              </p:cNvPr>
              <p:cNvSpPr txBox="1"/>
              <p:nvPr/>
            </p:nvSpPr>
            <p:spPr>
              <a:xfrm>
                <a:off x="9259182" y="473051"/>
                <a:ext cx="18349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/⋅2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9831393-CDFD-43D0-ACE8-3804DFE56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182" y="473051"/>
                <a:ext cx="1834916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071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F915A84-224B-4C30-A430-4D9FDAA85B62}"/>
                  </a:ext>
                </a:extLst>
              </p:cNvPr>
              <p:cNvSpPr txBox="1"/>
              <p:nvPr/>
            </p:nvSpPr>
            <p:spPr>
              <a:xfrm>
                <a:off x="3354423" y="538288"/>
                <a:ext cx="589725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s-CL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F915A84-224B-4C30-A430-4D9FDAA85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423" y="538288"/>
                <a:ext cx="5897255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1D7EE4AE-B960-4813-802D-BA265E993255}"/>
              </a:ext>
            </a:extLst>
          </p:cNvPr>
          <p:cNvGrpSpPr/>
          <p:nvPr/>
        </p:nvGrpSpPr>
        <p:grpSpPr>
          <a:xfrm>
            <a:off x="2836654" y="538037"/>
            <a:ext cx="6491317" cy="2768021"/>
            <a:chOff x="2836654" y="538037"/>
            <a:chExt cx="6491317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4439587" y="1458600"/>
                  <a:ext cx="4752484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=21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587" y="1458600"/>
                  <a:ext cx="4752484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/>
                <p:nvPr/>
              </p:nvSpPr>
              <p:spPr>
                <a:xfrm>
                  <a:off x="2836654" y="2366528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654" y="2366528"/>
                  <a:ext cx="589725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4029" y="3274456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9327971" y="538037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1.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primera ecuación para cancelar las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y tercera (sumándoles una copia escalada de la primera):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5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297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2.91667E-6 0.2664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812B0-16B5-442E-87BA-3D1E1E1F4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3926"/>
            <a:ext cx="9144000" cy="1435947"/>
          </a:xfrm>
        </p:spPr>
        <p:txBody>
          <a:bodyPr>
            <a:noAutofit/>
          </a:bodyPr>
          <a:lstStyle/>
          <a:p>
            <a:r>
              <a:rPr lang="es-MX" sz="8800" b="1" dirty="0" err="1">
                <a:solidFill>
                  <a:schemeClr val="bg1"/>
                </a:solidFill>
              </a:rPr>
              <a:t>nomechomath</a:t>
            </a:r>
            <a:endParaRPr lang="es-CL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8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42EFBCBD-BF05-424A-B83C-07647FCBD958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1483567" y="827286"/>
            <a:chExt cx="6463942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3054513" y="1735465"/>
                  <a:ext cx="4752484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=21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513" y="1735465"/>
                  <a:ext cx="4752484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/>
                <p:nvPr/>
              </p:nvSpPr>
              <p:spPr>
                <a:xfrm>
                  <a:off x="3054513" y="2643393"/>
                  <a:ext cx="4298934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513" y="2643393"/>
                  <a:ext cx="4298934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1.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primera ecuación para cancelar las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y tercera (sumándoles una copia escalada de la primera):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5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8440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42EFBCBD-BF05-424A-B83C-07647FCBD958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1483567" y="827286"/>
            <a:chExt cx="6463942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3054513" y="1735465"/>
                  <a:ext cx="4752484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=21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513" y="1735465"/>
                  <a:ext cx="4752484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/>
                <p:nvPr/>
              </p:nvSpPr>
              <p:spPr>
                <a:xfrm>
                  <a:off x="3054513" y="2643393"/>
                  <a:ext cx="4298934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513" y="2643393"/>
                  <a:ext cx="4298934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2.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segunda ecuación para cancelar la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tercera (sumándole una copia escalada de la segunda):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5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A618B05-B9C0-4EB9-8D27-E2CFDB725FF3}"/>
                  </a:ext>
                </a:extLst>
              </p:cNvPr>
              <p:cNvSpPr txBox="1"/>
              <p:nvPr/>
            </p:nvSpPr>
            <p:spPr>
              <a:xfrm>
                <a:off x="9327971" y="946361"/>
                <a:ext cx="1834916" cy="165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A618B05-B9C0-4EB9-8D27-E2CFDB725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971" y="946361"/>
                <a:ext cx="1834916" cy="16535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073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42EFBCBD-BF05-424A-B83C-07647FCBD958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1483567" y="827286"/>
            <a:chExt cx="6463942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/>
                <p:nvPr/>
              </p:nvSpPr>
              <p:spPr>
                <a:xfrm>
                  <a:off x="3054513" y="2643393"/>
                  <a:ext cx="4298934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513" y="2643393"/>
                  <a:ext cx="4298934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2.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segunda ecuación para cancelar la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tercera (sumándole una copia escalada de la segunda):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4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EA87362-EDCD-4244-AB69-21E130227BF2}"/>
                  </a:ext>
                </a:extLst>
              </p:cNvPr>
              <p:cNvSpPr txBox="1"/>
              <p:nvPr/>
            </p:nvSpPr>
            <p:spPr>
              <a:xfrm>
                <a:off x="4499194" y="1446216"/>
                <a:ext cx="475248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  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s-CL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EA87362-EDCD-4244-AB69-21E130227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194" y="1446216"/>
                <a:ext cx="475248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305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0.00104 0.132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42EFBCBD-BF05-424A-B83C-07647FCBD958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1483567" y="827286"/>
            <a:chExt cx="6463942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3059125" y="1738299"/>
                  <a:ext cx="4752484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=21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125" y="1738299"/>
                  <a:ext cx="4752484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/>
                <p:nvPr/>
              </p:nvSpPr>
              <p:spPr>
                <a:xfrm>
                  <a:off x="4662967" y="2623767"/>
                  <a:ext cx="3073598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=12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967" y="2623767"/>
                  <a:ext cx="3073598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2.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segunda ecuación para cancelar la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tercera (sumándole una copia escalada de la segunda):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5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B7ACFB9D-9E90-413A-B2E5-5ED527DB1821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8404284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42EFBCBD-BF05-424A-B83C-07647FCBD958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1483567" y="827286"/>
            <a:chExt cx="6463942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3059125" y="1738299"/>
                  <a:ext cx="4752484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=21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125" y="1738299"/>
                  <a:ext cx="4752484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/>
                <p:nvPr/>
              </p:nvSpPr>
              <p:spPr>
                <a:xfrm>
                  <a:off x="4662967" y="2623767"/>
                  <a:ext cx="3073598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=12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967" y="2623767"/>
                  <a:ext cx="3073598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3. </a:t>
                </a:r>
                <a:r>
                  <a:rPr lang="es-MX" sz="3600" dirty="0">
                    <a:latin typeface="Bierstadt" panose="020B0504020202020204" pitchFamily="34" charset="0"/>
                  </a:rPr>
                  <a:t>Despejar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tercera ecuación.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blipFill>
                <a:blip r:embed="rId5"/>
                <a:stretch>
                  <a:fillRect l="-1771" t="-15094" b="-349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B7ACFB9D-9E90-413A-B2E5-5ED527DB1821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B16F01D-59EC-42B3-B786-A2948BD77672}"/>
                  </a:ext>
                </a:extLst>
              </p:cNvPr>
              <p:cNvSpPr txBox="1"/>
              <p:nvPr/>
            </p:nvSpPr>
            <p:spPr>
              <a:xfrm>
                <a:off x="9378139" y="1775470"/>
                <a:ext cx="1834916" cy="165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B16F01D-59EC-42B3-B786-A2948BD7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139" y="1775470"/>
                <a:ext cx="1834916" cy="16535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106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42EFBCBD-BF05-424A-B83C-07647FCBD958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1483567" y="827286"/>
            <a:chExt cx="6463942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3059125" y="1738299"/>
                  <a:ext cx="4752484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=21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125" y="1738299"/>
                  <a:ext cx="4752484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/>
                <p:nvPr/>
              </p:nvSpPr>
              <p:spPr>
                <a:xfrm>
                  <a:off x="5547112" y="2636989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38FA4A66-B622-45DA-B947-E379AA327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7112" y="2636989"/>
                  <a:ext cx="2307363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3. </a:t>
                </a:r>
                <a:r>
                  <a:rPr lang="es-MX" sz="3600" dirty="0">
                    <a:latin typeface="Bierstadt" panose="020B0504020202020204" pitchFamily="34" charset="0"/>
                  </a:rPr>
                  <a:t>Despejar </a:t>
                </a:r>
                <a14:m>
                  <m:oMath xmlns:m="http://schemas.openxmlformats.org/officeDocument/2006/math">
                    <m:r>
                      <a:rPr lang="es-MX" sz="3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tercera ecuación.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blipFill>
                <a:blip r:embed="rId5"/>
                <a:stretch>
                  <a:fillRect l="-1771" t="-15094" b="-349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B7ACFB9D-9E90-413A-B2E5-5ED527DB1821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166286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4.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tercera ecuación para cancelar las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y primera ecuación (sumándoles una copia escalada de la tercera).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2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D674FCC9-2273-4AFE-9B90-B7C03846DE22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2864029" y="538037"/>
            <a:chExt cx="6463942" cy="276802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2EFBCBD-BF05-424A-B83C-07647FCBD958}"/>
                </a:ext>
              </a:extLst>
            </p:cNvPr>
            <p:cNvGrpSpPr/>
            <p:nvPr/>
          </p:nvGrpSpPr>
          <p:grpSpPr>
            <a:xfrm>
              <a:off x="2864029" y="538037"/>
              <a:ext cx="6463942" cy="2768021"/>
              <a:chOff x="1483567" y="827286"/>
              <a:chExt cx="6463942" cy="27680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1" y="827537"/>
                    <a:ext cx="5897255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1" y="827537"/>
                    <a:ext cx="589725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/>
                  <p:nvPr/>
                </p:nvSpPr>
                <p:spPr>
                  <a:xfrm>
                    <a:off x="3059125" y="1738299"/>
                    <a:ext cx="4752484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=21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9125" y="1738299"/>
                    <a:ext cx="4752484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5AA5B57-B387-4163-92CC-6F2453E9D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3567" y="3563705"/>
                <a:ext cx="6463942" cy="316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50AE9171-B373-43BB-81D0-E29E41B86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509" y="827286"/>
                <a:ext cx="0" cy="27680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B3F48AE-D3D2-4CC8-ADE7-719B15906343}"/>
                  </a:ext>
                </a:extLst>
              </p:cNvPr>
              <p:cNvSpPr txBox="1"/>
              <p:nvPr/>
            </p:nvSpPr>
            <p:spPr>
              <a:xfrm>
                <a:off x="9251679" y="2255407"/>
                <a:ext cx="17462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/⋅3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B3F48AE-D3D2-4CC8-ADE7-719B15906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679" y="2255407"/>
                <a:ext cx="1746288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5779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4.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tercera ecuación para cancelar las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y primera ecuación (sumándoles una copia escalada de la tercera).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2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42EFBCBD-BF05-424A-B83C-07647FCBD958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1483567" y="827286"/>
            <a:chExt cx="6463942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3059125" y="1738299"/>
                  <a:ext cx="4752484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=21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125" y="1738299"/>
                  <a:ext cx="4752484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7553486-0759-4A1D-9169-ED1AF40AF6BC}"/>
                  </a:ext>
                </a:extLst>
              </p:cNvPr>
              <p:cNvSpPr txBox="1"/>
              <p:nvPr/>
            </p:nvSpPr>
            <p:spPr>
              <a:xfrm>
                <a:off x="6561198" y="2359812"/>
                <a:ext cx="269048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es-CL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7553486-0759-4A1D-9169-ED1AF40AF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198" y="2359812"/>
                <a:ext cx="269048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30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00091 -0.1319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4.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tercera ecuación para cancelar las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y primera ecuación (sumándoles una copia escalada de la tercera).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2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D674FCC9-2273-4AFE-9B90-B7C03846DE22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2864029" y="538037"/>
            <a:chExt cx="6463942" cy="276802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2EFBCBD-BF05-424A-B83C-07647FCBD958}"/>
                </a:ext>
              </a:extLst>
            </p:cNvPr>
            <p:cNvGrpSpPr/>
            <p:nvPr/>
          </p:nvGrpSpPr>
          <p:grpSpPr>
            <a:xfrm>
              <a:off x="2864029" y="538037"/>
              <a:ext cx="6463942" cy="2768021"/>
              <a:chOff x="1483567" y="827286"/>
              <a:chExt cx="6463942" cy="27680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1" y="827537"/>
                    <a:ext cx="5897255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=−1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1" y="827537"/>
                    <a:ext cx="589725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683" y="1738299"/>
                    <a:ext cx="1834925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=12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6683" y="1738299"/>
                    <a:ext cx="1834925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5AA5B57-B387-4163-92CC-6F2453E9D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3567" y="3563705"/>
                <a:ext cx="6463942" cy="316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50AE9171-B373-43BB-81D0-E29E41B86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509" y="827286"/>
                <a:ext cx="0" cy="27680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B3F48AE-D3D2-4CC8-ADE7-719B15906343}"/>
                  </a:ext>
                </a:extLst>
              </p:cNvPr>
              <p:cNvSpPr txBox="1"/>
              <p:nvPr/>
            </p:nvSpPr>
            <p:spPr>
              <a:xfrm>
                <a:off x="9251679" y="2255407"/>
                <a:ext cx="2727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/⋅(−2)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B3F48AE-D3D2-4CC8-ADE7-719B15906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679" y="2255407"/>
                <a:ext cx="2727800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/>
              <p:nvPr/>
            </p:nvSpPr>
            <p:spPr>
              <a:xfrm>
                <a:off x="4555222" y="1465004"/>
                <a:ext cx="139843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22" y="1465004"/>
                <a:ext cx="1398432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9960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4.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tercera ecuación para cancelar las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y primera ecuación (sumándoles una copia escalada de la tercera).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2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42EFBCBD-BF05-424A-B83C-07647FCBD958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1483567" y="827286"/>
            <a:chExt cx="6463942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5976683" y="1738299"/>
                  <a:ext cx="1834925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=12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683" y="1738299"/>
                  <a:ext cx="183492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/>
              <p:nvPr/>
            </p:nvSpPr>
            <p:spPr>
              <a:xfrm>
                <a:off x="4555222" y="1465004"/>
                <a:ext cx="139843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22" y="1465004"/>
                <a:ext cx="1398432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44BA661-1A64-4F1B-B519-D3BAD8E3A2D3}"/>
                  </a:ext>
                </a:extLst>
              </p:cNvPr>
              <p:cNvSpPr txBox="1"/>
              <p:nvPr/>
            </p:nvSpPr>
            <p:spPr>
              <a:xfrm>
                <a:off x="6011905" y="2322214"/>
                <a:ext cx="269048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s-CL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44BA661-1A64-4F1B-B519-D3BAD8E3A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05" y="2322214"/>
                <a:ext cx="269048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8453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25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666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4. </a:t>
                </a:r>
                <a:r>
                  <a:rPr lang="es-MX" sz="3600" dirty="0">
                    <a:latin typeface="Bierstadt" panose="020B0504020202020204" pitchFamily="34" charset="0"/>
                  </a:rPr>
                  <a:t>Usar la tercera ecuación para cancelar las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MX" sz="3600" dirty="0">
                    <a:latin typeface="Bierstadt" panose="020B0504020202020204" pitchFamily="34" charset="0"/>
                  </a:rPr>
                  <a:t> de la segunda y primera ecuación (sumándoles una copia escalada de la tercera).</a:t>
                </a:r>
                <a:endParaRPr lang="es-CL" sz="36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2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D674FCC9-2273-4AFE-9B90-B7C03846DE22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2864029" y="538037"/>
            <a:chExt cx="6463942" cy="276802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2EFBCBD-BF05-424A-B83C-07647FCBD958}"/>
                </a:ext>
              </a:extLst>
            </p:cNvPr>
            <p:cNvGrpSpPr/>
            <p:nvPr/>
          </p:nvGrpSpPr>
          <p:grpSpPr>
            <a:xfrm>
              <a:off x="2864029" y="538037"/>
              <a:ext cx="6463942" cy="2768021"/>
              <a:chOff x="1483567" y="827286"/>
              <a:chExt cx="6463942" cy="27680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1" y="827537"/>
                    <a:ext cx="5412071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          =5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1" y="827537"/>
                    <a:ext cx="5412071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683" y="1738299"/>
                    <a:ext cx="1834925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=12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6683" y="1738299"/>
                    <a:ext cx="1834925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5AA5B57-B387-4163-92CC-6F2453E9D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3567" y="3563705"/>
                <a:ext cx="6463942" cy="316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50AE9171-B373-43BB-81D0-E29E41B86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509" y="827286"/>
                <a:ext cx="0" cy="27680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/>
              <p:nvPr/>
            </p:nvSpPr>
            <p:spPr>
              <a:xfrm>
                <a:off x="4555222" y="1465004"/>
                <a:ext cx="139843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22" y="1465004"/>
                <a:ext cx="1398432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28467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5. </a:t>
                </a:r>
                <a:r>
                  <a:rPr lang="es-MX" sz="3600" dirty="0">
                    <a:latin typeface="Bierstadt" panose="020B0504020202020204" pitchFamily="34" charset="0"/>
                  </a:rPr>
                  <a:t>Despejar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de la segunda ecuación.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blipFill>
                <a:blip r:embed="rId2"/>
                <a:stretch>
                  <a:fillRect l="-1771" t="-15094" b="-349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D674FCC9-2273-4AFE-9B90-B7C03846DE22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2864029" y="538037"/>
            <a:chExt cx="6463942" cy="276802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2EFBCBD-BF05-424A-B83C-07647FCBD958}"/>
                </a:ext>
              </a:extLst>
            </p:cNvPr>
            <p:cNvGrpSpPr/>
            <p:nvPr/>
          </p:nvGrpSpPr>
          <p:grpSpPr>
            <a:xfrm>
              <a:off x="2864029" y="538037"/>
              <a:ext cx="6463942" cy="2768021"/>
              <a:chOff x="1483567" y="827286"/>
              <a:chExt cx="6463942" cy="27680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1" y="827537"/>
                    <a:ext cx="5412071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          =5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1" y="827537"/>
                    <a:ext cx="5412071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683" y="1738299"/>
                    <a:ext cx="1834925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=12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6683" y="1738299"/>
                    <a:ext cx="1834925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5AA5B57-B387-4163-92CC-6F2453E9D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3567" y="3563705"/>
                <a:ext cx="6463942" cy="316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50AE9171-B373-43BB-81D0-E29E41B86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509" y="827286"/>
                <a:ext cx="0" cy="27680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/>
              <p:nvPr/>
            </p:nvSpPr>
            <p:spPr>
              <a:xfrm>
                <a:off x="4555222" y="1465004"/>
                <a:ext cx="139843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22" y="1465004"/>
                <a:ext cx="1398432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F84AA87-FECE-4B21-8154-89EC770FFA57}"/>
                  </a:ext>
                </a:extLst>
              </p:cNvPr>
              <p:cNvSpPr txBox="1"/>
              <p:nvPr/>
            </p:nvSpPr>
            <p:spPr>
              <a:xfrm>
                <a:off x="9025177" y="951748"/>
                <a:ext cx="2727800" cy="164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F84AA87-FECE-4B21-8154-89EC770FF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177" y="951748"/>
                <a:ext cx="2727800" cy="164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54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5. </a:t>
                </a:r>
                <a:r>
                  <a:rPr lang="es-MX" sz="3600" dirty="0">
                    <a:latin typeface="Bierstadt" panose="020B0504020202020204" pitchFamily="34" charset="0"/>
                  </a:rPr>
                  <a:t>Despejar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de la segunda ecuación.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blipFill>
                <a:blip r:embed="rId2"/>
                <a:stretch>
                  <a:fillRect l="-1771" t="-15094" b="-349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D674FCC9-2273-4AFE-9B90-B7C03846DE22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2864029" y="538037"/>
            <a:chExt cx="6463942" cy="276802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2EFBCBD-BF05-424A-B83C-07647FCBD958}"/>
                </a:ext>
              </a:extLst>
            </p:cNvPr>
            <p:cNvGrpSpPr/>
            <p:nvPr/>
          </p:nvGrpSpPr>
          <p:grpSpPr>
            <a:xfrm>
              <a:off x="2864029" y="538037"/>
              <a:ext cx="6463942" cy="2768021"/>
              <a:chOff x="1483567" y="827286"/>
              <a:chExt cx="6463942" cy="27680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1" y="827537"/>
                    <a:ext cx="5412071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          =5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1" y="827537"/>
                    <a:ext cx="5412071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5AA5B57-B387-4163-92CC-6F2453E9D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3567" y="3563705"/>
                <a:ext cx="6463942" cy="316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50AE9171-B373-43BB-81D0-E29E41B86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509" y="827286"/>
                <a:ext cx="0" cy="27680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/>
              <p:nvPr/>
            </p:nvSpPr>
            <p:spPr>
              <a:xfrm>
                <a:off x="5310230" y="1465004"/>
                <a:ext cx="64342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230" y="1465004"/>
                <a:ext cx="64342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31799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6.</a:t>
                </a:r>
                <a:r>
                  <a:rPr lang="es-CL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 </a:t>
                </a:r>
                <a:r>
                  <a:rPr lang="es-CL" sz="3600" dirty="0">
                    <a:latin typeface="Bierstadt" panose="020B0504020202020204" pitchFamily="34" charset="0"/>
                  </a:rPr>
                  <a:t>Usar la segunda ecuación para cancelar la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de la primera ecuación (sumándole una copia escalada de la segunda).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2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D674FCC9-2273-4AFE-9B90-B7C03846DE22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2864029" y="538037"/>
            <a:chExt cx="6463942" cy="276802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2EFBCBD-BF05-424A-B83C-07647FCBD958}"/>
                </a:ext>
              </a:extLst>
            </p:cNvPr>
            <p:cNvGrpSpPr/>
            <p:nvPr/>
          </p:nvGrpSpPr>
          <p:grpSpPr>
            <a:xfrm>
              <a:off x="2864029" y="538037"/>
              <a:ext cx="6463942" cy="2768021"/>
              <a:chOff x="1483567" y="827286"/>
              <a:chExt cx="6463942" cy="27680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/>
                  <p:nvPr/>
                </p:nvSpPr>
                <p:spPr>
                  <a:xfrm>
                    <a:off x="1973961" y="827537"/>
                    <a:ext cx="5412071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          =5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3961" y="827537"/>
                    <a:ext cx="5412071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5AA5B57-B387-4163-92CC-6F2453E9D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3567" y="3563705"/>
                <a:ext cx="6463942" cy="316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50AE9171-B373-43BB-81D0-E29E41B86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509" y="827286"/>
                <a:ext cx="0" cy="27680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/>
              <p:nvPr/>
            </p:nvSpPr>
            <p:spPr>
              <a:xfrm>
                <a:off x="5310230" y="1465004"/>
                <a:ext cx="64342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230" y="1465004"/>
                <a:ext cx="64342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C7D803C-B397-4E48-8478-C6C6C9F2E2DB}"/>
                  </a:ext>
                </a:extLst>
              </p:cNvPr>
              <p:cNvSpPr txBox="1"/>
              <p:nvPr/>
            </p:nvSpPr>
            <p:spPr>
              <a:xfrm>
                <a:off x="9234937" y="1400234"/>
                <a:ext cx="17462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/⋅3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C7D803C-B397-4E48-8478-C6C6C9F2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937" y="1400234"/>
                <a:ext cx="1746288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39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6.</a:t>
                </a:r>
                <a:r>
                  <a:rPr lang="es-CL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 </a:t>
                </a:r>
                <a:r>
                  <a:rPr lang="es-CL" sz="3600" dirty="0">
                    <a:latin typeface="Bierstadt" panose="020B0504020202020204" pitchFamily="34" charset="0"/>
                  </a:rPr>
                  <a:t>Usar la segunda ecuación para cancelar la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de la primera ecuación (sumándole una copia escalada de la segunda).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2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>
            <a:extLst>
              <a:ext uri="{FF2B5EF4-FFF2-40B4-BE49-F238E27FC236}">
                <a16:creationId xmlns:a16="http://schemas.microsoft.com/office/drawing/2014/main" id="{8C6589CE-454D-499C-B01F-47B652268EB9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2864029" y="538037"/>
            <a:chExt cx="6463942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/>
                <p:nvPr/>
              </p:nvSpPr>
              <p:spPr>
                <a:xfrm>
                  <a:off x="3354423" y="538288"/>
                  <a:ext cx="5412071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          =5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BF915A84-224B-4C30-A430-4D9FDAA8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423" y="538288"/>
                  <a:ext cx="5412071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95AA5B57-B387-4163-92CC-6F2453E9D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4029" y="3274456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50AE9171-B373-43BB-81D0-E29E41B86C39}"/>
                </a:ext>
              </a:extLst>
            </p:cNvPr>
            <p:cNvCxnSpPr>
              <a:cxnSpLocks/>
            </p:cNvCxnSpPr>
            <p:nvPr/>
          </p:nvCxnSpPr>
          <p:spPr>
            <a:xfrm>
              <a:off x="9327971" y="538037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83C1BED5-6C8D-4234-B197-F94ACAACB685}"/>
              </a:ext>
            </a:extLst>
          </p:cNvPr>
          <p:cNvGrpSpPr/>
          <p:nvPr/>
        </p:nvGrpSpPr>
        <p:grpSpPr>
          <a:xfrm>
            <a:off x="4983062" y="1449050"/>
            <a:ext cx="3858934" cy="846951"/>
            <a:chOff x="4983062" y="1449050"/>
            <a:chExt cx="3858934" cy="8469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/>
                <p:nvPr/>
              </p:nvSpPr>
              <p:spPr>
                <a:xfrm>
                  <a:off x="7357145" y="1449050"/>
                  <a:ext cx="1484851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7D6D3A19-BA70-4AA5-AB1B-2BB1DC89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145" y="1449050"/>
                  <a:ext cx="1484851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EA2514AB-75D0-4E6B-AC47-B5330A5A6E65}"/>
                    </a:ext>
                  </a:extLst>
                </p:cNvPr>
                <p:cNvSpPr txBox="1"/>
                <p:nvPr/>
              </p:nvSpPr>
              <p:spPr>
                <a:xfrm>
                  <a:off x="4983062" y="1465004"/>
                  <a:ext cx="970592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MX" sz="5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s-CL" sz="20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EA2514AB-75D0-4E6B-AC47-B5330A5A6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062" y="1465004"/>
                  <a:ext cx="970592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9055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2.91667E-6 -0.133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6.</a:t>
                </a:r>
                <a:r>
                  <a:rPr lang="es-CL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 </a:t>
                </a:r>
                <a:r>
                  <a:rPr lang="es-CL" sz="3600" dirty="0">
                    <a:latin typeface="Bierstadt" panose="020B0504020202020204" pitchFamily="34" charset="0"/>
                  </a:rPr>
                  <a:t>Usar la segunda ecuación para cancelar la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de la primera ecuación (sumándole una copia escalada de la segunda).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1754326"/>
              </a:xfrm>
              <a:prstGeom prst="rect">
                <a:avLst/>
              </a:prstGeom>
              <a:blipFill>
                <a:blip r:embed="rId2"/>
                <a:stretch>
                  <a:fillRect l="-1771" t="-5556" b="-121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D674FCC9-2273-4AFE-9B90-B7C03846DE22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2864029" y="538037"/>
            <a:chExt cx="6463942" cy="276802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2EFBCBD-BF05-424A-B83C-07647FCBD958}"/>
                </a:ext>
              </a:extLst>
            </p:cNvPr>
            <p:cNvGrpSpPr/>
            <p:nvPr/>
          </p:nvGrpSpPr>
          <p:grpSpPr>
            <a:xfrm>
              <a:off x="2864029" y="538037"/>
              <a:ext cx="6463942" cy="2768021"/>
              <a:chOff x="1483567" y="827286"/>
              <a:chExt cx="6463942" cy="27680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43797" y="827537"/>
                    <a:ext cx="1342235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3797" y="827537"/>
                    <a:ext cx="134223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5AA5B57-B387-4163-92CC-6F2453E9D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3567" y="3563705"/>
                <a:ext cx="6463942" cy="316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50AE9171-B373-43BB-81D0-E29E41B86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509" y="827286"/>
                <a:ext cx="0" cy="27680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/>
              <p:nvPr/>
            </p:nvSpPr>
            <p:spPr>
              <a:xfrm>
                <a:off x="5310230" y="1465004"/>
                <a:ext cx="64342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230" y="1465004"/>
                <a:ext cx="64342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1A2F37C-5B77-4FF3-9FF4-3A7E72AB3290}"/>
                  </a:ext>
                </a:extLst>
              </p:cNvPr>
              <p:cNvSpPr txBox="1"/>
              <p:nvPr/>
            </p:nvSpPr>
            <p:spPr>
              <a:xfrm>
                <a:off x="3354423" y="538288"/>
                <a:ext cx="106657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1A2F37C-5B77-4FF3-9FF4-3A7E72AB3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423" y="538288"/>
                <a:ext cx="1066576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894145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7.</a:t>
                </a:r>
                <a:r>
                  <a:rPr lang="es-CL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 </a:t>
                </a:r>
                <a:r>
                  <a:rPr lang="es-MX" sz="3600" dirty="0">
                    <a:latin typeface="Bierstadt" panose="020B0504020202020204" pitchFamily="34" charset="0"/>
                  </a:rPr>
                  <a:t>Despejar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de la primera ecuación.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blipFill>
                <a:blip r:embed="rId2"/>
                <a:stretch>
                  <a:fillRect l="-1771" t="-15094" b="-349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D674FCC9-2273-4AFE-9B90-B7C03846DE22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2864029" y="538037"/>
            <a:chExt cx="6463942" cy="276802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2EFBCBD-BF05-424A-B83C-07647FCBD958}"/>
                </a:ext>
              </a:extLst>
            </p:cNvPr>
            <p:cNvGrpSpPr/>
            <p:nvPr/>
          </p:nvGrpSpPr>
          <p:grpSpPr>
            <a:xfrm>
              <a:off x="2864029" y="538037"/>
              <a:ext cx="6463942" cy="2768021"/>
              <a:chOff x="1483567" y="827286"/>
              <a:chExt cx="6463942" cy="27680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43797" y="827537"/>
                    <a:ext cx="1342235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oMath>
                      </m:oMathPara>
                    </a14:m>
                    <a:endParaRPr lang="es-CL" sz="2000" dirty="0"/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3797" y="827537"/>
                    <a:ext cx="134223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5AA5B57-B387-4163-92CC-6F2453E9D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3567" y="3563705"/>
                <a:ext cx="6463942" cy="316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50AE9171-B373-43BB-81D0-E29E41B86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509" y="827286"/>
                <a:ext cx="0" cy="27680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/>
              <p:nvPr/>
            </p:nvSpPr>
            <p:spPr>
              <a:xfrm>
                <a:off x="5310230" y="1465004"/>
                <a:ext cx="64342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230" y="1465004"/>
                <a:ext cx="64342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1A2F37C-5B77-4FF3-9FF4-3A7E72AB3290}"/>
                  </a:ext>
                </a:extLst>
              </p:cNvPr>
              <p:cNvSpPr txBox="1"/>
              <p:nvPr/>
            </p:nvSpPr>
            <p:spPr>
              <a:xfrm>
                <a:off x="3354423" y="538288"/>
                <a:ext cx="106657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1A2F37C-5B77-4FF3-9FF4-3A7E72AB3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423" y="538288"/>
                <a:ext cx="1066576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36788B8-A03F-4895-AA7B-63B308DC8FD2}"/>
                  </a:ext>
                </a:extLst>
              </p:cNvPr>
              <p:cNvSpPr txBox="1"/>
              <p:nvPr/>
            </p:nvSpPr>
            <p:spPr>
              <a:xfrm>
                <a:off x="9234937" y="0"/>
                <a:ext cx="1746288" cy="164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36788B8-A03F-4895-AA7B-63B308DC8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937" y="0"/>
                <a:ext cx="1746288" cy="1648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466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/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Paso 7.</a:t>
                </a:r>
                <a:r>
                  <a:rPr lang="es-CL" sz="3600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 </a:t>
                </a:r>
                <a:r>
                  <a:rPr lang="es-MX" sz="3600" dirty="0">
                    <a:latin typeface="Bierstadt" panose="020B0504020202020204" pitchFamily="34" charset="0"/>
                  </a:rPr>
                  <a:t>Despejar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sz="3600" dirty="0">
                    <a:latin typeface="Bierstadt" panose="020B0504020202020204" pitchFamily="34" charset="0"/>
                  </a:rPr>
                  <a:t> de la primera ecuación.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F3A4B76-845A-4B22-A106-5F02D22E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01" y="3980623"/>
                <a:ext cx="10669398" cy="646331"/>
              </a:xfrm>
              <a:prstGeom prst="rect">
                <a:avLst/>
              </a:prstGeom>
              <a:blipFill>
                <a:blip r:embed="rId2"/>
                <a:stretch>
                  <a:fillRect l="-1771" t="-15094" b="-3490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D674FCC9-2273-4AFE-9B90-B7C03846DE22}"/>
              </a:ext>
            </a:extLst>
          </p:cNvPr>
          <p:cNvGrpSpPr/>
          <p:nvPr/>
        </p:nvGrpSpPr>
        <p:grpSpPr>
          <a:xfrm>
            <a:off x="2864029" y="538037"/>
            <a:ext cx="6463942" cy="2768021"/>
            <a:chOff x="2864029" y="538037"/>
            <a:chExt cx="6463942" cy="276802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2EFBCBD-BF05-424A-B83C-07647FCBD958}"/>
                </a:ext>
              </a:extLst>
            </p:cNvPr>
            <p:cNvGrpSpPr/>
            <p:nvPr/>
          </p:nvGrpSpPr>
          <p:grpSpPr>
            <a:xfrm>
              <a:off x="2864029" y="538037"/>
              <a:ext cx="6463942" cy="2768021"/>
              <a:chOff x="1483567" y="827286"/>
              <a:chExt cx="6463942" cy="27680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43797" y="827537"/>
                    <a:ext cx="1342235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=4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3797" y="827537"/>
                    <a:ext cx="134223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95AA5B57-B387-4163-92CC-6F2453E9D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3567" y="3563705"/>
                <a:ext cx="6463942" cy="316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50AE9171-B373-43BB-81D0-E29E41B86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509" y="827286"/>
                <a:ext cx="0" cy="27680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/>
              <p:nvPr/>
            </p:nvSpPr>
            <p:spPr>
              <a:xfrm>
                <a:off x="5310230" y="1465004"/>
                <a:ext cx="64342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A2514AB-75D0-4E6B-AC47-B5330A5A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230" y="1465004"/>
                <a:ext cx="64342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1A2F37C-5B77-4FF3-9FF4-3A7E72AB3290}"/>
                  </a:ext>
                </a:extLst>
              </p:cNvPr>
              <p:cNvSpPr txBox="1"/>
              <p:nvPr/>
            </p:nvSpPr>
            <p:spPr>
              <a:xfrm>
                <a:off x="3321698" y="538288"/>
                <a:ext cx="152089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1A2F37C-5B77-4FF3-9FF4-3A7E72AB3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698" y="538288"/>
                <a:ext cx="152089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183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0.12747 -4.0740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0.25533 -3.7037E-7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3F0ED6B-17F8-41F6-B9F9-D6712882188F}"/>
              </a:ext>
            </a:extLst>
          </p:cNvPr>
          <p:cNvGrpSpPr/>
          <p:nvPr/>
        </p:nvGrpSpPr>
        <p:grpSpPr>
          <a:xfrm>
            <a:off x="2836654" y="538037"/>
            <a:ext cx="6491317" cy="2768021"/>
            <a:chOff x="1456192" y="827286"/>
            <a:chExt cx="6491317" cy="2768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C6891F1A-8ED1-4B3D-B7DA-CC5DF0FAA531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C6891F1A-8ED1-4B3D-B7DA-CC5DF0FAA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589725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98FB5D0C-E4D8-49F4-B0E5-209778DBFC6A}"/>
                    </a:ext>
                  </a:extLst>
                </p:cNvPr>
                <p:cNvSpPr txBox="1"/>
                <p:nvPr/>
              </p:nvSpPr>
              <p:spPr>
                <a:xfrm>
                  <a:off x="1973961" y="1731256"/>
                  <a:ext cx="576260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=18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98FB5D0C-E4D8-49F4-B0E5-209778DBFC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1731256"/>
                  <a:ext cx="5762603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B6123F6F-7965-455A-ADA6-FFFD73A36F06}"/>
                    </a:ext>
                  </a:extLst>
                </p:cNvPr>
                <p:cNvSpPr txBox="1"/>
                <p:nvPr/>
              </p:nvSpPr>
              <p:spPr>
                <a:xfrm>
                  <a:off x="1456192" y="2655777"/>
                  <a:ext cx="589725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B6123F6F-7965-455A-ADA6-FFFD73A36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192" y="2655777"/>
                  <a:ext cx="589725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45A31723-FAA4-4AC4-A518-004D9617C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3567" y="3563705"/>
              <a:ext cx="6463942" cy="3160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7145887-38AB-4267-93E4-8628BF678266}"/>
                </a:ext>
              </a:extLst>
            </p:cNvPr>
            <p:cNvCxnSpPr>
              <a:cxnSpLocks/>
            </p:cNvCxnSpPr>
            <p:nvPr/>
          </p:nvCxnSpPr>
          <p:spPr>
            <a:xfrm>
              <a:off x="7947509" y="8272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AD15B49-408B-48A9-BA92-78EF2143EC2F}"/>
                  </a:ext>
                </a:extLst>
              </p:cNvPr>
              <p:cNvSpPr txBox="1"/>
              <p:nvPr/>
            </p:nvSpPr>
            <p:spPr>
              <a:xfrm>
                <a:off x="932821" y="3980123"/>
                <a:ext cx="10326353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s-CL" sz="8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AD15B49-408B-48A9-BA92-78EF2143E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21" y="3980123"/>
                <a:ext cx="10326353" cy="1231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DCFC1DA5-C4F4-4810-A453-85DED0D2E097}"/>
              </a:ext>
            </a:extLst>
          </p:cNvPr>
          <p:cNvSpPr txBox="1"/>
          <p:nvPr/>
        </p:nvSpPr>
        <p:spPr>
          <a:xfrm>
            <a:off x="1415140" y="5287613"/>
            <a:ext cx="936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2"/>
                </a:solidFill>
              </a:rPr>
              <a:t>son la solución al sistema de ecuaciones lineales</a:t>
            </a:r>
            <a:endParaRPr lang="es-CL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7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3F0ED6B-17F8-41F6-B9F9-D6712882188F}"/>
              </a:ext>
            </a:extLst>
          </p:cNvPr>
          <p:cNvGrpSpPr/>
          <p:nvPr/>
        </p:nvGrpSpPr>
        <p:grpSpPr>
          <a:xfrm>
            <a:off x="1762278" y="505806"/>
            <a:ext cx="8809306" cy="2790921"/>
            <a:chOff x="1456192" y="804386"/>
            <a:chExt cx="8809306" cy="2790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C6891F1A-8ED1-4B3D-B7DA-CC5DF0FAA531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8149667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)−3(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)+2(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)=−1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C6891F1A-8ED1-4B3D-B7DA-CC5DF0FAA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8149667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98FB5D0C-E4D8-49F4-B0E5-209778DBFC6A}"/>
                    </a:ext>
                  </a:extLst>
                </p:cNvPr>
                <p:cNvSpPr txBox="1"/>
                <p:nvPr/>
              </p:nvSpPr>
              <p:spPr>
                <a:xfrm>
                  <a:off x="1973961" y="1731256"/>
                  <a:ext cx="8015015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)+3(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)+3(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)=18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98FB5D0C-E4D8-49F4-B0E5-209778DBFC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1731256"/>
                  <a:ext cx="80150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B6123F6F-7965-455A-ADA6-FFFD73A36F06}"/>
                    </a:ext>
                  </a:extLst>
                </p:cNvPr>
                <p:cNvSpPr txBox="1"/>
                <p:nvPr/>
              </p:nvSpPr>
              <p:spPr>
                <a:xfrm>
                  <a:off x="1456192" y="2655777"/>
                  <a:ext cx="8149667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−4(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)+2(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)−7(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5400" b="0" i="1" smtClean="0">
                            <a:latin typeface="Cambria Math" panose="02040503050406030204" pitchFamily="18" charset="0"/>
                          </a:rPr>
                          <m:t>)=7</m:t>
                        </m:r>
                      </m:oMath>
                    </m:oMathPara>
                  </a14:m>
                  <a:endParaRPr lang="es-CL" sz="2000" dirty="0"/>
                </a:p>
              </p:txBody>
            </p:sp>
          </mc:Choice>
          <mc:Fallback xmlns="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B6123F6F-7965-455A-ADA6-FFFD73A36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192" y="2655777"/>
                  <a:ext cx="8149667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45A31723-FAA4-4AC4-A518-004D9617C752}"/>
                </a:ext>
              </a:extLst>
            </p:cNvPr>
            <p:cNvCxnSpPr>
              <a:cxnSpLocks/>
            </p:cNvCxnSpPr>
            <p:nvPr/>
          </p:nvCxnSpPr>
          <p:spPr>
            <a:xfrm>
              <a:off x="1483567" y="3595307"/>
              <a:ext cx="878193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7145887-38AB-4267-93E4-8628BF6782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65498" y="804386"/>
              <a:ext cx="0" cy="27680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AD15B49-408B-48A9-BA92-78EF2143EC2F}"/>
                  </a:ext>
                </a:extLst>
              </p:cNvPr>
              <p:cNvSpPr txBox="1"/>
              <p:nvPr/>
            </p:nvSpPr>
            <p:spPr>
              <a:xfrm>
                <a:off x="932821" y="3980123"/>
                <a:ext cx="10326353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8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8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s-CL" sz="8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AD15B49-408B-48A9-BA92-78EF2143E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21" y="3980123"/>
                <a:ext cx="10326353" cy="1231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DCFC1DA5-C4F4-4810-A453-85DED0D2E097}"/>
              </a:ext>
            </a:extLst>
          </p:cNvPr>
          <p:cNvSpPr txBox="1"/>
          <p:nvPr/>
        </p:nvSpPr>
        <p:spPr>
          <a:xfrm>
            <a:off x="1415140" y="5287613"/>
            <a:ext cx="936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2"/>
                </a:solidFill>
              </a:rPr>
              <a:t>son la solución al sistema de ecuaciones lineales</a:t>
            </a:r>
            <a:endParaRPr lang="es-CL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DA0628F-78AE-4C7F-A966-EB21C9AEDC28}"/>
              </a:ext>
            </a:extLst>
          </p:cNvPr>
          <p:cNvSpPr txBox="1"/>
          <p:nvPr/>
        </p:nvSpPr>
        <p:spPr>
          <a:xfrm>
            <a:off x="1404151" y="288628"/>
            <a:ext cx="9383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u="sng" dirty="0">
                <a:latin typeface="Sitka Text" panose="02000505000000020004" pitchFamily="2" charset="0"/>
              </a:rPr>
              <a:t>Ecuaciones</a:t>
            </a:r>
            <a:r>
              <a:rPr lang="es-MX" sz="7200" b="1" u="sng" dirty="0">
                <a:latin typeface="Sitka Text" panose="02000505000000020004" pitchFamily="2" charset="0"/>
              </a:rPr>
              <a:t> </a:t>
            </a:r>
            <a:r>
              <a:rPr lang="es-MX" sz="7200" u="sng" dirty="0">
                <a:latin typeface="Sitka Text" panose="02000505000000020004" pitchFamily="2" charset="0"/>
              </a:rPr>
              <a:t>Lineales</a:t>
            </a:r>
            <a:endParaRPr lang="es-CL" sz="7200" u="sng" dirty="0">
              <a:latin typeface="Sitka Text" panose="02000505000000020004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BC89FF4-0631-40DE-BDF4-5FF085996D9E}"/>
              </a:ext>
            </a:extLst>
          </p:cNvPr>
          <p:cNvGrpSpPr/>
          <p:nvPr/>
        </p:nvGrpSpPr>
        <p:grpSpPr>
          <a:xfrm>
            <a:off x="4428267" y="3176279"/>
            <a:ext cx="1355874" cy="756921"/>
            <a:chOff x="3583345" y="2652405"/>
            <a:chExt cx="1355874" cy="756921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841B9CB1-DFC9-4104-8789-D96303CA64EB}"/>
                </a:ext>
              </a:extLst>
            </p:cNvPr>
            <p:cNvCxnSpPr/>
            <p:nvPr/>
          </p:nvCxnSpPr>
          <p:spPr>
            <a:xfrm>
              <a:off x="4261282" y="2652405"/>
              <a:ext cx="0" cy="32161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9D03F67-3E0A-417B-B537-CB8DB2A37AC4}"/>
                </a:ext>
              </a:extLst>
            </p:cNvPr>
            <p:cNvSpPr txBox="1"/>
            <p:nvPr/>
          </p:nvSpPr>
          <p:spPr>
            <a:xfrm>
              <a:off x="3583345" y="3009216"/>
              <a:ext cx="1355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>
                  <a:solidFill>
                    <a:schemeClr val="accent6"/>
                  </a:solidFill>
                  <a:latin typeface="Bierstadt" panose="020B0504020202020204" pitchFamily="34" charset="0"/>
                </a:rPr>
                <a:t>constante</a:t>
              </a:r>
              <a:endParaRPr lang="es-CL" sz="2000" dirty="0">
                <a:solidFill>
                  <a:schemeClr val="accent6"/>
                </a:solidFill>
                <a:latin typeface="Bierstadt" panose="020B0504020202020204" pitchFamily="34" charset="0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2D1B661-4E10-4838-BEB8-CD6786C82769}"/>
              </a:ext>
            </a:extLst>
          </p:cNvPr>
          <p:cNvGrpSpPr/>
          <p:nvPr/>
        </p:nvGrpSpPr>
        <p:grpSpPr>
          <a:xfrm>
            <a:off x="1066120" y="3176280"/>
            <a:ext cx="2354804" cy="1033920"/>
            <a:chOff x="221198" y="2652406"/>
            <a:chExt cx="2354804" cy="1033920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1D5A809-315F-4AC4-B2C6-205C02A0B4EF}"/>
                </a:ext>
              </a:extLst>
            </p:cNvPr>
            <p:cNvSpPr txBox="1"/>
            <p:nvPr/>
          </p:nvSpPr>
          <p:spPr>
            <a:xfrm>
              <a:off x="221198" y="3286216"/>
              <a:ext cx="15698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>
                  <a:solidFill>
                    <a:schemeClr val="accent5"/>
                  </a:solidFill>
                  <a:latin typeface="Bierstadt" panose="020B0604020202020204" pitchFamily="34" charset="0"/>
                </a:rPr>
                <a:t>coeficientes</a:t>
              </a:r>
              <a:endParaRPr lang="es-CL" sz="2000" dirty="0">
                <a:solidFill>
                  <a:schemeClr val="accent5"/>
                </a:solidFill>
                <a:latin typeface="Bierstadt" panose="020B0604020202020204" pitchFamily="34" charset="0"/>
              </a:endParaRPr>
            </a:p>
          </p:txBody>
        </p:sp>
        <p:sp>
          <p:nvSpPr>
            <p:cNvPr id="6" name="Cerrar llave 5">
              <a:extLst>
                <a:ext uri="{FF2B5EF4-FFF2-40B4-BE49-F238E27FC236}">
                  <a16:creationId xmlns:a16="http://schemas.microsoft.com/office/drawing/2014/main" id="{8716436B-21D8-4A06-BE46-1695E7DD052D}"/>
                </a:ext>
              </a:extLst>
            </p:cNvPr>
            <p:cNvSpPr/>
            <p:nvPr/>
          </p:nvSpPr>
          <p:spPr>
            <a:xfrm rot="5400000">
              <a:off x="1467902" y="2190637"/>
              <a:ext cx="646332" cy="1569869"/>
            </a:xfrm>
            <a:prstGeom prst="rightBrace">
              <a:avLst>
                <a:gd name="adj1" fmla="val 0"/>
                <a:gd name="adj2" fmla="val 100000"/>
              </a:avLst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CAED1B9-A23B-4575-BAE9-065618484854}"/>
                  </a:ext>
                </a:extLst>
              </p:cNvPr>
              <p:cNvSpPr txBox="1"/>
              <p:nvPr/>
            </p:nvSpPr>
            <p:spPr>
              <a:xfrm>
                <a:off x="1572890" y="2334919"/>
                <a:ext cx="3823932" cy="830997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5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CL" sz="5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CAED1B9-A23B-4575-BAE9-065618484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890" y="2334919"/>
                <a:ext cx="382393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9C610B9D-2EDC-430E-B2D1-8A6D4D737F93}"/>
              </a:ext>
            </a:extLst>
          </p:cNvPr>
          <p:cNvGrpSpPr/>
          <p:nvPr/>
        </p:nvGrpSpPr>
        <p:grpSpPr>
          <a:xfrm>
            <a:off x="5858397" y="2396474"/>
            <a:ext cx="5228700" cy="707886"/>
            <a:chOff x="5759199" y="1872599"/>
            <a:chExt cx="5228700" cy="707886"/>
          </a:xfrm>
        </p:grpSpPr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32055CF0-59BE-423A-AA97-639931BCFC60}"/>
                </a:ext>
              </a:extLst>
            </p:cNvPr>
            <p:cNvCxnSpPr>
              <a:cxnSpLocks/>
            </p:cNvCxnSpPr>
            <p:nvPr/>
          </p:nvCxnSpPr>
          <p:spPr>
            <a:xfrm>
              <a:off x="5759199" y="2226542"/>
              <a:ext cx="1449469" cy="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4569A959-AE98-48DC-A8CA-95A73CD63645}"/>
                </a:ext>
              </a:extLst>
            </p:cNvPr>
            <p:cNvSpPr txBox="1"/>
            <p:nvPr/>
          </p:nvSpPr>
          <p:spPr>
            <a:xfrm>
              <a:off x="7403912" y="1872599"/>
              <a:ext cx="3583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accent4"/>
                  </a:solidFill>
                  <a:latin typeface="Bierstadt" panose="020B0504020202020204" pitchFamily="34" charset="0"/>
                </a:rPr>
                <a:t>Ecuación lineal</a:t>
              </a:r>
              <a:endParaRPr lang="es-CL" sz="4000" dirty="0">
                <a:solidFill>
                  <a:schemeClr val="accent4"/>
                </a:solidFill>
                <a:latin typeface="Bierstadt" panose="020B0504020202020204" pitchFamily="34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7024CE0-9C45-4BC1-81BA-9E79CDDBE19C}"/>
              </a:ext>
            </a:extLst>
          </p:cNvPr>
          <p:cNvGrpSpPr/>
          <p:nvPr/>
        </p:nvGrpSpPr>
        <p:grpSpPr>
          <a:xfrm>
            <a:off x="2216782" y="3172508"/>
            <a:ext cx="2354804" cy="1071554"/>
            <a:chOff x="1404149" y="2645549"/>
            <a:chExt cx="2354804" cy="1071554"/>
          </a:xfrm>
        </p:grpSpPr>
        <p:sp>
          <p:nvSpPr>
            <p:cNvPr id="20" name="Cerrar llave 19">
              <a:extLst>
                <a:ext uri="{FF2B5EF4-FFF2-40B4-BE49-F238E27FC236}">
                  <a16:creationId xmlns:a16="http://schemas.microsoft.com/office/drawing/2014/main" id="{3EBE6951-2D49-4124-8F49-73CFE1AC70C2}"/>
                </a:ext>
              </a:extLst>
            </p:cNvPr>
            <p:cNvSpPr/>
            <p:nvPr/>
          </p:nvSpPr>
          <p:spPr>
            <a:xfrm rot="5400000">
              <a:off x="2033725" y="2015973"/>
              <a:ext cx="328474" cy="1587625"/>
            </a:xfrm>
            <a:prstGeom prst="rightBrace">
              <a:avLst>
                <a:gd name="adj1" fmla="val 8333"/>
                <a:gd name="adj2" fmla="val 0"/>
              </a:avLst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C00000"/>
                </a:solidFill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DCE82F6-F43D-4AA0-B19A-28D5E3C5D875}"/>
                </a:ext>
              </a:extLst>
            </p:cNvPr>
            <p:cNvSpPr txBox="1"/>
            <p:nvPr/>
          </p:nvSpPr>
          <p:spPr>
            <a:xfrm>
              <a:off x="2189084" y="3009217"/>
              <a:ext cx="15698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>
                  <a:solidFill>
                    <a:schemeClr val="accent2"/>
                  </a:solidFill>
                  <a:latin typeface="Bierstadt" panose="020B0504020202020204" pitchFamily="34" charset="0"/>
                </a:rPr>
                <a:t>variables /</a:t>
              </a:r>
              <a:r>
                <a:rPr lang="es-MX" sz="2000" dirty="0">
                  <a:solidFill>
                    <a:schemeClr val="accent2"/>
                  </a:solidFill>
                </a:rPr>
                <a:t> </a:t>
              </a:r>
              <a:r>
                <a:rPr lang="es-MX" sz="2000" dirty="0">
                  <a:solidFill>
                    <a:schemeClr val="accent2"/>
                  </a:solidFill>
                  <a:latin typeface="Bierstadt" panose="020B0504020202020204" pitchFamily="34" charset="0"/>
                </a:rPr>
                <a:t>incógnitas</a:t>
              </a:r>
              <a:endParaRPr lang="es-CL" sz="2000" dirty="0">
                <a:solidFill>
                  <a:schemeClr val="accent2"/>
                </a:solidFill>
                <a:latin typeface="Bierstadt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46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63F5273-2EAB-4831-9332-3FB03794B112}"/>
              </a:ext>
            </a:extLst>
          </p:cNvPr>
          <p:cNvSpPr txBox="1"/>
          <p:nvPr/>
        </p:nvSpPr>
        <p:spPr>
          <a:xfrm>
            <a:off x="1150775" y="942392"/>
            <a:ext cx="9806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>
                <a:solidFill>
                  <a:schemeClr val="accent1"/>
                </a:solidFill>
              </a:rPr>
              <a:t>…pero hay un problema:</a:t>
            </a:r>
            <a:endParaRPr lang="es-CL" sz="6600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582B89-FB44-438E-84C7-56A6BC2A5DBC}"/>
              </a:ext>
            </a:extLst>
          </p:cNvPr>
          <p:cNvSpPr txBox="1"/>
          <p:nvPr/>
        </p:nvSpPr>
        <p:spPr>
          <a:xfrm>
            <a:off x="1150775" y="2976465"/>
            <a:ext cx="98904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000" dirty="0">
                <a:latin typeface="Bierstadt" panose="020B0504020202020204" pitchFamily="34" charset="0"/>
              </a:rPr>
              <a:t>Es muy </a:t>
            </a:r>
            <a:r>
              <a:rPr lang="es-MX" sz="4000" dirty="0">
                <a:solidFill>
                  <a:schemeClr val="accent2"/>
                </a:solidFill>
                <a:latin typeface="Bierstadt" panose="020B0504020202020204" pitchFamily="34" charset="0"/>
              </a:rPr>
              <a:t>tedioso</a:t>
            </a:r>
            <a:r>
              <a:rPr lang="es-MX" sz="4000" dirty="0">
                <a:latin typeface="Bierstadt" panose="020B0504020202020204" pitchFamily="34" charset="0"/>
              </a:rPr>
              <a:t> andar anotando siempre las variables, las sumas y las igualdades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000" dirty="0">
                <a:latin typeface="Bierstadt" panose="020B0504020202020204" pitchFamily="34" charset="0"/>
              </a:rPr>
              <a:t>Siempre cambian solamente los </a:t>
            </a:r>
            <a:r>
              <a:rPr lang="es-MX" sz="4000" dirty="0">
                <a:solidFill>
                  <a:schemeClr val="accent1"/>
                </a:solidFill>
                <a:latin typeface="Bierstadt" panose="020B0504020202020204" pitchFamily="34" charset="0"/>
              </a:rPr>
              <a:t>coeficientes</a:t>
            </a:r>
            <a:r>
              <a:rPr lang="es-MX" sz="4000" dirty="0">
                <a:latin typeface="Bierstadt" panose="020B0504020202020204" pitchFamily="34" charset="0"/>
              </a:rPr>
              <a:t> y las </a:t>
            </a:r>
            <a:r>
              <a:rPr lang="es-MX" sz="4000" dirty="0">
                <a:solidFill>
                  <a:schemeClr val="accent6"/>
                </a:solidFill>
                <a:latin typeface="Bierstadt" panose="020B0504020202020204" pitchFamily="34" charset="0"/>
              </a:rPr>
              <a:t>constantes </a:t>
            </a:r>
            <a:endParaRPr lang="es-CL" sz="4000" dirty="0">
              <a:solidFill>
                <a:schemeClr val="accent6"/>
              </a:solidFill>
              <a:latin typeface="Bierstad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1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50754DA-61D4-48A8-972F-EF17344462DF}"/>
              </a:ext>
            </a:extLst>
          </p:cNvPr>
          <p:cNvGrpSpPr/>
          <p:nvPr/>
        </p:nvGrpSpPr>
        <p:grpSpPr>
          <a:xfrm>
            <a:off x="831613" y="2401189"/>
            <a:ext cx="4394571" cy="2055622"/>
            <a:chOff x="1642804" y="827537"/>
            <a:chExt cx="4394571" cy="2055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B4A16975-B822-49FE-9C9B-6A1651FBCF47}"/>
                    </a:ext>
                  </a:extLst>
                </p:cNvPr>
                <p:cNvSpPr txBox="1"/>
                <p:nvPr/>
              </p:nvSpPr>
              <p:spPr>
                <a:xfrm>
                  <a:off x="1973961" y="827537"/>
                  <a:ext cx="392504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s-CL" sz="1200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B4A16975-B822-49FE-9C9B-6A1651FBC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1" y="827537"/>
                  <a:ext cx="3925049" cy="5539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4D72233E-1E46-4168-A2C2-FD57E162B301}"/>
                    </a:ext>
                  </a:extLst>
                </p:cNvPr>
                <p:cNvSpPr txBox="1"/>
                <p:nvPr/>
              </p:nvSpPr>
              <p:spPr>
                <a:xfrm>
                  <a:off x="1973960" y="1485859"/>
                  <a:ext cx="383528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360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=18</m:t>
                        </m:r>
                      </m:oMath>
                    </m:oMathPara>
                  </a14:m>
                  <a:endParaRPr lang="es-CL" sz="1200" dirty="0"/>
                </a:p>
              </p:txBody>
            </p:sp>
          </mc:Choice>
          <mc:Fallback xmlns="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4D72233E-1E46-4168-A2C2-FD57E162B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960" y="1485859"/>
                  <a:ext cx="3835281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F1E22074-5542-43CF-95D1-181F3D507646}"/>
                    </a:ext>
                  </a:extLst>
                </p:cNvPr>
                <p:cNvSpPr txBox="1"/>
                <p:nvPr/>
              </p:nvSpPr>
              <p:spPr>
                <a:xfrm>
                  <a:off x="1642804" y="2144181"/>
                  <a:ext cx="392504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s-CL" sz="1200" dirty="0"/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F1E22074-5542-43CF-95D1-181F3D507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804" y="2144181"/>
                  <a:ext cx="3925049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773719D4-3E73-4DD8-B4C5-A0E7F1995881}"/>
                </a:ext>
              </a:extLst>
            </p:cNvPr>
            <p:cNvCxnSpPr>
              <a:cxnSpLocks/>
            </p:cNvCxnSpPr>
            <p:nvPr/>
          </p:nvCxnSpPr>
          <p:spPr>
            <a:xfrm>
              <a:off x="1642804" y="2883159"/>
              <a:ext cx="43945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C895C8B3-229D-4E69-9FE2-4A3733BE38A6}"/>
                </a:ext>
              </a:extLst>
            </p:cNvPr>
            <p:cNvCxnSpPr>
              <a:cxnSpLocks/>
            </p:cNvCxnSpPr>
            <p:nvPr/>
          </p:nvCxnSpPr>
          <p:spPr>
            <a:xfrm>
              <a:off x="6037375" y="827537"/>
              <a:ext cx="0" cy="2055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95D5AFB-552B-42A6-84D6-2C8B0C6052E3}"/>
              </a:ext>
            </a:extLst>
          </p:cNvPr>
          <p:cNvSpPr txBox="1"/>
          <p:nvPr/>
        </p:nvSpPr>
        <p:spPr>
          <a:xfrm>
            <a:off x="895622" y="461883"/>
            <a:ext cx="10400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</a:rPr>
              <a:t>¿Y si anotamos solo los </a:t>
            </a:r>
            <a:r>
              <a:rPr lang="es-MX" sz="4800" dirty="0">
                <a:solidFill>
                  <a:schemeClr val="accent1"/>
                </a:solidFill>
              </a:rPr>
              <a:t>coeficientes</a:t>
            </a:r>
            <a:r>
              <a:rPr lang="es-MX" sz="4800" dirty="0">
                <a:solidFill>
                  <a:schemeClr val="accent4"/>
                </a:solidFill>
              </a:rPr>
              <a:t> y las </a:t>
            </a:r>
            <a:r>
              <a:rPr lang="es-MX" sz="4800" dirty="0">
                <a:solidFill>
                  <a:schemeClr val="accent6"/>
                </a:solidFill>
              </a:rPr>
              <a:t>constantes</a:t>
            </a:r>
            <a:r>
              <a:rPr lang="es-MX" sz="4800" dirty="0">
                <a:solidFill>
                  <a:schemeClr val="accent4"/>
                </a:solidFill>
              </a:rPr>
              <a:t>?</a:t>
            </a:r>
            <a:endParaRPr lang="es-CL" sz="4800" dirty="0">
              <a:solidFill>
                <a:schemeClr val="accent4"/>
              </a:solidFill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81A6CBF0-474B-4A75-B09A-16DBE8FA363A}"/>
              </a:ext>
            </a:extLst>
          </p:cNvPr>
          <p:cNvGrpSpPr/>
          <p:nvPr/>
        </p:nvGrpSpPr>
        <p:grpSpPr>
          <a:xfrm>
            <a:off x="5524763" y="2581143"/>
            <a:ext cx="5865182" cy="1487004"/>
            <a:chOff x="5696523" y="3112988"/>
            <a:chExt cx="5865182" cy="1487004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3A6A6856-56DC-47B3-9E4F-77E4B6220E89}"/>
                </a:ext>
              </a:extLst>
            </p:cNvPr>
            <p:cNvGrpSpPr/>
            <p:nvPr/>
          </p:nvGrpSpPr>
          <p:grpSpPr>
            <a:xfrm>
              <a:off x="7111705" y="3112988"/>
              <a:ext cx="4450000" cy="1487004"/>
              <a:chOff x="6858001" y="2581143"/>
              <a:chExt cx="4450000" cy="14870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C8B0D1D1-EB2B-49D6-87B4-B7074322FC8D}"/>
                      </a:ext>
                    </a:extLst>
                  </p:cNvPr>
                  <p:cNvSpPr txBox="1"/>
                  <p:nvPr/>
                </p:nvSpPr>
                <p:spPr>
                  <a:xfrm>
                    <a:off x="6858001" y="2581143"/>
                    <a:ext cx="4450000" cy="14629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MX" sz="3600" b="0" dirty="0"/>
                  </a:p>
                </p:txBody>
              </p:sp>
            </mc:Choice>
            <mc:Fallback xmlns=""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C8B0D1D1-EB2B-49D6-87B4-B7074322FC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1" y="2581143"/>
                    <a:ext cx="4450000" cy="14629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CDEF77AB-C1B8-489A-923A-9861632CE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6157" y="2581143"/>
                <a:ext cx="0" cy="14870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95ED6EE0-CDED-4ED0-8454-994ABF95B905}"/>
                </a:ext>
              </a:extLst>
            </p:cNvPr>
            <p:cNvCxnSpPr/>
            <p:nvPr/>
          </p:nvCxnSpPr>
          <p:spPr>
            <a:xfrm>
              <a:off x="5696523" y="3881535"/>
              <a:ext cx="1147665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28A893C-78CB-44F7-AA41-9110D6E82E94}"/>
                  </a:ext>
                </a:extLst>
              </p:cNvPr>
              <p:cNvSpPr txBox="1"/>
              <p:nvPr/>
            </p:nvSpPr>
            <p:spPr>
              <a:xfrm>
                <a:off x="7423609" y="2054768"/>
                <a:ext cx="36699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𝑐𝑡𝑒</m:t>
                      </m:r>
                      <m:r>
                        <a:rPr lang="es-MX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28A893C-78CB-44F7-AA41-9110D6E82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609" y="2054768"/>
                <a:ext cx="366991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>
            <a:extLst>
              <a:ext uri="{FF2B5EF4-FFF2-40B4-BE49-F238E27FC236}">
                <a16:creationId xmlns:a16="http://schemas.microsoft.com/office/drawing/2014/main" id="{77BFC77D-9AD1-406A-9653-D85BD5993A2C}"/>
              </a:ext>
            </a:extLst>
          </p:cNvPr>
          <p:cNvGrpSpPr/>
          <p:nvPr/>
        </p:nvGrpSpPr>
        <p:grpSpPr>
          <a:xfrm>
            <a:off x="642791" y="4846281"/>
            <a:ext cx="10747155" cy="1323439"/>
            <a:chOff x="642791" y="4846281"/>
            <a:chExt cx="10747155" cy="1323439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7C179CDF-DCEB-418A-A58F-8423BEA51C9C}"/>
                </a:ext>
              </a:extLst>
            </p:cNvPr>
            <p:cNvSpPr txBox="1"/>
            <p:nvPr/>
          </p:nvSpPr>
          <p:spPr>
            <a:xfrm>
              <a:off x="7225157" y="5046335"/>
              <a:ext cx="4164789" cy="923330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5400" dirty="0">
                  <a:solidFill>
                    <a:schemeClr val="accent2"/>
                  </a:solidFill>
                </a:rPr>
                <a:t>MATRIZ</a:t>
              </a:r>
              <a:endParaRPr lang="es-CL" sz="5400" dirty="0">
                <a:solidFill>
                  <a:schemeClr val="accent2"/>
                </a:solidFill>
              </a:endParaRP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3664656E-9C2D-4BE8-B93F-6D017BC4823D}"/>
                </a:ext>
              </a:extLst>
            </p:cNvPr>
            <p:cNvCxnSpPr/>
            <p:nvPr/>
          </p:nvCxnSpPr>
          <p:spPr>
            <a:xfrm>
              <a:off x="5643299" y="5508000"/>
              <a:ext cx="1147665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CCA5FE8C-889C-41E6-8065-89DA3B808D02}"/>
                </a:ext>
              </a:extLst>
            </p:cNvPr>
            <p:cNvSpPr txBox="1"/>
            <p:nvPr/>
          </p:nvSpPr>
          <p:spPr>
            <a:xfrm>
              <a:off x="642791" y="4846281"/>
              <a:ext cx="4583393" cy="13234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accent2"/>
                  </a:solidFill>
                  <a:latin typeface="Bierstadt" panose="020B0504020202020204" pitchFamily="34" charset="0"/>
                  <a:cs typeface="Biome" panose="020B0503030204020804" pitchFamily="34" charset="0"/>
                </a:rPr>
                <a:t>Sistema de ecuaciones lineales</a:t>
              </a:r>
              <a:endParaRPr lang="es-CL" sz="4000" dirty="0">
                <a:solidFill>
                  <a:schemeClr val="accent2"/>
                </a:solidFill>
                <a:latin typeface="Bierstadt" panose="020B0504020202020204" pitchFamily="34" charset="0"/>
                <a:cs typeface="Biome" panose="020B05030302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73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8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682086" cy="2194575"/>
            <a:chOff x="6939945" y="2581143"/>
            <a:chExt cx="6682086" cy="21945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682086" cy="2194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682086" cy="21945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/>
              <p:nvPr/>
            </p:nvSpPr>
            <p:spPr>
              <a:xfrm>
                <a:off x="9190759" y="3169599"/>
                <a:ext cx="27213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/⋅(−3)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759" y="3169599"/>
                <a:ext cx="272132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7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682086" cy="2194575"/>
            <a:chOff x="6939945" y="2581143"/>
            <a:chExt cx="6682086" cy="21945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682086" cy="2194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682086" cy="21945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25C2A36-89FE-42DE-94EC-902F359DF64F}"/>
                  </a:ext>
                </a:extLst>
              </p:cNvPr>
              <p:cNvSpPr txBox="1"/>
              <p:nvPr/>
            </p:nvSpPr>
            <p:spPr>
              <a:xfrm>
                <a:off x="3195735" y="3251717"/>
                <a:ext cx="568264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−6      9 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−6       3</m:t>
                      </m:r>
                    </m:oMath>
                  </m:oMathPara>
                </a14:m>
                <a:endParaRPr lang="es-CL" sz="5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25C2A36-89FE-42DE-94EC-902F359DF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735" y="3251717"/>
                <a:ext cx="5682646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60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37500" decel="37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-2.29167E-6 0.11019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682086" cy="2194575"/>
            <a:chOff x="6939945" y="2581143"/>
            <a:chExt cx="6682086" cy="21945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682086" cy="2194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682086" cy="21945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/>
              <p:nvPr/>
            </p:nvSpPr>
            <p:spPr>
              <a:xfrm>
                <a:off x="9190760" y="3169599"/>
                <a:ext cx="17260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/⋅2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760" y="3169599"/>
                <a:ext cx="1726056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63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682086" cy="2194575"/>
            <a:chOff x="6939945" y="2581143"/>
            <a:chExt cx="6682086" cy="21945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682086" cy="2194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682086" cy="21945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FD98F85-59C4-45F2-9044-1FBC4ACF8004}"/>
                  </a:ext>
                </a:extLst>
              </p:cNvPr>
              <p:cNvSpPr txBox="1"/>
              <p:nvPr/>
            </p:nvSpPr>
            <p:spPr>
              <a:xfrm>
                <a:off x="3382348" y="3273891"/>
                <a:ext cx="557684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−6       4 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⋅ 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CL" sz="5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FD98F85-59C4-45F2-9044-1FBC4ACF8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348" y="3273891"/>
                <a:ext cx="5576848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6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2.08333E-7 0.23079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638804" cy="2197589"/>
            <a:chOff x="6939945" y="2581143"/>
            <a:chExt cx="6638804" cy="2197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638804" cy="2197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12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−4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638804" cy="21975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/>
              <p:nvPr/>
            </p:nvSpPr>
            <p:spPr>
              <a:xfrm>
                <a:off x="9246744" y="3512612"/>
                <a:ext cx="1726056" cy="165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5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744" y="3512612"/>
                <a:ext cx="1726056" cy="16535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2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638804" cy="2197589"/>
            <a:chOff x="6939945" y="2581143"/>
            <a:chExt cx="6638804" cy="2197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638804" cy="2197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−4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638804" cy="21975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D5CAD4F-0C53-438E-AB8D-2F75CFB75C43}"/>
                  </a:ext>
                </a:extLst>
              </p:cNvPr>
              <p:cNvSpPr txBox="1"/>
              <p:nvPr/>
            </p:nvSpPr>
            <p:spPr>
              <a:xfrm>
                <a:off x="3181739" y="4043529"/>
                <a:ext cx="575702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4 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−1       7</m:t>
                      </m:r>
                    </m:oMath>
                  </m:oMathPara>
                </a14:m>
                <a:endParaRPr lang="es-CL" sz="5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D5CAD4F-0C53-438E-AB8D-2F75CFB75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39" y="4043529"/>
                <a:ext cx="5757026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56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4.79167E-6 0.11019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638804" cy="2197589"/>
            <a:chOff x="6939945" y="2581143"/>
            <a:chExt cx="6638804" cy="2197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638804" cy="2197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12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638804" cy="21975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/>
              <p:nvPr/>
            </p:nvSpPr>
            <p:spPr>
              <a:xfrm>
                <a:off x="9218751" y="4259061"/>
                <a:ext cx="2080611" cy="164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751" y="4259061"/>
                <a:ext cx="2080611" cy="164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85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638804" cy="2197589"/>
            <a:chOff x="6939945" y="2581143"/>
            <a:chExt cx="6638804" cy="2197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638804" cy="2197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12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638804" cy="21975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/>
              <p:nvPr/>
            </p:nvSpPr>
            <p:spPr>
              <a:xfrm>
                <a:off x="9100715" y="4688269"/>
                <a:ext cx="208061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/⋅3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715" y="4688269"/>
                <a:ext cx="208061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72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DA0628F-78AE-4C7F-A966-EB21C9AEDC28}"/>
              </a:ext>
            </a:extLst>
          </p:cNvPr>
          <p:cNvSpPr txBox="1"/>
          <p:nvPr/>
        </p:nvSpPr>
        <p:spPr>
          <a:xfrm>
            <a:off x="1404151" y="288628"/>
            <a:ext cx="9383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u="sng" dirty="0">
                <a:latin typeface="Sitka Text" panose="02000505000000020004" pitchFamily="2" charset="0"/>
              </a:rPr>
              <a:t>Ecuaciones</a:t>
            </a:r>
            <a:r>
              <a:rPr lang="es-MX" sz="7200" b="1" u="sng" dirty="0">
                <a:latin typeface="Sitka Text" panose="02000505000000020004" pitchFamily="2" charset="0"/>
              </a:rPr>
              <a:t> </a:t>
            </a:r>
            <a:r>
              <a:rPr lang="es-MX" sz="7200" u="sng" dirty="0">
                <a:latin typeface="Sitka Text" panose="02000505000000020004" pitchFamily="2" charset="0"/>
              </a:rPr>
              <a:t>Lineales</a:t>
            </a:r>
            <a:endParaRPr lang="es-CL" sz="7200" u="sng" dirty="0">
              <a:latin typeface="Sitka Text" panose="02000505000000020004" pitchFamily="2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CF3E3F1-0BBA-4DA8-B94A-81100EA0555E}"/>
              </a:ext>
            </a:extLst>
          </p:cNvPr>
          <p:cNvGrpSpPr/>
          <p:nvPr/>
        </p:nvGrpSpPr>
        <p:grpSpPr>
          <a:xfrm>
            <a:off x="1542674" y="3233177"/>
            <a:ext cx="2552359" cy="1199595"/>
            <a:chOff x="660244" y="2301335"/>
            <a:chExt cx="2552359" cy="1199595"/>
          </a:xfrm>
        </p:grpSpPr>
        <p:sp>
          <p:nvSpPr>
            <p:cNvPr id="4" name="Cerrar llave 3">
              <a:extLst>
                <a:ext uri="{FF2B5EF4-FFF2-40B4-BE49-F238E27FC236}">
                  <a16:creationId xmlns:a16="http://schemas.microsoft.com/office/drawing/2014/main" id="{2FA3C482-9536-493C-B1BB-CD45C21EB1A1}"/>
                </a:ext>
              </a:extLst>
            </p:cNvPr>
            <p:cNvSpPr/>
            <p:nvPr/>
          </p:nvSpPr>
          <p:spPr>
            <a:xfrm rot="5400000">
              <a:off x="1694801" y="1554284"/>
              <a:ext cx="483247" cy="1977350"/>
            </a:xfrm>
            <a:prstGeom prst="rightBrace">
              <a:avLst>
                <a:gd name="adj1" fmla="val 8333"/>
                <a:gd name="adj2" fmla="val 49363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rgbClr val="C00000"/>
                </a:solidFill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AA87BA5-06D4-449F-B39A-7A0A89DDB7DF}"/>
                </a:ext>
              </a:extLst>
            </p:cNvPr>
            <p:cNvSpPr txBox="1"/>
            <p:nvPr/>
          </p:nvSpPr>
          <p:spPr>
            <a:xfrm>
              <a:off x="660244" y="2793044"/>
              <a:ext cx="2552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>
                  <a:solidFill>
                    <a:schemeClr val="accent4"/>
                  </a:solidFill>
                  <a:latin typeface="Bierstadt" panose="020B0504020202020204" pitchFamily="34" charset="0"/>
                </a:rPr>
                <a:t>combinación lineal de variables</a:t>
              </a:r>
              <a:endParaRPr lang="es-CL" sz="2000" dirty="0">
                <a:solidFill>
                  <a:schemeClr val="accent4"/>
                </a:solidFill>
                <a:latin typeface="Bierstadt" panose="020B0504020202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BC89FF4-0631-40DE-BDF4-5FF085996D9E}"/>
              </a:ext>
            </a:extLst>
          </p:cNvPr>
          <p:cNvGrpSpPr/>
          <p:nvPr/>
        </p:nvGrpSpPr>
        <p:grpSpPr>
          <a:xfrm>
            <a:off x="4428267" y="3176279"/>
            <a:ext cx="1355874" cy="756921"/>
            <a:chOff x="3583345" y="2652405"/>
            <a:chExt cx="1355874" cy="756921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841B9CB1-DFC9-4104-8789-D96303CA64EB}"/>
                </a:ext>
              </a:extLst>
            </p:cNvPr>
            <p:cNvCxnSpPr/>
            <p:nvPr/>
          </p:nvCxnSpPr>
          <p:spPr>
            <a:xfrm>
              <a:off x="4261282" y="2652405"/>
              <a:ext cx="0" cy="32161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9D03F67-3E0A-417B-B537-CB8DB2A37AC4}"/>
                </a:ext>
              </a:extLst>
            </p:cNvPr>
            <p:cNvSpPr txBox="1"/>
            <p:nvPr/>
          </p:nvSpPr>
          <p:spPr>
            <a:xfrm>
              <a:off x="3583345" y="3009216"/>
              <a:ext cx="1355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>
                  <a:solidFill>
                    <a:schemeClr val="accent6"/>
                  </a:solidFill>
                  <a:latin typeface="Bierstadt" panose="020B0504020202020204" pitchFamily="34" charset="0"/>
                </a:rPr>
                <a:t>constante</a:t>
              </a:r>
              <a:endParaRPr lang="es-CL" sz="2000" dirty="0">
                <a:solidFill>
                  <a:schemeClr val="accent6"/>
                </a:solidFill>
                <a:latin typeface="Bierstadt" panose="020B05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CAED1B9-A23B-4575-BAE9-065618484854}"/>
                  </a:ext>
                </a:extLst>
              </p:cNvPr>
              <p:cNvSpPr txBox="1"/>
              <p:nvPr/>
            </p:nvSpPr>
            <p:spPr>
              <a:xfrm>
                <a:off x="1572890" y="2334919"/>
                <a:ext cx="3823932" cy="830997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5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CL" sz="5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CAED1B9-A23B-4575-BAE9-065618484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890" y="2334919"/>
                <a:ext cx="382393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9C610B9D-2EDC-430E-B2D1-8A6D4D737F93}"/>
              </a:ext>
            </a:extLst>
          </p:cNvPr>
          <p:cNvGrpSpPr/>
          <p:nvPr/>
        </p:nvGrpSpPr>
        <p:grpSpPr>
          <a:xfrm>
            <a:off x="5858397" y="2396474"/>
            <a:ext cx="5228700" cy="707886"/>
            <a:chOff x="5759199" y="1872599"/>
            <a:chExt cx="5228700" cy="707886"/>
          </a:xfrm>
        </p:grpSpPr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32055CF0-59BE-423A-AA97-639931BCFC60}"/>
                </a:ext>
              </a:extLst>
            </p:cNvPr>
            <p:cNvCxnSpPr>
              <a:cxnSpLocks/>
            </p:cNvCxnSpPr>
            <p:nvPr/>
          </p:nvCxnSpPr>
          <p:spPr>
            <a:xfrm>
              <a:off x="5759199" y="2226542"/>
              <a:ext cx="1449469" cy="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4569A959-AE98-48DC-A8CA-95A73CD63645}"/>
                </a:ext>
              </a:extLst>
            </p:cNvPr>
            <p:cNvSpPr txBox="1"/>
            <p:nvPr/>
          </p:nvSpPr>
          <p:spPr>
            <a:xfrm>
              <a:off x="7403912" y="1872599"/>
              <a:ext cx="3583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accent4"/>
                  </a:solidFill>
                  <a:latin typeface="Bierstadt" panose="020B0504020202020204" pitchFamily="34" charset="0"/>
                </a:rPr>
                <a:t>Ecuación lineal</a:t>
              </a:r>
              <a:endParaRPr lang="es-CL" sz="4000" dirty="0">
                <a:solidFill>
                  <a:schemeClr val="accent4"/>
                </a:solidFill>
                <a:latin typeface="Bierstadt" panose="020B0504020202020204" pitchFamily="34" charset="0"/>
              </a:endParaRP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A68E37B-BB34-44C0-AC69-64187FB9DC71}"/>
              </a:ext>
            </a:extLst>
          </p:cNvPr>
          <p:cNvSpPr txBox="1"/>
          <p:nvPr/>
        </p:nvSpPr>
        <p:spPr>
          <a:xfrm>
            <a:off x="871537" y="5003420"/>
            <a:ext cx="10448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u="sng" dirty="0">
                <a:solidFill>
                  <a:schemeClr val="accent4"/>
                </a:solidFill>
                <a:latin typeface="Bierstadt" panose="020B0504020202020204" pitchFamily="34" charset="0"/>
                <a:ea typeface="Cambria" panose="02040503050406030204" pitchFamily="18" charset="0"/>
              </a:rPr>
              <a:t>Combinación lineal: </a:t>
            </a:r>
            <a:r>
              <a:rPr lang="es-MX" sz="3200" dirty="0">
                <a:latin typeface="Bierstadt" panose="020B0504020202020204" pitchFamily="34" charset="0"/>
                <a:ea typeface="Cambria" panose="02040503050406030204" pitchFamily="18" charset="0"/>
              </a:rPr>
              <a:t>tomar ciertos elementos, escalarlos (multiplicarlos por un escalar) y sumar los resultados</a:t>
            </a:r>
            <a:endParaRPr lang="es-CL" sz="3200" dirty="0">
              <a:latin typeface="Bierstadt" panose="020B0504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91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638804" cy="2197589"/>
            <a:chOff x="6939945" y="2581143"/>
            <a:chExt cx="6638804" cy="2197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638804" cy="2197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12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638804" cy="21975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17A8F71-1EFD-4B2F-BEDC-B1BCB83C80FE}"/>
                  </a:ext>
                </a:extLst>
              </p:cNvPr>
              <p:cNvSpPr txBox="1"/>
              <p:nvPr/>
            </p:nvSpPr>
            <p:spPr>
              <a:xfrm>
                <a:off x="3163079" y="4845916"/>
                <a:ext cx="602098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−  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0        3 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⋅  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−9</m:t>
                      </m:r>
                    </m:oMath>
                  </m:oMathPara>
                </a14:m>
                <a:endParaRPr lang="es-CL" sz="5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17A8F71-1EFD-4B2F-BEDC-B1BCB83C8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079" y="4845916"/>
                <a:ext cx="602098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42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-0.12107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712542" cy="2197589"/>
            <a:chOff x="6939945" y="2581143"/>
            <a:chExt cx="6712542" cy="2197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712542" cy="2197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12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12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712542" cy="21975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/>
              <p:nvPr/>
            </p:nvSpPr>
            <p:spPr>
              <a:xfrm>
                <a:off x="9220652" y="4715820"/>
                <a:ext cx="26012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/⋅(−2)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652" y="4715820"/>
                <a:ext cx="260123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14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712542" cy="2197589"/>
            <a:chOff x="6939945" y="2581143"/>
            <a:chExt cx="6712542" cy="2197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712542" cy="2197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12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12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712542" cy="21975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EB467A6-4A5A-46A7-AA6B-6F14C6AD12E1}"/>
                  </a:ext>
                </a:extLst>
              </p:cNvPr>
              <p:cNvSpPr txBox="1"/>
              <p:nvPr/>
            </p:nvSpPr>
            <p:spPr>
              <a:xfrm>
                <a:off x="2873829" y="4845916"/>
                <a:ext cx="631023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−  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0   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−2 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⋅  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CL" sz="5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EB467A6-4A5A-46A7-AA6B-6F14C6AD1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829" y="4845916"/>
                <a:ext cx="631023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59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1.04167E-6 -0.2338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712542" cy="2197589"/>
            <a:chOff x="6939945" y="2581143"/>
            <a:chExt cx="6712542" cy="2197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712542" cy="2197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12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12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712542" cy="21975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/>
              <p:nvPr/>
            </p:nvSpPr>
            <p:spPr>
              <a:xfrm>
                <a:off x="9304628" y="3521502"/>
                <a:ext cx="2080611" cy="164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628" y="3521502"/>
                <a:ext cx="2080611" cy="164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0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712543" cy="2214452"/>
            <a:chOff x="6939945" y="2581143"/>
            <a:chExt cx="6712543" cy="2214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712543" cy="22144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712543" cy="22144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/>
              <p:nvPr/>
            </p:nvSpPr>
            <p:spPr>
              <a:xfrm>
                <a:off x="9192661" y="3960482"/>
                <a:ext cx="208061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/⋅3</m:t>
                      </m:r>
                    </m:oMath>
                  </m:oMathPara>
                </a14:m>
                <a:endParaRPr lang="es-CL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61" y="3960482"/>
                <a:ext cx="208061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1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754954" y="3323353"/>
            <a:ext cx="6712543" cy="2214452"/>
            <a:chOff x="6939945" y="2581143"/>
            <a:chExt cx="6712543" cy="22144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712543" cy="22144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712543" cy="22144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97611" y="2657918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1EAAAA9-172C-42DC-B301-3C94BDD17F11}"/>
                  </a:ext>
                </a:extLst>
              </p:cNvPr>
              <p:cNvSpPr txBox="1"/>
              <p:nvPr/>
            </p:nvSpPr>
            <p:spPr>
              <a:xfrm>
                <a:off x="3181741" y="4043529"/>
                <a:ext cx="5784975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−  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3        0 </m:t>
                      </m:r>
                      <m:r>
                        <a:rPr lang="es-MX" sz="5400" b="0" i="1" smtClean="0">
                          <a:solidFill>
                            <a:srgbClr val="F3F0DE"/>
                          </a:solidFill>
                          <a:latin typeface="Cambria Math" panose="02040503050406030204" pitchFamily="18" charset="0"/>
                        </a:rPr>
                        <m:t>⋅    </m:t>
                      </m:r>
                      <m:r>
                        <a:rPr lang="es-MX" sz="5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CL" sz="5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1EAAAA9-172C-42DC-B301-3C94BDD1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41" y="4043529"/>
                <a:ext cx="5784975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3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2.91667E-6 -0.12106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617897" y="3323352"/>
            <a:ext cx="6956200" cy="2197589"/>
            <a:chOff x="6939945" y="2581143"/>
            <a:chExt cx="6956200" cy="2197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956200" cy="2197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956200" cy="21975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18909" y="2660932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/>
              <p:nvPr/>
            </p:nvSpPr>
            <p:spPr>
              <a:xfrm>
                <a:off x="9192661" y="2682189"/>
                <a:ext cx="2080611" cy="164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E54F769F-E6EE-4B69-A915-56DFB142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61" y="2682189"/>
                <a:ext cx="2080611" cy="164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15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4C832-BFFC-4F02-962E-9190BBD99122}"/>
              </a:ext>
            </a:extLst>
          </p:cNvPr>
          <p:cNvGrpSpPr/>
          <p:nvPr/>
        </p:nvGrpSpPr>
        <p:grpSpPr>
          <a:xfrm>
            <a:off x="2617897" y="3323352"/>
            <a:ext cx="6956200" cy="2197589"/>
            <a:chOff x="6939945" y="2581143"/>
            <a:chExt cx="6956200" cy="2197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/>
                <p:nvPr/>
              </p:nvSpPr>
              <p:spPr>
                <a:xfrm>
                  <a:off x="6939945" y="2581143"/>
                  <a:ext cx="6956200" cy="2197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5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5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0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1</m:t>
                                  </m:r>
                                </m:e>
                                <m:e>
                                  <m:r>
                                    <a:rPr lang="es-MX" sz="5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−3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54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A8AC3639-B031-421B-83E8-A57B56870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45" y="2581143"/>
                  <a:ext cx="6956200" cy="21975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9A065B4-21B9-4AE2-AD8D-9453C10987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18909" y="2660932"/>
              <a:ext cx="0" cy="2117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</p:spTree>
    <p:extLst>
      <p:ext uri="{BB962C8B-B14F-4D97-AF65-F5344CB8AC3E}">
        <p14:creationId xmlns:p14="http://schemas.microsoft.com/office/powerpoint/2010/main" val="353410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02E3A-DA4B-4F5D-9C69-1B2679ABF71F}"/>
              </a:ext>
            </a:extLst>
          </p:cNvPr>
          <p:cNvSpPr txBox="1"/>
          <p:nvPr/>
        </p:nvSpPr>
        <p:spPr>
          <a:xfrm>
            <a:off x="478969" y="765946"/>
            <a:ext cx="11234057" cy="1569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Con la matriz se puede hacer lo mismo </a:t>
            </a:r>
            <a:r>
              <a:rPr lang="es-CL" sz="4800" dirty="0">
                <a:solidFill>
                  <a:schemeClr val="accent4"/>
                </a:solidFill>
                <a:latin typeface="Bierstadt" panose="020B0504020202020204" pitchFamily="34" charset="0"/>
              </a:rPr>
              <a:t>que en un sistema de ecuaciones lineales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4FB4414-31A6-400F-8A98-B9B3B93AD362}"/>
              </a:ext>
            </a:extLst>
          </p:cNvPr>
          <p:cNvGrpSpPr/>
          <p:nvPr/>
        </p:nvGrpSpPr>
        <p:grpSpPr>
          <a:xfrm>
            <a:off x="2761393" y="2998424"/>
            <a:ext cx="6463942" cy="2768021"/>
            <a:chOff x="2864029" y="538037"/>
            <a:chExt cx="6463942" cy="2768021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232FFC12-BC41-4F3A-9A1E-308AD0AF3268}"/>
                </a:ext>
              </a:extLst>
            </p:cNvPr>
            <p:cNvGrpSpPr/>
            <p:nvPr/>
          </p:nvGrpSpPr>
          <p:grpSpPr>
            <a:xfrm>
              <a:off x="2864029" y="538037"/>
              <a:ext cx="6463942" cy="2768021"/>
              <a:chOff x="1483567" y="827286"/>
              <a:chExt cx="6463942" cy="27680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id="{325DDCD7-D5CC-4101-B18F-6C9A4104A8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43797" y="827537"/>
                    <a:ext cx="1342235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=4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BF915A84-224B-4C30-A430-4D9FDAA85B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3797" y="827537"/>
                    <a:ext cx="134223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83766FF1-A8D4-4215-952A-48EFE8DA80E6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5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s-CL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7D6D3A19-BA70-4AA5-AB1B-2BB1DC890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6683" y="1738299"/>
                    <a:ext cx="1484851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C0C09530-7F21-4CE7-BCC6-5C3734048B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3567" y="3563705"/>
                <a:ext cx="6463942" cy="3160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A006234E-15AD-463D-AD0C-E440E090C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7509" y="827286"/>
                <a:ext cx="0" cy="276802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793D6E8D-A117-4BC9-8323-86485EF78FF9}"/>
                    </a:ext>
                  </a:extLst>
                </p:cNvPr>
                <p:cNvSpPr txBox="1"/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sz="5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</m:oMath>
                    </m:oMathPara>
                  </a14:m>
                  <a:endParaRPr lang="es-CL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75F4B130-475D-464B-9910-4CAB81C6F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574" y="2347740"/>
                  <a:ext cx="2307363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6753D1E9-A1B6-4038-9A24-56BA0500960E}"/>
                  </a:ext>
                </a:extLst>
              </p:cNvPr>
              <p:cNvSpPr txBox="1"/>
              <p:nvPr/>
            </p:nvSpPr>
            <p:spPr>
              <a:xfrm>
                <a:off x="5207594" y="3925391"/>
                <a:ext cx="64342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6753D1E9-A1B6-4038-9A24-56BA05009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594" y="3925391"/>
                <a:ext cx="64342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EE3F72E-C274-455B-AD19-8FB2BE095778}"/>
                  </a:ext>
                </a:extLst>
              </p:cNvPr>
              <p:cNvSpPr txBox="1"/>
              <p:nvPr/>
            </p:nvSpPr>
            <p:spPr>
              <a:xfrm>
                <a:off x="3219062" y="2998675"/>
                <a:ext cx="152089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5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EE3F72E-C274-455B-AD19-8FB2BE09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062" y="2998675"/>
                <a:ext cx="152089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478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7 L 0.12747 -3.7037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25534 4.81481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EC9EFE0-5905-4ABB-B48B-EFB46E595427}"/>
              </a:ext>
            </a:extLst>
          </p:cNvPr>
          <p:cNvSpPr txBox="1"/>
          <p:nvPr/>
        </p:nvSpPr>
        <p:spPr>
          <a:xfrm>
            <a:off x="600269" y="416602"/>
            <a:ext cx="10991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u="sng" dirty="0">
                <a:solidFill>
                  <a:schemeClr val="accent1"/>
                </a:solidFill>
                <a:latin typeface="Sitka Text" panose="02000505000000020004" pitchFamily="2" charset="0"/>
              </a:rPr>
              <a:t>Operaciones Elementales Fila</a:t>
            </a:r>
            <a:endParaRPr lang="es-CL" sz="6000" u="sng" dirty="0">
              <a:solidFill>
                <a:schemeClr val="accent1"/>
              </a:solidFill>
              <a:latin typeface="Sitka Text" panose="02000505000000020004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630E48-1852-4DD4-99F5-2C7DF9C8C1E5}"/>
              </a:ext>
            </a:extLst>
          </p:cNvPr>
          <p:cNvSpPr txBox="1"/>
          <p:nvPr/>
        </p:nvSpPr>
        <p:spPr>
          <a:xfrm>
            <a:off x="1108787" y="1768621"/>
            <a:ext cx="99744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MX" sz="4000" dirty="0">
                <a:latin typeface="Bierstadt" panose="020B0504020202020204" pitchFamily="34" charset="0"/>
              </a:rPr>
              <a:t>Intercambiar dos filas</a:t>
            </a:r>
          </a:p>
          <a:p>
            <a:pPr marL="742950" indent="-742950">
              <a:buFont typeface="+mj-lt"/>
              <a:buAutoNum type="arabicPeriod"/>
            </a:pPr>
            <a:r>
              <a:rPr lang="es-MX" sz="4000" dirty="0">
                <a:latin typeface="Bierstadt" panose="020B0504020202020204" pitchFamily="34" charset="0"/>
              </a:rPr>
              <a:t>Multiplicar una fila por un escalar</a:t>
            </a:r>
          </a:p>
          <a:p>
            <a:pPr marL="742950" indent="-742950">
              <a:buFont typeface="+mj-lt"/>
              <a:buAutoNum type="arabicPeriod"/>
            </a:pPr>
            <a:r>
              <a:rPr lang="es-MX" sz="4000" dirty="0">
                <a:latin typeface="Bierstadt" panose="020B0504020202020204" pitchFamily="34" charset="0"/>
              </a:rPr>
              <a:t>Sumarle a una fila una copia escalada de otra fila </a:t>
            </a:r>
            <a:endParaRPr lang="es-CL" sz="4000" dirty="0">
              <a:latin typeface="Bierstadt" panose="020B05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77D2F0-363B-49E4-B388-079ED5ED7906}"/>
              </a:ext>
            </a:extLst>
          </p:cNvPr>
          <p:cNvSpPr txBox="1"/>
          <p:nvPr/>
        </p:nvSpPr>
        <p:spPr>
          <a:xfrm>
            <a:off x="1108787" y="4586166"/>
            <a:ext cx="9974424" cy="144655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accent2"/>
                </a:solidFill>
                <a:latin typeface="Bierstadt" panose="020B0504020202020204" pitchFamily="34" charset="0"/>
              </a:rPr>
              <a:t>Estas operaciones no cambian las soluciones del sistema</a:t>
            </a:r>
            <a:endParaRPr lang="es-CL" sz="4400" dirty="0">
              <a:solidFill>
                <a:schemeClr val="accent2"/>
              </a:solidFill>
              <a:latin typeface="Bierstad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11D91E4-509E-49C8-B102-C72BA2F48F01}"/>
              </a:ext>
            </a:extLst>
          </p:cNvPr>
          <p:cNvSpPr txBox="1"/>
          <p:nvPr/>
        </p:nvSpPr>
        <p:spPr>
          <a:xfrm>
            <a:off x="762000" y="537091"/>
            <a:ext cx="333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u="sng" dirty="0">
                <a:solidFill>
                  <a:schemeClr val="accent2"/>
                </a:solidFill>
                <a:latin typeface="Bierstadt" panose="020B0504020202020204" pitchFamily="34" charset="0"/>
              </a:rPr>
              <a:t>Ejemplo</a:t>
            </a:r>
            <a:r>
              <a:rPr lang="es-MX" sz="3600" u="sng" dirty="0">
                <a:solidFill>
                  <a:schemeClr val="accent2"/>
                </a:solidFill>
                <a:latin typeface="Bierstadt" panose="020B0504020202020204" pitchFamily="34" charset="0"/>
              </a:rPr>
              <a:t>:</a:t>
            </a:r>
            <a:endParaRPr lang="es-CL" sz="3600" u="sng" dirty="0">
              <a:solidFill>
                <a:schemeClr val="accent2"/>
              </a:solidFill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86EEBFD-1D21-4DD0-BB72-9F012F95C215}"/>
                  </a:ext>
                </a:extLst>
              </p:cNvPr>
              <p:cNvSpPr txBox="1"/>
              <p:nvPr/>
            </p:nvSpPr>
            <p:spPr>
              <a:xfrm>
                <a:off x="3143252" y="537091"/>
                <a:ext cx="24765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86EEBFD-1D21-4DD0-BB72-9F012F95C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2" y="537091"/>
                <a:ext cx="247650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6E509E7-98B6-4B59-975C-CF77C06670D3}"/>
                  </a:ext>
                </a:extLst>
              </p:cNvPr>
              <p:cNvSpPr txBox="1"/>
              <p:nvPr/>
            </p:nvSpPr>
            <p:spPr>
              <a:xfrm>
                <a:off x="5029202" y="201402"/>
                <a:ext cx="2476500" cy="12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6E509E7-98B6-4B59-975C-CF77C066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2" y="201402"/>
                <a:ext cx="2476500" cy="1244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49BC796-589D-4ECB-86B9-E8A50289258B}"/>
                  </a:ext>
                </a:extLst>
              </p:cNvPr>
              <p:cNvSpPr txBox="1"/>
              <p:nvPr/>
            </p:nvSpPr>
            <p:spPr>
              <a:xfrm>
                <a:off x="3443289" y="1317397"/>
                <a:ext cx="2100264" cy="1244828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MX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49BC796-589D-4ECB-86B9-E8A502892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89" y="1317397"/>
                <a:ext cx="2100264" cy="1244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6538404-760B-471F-85BA-470DC51F3FF8}"/>
                  </a:ext>
                </a:extLst>
              </p:cNvPr>
              <p:cNvSpPr txBox="1"/>
              <p:nvPr/>
            </p:nvSpPr>
            <p:spPr>
              <a:xfrm>
                <a:off x="1314449" y="3705225"/>
                <a:ext cx="9258301" cy="2094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CL" sz="3200" dirty="0">
                    <a:solidFill>
                      <a:schemeClr val="accent1"/>
                    </a:solidFill>
                    <a:latin typeface="Bierstadt" panose="020B0504020202020204" pitchFamily="34" charset="0"/>
                  </a:rPr>
                  <a:t> </a:t>
                </a:r>
                <a:r>
                  <a:rPr lang="es-CL" sz="3200" dirty="0">
                    <a:latin typeface="Bierstadt" panose="020B0504020202020204" pitchFamily="34" charset="0"/>
                  </a:rPr>
                  <a:t>es solución a la ecuación </a:t>
                </a:r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s-MX" sz="3200" b="0" dirty="0">
                  <a:latin typeface="Bierstadt" panose="020B05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CL" sz="3200" dirty="0">
                    <a:latin typeface="Bierstadt" panose="020B0504020202020204" pitchFamily="34" charset="0"/>
                  </a:rPr>
                  <a:t> es la </a:t>
                </a:r>
                <a:r>
                  <a:rPr lang="es-CL" sz="3200" u="sng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ÚNICA</a:t>
                </a:r>
                <a:r>
                  <a:rPr lang="es-CL" sz="3200" dirty="0">
                    <a:latin typeface="Bierstadt" panose="020B0504020202020204" pitchFamily="34" charset="0"/>
                  </a:rPr>
                  <a:t> solución a tal ecuación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6538404-760B-471F-85BA-470DC51F3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49" y="3705225"/>
                <a:ext cx="9258301" cy="2094612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81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6B7DA7BB-CD20-4996-9967-6F61942E18AC}"/>
              </a:ext>
            </a:extLst>
          </p:cNvPr>
          <p:cNvGrpSpPr/>
          <p:nvPr/>
        </p:nvGrpSpPr>
        <p:grpSpPr>
          <a:xfrm>
            <a:off x="513388" y="2886649"/>
            <a:ext cx="10841979" cy="3075326"/>
            <a:chOff x="513388" y="2886649"/>
            <a:chExt cx="10841979" cy="3075326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83CDBA2A-FB66-4C63-95A8-A13FB92BB529}"/>
                </a:ext>
              </a:extLst>
            </p:cNvPr>
            <p:cNvGrpSpPr/>
            <p:nvPr/>
          </p:nvGrpSpPr>
          <p:grpSpPr>
            <a:xfrm>
              <a:off x="513388" y="3885251"/>
              <a:ext cx="5880456" cy="2076724"/>
              <a:chOff x="3102428" y="4164685"/>
              <a:chExt cx="5880456" cy="20767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4B829018-C636-4674-BFAA-A711863DF074}"/>
                      </a:ext>
                    </a:extLst>
                  </p:cNvPr>
                  <p:cNvSpPr txBox="1"/>
                  <p:nvPr/>
                </p:nvSpPr>
                <p:spPr>
                  <a:xfrm>
                    <a:off x="3102428" y="4164685"/>
                    <a:ext cx="5880456" cy="20694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−21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MX" sz="3600" b="0" dirty="0"/>
                  </a:p>
                </p:txBody>
              </p:sp>
            </mc:Choice>
            <mc:Fallback xmlns=""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4B829018-C636-4674-BFAA-A711863DF0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2428" y="4164685"/>
                    <a:ext cx="5880456" cy="20694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0B93AAD4-1EFF-4804-A528-BCEEA42EE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3744" y="4164685"/>
                <a:ext cx="0" cy="20767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7D146F4B-39CF-484C-BC17-195AAF7B3662}"/>
                </a:ext>
              </a:extLst>
            </p:cNvPr>
            <p:cNvSpPr txBox="1"/>
            <p:nvPr/>
          </p:nvSpPr>
          <p:spPr>
            <a:xfrm>
              <a:off x="7190578" y="4458292"/>
              <a:ext cx="4164789" cy="923330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5400" dirty="0">
                  <a:solidFill>
                    <a:schemeClr val="accent2"/>
                  </a:solidFill>
                </a:rPr>
                <a:t>MATRIZ</a:t>
              </a:r>
              <a:endParaRPr lang="es-CL" sz="5400" dirty="0">
                <a:solidFill>
                  <a:schemeClr val="accent2"/>
                </a:solidFill>
              </a:endParaRPr>
            </a:p>
          </p:txBody>
        </p: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04F7EE2F-DF5F-40E4-9BEE-4831F92B0B73}"/>
                </a:ext>
              </a:extLst>
            </p:cNvPr>
            <p:cNvCxnSpPr>
              <a:cxnSpLocks/>
            </p:cNvCxnSpPr>
            <p:nvPr/>
          </p:nvCxnSpPr>
          <p:spPr>
            <a:xfrm>
              <a:off x="9272972" y="2886649"/>
              <a:ext cx="0" cy="1278294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6469F46-BAB9-44AF-8217-E537B665C31F}"/>
              </a:ext>
            </a:extLst>
          </p:cNvPr>
          <p:cNvGrpSpPr/>
          <p:nvPr/>
        </p:nvGrpSpPr>
        <p:grpSpPr>
          <a:xfrm>
            <a:off x="451717" y="596015"/>
            <a:ext cx="11112953" cy="2717962"/>
            <a:chOff x="451717" y="596015"/>
            <a:chExt cx="11112953" cy="2717962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5DF44A6B-D7BF-4CBA-B6DC-68CA05280B26}"/>
                </a:ext>
              </a:extLst>
            </p:cNvPr>
            <p:cNvGrpSpPr/>
            <p:nvPr/>
          </p:nvGrpSpPr>
          <p:grpSpPr>
            <a:xfrm>
              <a:off x="451717" y="596015"/>
              <a:ext cx="5748920" cy="2717962"/>
              <a:chOff x="2213323" y="1911987"/>
              <a:chExt cx="5748920" cy="2717962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0E4B2834-F4AF-47BB-8028-FC8BA7C1B37A}"/>
                  </a:ext>
                </a:extLst>
              </p:cNvPr>
              <p:cNvGrpSpPr/>
              <p:nvPr/>
            </p:nvGrpSpPr>
            <p:grpSpPr>
              <a:xfrm>
                <a:off x="2213323" y="1911987"/>
                <a:ext cx="5748920" cy="2717962"/>
                <a:chOff x="1676989" y="754446"/>
                <a:chExt cx="5748920" cy="271796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CuadroTexto 7">
                      <a:extLst>
                        <a:ext uri="{FF2B5EF4-FFF2-40B4-BE49-F238E27FC236}">
                          <a16:creationId xmlns:a16="http://schemas.microsoft.com/office/drawing/2014/main" id="{13C59F1A-2289-4D10-B7E4-9364BB9F12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32042" y="844748"/>
                      <a:ext cx="4996860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  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= 22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8" name="CuadroTexto 7">
                      <a:extLst>
                        <a:ext uri="{FF2B5EF4-FFF2-40B4-BE49-F238E27FC236}">
                          <a16:creationId xmlns:a16="http://schemas.microsoft.com/office/drawing/2014/main" id="{13C59F1A-2289-4D10-B7E4-9364BB9F12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32042" y="844748"/>
                      <a:ext cx="4996860" cy="55399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uadroTexto 8">
                      <a:extLst>
                        <a:ext uri="{FF2B5EF4-FFF2-40B4-BE49-F238E27FC236}">
                          <a16:creationId xmlns:a16="http://schemas.microsoft.com/office/drawing/2014/main" id="{75B58071-B8D3-45C7-94F6-EDC4D4408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76989" y="1485859"/>
                      <a:ext cx="548868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  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= 14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9" name="CuadroTexto 8">
                      <a:extLst>
                        <a:ext uri="{FF2B5EF4-FFF2-40B4-BE49-F238E27FC236}">
                          <a16:creationId xmlns:a16="http://schemas.microsoft.com/office/drawing/2014/main" id="{75B58071-B8D3-45C7-94F6-EDC4D44089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6989" y="1485859"/>
                      <a:ext cx="5488682" cy="55399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D8B736AE-14D5-4AE6-A23E-3ED10CADB4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3673" y="2126970"/>
                      <a:ext cx="5132815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MX" sz="3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+  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=−8</m:t>
                            </m:r>
                          </m:oMath>
                        </m:oMathPara>
                      </a14:m>
                      <a:endParaRPr lang="es-CL" sz="1200" dirty="0"/>
                    </a:p>
                  </p:txBody>
                </p:sp>
              </mc:Choice>
              <mc:Fallback xmlns=""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D8B736AE-14D5-4AE6-A23E-3ED10CADB4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3673" y="2126970"/>
                      <a:ext cx="5132815" cy="55399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Conector recto 10">
                  <a:extLst>
                    <a:ext uri="{FF2B5EF4-FFF2-40B4-BE49-F238E27FC236}">
                      <a16:creationId xmlns:a16="http://schemas.microsoft.com/office/drawing/2014/main" id="{EF853FD3-4FC2-41ED-B7D1-0EF9588DD8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76989" y="3472408"/>
                  <a:ext cx="574892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11">
                  <a:extLst>
                    <a:ext uri="{FF2B5EF4-FFF2-40B4-BE49-F238E27FC236}">
                      <a16:creationId xmlns:a16="http://schemas.microsoft.com/office/drawing/2014/main" id="{1324ED82-B363-4F45-AC45-C848B400C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25909" y="754446"/>
                  <a:ext cx="0" cy="271796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>
                    <a:extLst>
                      <a:ext uri="{FF2B5EF4-FFF2-40B4-BE49-F238E27FC236}">
                        <a16:creationId xmlns:a16="http://schemas.microsoft.com/office/drawing/2014/main" id="{D85BD1D9-E1EC-4D91-B5FF-2BACD808A74E}"/>
                      </a:ext>
                    </a:extLst>
                  </p:cNvPr>
                  <p:cNvSpPr txBox="1"/>
                  <p:nvPr/>
                </p:nvSpPr>
                <p:spPr>
                  <a:xfrm>
                    <a:off x="2632380" y="3925622"/>
                    <a:ext cx="5225226" cy="5539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sz="36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=−21</m:t>
                          </m:r>
                        </m:oMath>
                      </m:oMathPara>
                    </a14:m>
                    <a:endParaRPr lang="es-CL" sz="1200" dirty="0"/>
                  </a:p>
                </p:txBody>
              </p:sp>
            </mc:Choice>
            <mc:Fallback xmlns="">
              <p:sp>
                <p:nvSpPr>
                  <p:cNvPr id="13" name="CuadroTexto 12">
                    <a:extLst>
                      <a:ext uri="{FF2B5EF4-FFF2-40B4-BE49-F238E27FC236}">
                        <a16:creationId xmlns:a16="http://schemas.microsoft.com/office/drawing/2014/main" id="{D85BD1D9-E1EC-4D91-B5FF-2BACD808A7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2380" y="3925622"/>
                    <a:ext cx="5225226" cy="55399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173FD27-3E8A-4621-8557-701409B1F18F}"/>
                </a:ext>
              </a:extLst>
            </p:cNvPr>
            <p:cNvSpPr txBox="1"/>
            <p:nvPr/>
          </p:nvSpPr>
          <p:spPr>
            <a:xfrm>
              <a:off x="6981277" y="1240315"/>
              <a:ext cx="4583393" cy="132343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accent2"/>
                  </a:solidFill>
                  <a:latin typeface="Bierstadt" panose="020B0504020202020204" pitchFamily="34" charset="0"/>
                  <a:cs typeface="Biome" panose="020B0503030204020804" pitchFamily="34" charset="0"/>
                </a:rPr>
                <a:t>Sistema de ecuaciones lineales</a:t>
              </a:r>
              <a:endParaRPr lang="es-CL" sz="4000" dirty="0">
                <a:solidFill>
                  <a:schemeClr val="accent2"/>
                </a:solidFill>
                <a:latin typeface="Bierstadt" panose="020B0504020202020204" pitchFamily="34" charset="0"/>
                <a:cs typeface="Biome" panose="020B05030302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3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0A9F08-E8DB-46AC-B116-06F0EC995450}"/>
              </a:ext>
            </a:extLst>
          </p:cNvPr>
          <p:cNvSpPr txBox="1"/>
          <p:nvPr/>
        </p:nvSpPr>
        <p:spPr>
          <a:xfrm>
            <a:off x="761299" y="1679124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1. </a:t>
            </a:r>
            <a:r>
              <a:rPr lang="es-MX" sz="2800" dirty="0">
                <a:latin typeface="Bierstadt" panose="020B0504020202020204" pitchFamily="34" charset="0"/>
              </a:rPr>
              <a:t>Seleccionar la primera fila y la primera columna.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D37B33B-41FC-4312-AEB0-E43198C02766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3A1B60-1CE3-4F35-A3C1-D242B949A9C8}"/>
              </a:ext>
            </a:extLst>
          </p:cNvPr>
          <p:cNvSpPr txBox="1"/>
          <p:nvPr/>
        </p:nvSpPr>
        <p:spPr>
          <a:xfrm>
            <a:off x="761299" y="2202344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en la primera columna todos los coeficientes son 0, selecciona la siguiente. Si también es nula, sigue avanzando hasta encontrar una no nula.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9239C764-9C23-426A-A283-C94021DD5AA0}"/>
              </a:ext>
            </a:extLst>
          </p:cNvPr>
          <p:cNvGrpSpPr/>
          <p:nvPr/>
        </p:nvGrpSpPr>
        <p:grpSpPr>
          <a:xfrm>
            <a:off x="2988256" y="3864784"/>
            <a:ext cx="6215484" cy="2141346"/>
            <a:chOff x="2988256" y="3864784"/>
            <a:chExt cx="6215484" cy="2141346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CD2F0915-227E-409D-A1AB-D32164589697}"/>
                </a:ext>
              </a:extLst>
            </p:cNvPr>
            <p:cNvGrpSpPr/>
            <p:nvPr/>
          </p:nvGrpSpPr>
          <p:grpSpPr>
            <a:xfrm>
              <a:off x="2988256" y="3929406"/>
              <a:ext cx="6215484" cy="2076724"/>
              <a:chOff x="513388" y="3877940"/>
              <a:chExt cx="6215484" cy="20767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>
                    <a:extLst>
                      <a:ext uri="{FF2B5EF4-FFF2-40B4-BE49-F238E27FC236}">
                        <a16:creationId xmlns:a16="http://schemas.microsoft.com/office/drawing/2014/main" id="{0016A21C-6824-45F6-AC83-45EB37F96B0E}"/>
                      </a:ext>
                    </a:extLst>
                  </p:cNvPr>
                  <p:cNvSpPr txBox="1"/>
                  <p:nvPr/>
                </p:nvSpPr>
                <p:spPr>
                  <a:xfrm>
                    <a:off x="513388" y="3885251"/>
                    <a:ext cx="6215484" cy="20694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L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   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s-MX" sz="3600" b="0" i="1" smtClean="0">
                                        <a:solidFill>
                                          <a:srgbClr val="F3F0D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s-MX" sz="3600" b="0" i="1" smtClean="0">
                                        <a:solidFill>
                                          <a:srgbClr val="F3F0D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1    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s-MX" sz="3600" b="0" i="1" smtClean="0">
                                        <a:solidFill>
                                          <a:srgbClr val="F3F0D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s-MX" sz="3600" b="0" i="1" smtClean="0">
                                        <a:solidFill>
                                          <a:srgbClr val="F3F0D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MX" sz="3600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s-MX" sz="3600" b="0" dirty="0"/>
                  </a:p>
                </p:txBody>
              </p:sp>
            </mc:Choice>
            <mc:Fallback xmlns="">
              <p:sp>
                <p:nvSpPr>
                  <p:cNvPr id="24" name="CuadroTexto 23">
                    <a:extLst>
                      <a:ext uri="{FF2B5EF4-FFF2-40B4-BE49-F238E27FC236}">
                        <a16:creationId xmlns:a16="http://schemas.microsoft.com/office/drawing/2014/main" id="{0016A21C-6824-45F6-AC83-45EB37F96B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88" y="3885251"/>
                    <a:ext cx="6215484" cy="20694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20AD7CAC-35B4-4EE3-9677-F97577487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1985" y="3877940"/>
                <a:ext cx="0" cy="20767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DB8D13A3-06A0-427F-B38A-2ACE6BFB0220}"/>
                    </a:ext>
                  </a:extLst>
                </p:cNvPr>
                <p:cNvSpPr txBox="1"/>
                <p:nvPr/>
              </p:nvSpPr>
              <p:spPr>
                <a:xfrm>
                  <a:off x="3390530" y="4413215"/>
                  <a:ext cx="552394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s-CL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 5  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  14   </m:t>
                              </m:r>
                            </m:e>
                          </m:mr>
                        </m:m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DB8D13A3-06A0-427F-B38A-2ACE6BFB02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0530" y="4413215"/>
                  <a:ext cx="5523948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D918D770-8F4D-4B7A-9E36-393116D1C6EF}"/>
                    </a:ext>
                  </a:extLst>
                </p:cNvPr>
                <p:cNvSpPr txBox="1"/>
                <p:nvPr/>
              </p:nvSpPr>
              <p:spPr>
                <a:xfrm>
                  <a:off x="3329326" y="3864784"/>
                  <a:ext cx="558325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s-CL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1  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 2  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  22   </m:t>
                              </m:r>
                            </m:e>
                          </m:mr>
                        </m:m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D918D770-8F4D-4B7A-9E36-393116D1C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326" y="3864784"/>
                  <a:ext cx="5583259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9868251E-E1D1-426F-AB41-366CD3C52EF5}"/>
                    </a:ext>
                  </a:extLst>
                </p:cNvPr>
                <p:cNvSpPr txBox="1"/>
                <p:nvPr/>
              </p:nvSpPr>
              <p:spPr>
                <a:xfrm>
                  <a:off x="3368171" y="4931085"/>
                  <a:ext cx="5465783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s-CL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2  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 1  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 2  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 −8  </m:t>
                              </m:r>
                            </m:e>
                          </m:mr>
                        </m:m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9868251E-E1D1-426F-AB41-366CD3C52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171" y="4931085"/>
                  <a:ext cx="5465783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42165225-230D-466F-9874-4CF7068143EC}"/>
                    </a:ext>
                  </a:extLst>
                </p:cNvPr>
                <p:cNvSpPr txBox="1"/>
                <p:nvPr/>
              </p:nvSpPr>
              <p:spPr>
                <a:xfrm>
                  <a:off x="3329325" y="5452132"/>
                  <a:ext cx="558326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s-CL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4  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 2  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 5  </m:t>
                              </m:r>
                            </m:e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 −21 </m:t>
                              </m:r>
                            </m:e>
                          </m:mr>
                        </m:m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42165225-230D-466F-9874-4CF706814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325" y="5452132"/>
                  <a:ext cx="5583260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4AC593D-0A2D-4438-8F8F-3BEFB0993AE4}"/>
              </a:ext>
            </a:extLst>
          </p:cNvPr>
          <p:cNvGrpSpPr/>
          <p:nvPr/>
        </p:nvGrpSpPr>
        <p:grpSpPr>
          <a:xfrm>
            <a:off x="3372225" y="3908764"/>
            <a:ext cx="5421066" cy="2148331"/>
            <a:chOff x="3640821" y="3698796"/>
            <a:chExt cx="5421066" cy="214833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36E5F51A-E849-465A-9CAB-7CC36E016E54}"/>
                </a:ext>
              </a:extLst>
            </p:cNvPr>
            <p:cNvSpPr/>
            <p:nvPr/>
          </p:nvSpPr>
          <p:spPr>
            <a:xfrm>
              <a:off x="3640822" y="3699445"/>
              <a:ext cx="721454" cy="2147682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F8A7C28B-6265-4F4B-955B-3BF8D04C0716}"/>
                </a:ext>
              </a:extLst>
            </p:cNvPr>
            <p:cNvSpPr/>
            <p:nvPr/>
          </p:nvSpPr>
          <p:spPr>
            <a:xfrm>
              <a:off x="3640821" y="3698796"/>
              <a:ext cx="5421066" cy="529255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41483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0A9F08-E8DB-46AC-B116-06F0EC995450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587427-1BD1-45E3-BC9C-822A97754F0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9CF1314-CB47-4E20-B83C-09DF4FCE6DA6}"/>
                  </a:ext>
                </a:extLst>
              </p:cNvPr>
              <p:cNvSpPr txBox="1"/>
              <p:nvPr/>
            </p:nvSpPr>
            <p:spPr>
              <a:xfrm>
                <a:off x="8771653" y="3818617"/>
                <a:ext cx="20806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/⋅3</m:t>
                      </m:r>
                    </m:oMath>
                  </m:oMathPara>
                </a14:m>
                <a:endParaRPr lang="es-CL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9CF1314-CB47-4E20-B83C-09DF4FCE6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653" y="3818617"/>
                <a:ext cx="208061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56030096-0CA5-4EB7-BA3B-46D6F24D8B1D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9339CF29-6C57-4F30-BB63-E0DB9098C967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9339CF29-6C57-4F30-BB63-E0DB9098C9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2D1E407B-ECA5-4833-8F25-C94BF850FBF2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9DD9C4B-703B-4C37-834E-FD5FD3737AE9}"/>
                  </a:ext>
                </a:extLst>
              </p:cNvPr>
              <p:cNvSpPr txBox="1"/>
              <p:nvPr/>
            </p:nvSpPr>
            <p:spPr>
              <a:xfrm>
                <a:off x="3390530" y="4413215"/>
                <a:ext cx="55239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14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9DD9C4B-703B-4C37-834E-FD5FD373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0" y="4413215"/>
                <a:ext cx="552394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C2DFFCB-A4E9-4742-8B1C-1C726134F4B3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C2DFFCB-A4E9-4742-8B1C-1C726134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BB58C4B-B68C-4522-94C7-00BAB3AEC20C}"/>
                  </a:ext>
                </a:extLst>
              </p:cNvPr>
              <p:cNvSpPr txBox="1"/>
              <p:nvPr/>
            </p:nvSpPr>
            <p:spPr>
              <a:xfrm>
                <a:off x="3368171" y="4931085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−8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BB58C4B-B68C-4522-94C7-00BAB3AEC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171" y="4931085"/>
                <a:ext cx="546578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71672233-E145-49B6-BD2C-51D518C78E1B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4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−21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71672233-E145-49B6-BD2C-51D518C78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o 24">
            <a:extLst>
              <a:ext uri="{FF2B5EF4-FFF2-40B4-BE49-F238E27FC236}">
                <a16:creationId xmlns:a16="http://schemas.microsoft.com/office/drawing/2014/main" id="{4EACFEF8-97C4-4586-828B-9A9A3EE26B6F}"/>
              </a:ext>
            </a:extLst>
          </p:cNvPr>
          <p:cNvGrpSpPr/>
          <p:nvPr/>
        </p:nvGrpSpPr>
        <p:grpSpPr>
          <a:xfrm>
            <a:off x="3372225" y="3908764"/>
            <a:ext cx="5421066" cy="2148331"/>
            <a:chOff x="3640821" y="3698796"/>
            <a:chExt cx="5421066" cy="2148331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265B8FC7-EB30-4585-BD41-0588184720F5}"/>
                </a:ext>
              </a:extLst>
            </p:cNvPr>
            <p:cNvSpPr/>
            <p:nvPr/>
          </p:nvSpPr>
          <p:spPr>
            <a:xfrm>
              <a:off x="3640822" y="3699445"/>
              <a:ext cx="721454" cy="2147682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A1933BFE-726A-445D-ADF6-14DBB429BD36}"/>
                </a:ext>
              </a:extLst>
            </p:cNvPr>
            <p:cNvSpPr/>
            <p:nvPr/>
          </p:nvSpPr>
          <p:spPr>
            <a:xfrm>
              <a:off x="3640821" y="3698796"/>
              <a:ext cx="5421066" cy="529255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0F1C570-87A1-4EF2-81C1-DBC113C51899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53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0A9F08-E8DB-46AC-B116-06F0EC995450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587427-1BD1-45E3-BC9C-822A97754F0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4BAD827-6DC2-4E7B-8CBC-D6684CC329FE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33E58D5F-BBB3-44D1-B6A1-65F1503AE404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33E58D5F-BBB3-44D1-B6A1-65F1503AE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127F5C6-7FB8-4AB7-A4CE-D9F51BCB30E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3D3B86D-53A3-4AEE-8C55-F7060DF85114}"/>
                  </a:ext>
                </a:extLst>
              </p:cNvPr>
              <p:cNvSpPr txBox="1"/>
              <p:nvPr/>
            </p:nvSpPr>
            <p:spPr>
              <a:xfrm>
                <a:off x="3390530" y="4413215"/>
                <a:ext cx="55239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14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3D3B86D-53A3-4AEE-8C55-F7060DF85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30" y="4413215"/>
                <a:ext cx="552394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EC520B6-9BEF-452F-9EEF-E2E25BD632D9}"/>
                  </a:ext>
                </a:extLst>
              </p:cNvPr>
              <p:cNvSpPr txBox="1"/>
              <p:nvPr/>
            </p:nvSpPr>
            <p:spPr>
              <a:xfrm>
                <a:off x="3181351" y="3863428"/>
                <a:ext cx="587692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3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6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−12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66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EC520B6-9BEF-452F-9EEF-E2E25BD63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1" y="3863428"/>
                <a:ext cx="587692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A74E1E1-3169-4F26-9D17-45B8BD419E14}"/>
                  </a:ext>
                </a:extLst>
              </p:cNvPr>
              <p:cNvSpPr txBox="1"/>
              <p:nvPr/>
            </p:nvSpPr>
            <p:spPr>
              <a:xfrm>
                <a:off x="3368171" y="4931085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−8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A74E1E1-3169-4F26-9D17-45B8BD419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171" y="4931085"/>
                <a:ext cx="546578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AD3AFD4-5292-43DD-A140-3400D38E650E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4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−21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AD3AFD4-5292-43DD-A140-3400D38E6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D59346B7-975A-4856-82AF-CA65C83107F4}"/>
              </a:ext>
            </a:extLst>
          </p:cNvPr>
          <p:cNvGrpSpPr/>
          <p:nvPr/>
        </p:nvGrpSpPr>
        <p:grpSpPr>
          <a:xfrm>
            <a:off x="3372225" y="3908764"/>
            <a:ext cx="5421066" cy="2148331"/>
            <a:chOff x="3640821" y="3698796"/>
            <a:chExt cx="5421066" cy="2148331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4AB16DAE-BE58-42DA-A22A-6C27BC2D0314}"/>
                </a:ext>
              </a:extLst>
            </p:cNvPr>
            <p:cNvSpPr/>
            <p:nvPr/>
          </p:nvSpPr>
          <p:spPr>
            <a:xfrm>
              <a:off x="3640822" y="3699445"/>
              <a:ext cx="721454" cy="2147682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FDBDBE6A-4C0B-4FFB-8A25-457B53958907}"/>
                </a:ext>
              </a:extLst>
            </p:cNvPr>
            <p:cNvSpPr/>
            <p:nvPr/>
          </p:nvSpPr>
          <p:spPr>
            <a:xfrm>
              <a:off x="3640821" y="3698796"/>
              <a:ext cx="5421066" cy="529255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302B35B-BDDC-4CDA-9C1B-330D87917C5A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409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3.125E-6 0.0807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0A9F08-E8DB-46AC-B116-06F0EC995450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587427-1BD1-45E3-BC9C-822A97754F0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B2FC908-B758-4DA0-95AA-B6532B4E9EE4}"/>
                  </a:ext>
                </a:extLst>
              </p:cNvPr>
              <p:cNvSpPr txBox="1"/>
              <p:nvPr/>
            </p:nvSpPr>
            <p:spPr>
              <a:xfrm>
                <a:off x="9039227" y="3818617"/>
                <a:ext cx="18130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/⋅(−2)</m:t>
                      </m:r>
                    </m:oMath>
                  </m:oMathPara>
                </a14:m>
                <a:endParaRPr lang="es-CL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B2FC908-B758-4DA0-95AA-B6532B4E9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227" y="3818617"/>
                <a:ext cx="181303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>
            <a:extLst>
              <a:ext uri="{FF2B5EF4-FFF2-40B4-BE49-F238E27FC236}">
                <a16:creationId xmlns:a16="http://schemas.microsoft.com/office/drawing/2014/main" id="{720537F3-E182-4994-9436-67969FE51E5F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3B2DC959-0A3E-4083-B5DE-6A467E9D1F03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3B2DC959-0A3E-4083-B5DE-6A467E9D1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4682528A-66FA-479E-B04A-52B2F120E13D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F77FD58-7122-478E-9251-48A2AB4189A6}"/>
                  </a:ext>
                </a:extLst>
              </p:cNvPr>
              <p:cNvSpPr txBox="1"/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F77FD58-7122-478E-9251-48A2AB418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66DF9D3-211E-443E-B1AC-EF367C9DA2F1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66DF9D3-211E-443E-B1AC-EF367C9DA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73403EA-AB37-4185-9A51-5305F4AC6797}"/>
                  </a:ext>
                </a:extLst>
              </p:cNvPr>
              <p:cNvSpPr txBox="1"/>
              <p:nvPr/>
            </p:nvSpPr>
            <p:spPr>
              <a:xfrm>
                <a:off x="3368171" y="4931085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−8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73403EA-AB37-4185-9A51-5305F4AC6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171" y="4931085"/>
                <a:ext cx="546578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6C0D222-AD5A-4A36-A9F5-BDBE613C9E71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4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−21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E6C0D222-AD5A-4A36-A9F5-BDBE613C9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o 25">
            <a:extLst>
              <a:ext uri="{FF2B5EF4-FFF2-40B4-BE49-F238E27FC236}">
                <a16:creationId xmlns:a16="http://schemas.microsoft.com/office/drawing/2014/main" id="{A4C94328-0AA1-4B26-BBBB-C99D93A95E3D}"/>
              </a:ext>
            </a:extLst>
          </p:cNvPr>
          <p:cNvGrpSpPr/>
          <p:nvPr/>
        </p:nvGrpSpPr>
        <p:grpSpPr>
          <a:xfrm>
            <a:off x="3372225" y="3908764"/>
            <a:ext cx="5421066" cy="2148331"/>
            <a:chOff x="3640821" y="3698796"/>
            <a:chExt cx="5421066" cy="214833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95EB32FC-19AE-4907-9777-3E65F267E273}"/>
                </a:ext>
              </a:extLst>
            </p:cNvPr>
            <p:cNvSpPr/>
            <p:nvPr/>
          </p:nvSpPr>
          <p:spPr>
            <a:xfrm>
              <a:off x="3640822" y="3699445"/>
              <a:ext cx="721454" cy="2147682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E65C3975-2080-4429-8BA4-E6544CA8F108}"/>
                </a:ext>
              </a:extLst>
            </p:cNvPr>
            <p:cNvSpPr/>
            <p:nvPr/>
          </p:nvSpPr>
          <p:spPr>
            <a:xfrm>
              <a:off x="3640821" y="3698796"/>
              <a:ext cx="5421066" cy="529255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1A29A09-83D1-4F52-9D51-B480E3B71104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16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0A9F08-E8DB-46AC-B116-06F0EC995450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587427-1BD1-45E3-BC9C-822A97754F0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838CA4B-7391-4C32-9B51-0344F04F604A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7906C87A-A97A-4FFB-A311-62C9576ED29A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7906C87A-A97A-4FFB-A311-62C9576ED2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50D92BA7-3326-419F-BB6A-16213598E1E1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21CD9D2-AADD-419F-9816-4BF6CF4838D5}"/>
                  </a:ext>
                </a:extLst>
              </p:cNvPr>
              <p:cNvSpPr txBox="1"/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21CD9D2-AADD-419F-9816-4BF6CF483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14B47A5-2671-4FBC-9B8B-005B0592A370}"/>
                  </a:ext>
                </a:extLst>
              </p:cNvPr>
              <p:cNvSpPr txBox="1"/>
              <p:nvPr/>
            </p:nvSpPr>
            <p:spPr>
              <a:xfrm>
                <a:off x="3368171" y="3864784"/>
                <a:ext cx="554441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−4 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8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−44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14B47A5-2671-4FBC-9B8B-005B0592A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171" y="3864784"/>
                <a:ext cx="554441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7BA11496-AF46-488B-8424-C64FBCE12365}"/>
                  </a:ext>
                </a:extLst>
              </p:cNvPr>
              <p:cNvSpPr txBox="1"/>
              <p:nvPr/>
            </p:nvSpPr>
            <p:spPr>
              <a:xfrm>
                <a:off x="3368171" y="4931085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−8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7BA11496-AF46-488B-8424-C64FBCE12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171" y="4931085"/>
                <a:ext cx="546578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6F91BB58-336F-4488-8931-FEE3E5985A4C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4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−21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6F91BB58-336F-4488-8931-FEE3E598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o 26">
            <a:extLst>
              <a:ext uri="{FF2B5EF4-FFF2-40B4-BE49-F238E27FC236}">
                <a16:creationId xmlns:a16="http://schemas.microsoft.com/office/drawing/2014/main" id="{6A8F94EB-E3B5-4B0F-B7D5-AEAFEB88108D}"/>
              </a:ext>
            </a:extLst>
          </p:cNvPr>
          <p:cNvGrpSpPr/>
          <p:nvPr/>
        </p:nvGrpSpPr>
        <p:grpSpPr>
          <a:xfrm>
            <a:off x="3372225" y="3908764"/>
            <a:ext cx="5421066" cy="2148331"/>
            <a:chOff x="3640821" y="3698796"/>
            <a:chExt cx="5421066" cy="2148331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8FAED63D-3F2F-4185-94C0-CB06ABBF80BF}"/>
                </a:ext>
              </a:extLst>
            </p:cNvPr>
            <p:cNvSpPr/>
            <p:nvPr/>
          </p:nvSpPr>
          <p:spPr>
            <a:xfrm>
              <a:off x="3640822" y="3699445"/>
              <a:ext cx="721454" cy="2147682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9CBAF2DA-F7B3-4796-A0F3-CFD34F2AAE89}"/>
                </a:ext>
              </a:extLst>
            </p:cNvPr>
            <p:cNvSpPr/>
            <p:nvPr/>
          </p:nvSpPr>
          <p:spPr>
            <a:xfrm>
              <a:off x="3640821" y="3698796"/>
              <a:ext cx="5421066" cy="529255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0D8B75A-A053-4EB8-AC59-CBD797709CD6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90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4.16667E-6 0.15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0A9F08-E8DB-46AC-B116-06F0EC995450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587427-1BD1-45E3-BC9C-822A97754F0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B7A6621-C638-4E59-90DE-497D714D510B}"/>
                  </a:ext>
                </a:extLst>
              </p:cNvPr>
              <p:cNvSpPr txBox="1"/>
              <p:nvPr/>
            </p:nvSpPr>
            <p:spPr>
              <a:xfrm>
                <a:off x="9039227" y="3818617"/>
                <a:ext cx="18130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/⋅(−4)</m:t>
                      </m:r>
                    </m:oMath>
                  </m:oMathPara>
                </a14:m>
                <a:endParaRPr lang="es-CL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B7A6621-C638-4E59-90DE-497D714D5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227" y="3818617"/>
                <a:ext cx="181303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>
            <a:extLst>
              <a:ext uri="{FF2B5EF4-FFF2-40B4-BE49-F238E27FC236}">
                <a16:creationId xmlns:a16="http://schemas.microsoft.com/office/drawing/2014/main" id="{CC7A595D-F186-4334-ACBB-1CE519EF3A04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217903D6-2212-4FA0-83C7-5EBB4F28EEE0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217903D6-2212-4FA0-83C7-5EBB4F28E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7BF20DA4-4E8E-4F28-BCC4-1D1A3AF68748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86E5DF1-3251-469A-ACF7-8190D4A244B8}"/>
                  </a:ext>
                </a:extLst>
              </p:cNvPr>
              <p:cNvSpPr txBox="1"/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86E5DF1-3251-469A-ACF7-8190D4A24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D36EC3A-69AA-487C-B1A4-60927D5021D3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D36EC3A-69AA-487C-B1A4-60927D502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846424A-0118-4E49-81B5-F0ADF3A88B4F}"/>
                  </a:ext>
                </a:extLst>
              </p:cNvPr>
              <p:cNvSpPr txBox="1"/>
              <p:nvPr/>
            </p:nvSpPr>
            <p:spPr>
              <a:xfrm>
                <a:off x="3388063" y="4922938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846424A-0118-4E49-81B5-F0ADF3A88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922938"/>
                <a:ext cx="546578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E1D8EDB-074C-443D-BA03-CCBED7B67452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4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−21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E1D8EDB-074C-443D-BA03-CCBED7B67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o 25">
            <a:extLst>
              <a:ext uri="{FF2B5EF4-FFF2-40B4-BE49-F238E27FC236}">
                <a16:creationId xmlns:a16="http://schemas.microsoft.com/office/drawing/2014/main" id="{FBC3D098-81E7-46D2-90BE-349601FDFA95}"/>
              </a:ext>
            </a:extLst>
          </p:cNvPr>
          <p:cNvGrpSpPr/>
          <p:nvPr/>
        </p:nvGrpSpPr>
        <p:grpSpPr>
          <a:xfrm>
            <a:off x="3372225" y="3908764"/>
            <a:ext cx="5421066" cy="2148331"/>
            <a:chOff x="3640821" y="3698796"/>
            <a:chExt cx="5421066" cy="214833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1D8E2A25-8D3C-4C3A-AE21-7438F7CC1958}"/>
                </a:ext>
              </a:extLst>
            </p:cNvPr>
            <p:cNvSpPr/>
            <p:nvPr/>
          </p:nvSpPr>
          <p:spPr>
            <a:xfrm>
              <a:off x="3640822" y="3699445"/>
              <a:ext cx="721454" cy="2147682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D75C7DB3-527C-422E-951E-68D193089D27}"/>
                </a:ext>
              </a:extLst>
            </p:cNvPr>
            <p:cNvSpPr/>
            <p:nvPr/>
          </p:nvSpPr>
          <p:spPr>
            <a:xfrm>
              <a:off x="3640821" y="3698796"/>
              <a:ext cx="5421066" cy="529255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F1E54A-9312-4276-8CD7-25FB5FAFF442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6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0A9F08-E8DB-46AC-B116-06F0EC995450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587427-1BD1-45E3-BC9C-822A97754F0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C7A595D-F186-4334-ACBB-1CE519EF3A04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217903D6-2212-4FA0-83C7-5EBB4F28EEE0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217903D6-2212-4FA0-83C7-5EBB4F28E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7BF20DA4-4E8E-4F28-BCC4-1D1A3AF68748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86E5DF1-3251-469A-ACF7-8190D4A244B8}"/>
                  </a:ext>
                </a:extLst>
              </p:cNvPr>
              <p:cNvSpPr txBox="1"/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86E5DF1-3251-469A-ACF7-8190D4A24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846424A-0118-4E49-81B5-F0ADF3A88B4F}"/>
                  </a:ext>
                </a:extLst>
              </p:cNvPr>
              <p:cNvSpPr txBox="1"/>
              <p:nvPr/>
            </p:nvSpPr>
            <p:spPr>
              <a:xfrm>
                <a:off x="3388063" y="4922938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846424A-0118-4E49-81B5-F0ADF3A88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922938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E1D8EDB-074C-443D-BA03-CCBED7B67452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4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5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−21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E1D8EDB-074C-443D-BA03-CCBED7B67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8326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o 25">
            <a:extLst>
              <a:ext uri="{FF2B5EF4-FFF2-40B4-BE49-F238E27FC236}">
                <a16:creationId xmlns:a16="http://schemas.microsoft.com/office/drawing/2014/main" id="{FBC3D098-81E7-46D2-90BE-349601FDFA95}"/>
              </a:ext>
            </a:extLst>
          </p:cNvPr>
          <p:cNvGrpSpPr/>
          <p:nvPr/>
        </p:nvGrpSpPr>
        <p:grpSpPr>
          <a:xfrm>
            <a:off x="3372225" y="3908764"/>
            <a:ext cx="5421066" cy="2148331"/>
            <a:chOff x="3640821" y="3698796"/>
            <a:chExt cx="5421066" cy="214833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1D8E2A25-8D3C-4C3A-AE21-7438F7CC1958}"/>
                </a:ext>
              </a:extLst>
            </p:cNvPr>
            <p:cNvSpPr/>
            <p:nvPr/>
          </p:nvSpPr>
          <p:spPr>
            <a:xfrm>
              <a:off x="3640822" y="3699445"/>
              <a:ext cx="721454" cy="2147682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D75C7DB3-527C-422E-951E-68D193089D27}"/>
                </a:ext>
              </a:extLst>
            </p:cNvPr>
            <p:cNvSpPr/>
            <p:nvPr/>
          </p:nvSpPr>
          <p:spPr>
            <a:xfrm>
              <a:off x="3640821" y="3698796"/>
              <a:ext cx="5421066" cy="529255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39BFED-6C15-44D5-BA65-BCDB93D9BBE4}"/>
                  </a:ext>
                </a:extLst>
              </p:cNvPr>
              <p:cNvSpPr txBox="1"/>
              <p:nvPr/>
            </p:nvSpPr>
            <p:spPr>
              <a:xfrm>
                <a:off x="3329325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−8 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4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−88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439BFED-6C15-44D5-BA65-BCDB93D9B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730C7F55-4F23-4D5C-87A8-D89A55BE096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1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3.125E-6 0.2317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0A9F08-E8DB-46AC-B116-06F0EC995450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587427-1BD1-45E3-BC9C-822A97754F0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C7A595D-F186-4334-ACBB-1CE519EF3A04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217903D6-2212-4FA0-83C7-5EBB4F28EEE0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217903D6-2212-4FA0-83C7-5EBB4F28E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7BF20DA4-4E8E-4F28-BCC4-1D1A3AF68748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86E5DF1-3251-469A-ACF7-8190D4A244B8}"/>
                  </a:ext>
                </a:extLst>
              </p:cNvPr>
              <p:cNvSpPr txBox="1"/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86E5DF1-3251-469A-ACF7-8190D4A24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D36EC3A-69AA-487C-B1A4-60927D5021D3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D36EC3A-69AA-487C-B1A4-60927D502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846424A-0118-4E49-81B5-F0ADF3A88B4F}"/>
                  </a:ext>
                </a:extLst>
              </p:cNvPr>
              <p:cNvSpPr txBox="1"/>
              <p:nvPr/>
            </p:nvSpPr>
            <p:spPr>
              <a:xfrm>
                <a:off x="3388063" y="4922938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846424A-0118-4E49-81B5-F0ADF3A88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922938"/>
                <a:ext cx="546578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E1D8EDB-074C-443D-BA03-CCBED7B67452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287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21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−109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E1D8EDB-074C-443D-BA03-CCBED7B67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2875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o 25">
            <a:extLst>
              <a:ext uri="{FF2B5EF4-FFF2-40B4-BE49-F238E27FC236}">
                <a16:creationId xmlns:a16="http://schemas.microsoft.com/office/drawing/2014/main" id="{FBC3D098-81E7-46D2-90BE-349601FDFA95}"/>
              </a:ext>
            </a:extLst>
          </p:cNvPr>
          <p:cNvGrpSpPr/>
          <p:nvPr/>
        </p:nvGrpSpPr>
        <p:grpSpPr>
          <a:xfrm>
            <a:off x="3372225" y="3908764"/>
            <a:ext cx="5421066" cy="2148331"/>
            <a:chOff x="3640821" y="3698796"/>
            <a:chExt cx="5421066" cy="2148331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1D8E2A25-8D3C-4C3A-AE21-7438F7CC1958}"/>
                </a:ext>
              </a:extLst>
            </p:cNvPr>
            <p:cNvSpPr/>
            <p:nvPr/>
          </p:nvSpPr>
          <p:spPr>
            <a:xfrm>
              <a:off x="3640822" y="3699445"/>
              <a:ext cx="721454" cy="2147682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D75C7DB3-527C-422E-951E-68D193089D27}"/>
                </a:ext>
              </a:extLst>
            </p:cNvPr>
            <p:cNvSpPr/>
            <p:nvPr/>
          </p:nvSpPr>
          <p:spPr>
            <a:xfrm>
              <a:off x="3640821" y="3698796"/>
              <a:ext cx="5421066" cy="529255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30F6346-A82E-4351-8B6B-80A8F6F4AC91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0A9F08-E8DB-46AC-B116-06F0EC995450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3. </a:t>
            </a:r>
            <a:r>
              <a:rPr lang="es-MX" sz="2800" dirty="0">
                <a:latin typeface="Bierstadt" panose="020B0504020202020204" pitchFamily="34" charset="0"/>
              </a:rPr>
              <a:t>Seleccionar la fila siguiente y la columna siguiente, si es </a:t>
            </a:r>
            <a:r>
              <a:rPr lang="es-CL" sz="2800" dirty="0">
                <a:latin typeface="Bierstadt" panose="020B0504020202020204" pitchFamily="34" charset="0"/>
              </a:rPr>
              <a:t>que hay. Si después de avanzar todavía quedan, regresa al paso 2.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587427-1BD1-45E3-BC9C-822A97754F0F}"/>
              </a:ext>
            </a:extLst>
          </p:cNvPr>
          <p:cNvSpPr txBox="1"/>
          <p:nvPr/>
        </p:nvSpPr>
        <p:spPr>
          <a:xfrm>
            <a:off x="761299" y="2730207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la columna es nula a partir de la fila seleccionada, seguir avanzando hasta encontrar una columna no nula.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4815A41-B154-4E4A-9785-B7B6706874EA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02174F9D-337C-441D-9983-7440924FBAEF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02174F9D-337C-441D-9983-7440924FB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68D74450-BE6E-4A37-BFE4-D734A0F29BF6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C55795F-DE2D-4573-9531-8378F6B33446}"/>
                  </a:ext>
                </a:extLst>
              </p:cNvPr>
              <p:cNvSpPr txBox="1"/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C55795F-DE2D-4573-9531-8378F6B3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413215"/>
                <a:ext cx="62997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6C98377-6CD1-4151-8FF3-2951A7720936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6C98377-6CD1-4151-8FF3-2951A772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85F8A6A-7404-4E48-B3F3-4D48DFF2C297}"/>
                  </a:ext>
                </a:extLst>
              </p:cNvPr>
              <p:cNvSpPr txBox="1"/>
              <p:nvPr/>
            </p:nvSpPr>
            <p:spPr>
              <a:xfrm>
                <a:off x="3388063" y="4922938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85F8A6A-7404-4E48-B3F3-4D48DFF2C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922938"/>
                <a:ext cx="546578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C2F4084-7FFA-45D3-A9F8-013CB6CAED81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287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21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−109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C2F4084-7FFA-45D3-A9F8-013CB6CAE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2875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3A7ED6F4-B6F6-467D-84E1-FEB56DF4A9B8}"/>
              </a:ext>
            </a:extLst>
          </p:cNvPr>
          <p:cNvSpPr/>
          <p:nvPr/>
        </p:nvSpPr>
        <p:spPr>
          <a:xfrm>
            <a:off x="3372226" y="3909413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0C7CA87-F3A7-4B37-BB19-F880A07FF412}"/>
              </a:ext>
            </a:extLst>
          </p:cNvPr>
          <p:cNvSpPr/>
          <p:nvPr/>
        </p:nvSpPr>
        <p:spPr>
          <a:xfrm>
            <a:off x="3372225" y="3908764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A7D72C3-A4E6-4285-81E3-1FCF67E7CB49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1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1.875E-6 0.0807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2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0.08971 0.0016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EF04B98-56BB-4787-A0BB-D3DBB3D6038F}"/>
              </a:ext>
            </a:extLst>
          </p:cNvPr>
          <p:cNvSpPr txBox="1"/>
          <p:nvPr/>
        </p:nvSpPr>
        <p:spPr>
          <a:xfrm>
            <a:off x="762000" y="537091"/>
            <a:ext cx="333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u="sng" dirty="0">
                <a:solidFill>
                  <a:schemeClr val="accent2"/>
                </a:solidFill>
                <a:latin typeface="Bierstadt" panose="020B0504020202020204" pitchFamily="34" charset="0"/>
              </a:rPr>
              <a:t>Ejemplo</a:t>
            </a:r>
            <a:r>
              <a:rPr lang="es-MX" sz="3600" u="sng" dirty="0">
                <a:solidFill>
                  <a:schemeClr val="accent2"/>
                </a:solidFill>
                <a:latin typeface="Bierstadt" panose="020B0504020202020204" pitchFamily="34" charset="0"/>
              </a:rPr>
              <a:t>:</a:t>
            </a:r>
            <a:endParaRPr lang="es-CL" sz="3600" u="sng" dirty="0">
              <a:solidFill>
                <a:schemeClr val="accent2"/>
              </a:solidFill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DEF4C82-869B-428F-8095-BEB4F4E40880}"/>
                  </a:ext>
                </a:extLst>
              </p:cNvPr>
              <p:cNvSpPr txBox="1"/>
              <p:nvPr/>
            </p:nvSpPr>
            <p:spPr>
              <a:xfrm>
                <a:off x="3171824" y="537091"/>
                <a:ext cx="26860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DEF4C82-869B-428F-8095-BEB4F4E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24" y="537091"/>
                <a:ext cx="268605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FA9C32B-1021-4DE3-B3C0-0544DC156E91}"/>
                  </a:ext>
                </a:extLst>
              </p:cNvPr>
              <p:cNvSpPr txBox="1"/>
              <p:nvPr/>
            </p:nvSpPr>
            <p:spPr>
              <a:xfrm>
                <a:off x="6505575" y="508516"/>
                <a:ext cx="16192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/−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FA9C32B-1021-4DE3-B3C0-0544DC156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5" y="508516"/>
                <a:ext cx="161925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E2A6BA7-D75E-4906-A7BC-748FF93CCEA6}"/>
                  </a:ext>
                </a:extLst>
              </p:cNvPr>
              <p:cNvSpPr txBox="1"/>
              <p:nvPr/>
            </p:nvSpPr>
            <p:spPr>
              <a:xfrm>
                <a:off x="3357563" y="1251815"/>
                <a:ext cx="44767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E2A6BA7-D75E-4906-A7BC-748FF93CC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63" y="1251815"/>
                <a:ext cx="447675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0AC474C-DA1E-4841-BEE4-9B65BE34B38F}"/>
                  </a:ext>
                </a:extLst>
              </p:cNvPr>
              <p:cNvSpPr txBox="1"/>
              <p:nvPr/>
            </p:nvSpPr>
            <p:spPr>
              <a:xfrm>
                <a:off x="7553325" y="891764"/>
                <a:ext cx="1619250" cy="12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0AC474C-DA1E-4841-BEE4-9B65BE34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325" y="891764"/>
                <a:ext cx="1619250" cy="1244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87E016E-E170-4F04-95EB-8448E62A44AA}"/>
                  </a:ext>
                </a:extLst>
              </p:cNvPr>
              <p:cNvSpPr txBox="1"/>
              <p:nvPr/>
            </p:nvSpPr>
            <p:spPr>
              <a:xfrm>
                <a:off x="4038600" y="1968174"/>
                <a:ext cx="3514725" cy="1142620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87E016E-E170-4F04-95EB-8448E62A4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68174"/>
                <a:ext cx="3514725" cy="11426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C0A8DFA-3DAD-483C-BA2E-B9EE44DEEF96}"/>
                  </a:ext>
                </a:extLst>
              </p:cNvPr>
              <p:cNvSpPr txBox="1"/>
              <p:nvPr/>
            </p:nvSpPr>
            <p:spPr>
              <a:xfrm>
                <a:off x="1166811" y="3569364"/>
                <a:ext cx="9258301" cy="278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MX" sz="2800" b="0" dirty="0">
                    <a:latin typeface="Bierstadt" panose="020B0504020202020204" pitchFamily="34" charset="0"/>
                  </a:rPr>
                  <a:t>Si</a:t>
                </a:r>
                <a:r>
                  <a:rPr lang="es-MX" sz="2800" b="0" dirty="0"/>
                  <a:t>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L" sz="2800" dirty="0">
                    <a:latin typeface="Bierstadt" panose="020B0504020202020204" pitchFamily="34" charset="0"/>
                  </a:rPr>
                  <a:t>, </a:t>
                </a:r>
                <a:r>
                  <a:rPr lang="es-CL" sz="2800" dirty="0" err="1">
                    <a:latin typeface="Bierstadt" panose="020B0504020202020204" pitchFamily="34" charset="0"/>
                  </a:rPr>
                  <a:t>entonces</a:t>
                </a:r>
                <a:r>
                  <a:rPr lang="es-CL" sz="2800" dirty="0">
                    <a:latin typeface="Bierstad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MX" sz="2800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s-MX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MX" sz="2800" b="0" i="0" smtClean="0">
                        <a:latin typeface="Cambria Math" panose="02040503050406030204" pitchFamily="18" charset="0"/>
                      </a:rPr>
                      <m:t>+1=1</m:t>
                    </m:r>
                  </m:oMath>
                </a14:m>
                <a:endParaRPr lang="es-MX" sz="2800" b="0" dirty="0">
                  <a:latin typeface="Bierstadt" panose="020B0504020202020204" pitchFamily="34" charset="0"/>
                </a:endParaRPr>
              </a:p>
              <a:p>
                <a:r>
                  <a:rPr lang="es-MX" sz="2800" dirty="0"/>
                  <a:t>          </a:t>
                </a:r>
                <a14:m>
                  <m:oMath xmlns:m="http://schemas.openxmlformats.org/officeDocument/2006/math">
                    <m:r>
                      <a:rPr lang="es-MX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s-MX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r>
                      <a:rPr lang="es-MX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sz="2800" dirty="0">
                    <a:latin typeface="Bierstadt" panose="020B0504020202020204" pitchFamily="34" charset="0"/>
                  </a:rPr>
                  <a:t> es una solución de </a:t>
                </a:r>
                <a14:m>
                  <m:oMath xmlns:m="http://schemas.openxmlformats.org/officeDocument/2006/math">
                    <m:r>
                      <a:rPr lang="es-MX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8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s-MX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28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br>
                  <a:rPr lang="es-MX" sz="2800" dirty="0">
                    <a:latin typeface="Bierstadt" panose="020B0504020202020204" pitchFamily="34" charset="0"/>
                  </a:rPr>
                </a:br>
                <a:r>
                  <a:rPr lang="es-MX" sz="2800" dirty="0">
                    <a:latin typeface="Bierstadt" panose="020B0504020202020204" pitchFamily="34" charset="0"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MX" sz="2800" dirty="0">
                    <a:latin typeface="Bierstadt" panose="020B0504020202020204" pitchFamily="34" charset="0"/>
                  </a:rPr>
                  <a:t>Si</a:t>
                </a:r>
                <a:r>
                  <a:rPr lang="es-MX" sz="2800" dirty="0"/>
                  <a:t> </a:t>
                </a:r>
                <a14:m>
                  <m:oMath xmlns:m="http://schemas.openxmlformats.org/officeDocument/2006/math">
                    <m:r>
                      <a:rPr lang="es-MX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CL" sz="2800" dirty="0">
                    <a:latin typeface="Bierstadt" panose="020B0504020202020204" pitchFamily="34" charset="0"/>
                  </a:rPr>
                  <a:t>, </a:t>
                </a:r>
                <a:r>
                  <a:rPr lang="es-CL" sz="2800" dirty="0" err="1">
                    <a:latin typeface="Bierstadt" panose="020B0504020202020204" pitchFamily="34" charset="0"/>
                  </a:rPr>
                  <a:t>entonces</a:t>
                </a:r>
                <a:r>
                  <a:rPr lang="es-CL" sz="2800" dirty="0">
                    <a:latin typeface="Bierstadt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800">
                        <a:latin typeface="Cambria Math" panose="02040503050406030204" pitchFamily="18" charset="0"/>
                      </a:rPr>
                      <m:t>y</m:t>
                    </m:r>
                    <m:r>
                      <a:rPr lang="es-MX" sz="28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MX" sz="2800">
                        <a:latin typeface="Cambria Math" panose="02040503050406030204" pitchFamily="18" charset="0"/>
                      </a:rPr>
                      <m:t>+1=</m:t>
                    </m:r>
                    <m:f>
                      <m:f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MX" sz="2800" dirty="0">
                  <a:latin typeface="Bierstadt" panose="020B0504020202020204" pitchFamily="34" charset="0"/>
                </a:endParaRPr>
              </a:p>
              <a:p>
                <a:r>
                  <a:rPr lang="es-MX" sz="2800" dirty="0"/>
                  <a:t>          </a:t>
                </a:r>
                <a14:m>
                  <m:oMath xmlns:m="http://schemas.openxmlformats.org/officeDocument/2006/math">
                    <m:r>
                      <a:rPr lang="es-MX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s-MX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s-MX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MX" sz="2800" dirty="0">
                    <a:solidFill>
                      <a:schemeClr val="accent1"/>
                    </a:solidFill>
                    <a:latin typeface="Bierstadt" panose="020B0504020202020204" pitchFamily="34" charset="0"/>
                  </a:rPr>
                  <a:t> </a:t>
                </a:r>
                <a:r>
                  <a:rPr lang="es-MX" sz="2800" dirty="0">
                    <a:latin typeface="Bierstadt" panose="020B0504020202020204" pitchFamily="34" charset="0"/>
                  </a:rPr>
                  <a:t>es una solución de </a:t>
                </a:r>
                <a14:m>
                  <m:oMath xmlns:m="http://schemas.openxmlformats.org/officeDocument/2006/math">
                    <m:r>
                      <a:rPr lang="es-MX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8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s-MX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28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MX" sz="2800" dirty="0">
                    <a:latin typeface="Bierstadt" panose="020B05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C0A8DFA-3DAD-483C-BA2E-B9EE44DEE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811" y="3569364"/>
                <a:ext cx="9258301" cy="2780120"/>
              </a:xfrm>
              <a:prstGeom prst="rect">
                <a:avLst/>
              </a:prstGeom>
              <a:blipFill>
                <a:blip r:embed="rId7"/>
                <a:stretch>
                  <a:fillRect l="-1185" b="-19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6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F52991F5-483B-40A5-AB1A-97D2BBF7A1E4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7DAB480-B1F4-486A-B1D0-60CC86686AD3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19DFFCD-40C4-49FF-8417-E4EEDF863993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401417B0-25E1-4401-B906-55061180E7F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401417B0-25E1-4401-B906-55061180E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C2C13B79-7DEE-46A5-AB95-BA185FA5FB49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2590520-D205-4FF3-9980-68BBD9B8BCFF}"/>
                  </a:ext>
                </a:extLst>
              </p:cNvPr>
              <p:cNvSpPr txBox="1"/>
              <p:nvPr/>
            </p:nvSpPr>
            <p:spPr>
              <a:xfrm>
                <a:off x="2988256" y="4417426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2590520-D205-4FF3-9980-68BBD9B8B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417426"/>
                <a:ext cx="62997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DE360D5-360C-41BD-B929-11B5D61614AB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DE360D5-360C-41BD-B929-11B5D6161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CF76D21-E31F-42CC-975B-B764E5DC05D3}"/>
                  </a:ext>
                </a:extLst>
              </p:cNvPr>
              <p:cNvSpPr txBox="1"/>
              <p:nvPr/>
            </p:nvSpPr>
            <p:spPr>
              <a:xfrm>
                <a:off x="3388063" y="4922938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CF76D21-E31F-42CC-975B-B764E5DC0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922938"/>
                <a:ext cx="546578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22F1D27-9985-4D7D-9922-735D4A3A25EE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287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21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−109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22F1D27-9985-4D7D-9922-735D4A3A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2875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C2CA9A4-2920-4B26-8D7D-07F2E3E712CB}"/>
              </a:ext>
            </a:extLst>
          </p:cNvPr>
          <p:cNvSpPr/>
          <p:nvPr/>
        </p:nvSpPr>
        <p:spPr>
          <a:xfrm>
            <a:off x="4469506" y="3936717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885B036A-9CA1-4025-A0EE-AEDC09B07C4B}"/>
              </a:ext>
            </a:extLst>
          </p:cNvPr>
          <p:cNvSpPr/>
          <p:nvPr/>
        </p:nvSpPr>
        <p:spPr>
          <a:xfrm>
            <a:off x="3383826" y="44556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D1223FC-0BD2-47E9-B00C-C299E97F18E3}"/>
              </a:ext>
            </a:extLst>
          </p:cNvPr>
          <p:cNvSpPr/>
          <p:nvPr/>
        </p:nvSpPr>
        <p:spPr>
          <a:xfrm>
            <a:off x="4469506" y="4382123"/>
            <a:ext cx="721454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D5B316D-0A83-4426-A20C-BBB9D0C4789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65BBC58-F351-469E-8D37-19C4652F7A49}"/>
              </a:ext>
            </a:extLst>
          </p:cNvPr>
          <p:cNvSpPr txBox="1"/>
          <p:nvPr/>
        </p:nvSpPr>
        <p:spPr>
          <a:xfrm>
            <a:off x="548007" y="3886333"/>
            <a:ext cx="22915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Con este 0 no</a:t>
            </a:r>
            <a:r>
              <a:rPr lang="es-CL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 se pueden anular los coeficientes de abajo</a:t>
            </a:r>
            <a:endParaRPr lang="es-MX" sz="2800" dirty="0">
              <a:solidFill>
                <a:schemeClr val="accent2"/>
              </a:solidFill>
              <a:latin typeface="Bierstad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7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44444E-6 L 0.00052 0.0770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84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4.58333E-6 0.0770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00143 -0.0736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7" grpId="0"/>
      <p:bldP spid="29" grpId="0"/>
      <p:bldP spid="23" grpId="0" animBg="1"/>
      <p:bldP spid="23" grpId="1" animBg="1"/>
      <p:bldP spid="15" grpId="0"/>
      <p:bldP spid="15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E19DFFCD-40C4-49FF-8417-E4EEDF863993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401417B0-25E1-4401-B906-55061180E7F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401417B0-25E1-4401-B906-55061180E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C2C13B79-7DEE-46A5-AB95-BA185FA5FB49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2590520-D205-4FF3-9980-68BBD9B8BCFF}"/>
                  </a:ext>
                </a:extLst>
              </p:cNvPr>
              <p:cNvSpPr txBox="1"/>
              <p:nvPr/>
            </p:nvSpPr>
            <p:spPr>
              <a:xfrm>
                <a:off x="2988256" y="4918433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2590520-D205-4FF3-9980-68BBD9B8B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918433"/>
                <a:ext cx="62997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F52991F5-483B-40A5-AB1A-97D2BBF7A1E4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7DAB480-B1F4-486A-B1D0-60CC86686AD3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DE360D5-360C-41BD-B929-11B5D61614AB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DE360D5-360C-41BD-B929-11B5D6161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CF76D21-E31F-42CC-975B-B764E5DC05D3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CF76D21-E31F-42CC-975B-B764E5DC0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22F1D27-9985-4D7D-9922-735D4A3A25EE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287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21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−109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22F1D27-9985-4D7D-9922-735D4A3A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2875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C2CA9A4-2920-4B26-8D7D-07F2E3E712CB}"/>
              </a:ext>
            </a:extLst>
          </p:cNvPr>
          <p:cNvSpPr/>
          <p:nvPr/>
        </p:nvSpPr>
        <p:spPr>
          <a:xfrm>
            <a:off x="4469506" y="3936717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885B036A-9CA1-4025-A0EE-AEDC09B07C4B}"/>
              </a:ext>
            </a:extLst>
          </p:cNvPr>
          <p:cNvSpPr/>
          <p:nvPr/>
        </p:nvSpPr>
        <p:spPr>
          <a:xfrm>
            <a:off x="3383826" y="44556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8908C5F-FBB4-4E9F-891F-2FCFA4F85D7A}"/>
                  </a:ext>
                </a:extLst>
              </p:cNvPr>
              <p:cNvSpPr txBox="1"/>
              <p:nvPr/>
            </p:nvSpPr>
            <p:spPr>
              <a:xfrm>
                <a:off x="9087507" y="4364227"/>
                <a:ext cx="18130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/⋅(−2)</m:t>
                    </m:r>
                  </m:oMath>
                </a14:m>
                <a:r>
                  <a:rPr lang="es-CL" sz="1600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8908C5F-FBB4-4E9F-891F-2FCFA4F85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507" y="4364227"/>
                <a:ext cx="181303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D4AC2ED2-D2C1-4DE3-BE15-39260D7642D1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F52991F5-483B-40A5-AB1A-97D2BBF7A1E4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7DAB480-B1F4-486A-B1D0-60CC86686AD3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37AA39E6-49A2-4078-AF04-EEEF867C784F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1EB246E2-FBBD-430D-B77D-4E8D2245C7C7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1EB246E2-FBBD-430D-B77D-4E8D2245C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8A7E040-E877-4999-A219-2525E33F0CCF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A1B73EB-2951-49C3-AC7F-2E3EF31C144E}"/>
                  </a:ext>
                </a:extLst>
              </p:cNvPr>
              <p:cNvSpPr txBox="1"/>
              <p:nvPr/>
            </p:nvSpPr>
            <p:spPr>
              <a:xfrm>
                <a:off x="2988256" y="4918433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A1B73EB-2951-49C3-AC7F-2E3EF31C1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918433"/>
                <a:ext cx="62997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DD0DBFC7-035E-4AB5-8225-091D5AE3DC1B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DD0DBFC7-035E-4AB5-8225-091D5AE3D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7EA97F3C-126E-4494-9841-4030E9E52EBB}"/>
                  </a:ext>
                </a:extLst>
              </p:cNvPr>
              <p:cNvSpPr txBox="1"/>
              <p:nvPr/>
            </p:nvSpPr>
            <p:spPr>
              <a:xfrm>
                <a:off x="3329325" y="5452132"/>
                <a:ext cx="552875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21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−109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7EA97F3C-126E-4494-9841-4030E9E52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5" y="5452132"/>
                <a:ext cx="552875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96F77EAC-EE4B-4E37-9274-E8794601655E}"/>
              </a:ext>
            </a:extLst>
          </p:cNvPr>
          <p:cNvSpPr/>
          <p:nvPr/>
        </p:nvSpPr>
        <p:spPr>
          <a:xfrm>
            <a:off x="4469506" y="3936717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557F62C8-E620-47BA-B7B6-3A931B7B0C5F}"/>
              </a:ext>
            </a:extLst>
          </p:cNvPr>
          <p:cNvSpPr/>
          <p:nvPr/>
        </p:nvSpPr>
        <p:spPr>
          <a:xfrm>
            <a:off x="3383826" y="44556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67ECBCF-0EC0-4A5B-BE9E-DCC99C87FEB7}"/>
                  </a:ext>
                </a:extLst>
              </p:cNvPr>
              <p:cNvSpPr txBox="1"/>
              <p:nvPr/>
            </p:nvSpPr>
            <p:spPr>
              <a:xfrm>
                <a:off x="3182493" y="4408812"/>
                <a:ext cx="567559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6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−20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104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67ECBCF-0EC0-4A5B-BE9E-DCC99C87F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493" y="4408812"/>
                <a:ext cx="567559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639C408-8316-4D91-A677-EA1DC42A473A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3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85185E-6 L 5.55112E-17 0.151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E19DFFCD-40C4-49FF-8417-E4EEDF863993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401417B0-25E1-4401-B906-55061180E7F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401417B0-25E1-4401-B906-55061180E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C2C13B79-7DEE-46A5-AB95-BA185FA5FB49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2590520-D205-4FF3-9980-68BBD9B8BCFF}"/>
                  </a:ext>
                </a:extLst>
              </p:cNvPr>
              <p:cNvSpPr txBox="1"/>
              <p:nvPr/>
            </p:nvSpPr>
            <p:spPr>
              <a:xfrm>
                <a:off x="2988256" y="4918433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2590520-D205-4FF3-9980-68BBD9B8B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918433"/>
                <a:ext cx="62997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F52991F5-483B-40A5-AB1A-97D2BBF7A1E4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7DAB480-B1F4-486A-B1D0-60CC86686AD3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DE360D5-360C-41BD-B929-11B5D61614AB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DE360D5-360C-41BD-B929-11B5D6161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CF76D21-E31F-42CC-975B-B764E5DC05D3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CF76D21-E31F-42CC-975B-B764E5DC0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22F1D27-9985-4D7D-9922-735D4A3A25EE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22F1D27-9985-4D7D-9922-735D4A3A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C2CA9A4-2920-4B26-8D7D-07F2E3E712CB}"/>
              </a:ext>
            </a:extLst>
          </p:cNvPr>
          <p:cNvSpPr/>
          <p:nvPr/>
        </p:nvSpPr>
        <p:spPr>
          <a:xfrm>
            <a:off x="4469506" y="3936717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885B036A-9CA1-4025-A0EE-AEDC09B07C4B}"/>
              </a:ext>
            </a:extLst>
          </p:cNvPr>
          <p:cNvSpPr/>
          <p:nvPr/>
        </p:nvSpPr>
        <p:spPr>
          <a:xfrm>
            <a:off x="3383826" y="44556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D46398F-586B-4A41-9307-7F59BC8FFE9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6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B4244954-C714-4BDB-8491-C13BCC3C38B7}"/>
              </a:ext>
            </a:extLst>
          </p:cNvPr>
          <p:cNvSpPr txBox="1"/>
          <p:nvPr/>
        </p:nvSpPr>
        <p:spPr>
          <a:xfrm>
            <a:off x="761299" y="2730207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la columna es nula a partir de la fila seleccionada, seguir avanzando hasta encontrar una columna no nula.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C8B0F5B-8C89-475C-AB66-CA23820A5E98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434A15EA-DAA7-4823-90A4-F82673A59F52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434A15EA-DAA7-4823-90A4-F82673A59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2381C9F5-CB68-4444-8894-7E7D6E942328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B4AACC1-BF8C-4247-818D-F4CE1945C794}"/>
                  </a:ext>
                </a:extLst>
              </p:cNvPr>
              <p:cNvSpPr txBox="1"/>
              <p:nvPr/>
            </p:nvSpPr>
            <p:spPr>
              <a:xfrm>
                <a:off x="2988256" y="4918433"/>
                <a:ext cx="62997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B4AACC1-BF8C-4247-818D-F4CE1945C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56" y="4918433"/>
                <a:ext cx="629972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39A6DF5-1FE3-46A8-9A6C-BA2940163A19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39A6DF5-1FE3-46A8-9A6C-BA2940163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52B40CA-EF64-46E4-B8EA-D05CB603DD8F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52B40CA-EF64-46E4-B8EA-D05CB603D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A7199DB-B57D-499E-B7D0-2772063AEC6F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A7199DB-B57D-499E-B7D0-2772063AE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0F52AAA4-F36F-43DF-902B-7F107F995629}"/>
              </a:ext>
            </a:extLst>
          </p:cNvPr>
          <p:cNvSpPr/>
          <p:nvPr/>
        </p:nvSpPr>
        <p:spPr>
          <a:xfrm>
            <a:off x="4469506" y="3936717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39057F7-A1BB-4FF6-886B-8C7A3F41905A}"/>
              </a:ext>
            </a:extLst>
          </p:cNvPr>
          <p:cNvSpPr/>
          <p:nvPr/>
        </p:nvSpPr>
        <p:spPr>
          <a:xfrm>
            <a:off x="3383826" y="445563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07C5C63-F1A1-4002-A8D1-293ABBCDFBAE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31DACEE-6102-4A7F-B9DF-3329B966FB1D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3. </a:t>
            </a:r>
            <a:r>
              <a:rPr lang="es-MX" sz="2800" dirty="0">
                <a:latin typeface="Bierstadt" panose="020B0504020202020204" pitchFamily="34" charset="0"/>
              </a:rPr>
              <a:t>Seleccionar la fila siguiente y la columna siguiente, si es </a:t>
            </a:r>
            <a:r>
              <a:rPr lang="es-CL" sz="2800" dirty="0">
                <a:latin typeface="Bierstadt" panose="020B0504020202020204" pitchFamily="34" charset="0"/>
              </a:rPr>
              <a:t>que hay. Si después de avanzar todavía quedan, regresa al paso 2.</a:t>
            </a:r>
          </a:p>
        </p:txBody>
      </p:sp>
    </p:spTree>
    <p:extLst>
      <p:ext uri="{BB962C8B-B14F-4D97-AF65-F5344CB8AC3E}">
        <p14:creationId xmlns:p14="http://schemas.microsoft.com/office/powerpoint/2010/main" val="231415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2.08333E-7 0.0770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08959 4.44444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 animBg="1"/>
      <p:bldP spid="25" grpId="0" animBg="1"/>
      <p:bldP spid="1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61B1149-272A-49C0-8E18-75E2A190A838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337E25-9057-43BB-ACD5-0CE54E52C68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6889EA2-0C9F-4A53-A9C1-41B86FB69D89}"/>
              </a:ext>
            </a:extLst>
          </p:cNvPr>
          <p:cNvSpPr/>
          <p:nvPr/>
        </p:nvSpPr>
        <p:spPr>
          <a:xfrm>
            <a:off x="5578407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6FD02DB-00A0-4BDA-B797-E0D50F5E5E29}"/>
              </a:ext>
            </a:extLst>
          </p:cNvPr>
          <p:cNvSpPr/>
          <p:nvPr/>
        </p:nvSpPr>
        <p:spPr>
          <a:xfrm>
            <a:off x="3385465" y="4950969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D892044-C1A6-4082-A17B-89077C5E724A}"/>
              </a:ext>
            </a:extLst>
          </p:cNvPr>
          <p:cNvSpPr/>
          <p:nvPr/>
        </p:nvSpPr>
        <p:spPr>
          <a:xfrm>
            <a:off x="5589240" y="5438593"/>
            <a:ext cx="721454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08A664D-BA37-407B-81D5-0665A2199C82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614F3F-32CD-479F-9A6F-ACCAD64194BD}"/>
              </a:ext>
            </a:extLst>
          </p:cNvPr>
          <p:cNvSpPr txBox="1"/>
          <p:nvPr/>
        </p:nvSpPr>
        <p:spPr>
          <a:xfrm>
            <a:off x="9126126" y="3754893"/>
            <a:ext cx="27987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Es más conveniente tener el 1 arriba y no el 2, para evitar tener fracciones</a:t>
            </a:r>
          </a:p>
        </p:txBody>
      </p:sp>
    </p:spTree>
    <p:extLst>
      <p:ext uri="{BB962C8B-B14F-4D97-AF65-F5344CB8AC3E}">
        <p14:creationId xmlns:p14="http://schemas.microsoft.com/office/powerpoint/2010/main" val="151350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8.33333E-7 -0.0807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5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59259E-6 L 0.00117 0.0807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02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-0.00013 -0.0807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1" grpId="0"/>
      <p:bldP spid="4" grpId="0" animBg="1"/>
      <p:bldP spid="4" grpId="1" animBg="1"/>
      <p:bldP spid="1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61B1149-272A-49C0-8E18-75E2A190A838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337E25-9057-43BB-ACD5-0CE54E52C68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6889EA2-0C9F-4A53-A9C1-41B86FB69D89}"/>
              </a:ext>
            </a:extLst>
          </p:cNvPr>
          <p:cNvSpPr/>
          <p:nvPr/>
        </p:nvSpPr>
        <p:spPr>
          <a:xfrm>
            <a:off x="5578407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6FD02DB-00A0-4BDA-B797-E0D50F5E5E29}"/>
              </a:ext>
            </a:extLst>
          </p:cNvPr>
          <p:cNvSpPr/>
          <p:nvPr/>
        </p:nvSpPr>
        <p:spPr>
          <a:xfrm>
            <a:off x="3385465" y="4950969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25D0CDE-288A-4A22-A845-48A6DA652541}"/>
                  </a:ext>
                </a:extLst>
              </p:cNvPr>
              <p:cNvSpPr txBox="1"/>
              <p:nvPr/>
            </p:nvSpPr>
            <p:spPr>
              <a:xfrm>
                <a:off x="9177004" y="4881888"/>
                <a:ext cx="18130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/⋅(−2)</m:t>
                    </m:r>
                  </m:oMath>
                </a14:m>
                <a:r>
                  <a:rPr lang="es-CL" sz="1600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25D0CDE-288A-4A22-A845-48A6DA652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004" y="4881888"/>
                <a:ext cx="181303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277CDE07-C0F7-48F0-BCAF-3FE8A1B86EB7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3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61B1149-272A-49C0-8E18-75E2A190A838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337E25-9057-43BB-ACD5-0CE54E52C68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 10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80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6889EA2-0C9F-4A53-A9C1-41B86FB69D89}"/>
              </a:ext>
            </a:extLst>
          </p:cNvPr>
          <p:cNvSpPr/>
          <p:nvPr/>
        </p:nvSpPr>
        <p:spPr>
          <a:xfrm>
            <a:off x="5578407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6FD02DB-00A0-4BDA-B797-E0D50F5E5E29}"/>
              </a:ext>
            </a:extLst>
          </p:cNvPr>
          <p:cNvSpPr/>
          <p:nvPr/>
        </p:nvSpPr>
        <p:spPr>
          <a:xfrm>
            <a:off x="3385465" y="4950969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1BCD3E5-A864-4304-8597-4BBA2405FDAD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8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59259E-6 L 0.00117 0.073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61B1149-272A-49C0-8E18-75E2A190A838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2. </a:t>
            </a:r>
            <a:r>
              <a:rPr lang="es-MX" sz="2800" dirty="0">
                <a:latin typeface="Bierstadt" panose="020B0504020202020204" pitchFamily="34" charset="0"/>
              </a:rPr>
              <a:t>Usar la fila seleccionada para anular todos los coeficientes de la columna seleccionada </a:t>
            </a:r>
            <a:r>
              <a:rPr lang="es-CL" sz="2800" dirty="0">
                <a:latin typeface="Bierstadt" panose="020B0504020202020204" pitchFamily="34" charset="0"/>
              </a:rPr>
              <a:t>que están debajo de esa fila.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337E25-9057-43BB-ACD5-0CE54E52C68F}"/>
              </a:ext>
            </a:extLst>
          </p:cNvPr>
          <p:cNvSpPr txBox="1"/>
          <p:nvPr/>
        </p:nvSpPr>
        <p:spPr>
          <a:xfrm>
            <a:off x="761299" y="2745013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es necesario, puedes intercambiar filas.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90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6889EA2-0C9F-4A53-A9C1-41B86FB69D89}"/>
              </a:ext>
            </a:extLst>
          </p:cNvPr>
          <p:cNvSpPr/>
          <p:nvPr/>
        </p:nvSpPr>
        <p:spPr>
          <a:xfrm>
            <a:off x="5578407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6FD02DB-00A0-4BDA-B797-E0D50F5E5E29}"/>
              </a:ext>
            </a:extLst>
          </p:cNvPr>
          <p:cNvSpPr/>
          <p:nvPr/>
        </p:nvSpPr>
        <p:spPr>
          <a:xfrm>
            <a:off x="3385465" y="4950969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6380D19-5833-46F2-B7EF-87095A447363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90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6889EA2-0C9F-4A53-A9C1-41B86FB69D89}"/>
              </a:ext>
            </a:extLst>
          </p:cNvPr>
          <p:cNvSpPr/>
          <p:nvPr/>
        </p:nvSpPr>
        <p:spPr>
          <a:xfrm>
            <a:off x="5578407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6FD02DB-00A0-4BDA-B797-E0D50F5E5E29}"/>
              </a:ext>
            </a:extLst>
          </p:cNvPr>
          <p:cNvSpPr/>
          <p:nvPr/>
        </p:nvSpPr>
        <p:spPr>
          <a:xfrm>
            <a:off x="3385465" y="4950969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229F46C-A8AC-4A28-A685-5761FA3B1F35}"/>
              </a:ext>
            </a:extLst>
          </p:cNvPr>
          <p:cNvSpPr txBox="1"/>
          <p:nvPr/>
        </p:nvSpPr>
        <p:spPr>
          <a:xfrm>
            <a:off x="761299" y="2730207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accent1"/>
                </a:solidFill>
                <a:latin typeface="Bierstadt" panose="020B0504020202020204" pitchFamily="34" charset="0"/>
              </a:rPr>
              <a:t>Nota: si la columna es nula a partir de la fila seleccionada, seguir avanzando hasta encontrar una columna no nula.</a:t>
            </a:r>
            <a:endParaRPr lang="es-CL" sz="2800" dirty="0">
              <a:solidFill>
                <a:schemeClr val="accent1"/>
              </a:solidFill>
              <a:latin typeface="Bierstadt" panose="020B05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A3CAA2B-4350-40CE-9EC0-A54A44E2ECB7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C286E4D-E1FD-49BE-A965-AAED6C73C106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3. </a:t>
            </a:r>
            <a:r>
              <a:rPr lang="es-MX" sz="2800" dirty="0">
                <a:latin typeface="Bierstadt" panose="020B0504020202020204" pitchFamily="34" charset="0"/>
              </a:rPr>
              <a:t>Seleccionar la fila siguiente y la columna siguiente, si es </a:t>
            </a:r>
            <a:r>
              <a:rPr lang="es-CL" sz="2800" dirty="0">
                <a:latin typeface="Bierstadt" panose="020B0504020202020204" pitchFamily="34" charset="0"/>
              </a:rPr>
              <a:t>que hay. Si después de avanzar todavía quedan, regresa al paso 2.</a:t>
            </a:r>
          </a:p>
        </p:txBody>
      </p:sp>
    </p:spTree>
    <p:extLst>
      <p:ext uri="{BB962C8B-B14F-4D97-AF65-F5344CB8AC3E}">
        <p14:creationId xmlns:p14="http://schemas.microsoft.com/office/powerpoint/2010/main" val="32198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85185E-6 L 0.08503 0.0013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0777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EF04B98-56BB-4787-A0BB-D3DBB3D6038F}"/>
              </a:ext>
            </a:extLst>
          </p:cNvPr>
          <p:cNvSpPr txBox="1"/>
          <p:nvPr/>
        </p:nvSpPr>
        <p:spPr>
          <a:xfrm>
            <a:off x="762000" y="537091"/>
            <a:ext cx="333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u="sng" dirty="0">
                <a:solidFill>
                  <a:schemeClr val="accent2"/>
                </a:solidFill>
                <a:latin typeface="Bierstadt" panose="020B0504020202020204" pitchFamily="34" charset="0"/>
              </a:rPr>
              <a:t>Ejemplo</a:t>
            </a:r>
            <a:r>
              <a:rPr lang="es-MX" sz="3600" u="sng" dirty="0">
                <a:solidFill>
                  <a:schemeClr val="accent2"/>
                </a:solidFill>
                <a:latin typeface="Bierstadt" panose="020B0504020202020204" pitchFamily="34" charset="0"/>
              </a:rPr>
              <a:t>:</a:t>
            </a:r>
            <a:endParaRPr lang="es-CL" sz="3600" u="sng" dirty="0">
              <a:solidFill>
                <a:schemeClr val="accent2"/>
              </a:solidFill>
              <a:latin typeface="Bierstadt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DEF4C82-869B-428F-8095-BEB4F4E40880}"/>
                  </a:ext>
                </a:extLst>
              </p:cNvPr>
              <p:cNvSpPr txBox="1"/>
              <p:nvPr/>
            </p:nvSpPr>
            <p:spPr>
              <a:xfrm>
                <a:off x="3171824" y="537091"/>
                <a:ext cx="26860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DEF4C82-869B-428F-8095-BEB4F4E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24" y="537091"/>
                <a:ext cx="268605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FA9C32B-1021-4DE3-B3C0-0544DC156E91}"/>
                  </a:ext>
                </a:extLst>
              </p:cNvPr>
              <p:cNvSpPr txBox="1"/>
              <p:nvPr/>
            </p:nvSpPr>
            <p:spPr>
              <a:xfrm>
                <a:off x="6505575" y="508516"/>
                <a:ext cx="16192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/−</m:t>
                      </m:r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FA9C32B-1021-4DE3-B3C0-0544DC156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5" y="508516"/>
                <a:ext cx="161925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E2A6BA7-D75E-4906-A7BC-748FF93CCEA6}"/>
                  </a:ext>
                </a:extLst>
              </p:cNvPr>
              <p:cNvSpPr txBox="1"/>
              <p:nvPr/>
            </p:nvSpPr>
            <p:spPr>
              <a:xfrm>
                <a:off x="3357563" y="1251815"/>
                <a:ext cx="44767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E2A6BA7-D75E-4906-A7BC-748FF93CC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63" y="1251815"/>
                <a:ext cx="447675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0AC474C-DA1E-4841-BEE4-9B65BE34B38F}"/>
                  </a:ext>
                </a:extLst>
              </p:cNvPr>
              <p:cNvSpPr txBox="1"/>
              <p:nvPr/>
            </p:nvSpPr>
            <p:spPr>
              <a:xfrm>
                <a:off x="7553325" y="891764"/>
                <a:ext cx="1619250" cy="12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0AC474C-DA1E-4841-BEE4-9B65BE34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325" y="891764"/>
                <a:ext cx="1619250" cy="1244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87E016E-E170-4F04-95EB-8448E62A44AA}"/>
                  </a:ext>
                </a:extLst>
              </p:cNvPr>
              <p:cNvSpPr txBox="1"/>
              <p:nvPr/>
            </p:nvSpPr>
            <p:spPr>
              <a:xfrm>
                <a:off x="4038600" y="1968174"/>
                <a:ext cx="3514725" cy="1142620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MX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4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87E016E-E170-4F04-95EB-8448E62A4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68174"/>
                <a:ext cx="3514725" cy="11426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C0A8DFA-3DAD-483C-BA2E-B9EE44DEEF96}"/>
                  </a:ext>
                </a:extLst>
              </p:cNvPr>
              <p:cNvSpPr txBox="1"/>
              <p:nvPr/>
            </p:nvSpPr>
            <p:spPr>
              <a:xfrm>
                <a:off x="1166811" y="4134180"/>
                <a:ext cx="9258301" cy="1528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sz="4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4000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s-MX" sz="4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4000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MX" sz="4000" dirty="0">
                    <a:latin typeface="Bierstadt" panose="020B0504020202020204" pitchFamily="34" charset="0"/>
                  </a:rPr>
                  <a:t> tiene </a:t>
                </a:r>
                <a:r>
                  <a:rPr lang="es-MX" sz="4000" u="sng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INFINITAS</a:t>
                </a:r>
                <a:r>
                  <a:rPr lang="es-MX" sz="4000" dirty="0">
                    <a:latin typeface="Bierstadt" panose="020B0504020202020204" pitchFamily="34" charset="0"/>
                  </a:rPr>
                  <a:t> soluciones, todas de la forma </a:t>
                </a:r>
                <a14:m>
                  <m:oMath xmlns:m="http://schemas.openxmlformats.org/officeDocument/2006/math"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s-MX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MX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MX" sz="4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MX" sz="4000" dirty="0">
                  <a:latin typeface="Bierstadt" panose="020B0504020202020204" pitchFamily="34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C0A8DFA-3DAD-483C-BA2E-B9EE44DEE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811" y="4134180"/>
                <a:ext cx="9258301" cy="1528239"/>
              </a:xfrm>
              <a:prstGeom prst="rect">
                <a:avLst/>
              </a:prstGeom>
              <a:blipFill>
                <a:blip r:embed="rId7"/>
                <a:stretch>
                  <a:fillRect t="-6773" r="-3160" b="-796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4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90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6C8DB8CF-945B-4AB4-AE7E-4FCD54EDBDFD}"/>
              </a:ext>
            </a:extLst>
          </p:cNvPr>
          <p:cNvSpPr txBox="1"/>
          <p:nvPr/>
        </p:nvSpPr>
        <p:spPr>
          <a:xfrm>
            <a:off x="2124946" y="1756464"/>
            <a:ext cx="7799223" cy="147732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Bierstadt" panose="020B0504020202020204" pitchFamily="34" charset="0"/>
              </a:rPr>
              <a:t>Esta es una</a:t>
            </a:r>
          </a:p>
          <a:p>
            <a:pPr algn="ctr"/>
            <a:r>
              <a:rPr lang="es-MX" sz="5400" u="sng" dirty="0">
                <a:solidFill>
                  <a:schemeClr val="accent3"/>
                </a:solidFill>
                <a:latin typeface="Bierstadt" panose="020B0504020202020204" pitchFamily="34" charset="0"/>
              </a:rPr>
              <a:t>MATRIZ ESCALONADA</a:t>
            </a:r>
            <a:endParaRPr lang="es-CL" sz="5400" u="sng" dirty="0">
              <a:solidFill>
                <a:schemeClr val="accent3"/>
              </a:solidFill>
              <a:latin typeface="Bierstadt" panose="020B050402020202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B89DD2D-BF96-4D7E-ABF9-D97920380007}"/>
              </a:ext>
            </a:extLst>
          </p:cNvPr>
          <p:cNvGrpSpPr/>
          <p:nvPr/>
        </p:nvGrpSpPr>
        <p:grpSpPr>
          <a:xfrm>
            <a:off x="98331" y="3341873"/>
            <a:ext cx="7382074" cy="2760267"/>
            <a:chOff x="98331" y="3341873"/>
            <a:chExt cx="7382074" cy="2760267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5490959B-1364-4110-9A8B-88A74709DC54}"/>
                </a:ext>
              </a:extLst>
            </p:cNvPr>
            <p:cNvGrpSpPr/>
            <p:nvPr/>
          </p:nvGrpSpPr>
          <p:grpSpPr>
            <a:xfrm>
              <a:off x="98331" y="3341873"/>
              <a:ext cx="7382074" cy="2760267"/>
              <a:chOff x="98331" y="3341873"/>
              <a:chExt cx="7382074" cy="2760267"/>
            </a:xfrm>
          </p:grpSpPr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229F46C-A8AC-4A28-A685-5761FA3B1F35}"/>
                  </a:ext>
                </a:extLst>
              </p:cNvPr>
              <p:cNvSpPr txBox="1"/>
              <p:nvPr/>
            </p:nvSpPr>
            <p:spPr>
              <a:xfrm>
                <a:off x="98331" y="3341873"/>
                <a:ext cx="2939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latin typeface="Bierstadt" panose="020B0504020202020204" pitchFamily="34" charset="0"/>
                  </a:rPr>
                  <a:t>estos son </a:t>
                </a:r>
                <a:r>
                  <a:rPr lang="es-MX" sz="2800" u="sng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pivotes</a:t>
                </a:r>
                <a:endParaRPr lang="es-CL" sz="2800" u="sng" dirty="0">
                  <a:solidFill>
                    <a:schemeClr val="accent2"/>
                  </a:solidFill>
                  <a:latin typeface="Bierstadt" panose="020B0504020202020204" pitchFamily="34" charset="0"/>
                </a:endParaRPr>
              </a:p>
            </p:txBody>
          </p:sp>
          <p:grpSp>
            <p:nvGrpSpPr>
              <p:cNvPr id="3" name="Grupo 2">
                <a:extLst>
                  <a:ext uri="{FF2B5EF4-FFF2-40B4-BE49-F238E27FC236}">
                    <a16:creationId xmlns:a16="http://schemas.microsoft.com/office/drawing/2014/main" id="{A857D22C-D59F-49E9-BAB8-4B115EB106C9}"/>
                  </a:ext>
                </a:extLst>
              </p:cNvPr>
              <p:cNvGrpSpPr/>
              <p:nvPr/>
            </p:nvGrpSpPr>
            <p:grpSpPr>
              <a:xfrm>
                <a:off x="3277544" y="3814505"/>
                <a:ext cx="4202861" cy="2287635"/>
                <a:chOff x="3277544" y="3814505"/>
                <a:chExt cx="4202861" cy="2287635"/>
              </a:xfrm>
            </p:grpSpPr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018ED272-0D5A-4510-B011-E960C94708A7}"/>
                    </a:ext>
                  </a:extLst>
                </p:cNvPr>
                <p:cNvSpPr/>
                <p:nvPr/>
              </p:nvSpPr>
              <p:spPr>
                <a:xfrm>
                  <a:off x="6574973" y="5425866"/>
                  <a:ext cx="905432" cy="676274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5" name="Elipse 24">
                  <a:extLst>
                    <a:ext uri="{FF2B5EF4-FFF2-40B4-BE49-F238E27FC236}">
                      <a16:creationId xmlns:a16="http://schemas.microsoft.com/office/drawing/2014/main" id="{C0DDBA46-CA97-48F4-B6C1-1FC764F150F3}"/>
                    </a:ext>
                  </a:extLst>
                </p:cNvPr>
                <p:cNvSpPr/>
                <p:nvPr/>
              </p:nvSpPr>
              <p:spPr>
                <a:xfrm>
                  <a:off x="5499007" y="4891471"/>
                  <a:ext cx="905432" cy="676274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6" name="Elipse 25">
                  <a:extLst>
                    <a:ext uri="{FF2B5EF4-FFF2-40B4-BE49-F238E27FC236}">
                      <a16:creationId xmlns:a16="http://schemas.microsoft.com/office/drawing/2014/main" id="{DBEA33D1-9657-4C61-B3A0-AD3D142F8ED2}"/>
                    </a:ext>
                  </a:extLst>
                </p:cNvPr>
                <p:cNvSpPr/>
                <p:nvPr/>
              </p:nvSpPr>
              <p:spPr>
                <a:xfrm>
                  <a:off x="4371987" y="4385352"/>
                  <a:ext cx="905432" cy="676274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7" name="Elipse 26">
                  <a:extLst>
                    <a:ext uri="{FF2B5EF4-FFF2-40B4-BE49-F238E27FC236}">
                      <a16:creationId xmlns:a16="http://schemas.microsoft.com/office/drawing/2014/main" id="{AAD7DFF1-33C9-4472-96D6-854A181A61C9}"/>
                    </a:ext>
                  </a:extLst>
                </p:cNvPr>
                <p:cNvSpPr/>
                <p:nvPr/>
              </p:nvSpPr>
              <p:spPr>
                <a:xfrm>
                  <a:off x="3277544" y="3814505"/>
                  <a:ext cx="905432" cy="676274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31" name="Grupo 30">
                <a:extLst>
                  <a:ext uri="{FF2B5EF4-FFF2-40B4-BE49-F238E27FC236}">
                    <a16:creationId xmlns:a16="http://schemas.microsoft.com/office/drawing/2014/main" id="{4EC5F6D6-5581-4CAD-91CF-8F11A951FB44}"/>
                  </a:ext>
                </a:extLst>
              </p:cNvPr>
              <p:cNvGrpSpPr/>
              <p:nvPr/>
            </p:nvGrpSpPr>
            <p:grpSpPr>
              <a:xfrm>
                <a:off x="1846217" y="3840707"/>
                <a:ext cx="1312574" cy="311935"/>
                <a:chOff x="1846217" y="3840707"/>
                <a:chExt cx="1312574" cy="311935"/>
              </a:xfrm>
            </p:grpSpPr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B25320FC-CED9-442D-A592-70C41F21DB41}"/>
                    </a:ext>
                  </a:extLst>
                </p:cNvPr>
                <p:cNvCxnSpPr/>
                <p:nvPr/>
              </p:nvCxnSpPr>
              <p:spPr>
                <a:xfrm flipV="1">
                  <a:off x="1846217" y="4141783"/>
                  <a:ext cx="1312574" cy="10859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cto de flecha 29">
                  <a:extLst>
                    <a:ext uri="{FF2B5EF4-FFF2-40B4-BE49-F238E27FC236}">
                      <a16:creationId xmlns:a16="http://schemas.microsoft.com/office/drawing/2014/main" id="{CB14427C-7CC4-4CCA-A934-57DAEBD87DA2}"/>
                    </a:ext>
                  </a:extLst>
                </p:cNvPr>
                <p:cNvCxnSpPr/>
                <p:nvPr/>
              </p:nvCxnSpPr>
              <p:spPr>
                <a:xfrm flipV="1">
                  <a:off x="1846217" y="3840707"/>
                  <a:ext cx="0" cy="311935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0B731726-A715-4D8E-A181-224CEA69DAFA}"/>
                </a:ext>
              </a:extLst>
            </p:cNvPr>
            <p:cNvSpPr txBox="1"/>
            <p:nvPr/>
          </p:nvSpPr>
          <p:spPr>
            <a:xfrm>
              <a:off x="101736" y="4229367"/>
              <a:ext cx="28776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latin typeface="Bierstadt" panose="020B0504020202020204" pitchFamily="34" charset="0"/>
                </a:rPr>
                <a:t>(1° elemento de cada escalón)</a:t>
              </a:r>
              <a:endParaRPr lang="es-CL" sz="2400" u="sng" dirty="0">
                <a:solidFill>
                  <a:schemeClr val="accent2"/>
                </a:solidFill>
                <a:latin typeface="Bierstadt" panose="020B0504020202020204" pitchFamily="34" charset="0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33670EC-AB21-4047-A63F-F8DFB0DC23E5}"/>
              </a:ext>
            </a:extLst>
          </p:cNvPr>
          <p:cNvGrpSpPr/>
          <p:nvPr/>
        </p:nvGrpSpPr>
        <p:grpSpPr>
          <a:xfrm>
            <a:off x="198481" y="5289223"/>
            <a:ext cx="3169112" cy="1232363"/>
            <a:chOff x="198481" y="5289223"/>
            <a:chExt cx="3169112" cy="1232363"/>
          </a:xfrm>
        </p:grpSpPr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8875F05-DAFE-4D8B-8F8F-4346A9A97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25" y="5289223"/>
              <a:ext cx="1312574" cy="1086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5186F665-BF46-44E6-B4DE-6B586114DBD7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25" y="5300083"/>
              <a:ext cx="0" cy="41896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5BD6198D-5276-460F-BFE6-CE5B2A2A37C3}"/>
                </a:ext>
              </a:extLst>
            </p:cNvPr>
            <p:cNvSpPr txBox="1"/>
            <p:nvPr/>
          </p:nvSpPr>
          <p:spPr>
            <a:xfrm>
              <a:off x="198481" y="5690589"/>
              <a:ext cx="31691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latin typeface="Bierstadt" panose="020B0504020202020204" pitchFamily="34" charset="0"/>
                </a:rPr>
                <a:t>solo ceros debajo de los escalones</a:t>
              </a:r>
              <a:endParaRPr lang="es-CL" sz="2400" dirty="0">
                <a:latin typeface="Bierstadt" panose="020B0504020202020204" pitchFamily="34" charset="0"/>
              </a:endParaRP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C08EB73-A91D-4B91-86C7-A09D50923105}"/>
              </a:ext>
            </a:extLst>
          </p:cNvPr>
          <p:cNvGrpSpPr/>
          <p:nvPr/>
        </p:nvGrpSpPr>
        <p:grpSpPr>
          <a:xfrm>
            <a:off x="3432780" y="3388389"/>
            <a:ext cx="8486297" cy="2609184"/>
            <a:chOff x="3432780" y="3388389"/>
            <a:chExt cx="8486297" cy="2609184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338991A7-01CD-4979-80A6-03348CF2A094}"/>
                </a:ext>
              </a:extLst>
            </p:cNvPr>
            <p:cNvGrpSpPr/>
            <p:nvPr/>
          </p:nvGrpSpPr>
          <p:grpSpPr>
            <a:xfrm>
              <a:off x="3432780" y="3888015"/>
              <a:ext cx="5421066" cy="2109558"/>
              <a:chOff x="3432780" y="3888015"/>
              <a:chExt cx="5421066" cy="2109558"/>
            </a:xfrm>
          </p:grpSpPr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19A2BBC4-6AD4-4529-B722-45652EAB72A7}"/>
                  </a:ext>
                </a:extLst>
              </p:cNvPr>
              <p:cNvSpPr/>
              <p:nvPr/>
            </p:nvSpPr>
            <p:spPr>
              <a:xfrm>
                <a:off x="3432780" y="3888015"/>
                <a:ext cx="5421066" cy="529255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8" name="Rectángulo: esquinas redondeadas 17">
                <a:extLst>
                  <a:ext uri="{FF2B5EF4-FFF2-40B4-BE49-F238E27FC236}">
                    <a16:creationId xmlns:a16="http://schemas.microsoft.com/office/drawing/2014/main" id="{7DC3B2C8-CA20-4573-84F1-5F5085BF3881}"/>
                  </a:ext>
                </a:extLst>
              </p:cNvPr>
              <p:cNvSpPr/>
              <p:nvPr/>
            </p:nvSpPr>
            <p:spPr>
              <a:xfrm>
                <a:off x="4389120" y="4417270"/>
                <a:ext cx="4464726" cy="529255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F578D739-7E11-4EF3-90FF-6629EE91EEEA}"/>
                  </a:ext>
                </a:extLst>
              </p:cNvPr>
              <p:cNvSpPr/>
              <p:nvPr/>
            </p:nvSpPr>
            <p:spPr>
              <a:xfrm>
                <a:off x="5556068" y="4943176"/>
                <a:ext cx="3297777" cy="529255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0" name="Rectángulo: esquinas redondeadas 19">
                <a:extLst>
                  <a:ext uri="{FF2B5EF4-FFF2-40B4-BE49-F238E27FC236}">
                    <a16:creationId xmlns:a16="http://schemas.microsoft.com/office/drawing/2014/main" id="{D77C6CE7-E072-45E7-A558-702C2D3794C8}"/>
                  </a:ext>
                </a:extLst>
              </p:cNvPr>
              <p:cNvSpPr/>
              <p:nvPr/>
            </p:nvSpPr>
            <p:spPr>
              <a:xfrm>
                <a:off x="6461759" y="5468318"/>
                <a:ext cx="2392085" cy="529255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DBDDA21F-0350-423A-B87C-6E39958293DD}"/>
                </a:ext>
              </a:extLst>
            </p:cNvPr>
            <p:cNvGrpSpPr/>
            <p:nvPr/>
          </p:nvGrpSpPr>
          <p:grpSpPr>
            <a:xfrm>
              <a:off x="7183647" y="3388389"/>
              <a:ext cx="4735430" cy="1200329"/>
              <a:chOff x="-156683" y="5102399"/>
              <a:chExt cx="3916946" cy="1200329"/>
            </a:xfrm>
          </p:grpSpPr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80F2935B-4830-4D53-B1B5-CE3DE4769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6683" y="5299687"/>
                <a:ext cx="0" cy="27328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>
                <a:extLst>
                  <a:ext uri="{FF2B5EF4-FFF2-40B4-BE49-F238E27FC236}">
                    <a16:creationId xmlns:a16="http://schemas.microsoft.com/office/drawing/2014/main" id="{E556E837-57D5-4AE7-A9AB-F63705EB0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6683" y="5299687"/>
                <a:ext cx="1604587" cy="491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4290E034-7A83-4694-BBB9-7EDDD5F51741}"/>
                  </a:ext>
                </a:extLst>
              </p:cNvPr>
              <p:cNvSpPr txBox="1"/>
              <p:nvPr/>
            </p:nvSpPr>
            <p:spPr>
              <a:xfrm>
                <a:off x="1413939" y="5102399"/>
                <a:ext cx="23463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2400" dirty="0">
                    <a:latin typeface="Bierstadt" panose="020B0504020202020204" pitchFamily="34" charset="0"/>
                  </a:rPr>
                  <a:t>Forma de </a:t>
                </a:r>
                <a:r>
                  <a:rPr lang="es-MX" sz="2400" dirty="0">
                    <a:solidFill>
                      <a:schemeClr val="accent6"/>
                    </a:solidFill>
                    <a:latin typeface="Bierstadt" panose="020B0504020202020204" pitchFamily="34" charset="0"/>
                  </a:rPr>
                  <a:t>escalera</a:t>
                </a:r>
                <a:r>
                  <a:rPr lang="es-MX" sz="2400" dirty="0">
                    <a:latin typeface="Bierstadt" panose="020B0504020202020204" pitchFamily="34" charset="0"/>
                  </a:rPr>
                  <a:t>, los escalones van una fila a la vez</a:t>
                </a:r>
                <a:endParaRPr lang="es-CL" sz="2400" dirty="0">
                  <a:latin typeface="Bierstadt" panose="020B0504020202020204" pitchFamily="34" charset="0"/>
                </a:endParaRPr>
              </a:p>
            </p:txBody>
          </p:sp>
        </p:grpSp>
      </p:grp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23D1F14-9D34-49AE-8FAB-7F44410E5BE5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5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adroTexto 32">
            <a:extLst>
              <a:ext uri="{FF2B5EF4-FFF2-40B4-BE49-F238E27FC236}">
                <a16:creationId xmlns:a16="http://schemas.microsoft.com/office/drawing/2014/main" id="{A8CE53C6-2F74-488E-90B9-856B9770A97F}"/>
              </a:ext>
            </a:extLst>
          </p:cNvPr>
          <p:cNvSpPr txBox="1"/>
          <p:nvPr/>
        </p:nvSpPr>
        <p:spPr>
          <a:xfrm>
            <a:off x="761299" y="1725290"/>
            <a:ext cx="1066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4. </a:t>
            </a:r>
            <a:r>
              <a:rPr lang="es-MX" sz="2800" dirty="0">
                <a:latin typeface="Bierstadt" panose="020B0504020202020204" pitchFamily="34" charset="0"/>
              </a:rPr>
              <a:t>Ahora </a:t>
            </a:r>
            <a:r>
              <a:rPr lang="es-CL" sz="2800" dirty="0">
                <a:latin typeface="Bierstadt" panose="020B0504020202020204" pitchFamily="34" charset="0"/>
              </a:rPr>
              <a:t>que la matriz está escalonada, p</a:t>
            </a:r>
            <a:r>
              <a:rPr lang="es-MX" sz="2800" dirty="0" err="1">
                <a:latin typeface="Bierstadt" panose="020B0504020202020204" pitchFamily="34" charset="0"/>
              </a:rPr>
              <a:t>uedes</a:t>
            </a:r>
            <a:r>
              <a:rPr lang="es-MX" sz="2800" dirty="0">
                <a:latin typeface="Bierstadt" panose="020B0504020202020204" pitchFamily="34" charset="0"/>
              </a:rPr>
              <a:t> terminar a</a:t>
            </a:r>
            <a:r>
              <a:rPr lang="es-CL" sz="2800" dirty="0" err="1">
                <a:latin typeface="Bierstadt" panose="020B0504020202020204" pitchFamily="34" charset="0"/>
              </a:rPr>
              <a:t>quí</a:t>
            </a:r>
            <a:r>
              <a:rPr lang="es-CL" sz="2800" dirty="0">
                <a:latin typeface="Bierstadt" panose="020B0504020202020204" pitchFamily="34" charset="0"/>
              </a:rPr>
              <a:t> o avanzar con la segunda fase.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41A3636-00BF-4212-B2E3-70364A6CABCF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1)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FC4927C-FE9C-46F6-850B-2BD49C923FD1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4D866F4B-8A0C-43B3-B39A-1E30AA29CB46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1858CCC9-9CC9-4F46-8DAA-892C9DC0C641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86136790-601E-4009-A39C-E93D29128792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86136790-601E-4009-A39C-E93D29128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830719F1-F189-48A5-A6EB-03D171129647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830719F1-F189-48A5-A6EB-03D171129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F66A6CCE-4037-4B38-A248-525FA003EDAF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90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F66A6CCE-4037-4B38-A248-525FA003E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DADBA4D-6A04-444C-A2F2-3FBDCE67DAC9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DADBA4D-6A04-444C-A2F2-3FBDCE67D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o 43">
            <a:extLst>
              <a:ext uri="{FF2B5EF4-FFF2-40B4-BE49-F238E27FC236}">
                <a16:creationId xmlns:a16="http://schemas.microsoft.com/office/drawing/2014/main" id="{4E63271B-5288-4932-8B78-F8A61B353485}"/>
              </a:ext>
            </a:extLst>
          </p:cNvPr>
          <p:cNvGrpSpPr/>
          <p:nvPr/>
        </p:nvGrpSpPr>
        <p:grpSpPr>
          <a:xfrm>
            <a:off x="98331" y="3341873"/>
            <a:ext cx="7382074" cy="2760267"/>
            <a:chOff x="98331" y="3341873"/>
            <a:chExt cx="7382074" cy="2760267"/>
          </a:xfrm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07F57426-0755-46ED-B1ED-7313C552D66E}"/>
                </a:ext>
              </a:extLst>
            </p:cNvPr>
            <p:cNvGrpSpPr/>
            <p:nvPr/>
          </p:nvGrpSpPr>
          <p:grpSpPr>
            <a:xfrm>
              <a:off x="98331" y="3341873"/>
              <a:ext cx="7382074" cy="2760267"/>
              <a:chOff x="98331" y="3341873"/>
              <a:chExt cx="7382074" cy="2760267"/>
            </a:xfrm>
          </p:grpSpPr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01C3219D-8ECE-4F27-9F7E-8C3E28A888CB}"/>
                  </a:ext>
                </a:extLst>
              </p:cNvPr>
              <p:cNvSpPr txBox="1"/>
              <p:nvPr/>
            </p:nvSpPr>
            <p:spPr>
              <a:xfrm>
                <a:off x="98331" y="3341873"/>
                <a:ext cx="2939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dirty="0">
                    <a:latin typeface="Bierstadt" panose="020B0504020202020204" pitchFamily="34" charset="0"/>
                  </a:rPr>
                  <a:t>estos son </a:t>
                </a:r>
                <a:r>
                  <a:rPr lang="es-MX" sz="2800" u="sng" dirty="0">
                    <a:solidFill>
                      <a:schemeClr val="accent2"/>
                    </a:solidFill>
                    <a:latin typeface="Bierstadt" panose="020B0504020202020204" pitchFamily="34" charset="0"/>
                  </a:rPr>
                  <a:t>pivotes</a:t>
                </a:r>
                <a:endParaRPr lang="es-CL" sz="2800" u="sng" dirty="0">
                  <a:solidFill>
                    <a:schemeClr val="accent2"/>
                  </a:solidFill>
                  <a:latin typeface="Bierstadt" panose="020B0504020202020204" pitchFamily="34" charset="0"/>
                </a:endParaRPr>
              </a:p>
            </p:txBody>
          </p:sp>
          <p:grpSp>
            <p:nvGrpSpPr>
              <p:cNvPr id="48" name="Grupo 47">
                <a:extLst>
                  <a:ext uri="{FF2B5EF4-FFF2-40B4-BE49-F238E27FC236}">
                    <a16:creationId xmlns:a16="http://schemas.microsoft.com/office/drawing/2014/main" id="{AA786C0A-4A36-4E93-9BC6-DD8C4088C32D}"/>
                  </a:ext>
                </a:extLst>
              </p:cNvPr>
              <p:cNvGrpSpPr/>
              <p:nvPr/>
            </p:nvGrpSpPr>
            <p:grpSpPr>
              <a:xfrm>
                <a:off x="3277544" y="3814505"/>
                <a:ext cx="4202861" cy="2287635"/>
                <a:chOff x="3277544" y="3814505"/>
                <a:chExt cx="4202861" cy="2287635"/>
              </a:xfrm>
            </p:grpSpPr>
            <p:sp>
              <p:nvSpPr>
                <p:cNvPr id="52" name="Elipse 51">
                  <a:extLst>
                    <a:ext uri="{FF2B5EF4-FFF2-40B4-BE49-F238E27FC236}">
                      <a16:creationId xmlns:a16="http://schemas.microsoft.com/office/drawing/2014/main" id="{7F5B89FD-827D-465F-AD9F-0FD620577457}"/>
                    </a:ext>
                  </a:extLst>
                </p:cNvPr>
                <p:cNvSpPr/>
                <p:nvPr/>
              </p:nvSpPr>
              <p:spPr>
                <a:xfrm>
                  <a:off x="6574973" y="5425866"/>
                  <a:ext cx="905432" cy="676274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DFA43F97-3E9D-44F2-9F9B-43BD918CAB05}"/>
                    </a:ext>
                  </a:extLst>
                </p:cNvPr>
                <p:cNvSpPr/>
                <p:nvPr/>
              </p:nvSpPr>
              <p:spPr>
                <a:xfrm>
                  <a:off x="5499007" y="4891471"/>
                  <a:ext cx="905432" cy="676274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B57EBF0A-74A3-4377-9046-DC32440E8847}"/>
                    </a:ext>
                  </a:extLst>
                </p:cNvPr>
                <p:cNvSpPr/>
                <p:nvPr/>
              </p:nvSpPr>
              <p:spPr>
                <a:xfrm>
                  <a:off x="4371987" y="4385352"/>
                  <a:ext cx="905432" cy="676274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E9CBF9DA-62DC-424A-A12B-8697244840B6}"/>
                    </a:ext>
                  </a:extLst>
                </p:cNvPr>
                <p:cNvSpPr/>
                <p:nvPr/>
              </p:nvSpPr>
              <p:spPr>
                <a:xfrm>
                  <a:off x="3277544" y="3814505"/>
                  <a:ext cx="905432" cy="676274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49" name="Grupo 48">
                <a:extLst>
                  <a:ext uri="{FF2B5EF4-FFF2-40B4-BE49-F238E27FC236}">
                    <a16:creationId xmlns:a16="http://schemas.microsoft.com/office/drawing/2014/main" id="{F72C0C44-3088-4028-83E0-507C8C731DF0}"/>
                  </a:ext>
                </a:extLst>
              </p:cNvPr>
              <p:cNvGrpSpPr/>
              <p:nvPr/>
            </p:nvGrpSpPr>
            <p:grpSpPr>
              <a:xfrm>
                <a:off x="1846217" y="3840707"/>
                <a:ext cx="1312574" cy="311935"/>
                <a:chOff x="1846217" y="3840707"/>
                <a:chExt cx="1312574" cy="311935"/>
              </a:xfrm>
            </p:grpSpPr>
            <p:cxnSp>
              <p:nvCxnSpPr>
                <p:cNvPr id="50" name="Conector recto 49">
                  <a:extLst>
                    <a:ext uri="{FF2B5EF4-FFF2-40B4-BE49-F238E27FC236}">
                      <a16:creationId xmlns:a16="http://schemas.microsoft.com/office/drawing/2014/main" id="{64D06C63-3736-46BA-B0FD-45DE8EFF0D99}"/>
                    </a:ext>
                  </a:extLst>
                </p:cNvPr>
                <p:cNvCxnSpPr/>
                <p:nvPr/>
              </p:nvCxnSpPr>
              <p:spPr>
                <a:xfrm flipV="1">
                  <a:off x="1846217" y="4141783"/>
                  <a:ext cx="1312574" cy="10859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de flecha 50">
                  <a:extLst>
                    <a:ext uri="{FF2B5EF4-FFF2-40B4-BE49-F238E27FC236}">
                      <a16:creationId xmlns:a16="http://schemas.microsoft.com/office/drawing/2014/main" id="{94446838-EDE7-48B6-BD31-672B78B11830}"/>
                    </a:ext>
                  </a:extLst>
                </p:cNvPr>
                <p:cNvCxnSpPr/>
                <p:nvPr/>
              </p:nvCxnSpPr>
              <p:spPr>
                <a:xfrm flipV="1">
                  <a:off x="1846217" y="3840707"/>
                  <a:ext cx="0" cy="311935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890BCE10-E09F-4D77-9997-18559F7AC9E2}"/>
                </a:ext>
              </a:extLst>
            </p:cNvPr>
            <p:cNvSpPr txBox="1"/>
            <p:nvPr/>
          </p:nvSpPr>
          <p:spPr>
            <a:xfrm>
              <a:off x="101736" y="4229367"/>
              <a:ext cx="28776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latin typeface="Bierstadt" panose="020B0504020202020204" pitchFamily="34" charset="0"/>
                </a:rPr>
                <a:t>(1° elemento de cada escalón)</a:t>
              </a:r>
              <a:endParaRPr lang="es-CL" sz="2400" u="sng" dirty="0">
                <a:solidFill>
                  <a:schemeClr val="accent2"/>
                </a:solidFill>
                <a:latin typeface="Bierstadt" panose="020B0504020202020204" pitchFamily="34" charset="0"/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CD8D7A5C-A4D1-4785-9F3C-848B4CEF8736}"/>
              </a:ext>
            </a:extLst>
          </p:cNvPr>
          <p:cNvGrpSpPr/>
          <p:nvPr/>
        </p:nvGrpSpPr>
        <p:grpSpPr>
          <a:xfrm>
            <a:off x="198481" y="5289223"/>
            <a:ext cx="3169112" cy="1232363"/>
            <a:chOff x="198481" y="5289223"/>
            <a:chExt cx="3169112" cy="1232363"/>
          </a:xfrm>
        </p:grpSpPr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1B0C04B0-8D08-44AF-8927-F90AC9F6B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625" y="5289223"/>
              <a:ext cx="1312574" cy="1086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D0177022-A25E-479B-9BA2-57EF26960C3B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25" y="5300083"/>
              <a:ext cx="0" cy="41896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C00EF502-D64F-4207-9E4F-04C2F1740E41}"/>
                </a:ext>
              </a:extLst>
            </p:cNvPr>
            <p:cNvSpPr txBox="1"/>
            <p:nvPr/>
          </p:nvSpPr>
          <p:spPr>
            <a:xfrm>
              <a:off x="198481" y="5690589"/>
              <a:ext cx="31691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latin typeface="Bierstadt" panose="020B0504020202020204" pitchFamily="34" charset="0"/>
                </a:rPr>
                <a:t>solo ceros debajo de los escalones</a:t>
              </a:r>
              <a:endParaRPr lang="es-CL" sz="2400" dirty="0">
                <a:latin typeface="Bierstadt" panose="020B0504020202020204" pitchFamily="34" charset="0"/>
              </a:endParaRP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9F57E4FA-965A-4819-96A1-EAE9A4916DF8}"/>
              </a:ext>
            </a:extLst>
          </p:cNvPr>
          <p:cNvGrpSpPr/>
          <p:nvPr/>
        </p:nvGrpSpPr>
        <p:grpSpPr>
          <a:xfrm>
            <a:off x="3432780" y="3388389"/>
            <a:ext cx="8486297" cy="2609184"/>
            <a:chOff x="3432780" y="3388389"/>
            <a:chExt cx="8486297" cy="2609184"/>
          </a:xfrm>
        </p:grpSpPr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890ADBBF-88B7-4499-A95C-AF67D340EEAA}"/>
                </a:ext>
              </a:extLst>
            </p:cNvPr>
            <p:cNvGrpSpPr/>
            <p:nvPr/>
          </p:nvGrpSpPr>
          <p:grpSpPr>
            <a:xfrm>
              <a:off x="3432780" y="3888015"/>
              <a:ext cx="5421066" cy="2109558"/>
              <a:chOff x="3432780" y="3888015"/>
              <a:chExt cx="5421066" cy="210955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68071E26-4186-46EA-A568-9C2AC7076F2C}"/>
                  </a:ext>
                </a:extLst>
              </p:cNvPr>
              <p:cNvSpPr/>
              <p:nvPr/>
            </p:nvSpPr>
            <p:spPr>
              <a:xfrm>
                <a:off x="3432780" y="3888015"/>
                <a:ext cx="5421066" cy="529255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7" name="Rectángulo: esquinas redondeadas 66">
                <a:extLst>
                  <a:ext uri="{FF2B5EF4-FFF2-40B4-BE49-F238E27FC236}">
                    <a16:creationId xmlns:a16="http://schemas.microsoft.com/office/drawing/2014/main" id="{2B712A99-D81B-4D54-B1C3-E17DF1E39446}"/>
                  </a:ext>
                </a:extLst>
              </p:cNvPr>
              <p:cNvSpPr/>
              <p:nvPr/>
            </p:nvSpPr>
            <p:spPr>
              <a:xfrm>
                <a:off x="4389120" y="4417270"/>
                <a:ext cx="4464726" cy="529255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8" name="Rectángulo: esquinas redondeadas 67">
                <a:extLst>
                  <a:ext uri="{FF2B5EF4-FFF2-40B4-BE49-F238E27FC236}">
                    <a16:creationId xmlns:a16="http://schemas.microsoft.com/office/drawing/2014/main" id="{937CEFDF-6482-4A9A-9FD3-F58473004DD3}"/>
                  </a:ext>
                </a:extLst>
              </p:cNvPr>
              <p:cNvSpPr/>
              <p:nvPr/>
            </p:nvSpPr>
            <p:spPr>
              <a:xfrm>
                <a:off x="5556068" y="4943176"/>
                <a:ext cx="3297777" cy="529255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9" name="Rectángulo: esquinas redondeadas 68">
                <a:extLst>
                  <a:ext uri="{FF2B5EF4-FFF2-40B4-BE49-F238E27FC236}">
                    <a16:creationId xmlns:a16="http://schemas.microsoft.com/office/drawing/2014/main" id="{9C9F2DF8-C80C-4DC7-9C6B-C163C2217EE3}"/>
                  </a:ext>
                </a:extLst>
              </p:cNvPr>
              <p:cNvSpPr/>
              <p:nvPr/>
            </p:nvSpPr>
            <p:spPr>
              <a:xfrm>
                <a:off x="6461759" y="5468318"/>
                <a:ext cx="2392085" cy="529255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D4D2D634-2E74-47F3-BF4D-8FEB5432CF85}"/>
                </a:ext>
              </a:extLst>
            </p:cNvPr>
            <p:cNvGrpSpPr/>
            <p:nvPr/>
          </p:nvGrpSpPr>
          <p:grpSpPr>
            <a:xfrm>
              <a:off x="7183647" y="3388389"/>
              <a:ext cx="4735430" cy="1200329"/>
              <a:chOff x="-156683" y="5102399"/>
              <a:chExt cx="3916946" cy="1200329"/>
            </a:xfrm>
          </p:grpSpPr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1D40D182-DAD2-4E3C-8E1A-844B7C5A8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6683" y="5299687"/>
                <a:ext cx="0" cy="27328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76F4B14D-1791-4540-8820-3A07AC0A2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6683" y="5299687"/>
                <a:ext cx="1604587" cy="491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6FD2A0DA-FF59-4796-A1D8-3C76661268FA}"/>
                  </a:ext>
                </a:extLst>
              </p:cNvPr>
              <p:cNvSpPr txBox="1"/>
              <p:nvPr/>
            </p:nvSpPr>
            <p:spPr>
              <a:xfrm>
                <a:off x="1413939" y="5102399"/>
                <a:ext cx="23463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2400" dirty="0">
                    <a:latin typeface="Bierstadt" panose="020B0504020202020204" pitchFamily="34" charset="0"/>
                  </a:rPr>
                  <a:t>Forma de </a:t>
                </a:r>
                <a:r>
                  <a:rPr lang="es-MX" sz="2400" dirty="0">
                    <a:solidFill>
                      <a:schemeClr val="accent6"/>
                    </a:solidFill>
                    <a:latin typeface="Bierstadt" panose="020B0504020202020204" pitchFamily="34" charset="0"/>
                  </a:rPr>
                  <a:t>escalera</a:t>
                </a:r>
                <a:r>
                  <a:rPr lang="es-MX" sz="2400" dirty="0">
                    <a:latin typeface="Bierstadt" panose="020B0504020202020204" pitchFamily="34" charset="0"/>
                  </a:rPr>
                  <a:t>, los escalones van una fila a la vez</a:t>
                </a:r>
                <a:endParaRPr lang="es-CL" sz="2400" dirty="0">
                  <a:latin typeface="Bierstadt" panose="020B05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72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90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A8CE53C6-2F74-488E-90B9-856B9770A97F}"/>
              </a:ext>
            </a:extLst>
          </p:cNvPr>
          <p:cNvSpPr txBox="1"/>
          <p:nvPr/>
        </p:nvSpPr>
        <p:spPr>
          <a:xfrm>
            <a:off x="761299" y="1725290"/>
            <a:ext cx="1066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5. </a:t>
            </a:r>
            <a:r>
              <a:rPr lang="es-MX" sz="2800" dirty="0">
                <a:latin typeface="Bierstadt" panose="020B0504020202020204" pitchFamily="34" charset="0"/>
              </a:rPr>
              <a:t>Seleccionar la fila del último pivote.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6591209" y="543071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546450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37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 animBg="1"/>
      <p:bldP spid="3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90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A8CE53C6-2F74-488E-90B9-856B9770A97F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6591209" y="543071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546450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9F3A298-6D2A-4101-B4DE-8206A25358D9}"/>
                  </a:ext>
                </a:extLst>
              </p:cNvPr>
              <p:cNvSpPr txBox="1"/>
              <p:nvPr/>
            </p:nvSpPr>
            <p:spPr>
              <a:xfrm>
                <a:off x="9059619" y="5137318"/>
                <a:ext cx="1834916" cy="112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/⋅</m:t>
                      </m:r>
                      <m:f>
                        <m:fPr>
                          <m:ctrlPr>
                            <a:rPr lang="es-MX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MX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s-CL" sz="1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9F3A298-6D2A-4101-B4DE-8206A2535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619" y="5137318"/>
                <a:ext cx="1834916" cy="11294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97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A8CE53C6-2F74-488E-90B9-856B9770A97F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6591209" y="543071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546450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7321EAA-CD76-4AF9-BB51-79513D94F4E0}"/>
                  </a:ext>
                </a:extLst>
              </p:cNvPr>
              <p:cNvSpPr txBox="1"/>
              <p:nvPr/>
            </p:nvSpPr>
            <p:spPr>
              <a:xfrm>
                <a:off x="9226984" y="5405964"/>
                <a:ext cx="18130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/⋅(−1)</m:t>
                    </m:r>
                  </m:oMath>
                </a14:m>
                <a:r>
                  <a:rPr lang="es-CL" sz="1600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7321EAA-CD76-4AF9-BB51-79513D94F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984" y="5405964"/>
                <a:ext cx="181303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FA3E13F-6DE8-41CA-A28F-7BB4BFDF480C}"/>
              </a:ext>
            </a:extLst>
          </p:cNvPr>
          <p:cNvSpPr/>
          <p:nvPr/>
        </p:nvSpPr>
        <p:spPr>
          <a:xfrm>
            <a:off x="6683198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065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79420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26603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−1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 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26603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A8CE53C6-2F74-488E-90B9-856B9770A97F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6591209" y="543071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546450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735F03C-B2C4-475D-94AE-C216C4525C3F}"/>
              </a:ext>
            </a:extLst>
          </p:cNvPr>
          <p:cNvSpPr/>
          <p:nvPr/>
        </p:nvSpPr>
        <p:spPr>
          <a:xfrm>
            <a:off x="6683198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457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77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A8CE53C6-2F74-488E-90B9-856B9770A97F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6591209" y="543071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546450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7321EAA-CD76-4AF9-BB51-79513D94F4E0}"/>
                  </a:ext>
                </a:extLst>
              </p:cNvPr>
              <p:cNvSpPr txBox="1"/>
              <p:nvPr/>
            </p:nvSpPr>
            <p:spPr>
              <a:xfrm>
                <a:off x="9226984" y="5405964"/>
                <a:ext cx="1872609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/⋅(−10)</m:t>
                    </m:r>
                  </m:oMath>
                </a14:m>
                <a:r>
                  <a:rPr lang="es-CL" sz="1600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7321EAA-CD76-4AF9-BB51-79513D94F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984" y="5405964"/>
                <a:ext cx="1872609" cy="633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C35B1BB-03F2-4B1C-BA81-04C939D7D353}"/>
              </a:ext>
            </a:extLst>
          </p:cNvPr>
          <p:cNvSpPr/>
          <p:nvPr/>
        </p:nvSpPr>
        <p:spPr>
          <a:xfrm>
            <a:off x="6683198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84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−52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99209" y="5452132"/>
                <a:ext cx="518652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−10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60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209" y="5452132"/>
                <a:ext cx="518652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A8CE53C6-2F74-488E-90B9-856B9770A97F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6591209" y="543071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546450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978C4FC-CD67-4045-A64F-08AB7AB1AFC0}"/>
              </a:ext>
            </a:extLst>
          </p:cNvPr>
          <p:cNvSpPr/>
          <p:nvPr/>
        </p:nvSpPr>
        <p:spPr>
          <a:xfrm>
            <a:off x="6683198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034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-0.00039 -0.147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8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 1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−6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39046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A8CE53C6-2F74-488E-90B9-856B9770A97F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6591209" y="543071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546450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7321EAA-CD76-4AF9-BB51-79513D94F4E0}"/>
                  </a:ext>
                </a:extLst>
              </p:cNvPr>
              <p:cNvSpPr txBox="1"/>
              <p:nvPr/>
            </p:nvSpPr>
            <p:spPr>
              <a:xfrm>
                <a:off x="9226985" y="5405964"/>
                <a:ext cx="10720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/⋅4</m:t>
                      </m:r>
                    </m:oMath>
                  </m:oMathPara>
                </a14:m>
                <a:endParaRPr lang="es-CL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7321EAA-CD76-4AF9-BB51-79513D94F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985" y="5405964"/>
                <a:ext cx="107204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D86B240-EA31-47CD-A227-0A4F4A4CB30F}"/>
              </a:ext>
            </a:extLst>
          </p:cNvPr>
          <p:cNvSpPr/>
          <p:nvPr/>
        </p:nvSpPr>
        <p:spPr>
          <a:xfrm>
            <a:off x="6683198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76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3EB406F5-CE2E-4169-842A-620BDD137FB7}"/>
              </a:ext>
            </a:extLst>
          </p:cNvPr>
          <p:cNvGrpSpPr/>
          <p:nvPr/>
        </p:nvGrpSpPr>
        <p:grpSpPr>
          <a:xfrm>
            <a:off x="2988256" y="3929406"/>
            <a:ext cx="6215484" cy="2076724"/>
            <a:chOff x="513388" y="3877940"/>
            <a:chExt cx="6215484" cy="20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/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s-MX" sz="3600" b="0" i="1" smtClean="0">
                                      <a:solidFill>
                                        <a:srgbClr val="F3F0D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sz="3600" b="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523E9559-8DD7-4F24-9A76-D4DAFD5AB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8" y="3885251"/>
                  <a:ext cx="6215484" cy="20694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B23CC6-46EB-42F2-A70D-2BB291E22F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1985" y="3877940"/>
              <a:ext cx="0" cy="20767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/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1 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C841591-C956-482E-9B31-C2E0D82C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4918433"/>
                <a:ext cx="56702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/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0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 8 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0F9D89-5C37-4658-AEB1-8C1C7198C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63" y="4425062"/>
                <a:ext cx="546578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/>
              <p:nvPr/>
            </p:nvSpPr>
            <p:spPr>
              <a:xfrm>
                <a:off x="3329324" y="5452132"/>
                <a:ext cx="55245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 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   4 </m:t>
                            </m:r>
                          </m:e>
                          <m:e>
                            <m:r>
                              <a:rPr lang="es-MX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−24 </m:t>
                            </m:r>
                          </m:e>
                        </m:mr>
                      </m:m>
                    </m:oMath>
                  </m:oMathPara>
                </a14:m>
                <a:endParaRPr lang="es-C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969E6F-0E7B-4585-921A-1A35E57F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4" y="5452132"/>
                <a:ext cx="552452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/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s-CL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1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   22   </m:t>
                            </m:r>
                          </m:e>
                        </m:mr>
                      </m:m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2561CC8-A6F0-4A28-85E2-6D5F6007E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26" y="3864784"/>
                <a:ext cx="558325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A8CE53C6-2F74-488E-90B9-856B9770A97F}"/>
              </a:ext>
            </a:extLst>
          </p:cNvPr>
          <p:cNvSpPr txBox="1"/>
          <p:nvPr/>
        </p:nvSpPr>
        <p:spPr>
          <a:xfrm>
            <a:off x="761299" y="1725290"/>
            <a:ext cx="10669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2"/>
                </a:solidFill>
                <a:latin typeface="Bierstadt" panose="020B0504020202020204" pitchFamily="34" charset="0"/>
              </a:rPr>
              <a:t>Paso 6. </a:t>
            </a:r>
            <a:r>
              <a:rPr lang="es-MX" sz="2800" dirty="0">
                <a:latin typeface="Bierstadt" panose="020B0504020202020204" pitchFamily="34" charset="0"/>
              </a:rPr>
              <a:t>Multiplicar la fila por un escalar para </a:t>
            </a:r>
            <a:r>
              <a:rPr lang="es-CL" sz="2800" dirty="0">
                <a:latin typeface="Bierstadt" panose="020B0504020202020204" pitchFamily="34" charset="0"/>
              </a:rPr>
              <a:t>que el pivote sea igual a 1. Luego, usar la fila para anular todos los coeficientes por encima del pivote.</a:t>
            </a:r>
            <a:r>
              <a:rPr lang="es-MX" sz="2800" dirty="0">
                <a:latin typeface="Bierstadt" panose="020B0504020202020204" pitchFamily="34" charset="0"/>
              </a:rPr>
              <a:t> </a:t>
            </a:r>
            <a:endParaRPr lang="es-CL" sz="2800" dirty="0">
              <a:latin typeface="Bierstadt" panose="020B0504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11E37E-6AEA-44F9-86B1-4B4AFC1B7D0B}"/>
              </a:ext>
            </a:extLst>
          </p:cNvPr>
          <p:cNvSpPr txBox="1"/>
          <p:nvPr/>
        </p:nvSpPr>
        <p:spPr>
          <a:xfrm>
            <a:off x="600267" y="505918"/>
            <a:ext cx="10991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Eliminación de Gauss-</a:t>
            </a:r>
            <a:r>
              <a:rPr lang="es-MX" sz="4800" u="sng" dirty="0" err="1">
                <a:solidFill>
                  <a:schemeClr val="accent4"/>
                </a:solidFill>
                <a:latin typeface="Sitka Text" panose="02000505000000020004" pitchFamily="2" charset="0"/>
              </a:rPr>
              <a:t>Jordan</a:t>
            </a:r>
            <a:r>
              <a:rPr lang="es-MX" sz="4800" u="sng" dirty="0">
                <a:solidFill>
                  <a:schemeClr val="accent4"/>
                </a:solidFill>
                <a:latin typeface="Sitka Text" panose="02000505000000020004" pitchFamily="2" charset="0"/>
              </a:rPr>
              <a:t> (fase 2)</a:t>
            </a:r>
            <a:endParaRPr lang="es-CL" sz="4800" u="sng" dirty="0">
              <a:solidFill>
                <a:schemeClr val="accent4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0E3CE78-498F-4FC3-9EA7-0FC3DE3F2F77}"/>
              </a:ext>
            </a:extLst>
          </p:cNvPr>
          <p:cNvSpPr/>
          <p:nvPr/>
        </p:nvSpPr>
        <p:spPr>
          <a:xfrm>
            <a:off x="6591209" y="5430715"/>
            <a:ext cx="905432" cy="67627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A01AE07D-C1D7-4E26-A343-46FE0C93D8DE}"/>
              </a:ext>
            </a:extLst>
          </p:cNvPr>
          <p:cNvSpPr/>
          <p:nvPr/>
        </p:nvSpPr>
        <p:spPr>
          <a:xfrm>
            <a:off x="3432780" y="5464503"/>
            <a:ext cx="5421066" cy="52925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55AB788-13C0-4909-8032-1FC8978FDBC1}"/>
              </a:ext>
            </a:extLst>
          </p:cNvPr>
          <p:cNvSpPr/>
          <p:nvPr/>
        </p:nvSpPr>
        <p:spPr>
          <a:xfrm>
            <a:off x="6683198" y="3929406"/>
            <a:ext cx="721454" cy="2147682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478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6.25E-7 -0.228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9B333DB6BAEE4EACFEB140225CCCFA" ma:contentTypeVersion="2" ma:contentTypeDescription="Crear nuevo documento." ma:contentTypeScope="" ma:versionID="15134ecbbabe4936b20793ac2b3ee373">
  <xsd:schema xmlns:xsd="http://www.w3.org/2001/XMLSchema" xmlns:xs="http://www.w3.org/2001/XMLSchema" xmlns:p="http://schemas.microsoft.com/office/2006/metadata/properties" xmlns:ns3="f19e3217-a665-4b27-994f-da5dd979666e" targetNamespace="http://schemas.microsoft.com/office/2006/metadata/properties" ma:root="true" ma:fieldsID="834fc6e367caec20436a619f3ecaf6cb" ns3:_="">
    <xsd:import namespace="f19e3217-a665-4b27-994f-da5dd97966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e3217-a665-4b27-994f-da5dd97966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16FB20-1D1C-489B-BD86-7FA7793C72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503AE7-971F-4E57-B9CA-5690DAE2D8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e3217-a665-4b27-994f-da5dd97966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FF40F7-14A6-4EA0-8DEE-5AA3FA7CE5A8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f19e3217-a665-4b27-994f-da5dd979666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5746</TotalTime>
  <Words>4911</Words>
  <Application>Microsoft Office PowerPoint</Application>
  <PresentationFormat>Panorámica</PresentationFormat>
  <Paragraphs>747</Paragraphs>
  <Slides>123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123</vt:i4>
      </vt:variant>
    </vt:vector>
  </HeadingPairs>
  <TitlesOfParts>
    <vt:vector size="130" baseType="lpstr">
      <vt:lpstr>Arial</vt:lpstr>
      <vt:lpstr>Bierstadt</vt:lpstr>
      <vt:lpstr>Calibri</vt:lpstr>
      <vt:lpstr>Calibri Light</vt:lpstr>
      <vt:lpstr>Cambria Math</vt:lpstr>
      <vt:lpstr>Sitka Text</vt:lpstr>
      <vt:lpstr>Office Theme</vt:lpstr>
      <vt:lpstr>Presentación de PowerPoint</vt:lpstr>
      <vt:lpstr>Presentación de PowerPoint</vt:lpstr>
      <vt:lpstr>nomechomath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(■8(a&amp;b@c&amp;d))(■8(e&amp;f@g&amp;h))=(■8(ae+bg&amp;af+bh@ce+dg&amp;cf+dh))</dc:title>
  <dc:creator>Admin</dc:creator>
  <cp:lastModifiedBy>FRANCISCO IGNACIO MANRÍQUEZ NOVOA (Alumno)</cp:lastModifiedBy>
  <cp:revision>2</cp:revision>
  <dcterms:created xsi:type="dcterms:W3CDTF">2021-08-29T13:53:26Z</dcterms:created>
  <dcterms:modified xsi:type="dcterms:W3CDTF">2021-09-21T23:13:42Z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0x0101007E9B333DB6BAEE4EACFEB140225CCCFA</vt:lpwstr>
  </property>
</Properties>
</file>