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1" r:id="rId9"/>
    <p:sldId id="276" r:id="rId10"/>
    <p:sldId id="268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FF"/>
    <a:srgbClr val="B14031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714" autoAdjust="0"/>
  </p:normalViewPr>
  <p:slideViewPr>
    <p:cSldViewPr snapToGrid="0">
      <p:cViewPr varScale="1">
        <p:scale>
          <a:sx n="49" d="100"/>
          <a:sy n="49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47B0B-D06D-4385-A2D7-A2DDCABC335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9492-F7A0-499F-8506-3CC69766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19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팬데믹은 세계경제에 큰 충격을 안겼습니다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올해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세계은행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(World Bank)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'2020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년 세계경제 성장률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-4.3%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으로 전망했습니다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세계은행은 지난해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올해 세계경제가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차 세계대전 이후 최악의 불황이자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, 2009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년 글로벌 금융위기보다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3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Kr-Regular"/>
              </a:rPr>
              <a:t>배가량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 가파른 경기 침체기가 될 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이라고 발표한 바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b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로 인한 유례없는 혼란 속에 허점을 드러낸 사회 안전망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그리고 앞으로 다가올 예측 불가능한 위기에 대한 불안감도 커지고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이러한 상황은 기업 경영 방식의 변화를 불러 일으켰습니다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시장이 기업의 지속가능성을 평가하기 위해 재무적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Kr-Regular"/>
              </a:rPr>
              <a:t>성과뿐만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 아니라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ESG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성과를 평가하기 시작한 것입니다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1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19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팬데믹은 세계경제에 큰 충격을 안겼습니다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올해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세계은행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(World Bank)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'2020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년 세계경제 성장률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-4.3%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으로 전망했습니다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세계은행은 지난해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올해 세계경제가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차 세계대전 이후 최악의 불황이자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, 2009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년 글로벌 금융위기보다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3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Kr-Regular"/>
              </a:rPr>
              <a:t>배가량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 가파른 경기 침체기가 될 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이라고 발표한 바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b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로 인한 유례없는 혼란 속에 허점을 드러낸 사회 안전망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그리고 앞으로 다가올 예측 불가능한 위기에 대한 불안감도 커지고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이러한 상황은 기업 경영 방식의 변화를 불러 일으켰습니다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시장이 기업의 지속가능성을 평가하기 위해 재무적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Kr-Regular"/>
              </a:rPr>
              <a:t>성과뿐만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 아니라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ESG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성과를 평가하기 시작한 것입니다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pPr algn="l" fontAlgn="base"/>
            <a:endParaRPr lang="en-US" altLang="ko-KR" b="1" i="0" dirty="0">
              <a:solidFill>
                <a:srgbClr val="000000"/>
              </a:solidFill>
              <a:effectLst/>
              <a:latin typeface="NotoKr-Regular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ESG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의 급부상과 더불어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ESG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Kr-Regular"/>
              </a:rPr>
              <a:t>활동과 기업 가치의 상관관계를 밝히기 위한 연구도 활발히 진행되고 있습니다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그 결과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ESG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성과가 높은 기업이 밸류에이션* 프리미엄 효과도 크다는 점을 알게 됐습니다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b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대표적인 사례가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Bank of America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'ESG from A to Z'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보고서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 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이 보고서에 따르면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MSCI ESG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점수가 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20%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기업과 점수가 낮은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20%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기업의 주가 프리미엄 격차는 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Kr-Regular"/>
              </a:rPr>
              <a:t>배 이상 벌어지는 것으로 나타났습니다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Kr-Regular"/>
              </a:rPr>
            </a:br>
            <a:r>
              <a:rPr lang="ko-KR" altLang="en-US" b="0" i="0" dirty="0">
                <a:solidFill>
                  <a:srgbClr val="475577"/>
                </a:solidFill>
                <a:effectLst/>
                <a:latin typeface="NotoKr-Regular"/>
              </a:rPr>
              <a:t>*밸류에이션</a:t>
            </a:r>
            <a:r>
              <a:rPr lang="en-US" altLang="ko-KR" b="0" i="0" dirty="0">
                <a:solidFill>
                  <a:srgbClr val="475577"/>
                </a:solidFill>
                <a:effectLst/>
                <a:latin typeface="NotoKr-Regular"/>
              </a:rPr>
              <a:t>(Valuation): </a:t>
            </a:r>
            <a:r>
              <a:rPr lang="ko-KR" altLang="en-US" b="0" i="0" dirty="0">
                <a:solidFill>
                  <a:srgbClr val="475577"/>
                </a:solidFill>
                <a:effectLst/>
                <a:latin typeface="NotoKr-Regular"/>
              </a:rPr>
              <a:t>특정 자산이나 기업의 현재 가치를 평가하는 일</a:t>
            </a:r>
            <a:endParaRPr lang="ko-KR" altLang="en-US" b="0" i="0" dirty="0">
              <a:solidFill>
                <a:srgbClr val="000000"/>
              </a:solidFill>
              <a:effectLst/>
              <a:latin typeface="NotoKr-Regula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7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MSCI 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점수가 높은 기업과 낮은 기업의 밸류에이션 프리미엄은 과거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2014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년에서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2017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년까지 약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1~2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배의 차이를 보였다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하지만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2019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년 들어서는 약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5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배 이상의 차이까지 증가하며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, 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활동이 기업의 실제적인 가치 증대에 더욱 높은 영향력을 미치는 모습을 보이고 있다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sz="1800" b="0" i="0" dirty="0">
              <a:solidFill>
                <a:srgbClr val="242021"/>
              </a:solidFill>
              <a:effectLst/>
              <a:latin typeface="KoPubDotumLight"/>
            </a:endParaRPr>
          </a:p>
          <a:p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이렇듯 업계에서도 이제는 더 이상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와 기업가치가 동떨어진 것은 아니라는 인식이 더욱 높아지고 있는 상황이다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특히 최근에는 기업의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정보공시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,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탄소감축과 같은 친환경 규제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,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스튜어드십 코드 등이 강화되는 추세이며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,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미국 바이든 정부와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EU(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유럽연합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)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에서는 </a:t>
            </a:r>
            <a:r>
              <a:rPr lang="ko-KR" altLang="en-US" sz="1800" b="0" i="0" dirty="0" err="1">
                <a:solidFill>
                  <a:srgbClr val="242021"/>
                </a:solidFill>
                <a:effectLst/>
                <a:latin typeface="KoPubDotumLight"/>
              </a:rPr>
              <a:t>공급망전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 과정에서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관련 규제를 강화하겠다고 발표했다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연기금 및 자산운용사에게 책임투자와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투자 전략 확대를 요구하는 투자자들 또한 늘어나고 있다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</a:t>
            </a:r>
          </a:p>
          <a:p>
            <a:endParaRPr lang="en-US" altLang="ko-KR" sz="1800" b="0" i="0" dirty="0">
              <a:solidFill>
                <a:srgbClr val="242021"/>
              </a:solidFill>
              <a:effectLst/>
              <a:latin typeface="KoPubDotumLight"/>
            </a:endParaRPr>
          </a:p>
          <a:p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더불어 많은 글로벌 신용평가사들은 기업을 평가하는 데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활동 여부를 평가하고 있으며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,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고객들 또한 기업이 어떠한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활동을 하고 있는지 많은 관심을 보이고 있다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이러한 변화의움직임으로 인해 앞으로 기업의 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ESG 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경영 활동은 실제 기업의 매출과 기업가치에 </a:t>
            </a:r>
            <a:r>
              <a:rPr lang="ko-KR" altLang="en-US" sz="1800" b="0" i="0" dirty="0" err="1">
                <a:solidFill>
                  <a:srgbClr val="242021"/>
                </a:solidFill>
                <a:effectLst/>
                <a:latin typeface="KoPubDotumLight"/>
              </a:rPr>
              <a:t>직접적인영향을</a:t>
            </a:r>
            <a:r>
              <a:rPr lang="ko-KR" altLang="en-US" sz="1800" b="0" i="0" dirty="0">
                <a:solidFill>
                  <a:srgbClr val="242021"/>
                </a:solidFill>
                <a:effectLst/>
                <a:latin typeface="KoPubDotumLight"/>
              </a:rPr>
              <a:t> 미칠 것으로 전망된다</a:t>
            </a:r>
            <a:r>
              <a:rPr lang="en-US" altLang="ko-KR" sz="1800" b="0" i="0" dirty="0">
                <a:solidFill>
                  <a:srgbClr val="242021"/>
                </a:solidFill>
                <a:effectLst/>
                <a:latin typeface="KoPubDotumLight"/>
              </a:rPr>
              <a:t>.</a:t>
            </a:r>
            <a:r>
              <a:rPr lang="ko-KR" altLang="en-US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8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&lt;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  <a:ea typeface="바탕체" panose="02030609000101010101" pitchFamily="17" charset="-127"/>
              </a:rPr>
              <a:t>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&gt;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은 총 스터디 케이스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1816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개를 이용하여 메타 분석을 진행한 연구로 대부분의 스터디 케이스들이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경영와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기업 성과가 연관이 있으며 특히 양의 상관관계가 있다는 것을 보여주고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.</a:t>
            </a:r>
          </a:p>
          <a:p>
            <a:pPr algn="l" fontAlgn="base"/>
            <a:endParaRPr lang="en-US" altLang="ko-KR" sz="1800" b="0" i="0" dirty="0">
              <a:solidFill>
                <a:srgbClr val="000000"/>
              </a:solidFill>
              <a:effectLst/>
              <a:latin typeface="TimesNewRoman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&lt;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3&gt;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은 총자산 순이익률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유보액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/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납입자산 등과같이 기업성과와 관련된 다양한 변수들을 종속변수로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,</a:t>
            </a:r>
            <a:r>
              <a:rPr lang="ko-KR" altLang="en-US" dirty="0"/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기업 등급을 독립변수로 하여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F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검정을 진행한 결과이다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 역시 다수의 기업 성과 변수들이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관련하여 높은 상관관계를 보이고 있으며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특히 많은 성과가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관련하여 양의 상관관계를 가지고 있다는 점에서 유의미하다고 볼 수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TimesNewRoman"/>
              </a:rPr>
              <a:t>.</a:t>
            </a:r>
            <a:r>
              <a:rPr lang="ko-KR" altLang="en-US" dirty="0"/>
              <a:t> 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4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&lt;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그림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1&gt;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은 총 스터디 케이스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1816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개를 이용하여 메타 분석을 진행한 연구로 대부분의 스터디 케이스들이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경영와 기업 성과가 연관이 있으며 특히 양의 상관관계가 있다는 것을 보여주고 있다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.</a:t>
            </a:r>
          </a:p>
          <a:p>
            <a:pPr algn="l" fontAlgn="base"/>
            <a:endParaRPr lang="en-US" altLang="ko-KR" sz="1800" b="0" i="0">
              <a:solidFill>
                <a:srgbClr val="000000"/>
              </a:solidFill>
              <a:effectLst/>
              <a:latin typeface="TimesNewRoman"/>
            </a:endParaRPr>
          </a:p>
          <a:p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&lt;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그림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3&gt;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은 총자산 순이익률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유보액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/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납입자산 등과같이 기업성과와 관련된 다양한 변수들을 종속변수로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,</a:t>
            </a:r>
            <a:r>
              <a:rPr lang="ko-KR" altLang="en-US"/>
              <a:t>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기업 등급을 독립변수로 하여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F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검정을 진행한 결과이다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.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 역시 다수의 기업 성과 변수들이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관련하여 높은 상관관계를 보이고 있으며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특히 많은 성과가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ESG 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관련하여 양의 상관관계를 가지고 있다는 점에서 유의미하다고 볼 수 있다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TimesNewRoman"/>
              </a:rPr>
              <a:t>.</a:t>
            </a:r>
            <a:r>
              <a:rPr lang="ko-KR" altLang="en-US"/>
              <a:t> 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 </a:t>
            </a:r>
            <a:br>
              <a:rPr lang="ko-KR" altLang="en-US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8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::</a:t>
            </a:r>
            <a:r>
              <a:rPr lang="ko-KR" altLang="en-US" dirty="0" err="1"/>
              <a:t>현직자분</a:t>
            </a:r>
            <a:r>
              <a:rPr lang="ko-KR" altLang="en-US" dirty="0"/>
              <a:t> 코멘트</a:t>
            </a:r>
            <a:r>
              <a:rPr lang="en-US" altLang="ko-KR" dirty="0"/>
              <a:t>1 : </a:t>
            </a:r>
            <a:r>
              <a:rPr lang="ko-KR" altLang="en-US" sz="1200" spc="-15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흩어져 있는 평가 지표를 한곳에 모아 자동화하는 서비스가 있으면 좋겠다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::</a:t>
            </a:r>
            <a:r>
              <a:rPr lang="ko-KR" altLang="en-US" b="0" i="0" dirty="0" err="1">
                <a:solidFill>
                  <a:srgbClr val="D1D2D3"/>
                </a:solidFill>
                <a:effectLst/>
                <a:latin typeface="NotoSansKR"/>
              </a:rPr>
              <a:t>현직자분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 코멘트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2ESG 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관련 정보 사이트 모음이나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.... ESG 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관련 자료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/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논문 리스트나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..ESG 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관련 정부 및 공공기관 리스트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,,, ESG 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관련 오피니언 리더 리스트 나 </a:t>
            </a:r>
            <a:r>
              <a:rPr lang="ko-KR" altLang="en-US" b="0" i="0" dirty="0" err="1">
                <a:solidFill>
                  <a:srgbClr val="D1D2D3"/>
                </a:solidFill>
                <a:effectLst/>
                <a:latin typeface="NotoSansKR"/>
              </a:rPr>
              <a:t>이런거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 필요하죠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...</a:t>
            </a:r>
          </a:p>
          <a:p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::</a:t>
            </a:r>
            <a:r>
              <a:rPr lang="ko-KR" altLang="en-US" b="0" i="0" dirty="0" err="1">
                <a:solidFill>
                  <a:srgbClr val="D1D2D3"/>
                </a:solidFill>
                <a:effectLst/>
                <a:latin typeface="NotoSansKR"/>
              </a:rPr>
              <a:t>현직자분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 코멘트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3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여기저기 </a:t>
            </a:r>
            <a:r>
              <a:rPr lang="ko-KR" altLang="en-US" b="0" i="0" dirty="0" err="1">
                <a:solidFill>
                  <a:srgbClr val="D1D2D3"/>
                </a:solidFill>
                <a:effectLst/>
                <a:latin typeface="NotoSansKR"/>
              </a:rPr>
              <a:t>흩어져있는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 데이터 모아서 전처리하고 </a:t>
            </a:r>
            <a:r>
              <a:rPr lang="ko-KR" altLang="en-US" b="0" i="0" dirty="0" err="1">
                <a:solidFill>
                  <a:srgbClr val="D1D2D3"/>
                </a:solidFill>
                <a:effectLst/>
                <a:latin typeface="NotoSansKR"/>
              </a:rPr>
              <a:t>표준화하는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 작업이 실제 데이터 분석 자체보다 더 힘든 </a:t>
            </a:r>
            <a:r>
              <a:rPr lang="ko-KR" altLang="en-US" b="0" i="0" dirty="0" err="1">
                <a:solidFill>
                  <a:srgbClr val="D1D2D3"/>
                </a:solidFill>
                <a:effectLst/>
                <a:latin typeface="NotoSansKR"/>
              </a:rPr>
              <a:t>상황인것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 같습니다</a:t>
            </a:r>
            <a:r>
              <a:rPr lang="en-US" altLang="ko-KR" b="0" i="0" dirty="0">
                <a:solidFill>
                  <a:srgbClr val="D1D2D3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D1D2D3"/>
                </a:solidFill>
                <a:effectLst/>
                <a:latin typeface="NotoSansKR"/>
              </a:rPr>
              <a:t>비공개나 유료 데이터 비중도 상당하구요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2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79492-F7A0-499F-8506-3CC697663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708152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 </a:t>
            </a:r>
            <a:r>
              <a:rPr lang="ko-KR" altLang="en-US" sz="4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등급 평가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635000" y="1934340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등급 평가 체계 설정 및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6D88CD-432E-4B45-9757-B4D2AF14C20C}"/>
              </a:ext>
            </a:extLst>
          </p:cNvPr>
          <p:cNvSpPr txBox="1"/>
          <p:nvPr/>
        </p:nvSpPr>
        <p:spPr>
          <a:xfrm>
            <a:off x="635000" y="5646549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ko-KR" altLang="en-US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백관민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백선영 </a:t>
            </a:r>
            <a:r>
              <a:rPr lang="ko-KR" altLang="en-US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장연주</a:t>
            </a:r>
            <a:r>
              <a: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최준호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763AC-34FB-43DE-9DA0-F1CA5CBEB995}"/>
              </a:ext>
            </a:extLst>
          </p:cNvPr>
          <p:cNvSpPr txBox="1"/>
          <p:nvPr/>
        </p:nvSpPr>
        <p:spPr>
          <a:xfrm>
            <a:off x="8298768" y="362754"/>
            <a:ext cx="36283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1400" spc="0" dirty="0"/>
              <a:t>2023 </a:t>
            </a:r>
            <a:r>
              <a:rPr lang="ko-KR" altLang="en-US" sz="1400" spc="0" dirty="0"/>
              <a:t>실무요건 </a:t>
            </a:r>
            <a:r>
              <a:rPr lang="ko-KR" altLang="en-US" sz="1400" spc="0" dirty="0" err="1"/>
              <a:t>핀테크</a:t>
            </a:r>
            <a:r>
              <a:rPr lang="ko-KR" altLang="en-US" sz="1400" spc="0" dirty="0"/>
              <a:t> 데이터 분석가 과정</a:t>
            </a: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3075057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889000" y="2870200"/>
            <a:ext cx="7366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/>
              <a:t>목차 </a:t>
            </a:r>
            <a:r>
              <a:rPr lang="en-US" altLang="ko-KR" sz="2800"/>
              <a:t>/ List</a:t>
            </a:r>
            <a:endParaRPr lang="ko-KR" altLang="en-US" sz="28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FEFBB1-0FFB-42ED-9EA3-88A245A07E3A}"/>
              </a:ext>
            </a:extLst>
          </p:cNvPr>
          <p:cNvGrpSpPr/>
          <p:nvPr/>
        </p:nvGrpSpPr>
        <p:grpSpPr>
          <a:xfrm>
            <a:off x="622300" y="158535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3C1D4-C1C2-40AB-83D1-5D06919356E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32D522A-4B72-4222-998E-2D5D7B09E29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6352E-B682-4213-A368-B19A363BB106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ESG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1CD2B-298A-4537-9ECF-749A313ACD3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ESG 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개요 및 중요성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567A72-F449-4515-88D4-3DA1A3613B4B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5C9983-DEAA-4475-BBBD-DFA0EE59949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90F7089-0985-400B-8630-9838B16B0DC8}"/>
              </a:ext>
            </a:extLst>
          </p:cNvPr>
          <p:cNvGrpSpPr/>
          <p:nvPr/>
        </p:nvGrpSpPr>
        <p:grpSpPr>
          <a:xfrm>
            <a:off x="622300" y="2742009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38FC62-DEFB-4946-8202-FC320C76FE4C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256D09C-5B13-42D3-B32D-B25C6DDDC92B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B608BE-A967-4ACF-BCEE-6730A7CD4BFA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ESG</a:t>
                </a:r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평가 지표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2F2386-698B-4CAD-A205-A3F4958AD513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기존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ESG 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평가 지표 예시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CA433-8115-4749-ADBD-266E78FD7E90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5CD742D-D13C-46BB-AF30-E331429F43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3BD92B-0CAC-4845-9449-18A1D773E66F}"/>
              </a:ext>
            </a:extLst>
          </p:cNvPr>
          <p:cNvGrpSpPr/>
          <p:nvPr/>
        </p:nvGrpSpPr>
        <p:grpSpPr>
          <a:xfrm>
            <a:off x="622300" y="392211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7880D1-F842-4C69-9A37-0CC44B2F0D4D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426BF6A-55E6-4650-B16F-D6E0E8B7D92D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8BB14D9-B0E5-4627-9AD7-EC8F4F8C6FB0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개요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2AF462-18B3-4ECD-888E-D3213C0836FB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주제 및 목표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08B92B-8AC2-4ABE-9787-C285F3FBB7BA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BAAD9F-C29E-4EC5-B6AE-73DB196F2FFE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19D5FE2-4833-45EE-B10D-3D88F7CB10AD}"/>
              </a:ext>
            </a:extLst>
          </p:cNvPr>
          <p:cNvGrpSpPr/>
          <p:nvPr/>
        </p:nvGrpSpPr>
        <p:grpSpPr>
          <a:xfrm>
            <a:off x="622300" y="5090493"/>
            <a:ext cx="11036300" cy="806150"/>
            <a:chOff x="577850" y="1585353"/>
            <a:chExt cx="11036300" cy="806150"/>
          </a:xfrm>
          <a:scene3d>
            <a:camera prst="obliqueTopLeft"/>
            <a:lightRig rig="threePt" dir="t"/>
          </a:scene3d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4706A3-FF9F-4166-BFBA-F4E5BD886AF8}"/>
                </a:ext>
              </a:extLst>
            </p:cNvPr>
            <p:cNvSpPr txBox="1"/>
            <p:nvPr/>
          </p:nvSpPr>
          <p:spPr>
            <a:xfrm>
              <a:off x="577850" y="1636008"/>
              <a:ext cx="327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1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984A240-EA7E-4E17-856C-FE14D4DB9FC1}"/>
                </a:ext>
              </a:extLst>
            </p:cNvPr>
            <p:cNvGrpSpPr/>
            <p:nvPr/>
          </p:nvGrpSpPr>
          <p:grpSpPr>
            <a:xfrm>
              <a:off x="2393950" y="1585353"/>
              <a:ext cx="7918450" cy="806150"/>
              <a:chOff x="2457450" y="1840498"/>
              <a:chExt cx="7918450" cy="80615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27E31E-71D6-4AAC-B002-E2C1CE243B9E}"/>
                  </a:ext>
                </a:extLst>
              </p:cNvPr>
              <p:cNvSpPr txBox="1"/>
              <p:nvPr/>
            </p:nvSpPr>
            <p:spPr>
              <a:xfrm>
                <a:off x="2457450" y="1840498"/>
                <a:ext cx="327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WBS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636F11-F713-4810-AC6F-634E5D5449BA}"/>
                  </a:ext>
                </a:extLst>
              </p:cNvPr>
              <p:cNvSpPr txBox="1"/>
              <p:nvPr/>
            </p:nvSpPr>
            <p:spPr>
              <a:xfrm>
                <a:off x="2457450" y="2338871"/>
                <a:ext cx="7918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800" spc="-15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세부 계획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207ACC-11A0-40CB-AC36-2E7BDE69BAC7}"/>
                </a:ext>
              </a:extLst>
            </p:cNvPr>
            <p:cNvSpPr txBox="1"/>
            <p:nvPr/>
          </p:nvSpPr>
          <p:spPr>
            <a:xfrm>
              <a:off x="10198100" y="1636008"/>
              <a:ext cx="141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 spc="-150"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r"/>
              <a:r>
                <a:rPr lang="en-US" altLang="ko-KR" sz="1400" b="1"/>
                <a:t>01</a:t>
              </a:r>
              <a:endParaRPr lang="ko-KR" altLang="en-US" sz="1400" b="1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9A3F41-95DC-4600-B4D8-1A20C865305C}"/>
                </a:ext>
              </a:extLst>
            </p:cNvPr>
            <p:cNvCxnSpPr>
              <a:cxnSpLocks/>
            </p:cNvCxnSpPr>
            <p:nvPr/>
          </p:nvCxnSpPr>
          <p:spPr>
            <a:xfrm>
              <a:off x="1701800" y="1653724"/>
              <a:ext cx="0" cy="66940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4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1. ESG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486275" y="1478159"/>
            <a:ext cx="3219450" cy="1854200"/>
            <a:chOff x="4486275" y="1478159"/>
            <a:chExt cx="3219450" cy="1854200"/>
          </a:xfrm>
          <a:solidFill>
            <a:schemeClr val="accent1"/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A4706AA-F412-4F56-8BAD-833D805304CB}"/>
                </a:ext>
              </a:extLst>
            </p:cNvPr>
            <p:cNvSpPr/>
            <p:nvPr/>
          </p:nvSpPr>
          <p:spPr>
            <a:xfrm>
              <a:off x="4486275" y="1478159"/>
              <a:ext cx="3219450" cy="1854200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05287E-7818-4565-B07B-B26D188FA57C}"/>
                </a:ext>
              </a:extLst>
            </p:cNvPr>
            <p:cNvSpPr txBox="1"/>
            <p:nvPr/>
          </p:nvSpPr>
          <p:spPr>
            <a:xfrm>
              <a:off x="4672015" y="1726493"/>
              <a:ext cx="2286000" cy="369332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S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(Social)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49314A-2973-43E2-A92E-95E5CD113390}"/>
                </a:ext>
              </a:extLst>
            </p:cNvPr>
            <p:cNvCxnSpPr/>
            <p:nvPr/>
          </p:nvCxnSpPr>
          <p:spPr>
            <a:xfrm>
              <a:off x="4771760" y="2311724"/>
              <a:ext cx="38274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E4006C-9777-468D-93FD-729809338BA9}"/>
                </a:ext>
              </a:extLst>
            </p:cNvPr>
            <p:cNvSpPr txBox="1"/>
            <p:nvPr/>
          </p:nvSpPr>
          <p:spPr>
            <a:xfrm>
              <a:off x="4643405" y="2437694"/>
              <a:ext cx="2545671" cy="646331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노동 환경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지역사회 발전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피고용자 관계 및 다양성 등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3085" y="1478159"/>
            <a:ext cx="3219450" cy="1854200"/>
            <a:chOff x="573085" y="1478159"/>
            <a:chExt cx="3219450" cy="1854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CCF826-D763-4042-BB66-4438FCD769FE}"/>
                </a:ext>
              </a:extLst>
            </p:cNvPr>
            <p:cNvSpPr/>
            <p:nvPr/>
          </p:nvSpPr>
          <p:spPr>
            <a:xfrm>
              <a:off x="57308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296363-7459-4EF0-A69A-255D0F51B9A9}"/>
                </a:ext>
              </a:extLst>
            </p:cNvPr>
            <p:cNvSpPr txBox="1"/>
            <p:nvPr/>
          </p:nvSpPr>
          <p:spPr>
            <a:xfrm>
              <a:off x="861985" y="1726493"/>
              <a:ext cx="228600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dirty="0"/>
                <a:t>E</a:t>
              </a:r>
              <a:r>
                <a:rPr lang="ko-KR" altLang="en-US" dirty="0"/>
                <a:t> </a:t>
              </a:r>
              <a:r>
                <a:rPr lang="en-US" altLang="ko-KR" dirty="0"/>
                <a:t>(Environmental)</a:t>
              </a:r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36C35E5-B68F-4E2E-850C-C6F94953E8ED}"/>
                </a:ext>
              </a:extLst>
            </p:cNvPr>
            <p:cNvCxnSpPr/>
            <p:nvPr/>
          </p:nvCxnSpPr>
          <p:spPr>
            <a:xfrm>
              <a:off x="961730" y="2311724"/>
              <a:ext cx="382748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BBCB59-4944-4BB8-8EF0-7FEA5480AE2A}"/>
                </a:ext>
              </a:extLst>
            </p:cNvPr>
            <p:cNvSpPr txBox="1"/>
            <p:nvPr/>
          </p:nvSpPr>
          <p:spPr>
            <a:xfrm>
              <a:off x="833375" y="2437694"/>
              <a:ext cx="2905191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기후변화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온실가스 배출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자원 고갈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폐기물 및 오염 등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399465" y="1478159"/>
            <a:ext cx="3219450" cy="1854200"/>
            <a:chOff x="8399465" y="1478159"/>
            <a:chExt cx="3219450" cy="18542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FBDB70B-9D4A-4D40-B047-6417A00C52AF}"/>
                </a:ext>
              </a:extLst>
            </p:cNvPr>
            <p:cNvSpPr/>
            <p:nvPr/>
          </p:nvSpPr>
          <p:spPr>
            <a:xfrm>
              <a:off x="839946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D51CA3-30EA-42D1-AEF7-57144AC5DCA9}"/>
                </a:ext>
              </a:extLst>
            </p:cNvPr>
            <p:cNvSpPr txBox="1"/>
            <p:nvPr/>
          </p:nvSpPr>
          <p:spPr>
            <a:xfrm>
              <a:off x="8585205" y="1726493"/>
              <a:ext cx="228600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dirty="0"/>
                <a:t>G</a:t>
              </a:r>
              <a:r>
                <a:rPr lang="ko-KR" altLang="en-US" dirty="0"/>
                <a:t> </a:t>
              </a:r>
              <a:r>
                <a:rPr lang="en-US" altLang="ko-KR" dirty="0"/>
                <a:t>(Governance)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E61B527-E5CA-4051-AD55-7F23005AB9C9}"/>
                </a:ext>
              </a:extLst>
            </p:cNvPr>
            <p:cNvCxnSpPr/>
            <p:nvPr/>
          </p:nvCxnSpPr>
          <p:spPr>
            <a:xfrm>
              <a:off x="8684950" y="2311724"/>
              <a:ext cx="382748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002A77-DBB8-46D3-9218-058FC31628B8}"/>
                </a:ext>
              </a:extLst>
            </p:cNvPr>
            <p:cNvSpPr txBox="1"/>
            <p:nvPr/>
          </p:nvSpPr>
          <p:spPr>
            <a:xfrm>
              <a:off x="8556595" y="2437694"/>
              <a:ext cx="2905191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급여 격차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뇌물 및 부패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정치적 로비 및 기부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이사회 구성 등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091F28-BDCE-BD8D-73FD-63BADC7341E3}"/>
              </a:ext>
            </a:extLst>
          </p:cNvPr>
          <p:cNvSpPr txBox="1"/>
          <p:nvPr/>
        </p:nvSpPr>
        <p:spPr>
          <a:xfrm>
            <a:off x="577840" y="3580693"/>
            <a:ext cx="309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1E7BB-8242-551A-08D0-62EAF42451C1}"/>
              </a:ext>
            </a:extLst>
          </p:cNvPr>
          <p:cNvSpPr txBox="1"/>
          <p:nvPr/>
        </p:nvSpPr>
        <p:spPr>
          <a:xfrm>
            <a:off x="987902" y="4044194"/>
            <a:ext cx="10626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비재무적 요소인 환경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(Environment)·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(Social)·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지배구조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(Governance)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뜻하는 말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 의사 결정 시 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사회책임투자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'(SRI)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지속가능투자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관점에서 기업의 재무적 요소들과 함께 고려한다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3A290-E479-B2A6-52A4-427690B87371}"/>
              </a:ext>
            </a:extLst>
          </p:cNvPr>
          <p:cNvSpPr txBox="1"/>
          <p:nvPr/>
        </p:nvSpPr>
        <p:spPr>
          <a:xfrm>
            <a:off x="571602" y="4923193"/>
            <a:ext cx="4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평가 기준이 됐을까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941EB-3C0A-93F9-610B-10ED89C826AF}"/>
              </a:ext>
            </a:extLst>
          </p:cNvPr>
          <p:cNvSpPr txBox="1"/>
          <p:nvPr/>
        </p:nvSpPr>
        <p:spPr>
          <a:xfrm>
            <a:off x="1028489" y="5386457"/>
            <a:ext cx="97755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불가능한 위기에 대응할 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지속가능 경영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중요성 대두</a:t>
            </a:r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ESG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지속가능 경영 능력을 판단한 보편적 기준</a:t>
            </a:r>
          </a:p>
        </p:txBody>
      </p:sp>
    </p:spTree>
    <p:extLst>
      <p:ext uri="{BB962C8B-B14F-4D97-AF65-F5344CB8AC3E}">
        <p14:creationId xmlns:p14="http://schemas.microsoft.com/office/powerpoint/2010/main" val="24833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1. ESG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175AF8-05FA-4341-9A7B-4F2CEDBF1729}"/>
              </a:ext>
            </a:extLst>
          </p:cNvPr>
          <p:cNvCxnSpPr>
            <a:cxnSpLocks/>
          </p:cNvCxnSpPr>
          <p:nvPr/>
        </p:nvCxnSpPr>
        <p:spPr>
          <a:xfrm>
            <a:off x="673101" y="2973858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C7FEF-D006-4583-A393-991E4153AE24}"/>
              </a:ext>
            </a:extLst>
          </p:cNvPr>
          <p:cNvSpPr txBox="1"/>
          <p:nvPr/>
        </p:nvSpPr>
        <p:spPr>
          <a:xfrm>
            <a:off x="1127125" y="2525996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dirty="0"/>
              <a:t>ESG</a:t>
            </a:r>
            <a:r>
              <a:rPr lang="ko-KR" altLang="en-US" dirty="0"/>
              <a:t> 규제 강화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E30BB-6094-4D03-AE51-3E49B3D6216E}"/>
              </a:ext>
            </a:extLst>
          </p:cNvPr>
          <p:cNvSpPr txBox="1"/>
          <p:nvPr/>
        </p:nvSpPr>
        <p:spPr>
          <a:xfrm>
            <a:off x="577850" y="3130920"/>
            <a:ext cx="3514726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 dirty="0"/>
              <a:t>기업의 </a:t>
            </a:r>
            <a:r>
              <a:rPr lang="en-US" altLang="ko-KR" sz="2000" dirty="0"/>
              <a:t>ESG </a:t>
            </a:r>
            <a:r>
              <a:rPr lang="ko-KR" altLang="en-US" sz="2000" dirty="0"/>
              <a:t>정보공시 의무 강화</a:t>
            </a:r>
            <a:endParaRPr lang="en-US" altLang="ko-KR" sz="2000" dirty="0"/>
          </a:p>
          <a:p>
            <a:r>
              <a:rPr lang="en-US" altLang="ko-KR" sz="2000" dirty="0"/>
              <a:t>2050</a:t>
            </a:r>
            <a:r>
              <a:rPr lang="ko-KR" altLang="en-US" sz="2000" dirty="0"/>
              <a:t>년 탄소배출 </a:t>
            </a:r>
            <a:r>
              <a:rPr lang="ko-KR" altLang="en-US" sz="2000" dirty="0" err="1"/>
              <a:t>넷제로</a:t>
            </a:r>
            <a:r>
              <a:rPr lang="en-US" altLang="ko-KR" sz="2000" dirty="0"/>
              <a:t>(Net-Zero)</a:t>
            </a:r>
            <a:r>
              <a:rPr lang="ko-KR" altLang="en-US" sz="2000" dirty="0"/>
              <a:t> 달성을 위한 탄소감축 규제 강화 및 기업의 준수 노력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7C1E3A-A99A-4635-9ACB-7EE88DCB30FE}"/>
              </a:ext>
            </a:extLst>
          </p:cNvPr>
          <p:cNvCxnSpPr>
            <a:cxnSpLocks/>
          </p:cNvCxnSpPr>
          <p:nvPr/>
        </p:nvCxnSpPr>
        <p:spPr>
          <a:xfrm>
            <a:off x="673101" y="5021169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8DF015-0163-4016-9A2E-234C615B416C}"/>
              </a:ext>
            </a:extLst>
          </p:cNvPr>
          <p:cNvSpPr txBox="1"/>
          <p:nvPr/>
        </p:nvSpPr>
        <p:spPr>
          <a:xfrm>
            <a:off x="1127125" y="4573307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/>
              <a:t>고객의 </a:t>
            </a:r>
            <a:r>
              <a:rPr lang="en-US" altLang="ko-KR" dirty="0"/>
              <a:t>ESG </a:t>
            </a:r>
            <a:r>
              <a:rPr lang="ko-KR" altLang="en-US" dirty="0"/>
              <a:t>요구 증대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44B751-D005-4096-8287-354347FBAFF9}"/>
              </a:ext>
            </a:extLst>
          </p:cNvPr>
          <p:cNvSpPr txBox="1"/>
          <p:nvPr/>
        </p:nvSpPr>
        <p:spPr>
          <a:xfrm>
            <a:off x="577850" y="5178231"/>
            <a:ext cx="3514726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- </a:t>
            </a:r>
            <a:r>
              <a:rPr lang="ko-KR" altLang="en-US" sz="2000" dirty="0"/>
              <a:t>공급망 관리와 협력업체 선정의 주요 요소로 부각되는 </a:t>
            </a:r>
            <a:r>
              <a:rPr lang="en-US" altLang="ko-KR" sz="2000" dirty="0"/>
              <a:t>ESG</a:t>
            </a:r>
          </a:p>
          <a:p>
            <a:r>
              <a:rPr lang="en-US" altLang="ko-KR" sz="2000" dirty="0"/>
              <a:t>- MZ</a:t>
            </a:r>
            <a:r>
              <a:rPr lang="ko-KR" altLang="en-US" sz="2000" dirty="0"/>
              <a:t>세대의 </a:t>
            </a:r>
            <a:r>
              <a:rPr lang="en-US" altLang="ko-KR" sz="2000" dirty="0"/>
              <a:t>ESG </a:t>
            </a:r>
            <a:r>
              <a:rPr lang="ko-KR" altLang="en-US" sz="2000" dirty="0"/>
              <a:t>요구 증대</a:t>
            </a:r>
            <a:endParaRPr lang="ko-KR" altLang="en-US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F7A36B-055F-4E7B-8C89-EE60BF8F2D10}"/>
              </a:ext>
            </a:extLst>
          </p:cNvPr>
          <p:cNvCxnSpPr>
            <a:cxnSpLocks/>
          </p:cNvCxnSpPr>
          <p:nvPr/>
        </p:nvCxnSpPr>
        <p:spPr>
          <a:xfrm>
            <a:off x="4433888" y="2973858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3B367F-1988-492D-9A98-23B3A1E84CDA}"/>
              </a:ext>
            </a:extLst>
          </p:cNvPr>
          <p:cNvSpPr txBox="1"/>
          <p:nvPr/>
        </p:nvSpPr>
        <p:spPr>
          <a:xfrm>
            <a:off x="4887912" y="2525996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/>
              <a:t>투자자의 </a:t>
            </a:r>
            <a:r>
              <a:rPr lang="en-US" altLang="ko-KR" dirty="0"/>
              <a:t>ESG </a:t>
            </a:r>
            <a:r>
              <a:rPr lang="ko-KR" altLang="en-US" dirty="0"/>
              <a:t>요구 증대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4227AD-B927-4124-B498-79B980B706CE}"/>
              </a:ext>
            </a:extLst>
          </p:cNvPr>
          <p:cNvSpPr txBox="1"/>
          <p:nvPr/>
        </p:nvSpPr>
        <p:spPr>
          <a:xfrm>
            <a:off x="4338636" y="3130920"/>
            <a:ext cx="3760787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- </a:t>
            </a:r>
            <a:r>
              <a:rPr lang="ko-KR" altLang="en-US" sz="2000" dirty="0"/>
              <a:t>기업지배구조 개선 등을 도모하는 </a:t>
            </a:r>
            <a:endParaRPr lang="en-US" altLang="ko-KR" sz="2000" dirty="0"/>
          </a:p>
          <a:p>
            <a:r>
              <a:rPr lang="ko-KR" altLang="en-US" sz="2000" dirty="0"/>
              <a:t>스튜어드십 코드 강화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연기금과 자산운용사 등의 책임투자 및 </a:t>
            </a:r>
            <a:r>
              <a:rPr lang="en-US" altLang="ko-KR" sz="2000" dirty="0"/>
              <a:t>ESG </a:t>
            </a:r>
            <a:r>
              <a:rPr lang="ko-KR" altLang="en-US" sz="2000" dirty="0"/>
              <a:t>투자 전략 활용 확대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220C954-6C26-42AB-836F-D4A4816BE8CA}"/>
              </a:ext>
            </a:extLst>
          </p:cNvPr>
          <p:cNvCxnSpPr>
            <a:cxnSpLocks/>
          </p:cNvCxnSpPr>
          <p:nvPr/>
        </p:nvCxnSpPr>
        <p:spPr>
          <a:xfrm>
            <a:off x="4433888" y="5021169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CDB556-0725-4192-9BFE-8884DD54E1AE}"/>
              </a:ext>
            </a:extLst>
          </p:cNvPr>
          <p:cNvSpPr txBox="1"/>
          <p:nvPr/>
        </p:nvSpPr>
        <p:spPr>
          <a:xfrm>
            <a:off x="4887912" y="4573307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/>
              <a:t>수익성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9FA24-F106-4FC0-A1CA-A575294DFDE7}"/>
              </a:ext>
            </a:extLst>
          </p:cNvPr>
          <p:cNvSpPr txBox="1"/>
          <p:nvPr/>
        </p:nvSpPr>
        <p:spPr>
          <a:xfrm>
            <a:off x="4338637" y="5178231"/>
            <a:ext cx="3514726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 dirty="0"/>
              <a:t>높은 </a:t>
            </a:r>
            <a:r>
              <a:rPr lang="en-US" altLang="ko-KR" sz="2000" dirty="0"/>
              <a:t>ESG </a:t>
            </a:r>
            <a:r>
              <a:rPr lang="ko-KR" altLang="en-US" sz="2000" dirty="0"/>
              <a:t>성과가 재무적 성과 등 </a:t>
            </a:r>
            <a:endParaRPr lang="en-US" altLang="ko-KR" sz="2000" dirty="0"/>
          </a:p>
          <a:p>
            <a:r>
              <a:rPr lang="ko-KR" altLang="en-US" sz="2000" dirty="0"/>
              <a:t>기업 성과와 양의 상관성을 보인다는 논문 결과 다수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993F175-5777-4FFF-8AD0-272B5A9F3E06}"/>
              </a:ext>
            </a:extLst>
          </p:cNvPr>
          <p:cNvCxnSpPr>
            <a:cxnSpLocks/>
          </p:cNvCxnSpPr>
          <p:nvPr/>
        </p:nvCxnSpPr>
        <p:spPr>
          <a:xfrm>
            <a:off x="8194675" y="2973858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3DB999-A9FB-4F58-9CB0-F5B3890FEA3F}"/>
              </a:ext>
            </a:extLst>
          </p:cNvPr>
          <p:cNvSpPr txBox="1"/>
          <p:nvPr/>
        </p:nvSpPr>
        <p:spPr>
          <a:xfrm>
            <a:off x="8648699" y="2525996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/>
              <a:t>기업평가에 </a:t>
            </a:r>
            <a:r>
              <a:rPr lang="en-US" altLang="ko-KR" dirty="0"/>
              <a:t>ESG </a:t>
            </a:r>
            <a:r>
              <a:rPr lang="ko-KR" altLang="en-US" dirty="0"/>
              <a:t>반영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5EFC80-4568-4B4B-9032-435E2F21A857}"/>
              </a:ext>
            </a:extLst>
          </p:cNvPr>
          <p:cNvSpPr txBox="1"/>
          <p:nvPr/>
        </p:nvSpPr>
        <p:spPr>
          <a:xfrm>
            <a:off x="8099424" y="3130920"/>
            <a:ext cx="351472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000" dirty="0"/>
              <a:t>글로벌 신용평가사</a:t>
            </a:r>
            <a:r>
              <a:rPr lang="en-US" altLang="ko-KR" sz="2000" dirty="0"/>
              <a:t>, ESG </a:t>
            </a:r>
            <a:r>
              <a:rPr lang="ko-KR" altLang="en-US" sz="2000" dirty="0"/>
              <a:t>요소를 </a:t>
            </a:r>
            <a:endParaRPr lang="en-US" altLang="ko-KR" sz="2000" dirty="0"/>
          </a:p>
          <a:p>
            <a:r>
              <a:rPr lang="ko-KR" altLang="en-US" sz="2000" dirty="0"/>
              <a:t>신용평가에 적극 반영</a:t>
            </a:r>
            <a:endParaRPr lang="ko-KR" altLang="en-US" sz="14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1747E8-7E09-4898-8778-FB78ABCFDC14}"/>
              </a:ext>
            </a:extLst>
          </p:cNvPr>
          <p:cNvCxnSpPr>
            <a:cxnSpLocks/>
          </p:cNvCxnSpPr>
          <p:nvPr/>
        </p:nvCxnSpPr>
        <p:spPr>
          <a:xfrm>
            <a:off x="8194675" y="5021169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BB4D6B-B981-4013-990B-3A4BDAED14A0}"/>
              </a:ext>
            </a:extLst>
          </p:cNvPr>
          <p:cNvSpPr txBox="1"/>
          <p:nvPr/>
        </p:nvSpPr>
        <p:spPr>
          <a:xfrm>
            <a:off x="8648699" y="4573307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ko-KR" altLang="en-US" dirty="0"/>
              <a:t>가치 증대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F6B635-7B76-4842-A46C-BAAA2DA37E34}"/>
              </a:ext>
            </a:extLst>
          </p:cNvPr>
          <p:cNvSpPr txBox="1"/>
          <p:nvPr/>
        </p:nvSpPr>
        <p:spPr>
          <a:xfrm>
            <a:off x="8099424" y="5178231"/>
            <a:ext cx="351472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ESG </a:t>
            </a:r>
            <a:r>
              <a:rPr lang="ko-KR" altLang="en-US" sz="2000" dirty="0"/>
              <a:t>성과가 높은 기업이 </a:t>
            </a:r>
            <a:endParaRPr lang="en-US" altLang="ko-KR" sz="2000" dirty="0"/>
          </a:p>
          <a:p>
            <a:r>
              <a:rPr lang="ko-KR" altLang="en-US" sz="2000" dirty="0"/>
              <a:t>밸류에이션 프리미엄 효과가 크다</a:t>
            </a:r>
            <a:r>
              <a:rPr lang="en-US" altLang="ko-KR" sz="2000" dirty="0"/>
              <a:t>.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9F03F-6B88-D949-1F10-CD34A914B699}"/>
              </a:ext>
            </a:extLst>
          </p:cNvPr>
          <p:cNvSpPr txBox="1"/>
          <p:nvPr/>
        </p:nvSpPr>
        <p:spPr>
          <a:xfrm>
            <a:off x="3467100" y="1534167"/>
            <a:ext cx="52578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400" b="1" dirty="0"/>
              <a:t>ESG</a:t>
            </a:r>
            <a:r>
              <a:rPr lang="ko-KR" altLang="en-US" sz="2400" b="1" dirty="0"/>
              <a:t> 평가 체계 수립의 중요성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F82297B-87A0-BB1A-5347-FD734490A1EE}"/>
              </a:ext>
            </a:extLst>
          </p:cNvPr>
          <p:cNvCxnSpPr>
            <a:cxnSpLocks/>
          </p:cNvCxnSpPr>
          <p:nvPr/>
        </p:nvCxnSpPr>
        <p:spPr>
          <a:xfrm>
            <a:off x="4338637" y="2066169"/>
            <a:ext cx="3514726" cy="0"/>
          </a:xfrm>
          <a:prstGeom prst="line">
            <a:avLst/>
          </a:prstGeom>
          <a:ln w="57150" cmpd="dbl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1. ESG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462F55-CC96-98F2-7941-71A4065C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21" y="1316587"/>
            <a:ext cx="6718700" cy="508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B48FF-54A9-3057-6BB4-449A307E1433}"/>
              </a:ext>
            </a:extLst>
          </p:cNvPr>
          <p:cNvSpPr txBox="1"/>
          <p:nvPr/>
        </p:nvSpPr>
        <p:spPr>
          <a:xfrm>
            <a:off x="984250" y="1530720"/>
            <a:ext cx="93345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748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1. ESG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309E864-8AF5-CF09-9B8B-2CD68119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602196"/>
            <a:ext cx="5320839" cy="4797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34C95E-9ADD-B611-DC72-45D81B8EF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339" y="1365198"/>
            <a:ext cx="5868236" cy="4847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01776-F5A7-DAD4-C964-3FB787DEAE56}"/>
              </a:ext>
            </a:extLst>
          </p:cNvPr>
          <p:cNvSpPr txBox="1"/>
          <p:nvPr/>
        </p:nvSpPr>
        <p:spPr>
          <a:xfrm>
            <a:off x="869950" y="1402141"/>
            <a:ext cx="93345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2]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AB88-5D69-650D-A015-2AF8035FA719}"/>
              </a:ext>
            </a:extLst>
          </p:cNvPr>
          <p:cNvSpPr txBox="1"/>
          <p:nvPr/>
        </p:nvSpPr>
        <p:spPr>
          <a:xfrm>
            <a:off x="6228889" y="1402141"/>
            <a:ext cx="93345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3]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73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ESG</a:t>
            </a:r>
            <a:r>
              <a:rPr lang="ko-KR" altLang="en-US" sz="2800" dirty="0"/>
              <a:t> 평가 지표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D8FB1E-AAB4-17FF-2326-77C931978441}"/>
              </a:ext>
            </a:extLst>
          </p:cNvPr>
          <p:cNvCxnSpPr>
            <a:cxnSpLocks/>
          </p:cNvCxnSpPr>
          <p:nvPr/>
        </p:nvCxnSpPr>
        <p:spPr>
          <a:xfrm>
            <a:off x="577850" y="1377876"/>
            <a:ext cx="110363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A82101-AC52-52C3-E463-9F8BA6B79518}"/>
              </a:ext>
            </a:extLst>
          </p:cNvPr>
          <p:cNvCxnSpPr>
            <a:cxnSpLocks/>
          </p:cNvCxnSpPr>
          <p:nvPr/>
        </p:nvCxnSpPr>
        <p:spPr>
          <a:xfrm>
            <a:off x="577850" y="2075873"/>
            <a:ext cx="110363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F44966-6D9C-DFB6-A7D2-F44FAC15ED0F}"/>
              </a:ext>
            </a:extLst>
          </p:cNvPr>
          <p:cNvSpPr txBox="1"/>
          <p:nvPr/>
        </p:nvSpPr>
        <p:spPr>
          <a:xfrm>
            <a:off x="203200" y="1598513"/>
            <a:ext cx="2393004" cy="4802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지표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069F7-14AE-673E-7108-9C0D44C5E96F}"/>
              </a:ext>
            </a:extLst>
          </p:cNvPr>
          <p:cNvSpPr txBox="1"/>
          <p:nvPr/>
        </p:nvSpPr>
        <p:spPr>
          <a:xfrm>
            <a:off x="4349750" y="1598513"/>
            <a:ext cx="2393004" cy="4802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6CB17-69A9-D695-74AF-035187DFE32A}"/>
              </a:ext>
            </a:extLst>
          </p:cNvPr>
          <p:cNvSpPr txBox="1"/>
          <p:nvPr/>
        </p:nvSpPr>
        <p:spPr>
          <a:xfrm>
            <a:off x="8699500" y="1598513"/>
            <a:ext cx="2393004" cy="48024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항목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4EF6D7-660A-188C-46FB-387CCEC4D975}"/>
              </a:ext>
            </a:extLst>
          </p:cNvPr>
          <p:cNvCxnSpPr>
            <a:cxnSpLocks/>
          </p:cNvCxnSpPr>
          <p:nvPr/>
        </p:nvCxnSpPr>
        <p:spPr>
          <a:xfrm>
            <a:off x="2393004" y="2646217"/>
            <a:ext cx="0" cy="335147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F4E897-8673-7927-380F-9192A324AB1A}"/>
              </a:ext>
            </a:extLst>
          </p:cNvPr>
          <p:cNvSpPr txBox="1"/>
          <p:nvPr/>
        </p:nvSpPr>
        <p:spPr>
          <a:xfrm>
            <a:off x="209313" y="2646217"/>
            <a:ext cx="239300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MSCI ESG </a:t>
            </a:r>
            <a:r>
              <a:rPr lang="ko-KR" altLang="en-US" dirty="0"/>
              <a:t>평가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DEDE-5165-D6B0-43D5-1B31F40EB05B}"/>
              </a:ext>
            </a:extLst>
          </p:cNvPr>
          <p:cNvSpPr txBox="1"/>
          <p:nvPr/>
        </p:nvSpPr>
        <p:spPr>
          <a:xfrm>
            <a:off x="3567990" y="2646217"/>
            <a:ext cx="396874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공개정보 기반으로 평가</a:t>
            </a:r>
            <a:endParaRPr lang="en-US" altLang="ko-KR" sz="1400" dirty="0"/>
          </a:p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피평가자는 정보 검증 과정에 참여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76EB2-913F-A49C-4E25-F5A6F3A71EF9}"/>
              </a:ext>
            </a:extLst>
          </p:cNvPr>
          <p:cNvSpPr txBox="1"/>
          <p:nvPr/>
        </p:nvSpPr>
        <p:spPr>
          <a:xfrm>
            <a:off x="8705613" y="2646217"/>
            <a:ext cx="2393004" cy="6001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100" dirty="0"/>
              <a:t>-</a:t>
            </a:r>
            <a:r>
              <a:rPr lang="ko-KR" altLang="en-US" sz="1100" dirty="0"/>
              <a:t> </a:t>
            </a:r>
            <a:r>
              <a:rPr lang="en-US" altLang="ko-KR" sz="1100" dirty="0"/>
              <a:t>37</a:t>
            </a:r>
            <a:r>
              <a:rPr lang="ko-KR" altLang="en-US" sz="1100" dirty="0"/>
              <a:t>개 이슈로 구분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이슈별</a:t>
            </a:r>
            <a:r>
              <a:rPr lang="ko-KR" altLang="en-US" sz="1100" dirty="0"/>
              <a:t> 세부 평가항목이 있으나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 err="1"/>
              <a:t>피평가</a:t>
            </a:r>
            <a:r>
              <a:rPr lang="ko-KR" altLang="en-US" sz="1100" dirty="0"/>
              <a:t> 기관 별도 요청 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64713-77C0-5302-98BE-A2A833C51D5F}"/>
              </a:ext>
            </a:extLst>
          </p:cNvPr>
          <p:cNvSpPr txBox="1"/>
          <p:nvPr/>
        </p:nvSpPr>
        <p:spPr>
          <a:xfrm>
            <a:off x="209313" y="3440750"/>
            <a:ext cx="2393004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다우존스 </a:t>
            </a:r>
            <a:endParaRPr lang="en-US" altLang="ko-KR" dirty="0"/>
          </a:p>
          <a:p>
            <a:pPr algn="ctr"/>
            <a:r>
              <a:rPr lang="ko-KR" altLang="en-US" dirty="0"/>
              <a:t>지속가능 경영지수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E4CB8-FD41-B6A9-0208-C17F4784E1B0}"/>
              </a:ext>
            </a:extLst>
          </p:cNvPr>
          <p:cNvSpPr txBox="1"/>
          <p:nvPr/>
        </p:nvSpPr>
        <p:spPr>
          <a:xfrm>
            <a:off x="3567990" y="3440750"/>
            <a:ext cx="396874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피평가자가 질문자에 답변한 내용 기반 평가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14022-0C71-3A07-72EC-4F4A57AF1EB5}"/>
              </a:ext>
            </a:extLst>
          </p:cNvPr>
          <p:cNvSpPr txBox="1"/>
          <p:nvPr/>
        </p:nvSpPr>
        <p:spPr>
          <a:xfrm>
            <a:off x="8705613" y="3440750"/>
            <a:ext cx="2393004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100" dirty="0"/>
              <a:t>-</a:t>
            </a:r>
            <a:r>
              <a:rPr lang="ko-KR" altLang="en-US" sz="1100" dirty="0"/>
              <a:t>특정 차원에 대해 산업별 가중치 부여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산업에 따라 </a:t>
            </a:r>
            <a:r>
              <a:rPr lang="en-US" altLang="ko-KR" sz="1100" dirty="0"/>
              <a:t>Industry-specific criteria </a:t>
            </a:r>
            <a:r>
              <a:rPr lang="ko-KR" altLang="en-US" sz="1100" dirty="0"/>
              <a:t>적용</a:t>
            </a:r>
            <a:endParaRPr lang="en-US" altLang="ko-KR" sz="1100" dirty="0"/>
          </a:p>
          <a:p>
            <a:r>
              <a:rPr lang="en-US" altLang="ko-KR" sz="1100" dirty="0"/>
              <a:t>- 61</a:t>
            </a:r>
            <a:r>
              <a:rPr lang="ko-KR" altLang="en-US" sz="1100" dirty="0"/>
              <a:t>개 산업 분류에 따라 </a:t>
            </a:r>
            <a:endParaRPr lang="en-US" altLang="ko-KR" sz="1100" dirty="0"/>
          </a:p>
          <a:p>
            <a:r>
              <a:rPr lang="en-US" altLang="ko-KR" sz="1100" dirty="0"/>
              <a:t>   80~120</a:t>
            </a:r>
            <a:r>
              <a:rPr lang="ko-KR" altLang="en-US" sz="1100" dirty="0"/>
              <a:t>문항의 설문조사 시행</a:t>
            </a:r>
            <a:endParaRPr lang="en-US" altLang="ko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3E08E-C354-D000-4844-FBAA194CC944}"/>
              </a:ext>
            </a:extLst>
          </p:cNvPr>
          <p:cNvSpPr txBox="1"/>
          <p:nvPr/>
        </p:nvSpPr>
        <p:spPr>
          <a:xfrm>
            <a:off x="209313" y="4235283"/>
            <a:ext cx="239300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ESG Risk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1815D-4AFE-362C-61D7-67D0175AF614}"/>
              </a:ext>
            </a:extLst>
          </p:cNvPr>
          <p:cNvSpPr txBox="1"/>
          <p:nvPr/>
        </p:nvSpPr>
        <p:spPr>
          <a:xfrm>
            <a:off x="3567990" y="4235283"/>
            <a:ext cx="430600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공개정보 기반으로 평가</a:t>
            </a:r>
            <a:endParaRPr lang="en-US" altLang="ko-KR" sz="1400" dirty="0"/>
          </a:p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피평가자 </a:t>
            </a:r>
            <a:r>
              <a:rPr lang="ko-KR" altLang="en-US" sz="1400" dirty="0" err="1"/>
              <a:t>요청시</a:t>
            </a:r>
            <a:r>
              <a:rPr lang="ko-KR" altLang="en-US" sz="1400" dirty="0"/>
              <a:t> 보고서 발간 전 정보 업데이트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1B17A-CF91-24BA-F796-56D8C7FB64FA}"/>
              </a:ext>
            </a:extLst>
          </p:cNvPr>
          <p:cNvSpPr txBox="1"/>
          <p:nvPr/>
        </p:nvSpPr>
        <p:spPr>
          <a:xfrm>
            <a:off x="8705613" y="4235283"/>
            <a:ext cx="2393004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100" dirty="0"/>
              <a:t>- </a:t>
            </a:r>
            <a:r>
              <a:rPr lang="ko-KR" altLang="en-US" sz="1100" dirty="0"/>
              <a:t>기업 거버넌스</a:t>
            </a:r>
            <a:endParaRPr lang="en-US" altLang="ko-KR" sz="1100" dirty="0"/>
          </a:p>
          <a:p>
            <a:r>
              <a:rPr lang="en-US" altLang="ko-KR" sz="1100" dirty="0"/>
              <a:t>   20</a:t>
            </a:r>
            <a:r>
              <a:rPr lang="ko-KR" altLang="en-US" sz="1100" dirty="0"/>
              <a:t>대 중대한 </a:t>
            </a:r>
            <a:r>
              <a:rPr lang="en-US" altLang="ko-KR" sz="1100" dirty="0"/>
              <a:t>ESG </a:t>
            </a:r>
            <a:r>
              <a:rPr lang="ko-KR" altLang="en-US" sz="1100" dirty="0"/>
              <a:t>이슈 </a:t>
            </a:r>
            <a:r>
              <a:rPr lang="en-US" altLang="ko-KR" sz="1100" dirty="0"/>
              <a:t>(</a:t>
            </a:r>
            <a:r>
              <a:rPr lang="ko-KR" altLang="en-US" sz="1100" dirty="0"/>
              <a:t>산업별 상이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각 산업별 최소 </a:t>
            </a:r>
            <a:r>
              <a:rPr lang="en-US" altLang="ko-KR" sz="1100" dirty="0"/>
              <a:t>70</a:t>
            </a:r>
            <a:r>
              <a:rPr lang="ko-KR" altLang="en-US" sz="1100" dirty="0"/>
              <a:t>개 항목 평가하나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세부 평가항목은 외부 비공개</a:t>
            </a:r>
            <a:endParaRPr lang="en-US" altLang="ko-KR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56364DD-395F-9572-149D-5EA5AA3710B1}"/>
              </a:ext>
            </a:extLst>
          </p:cNvPr>
          <p:cNvCxnSpPr>
            <a:cxnSpLocks/>
          </p:cNvCxnSpPr>
          <p:nvPr/>
        </p:nvCxnSpPr>
        <p:spPr>
          <a:xfrm>
            <a:off x="8362004" y="2646217"/>
            <a:ext cx="0" cy="335147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6B3665-5809-3AC2-BC37-E542A8EEF9A9}"/>
              </a:ext>
            </a:extLst>
          </p:cNvPr>
          <p:cNvSpPr txBox="1"/>
          <p:nvPr/>
        </p:nvSpPr>
        <p:spPr>
          <a:xfrm>
            <a:off x="209313" y="5058977"/>
            <a:ext cx="239300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ESG Disclosure Data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B0A92D-7297-76E2-1B80-1878BC2B21AD}"/>
              </a:ext>
            </a:extLst>
          </p:cNvPr>
          <p:cNvSpPr txBox="1"/>
          <p:nvPr/>
        </p:nvSpPr>
        <p:spPr>
          <a:xfrm>
            <a:off x="3567990" y="5058977"/>
            <a:ext cx="396874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공개정보 기반으로 평가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F43C0-4441-EAD6-EB85-12838DE1E1DB}"/>
              </a:ext>
            </a:extLst>
          </p:cNvPr>
          <p:cNvSpPr txBox="1"/>
          <p:nvPr/>
        </p:nvSpPr>
        <p:spPr>
          <a:xfrm>
            <a:off x="8705612" y="5058977"/>
            <a:ext cx="2571986" cy="9387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100" dirty="0"/>
              <a:t>-</a:t>
            </a:r>
            <a:r>
              <a:rPr lang="ko-KR" altLang="en-US" sz="1100" dirty="0"/>
              <a:t>에너지 폐기물</a:t>
            </a:r>
            <a:r>
              <a:rPr lang="en-US" altLang="ko-KR" sz="1100" dirty="0"/>
              <a:t>, </a:t>
            </a:r>
            <a:r>
              <a:rPr lang="ko-KR" altLang="en-US" sz="1100" dirty="0"/>
              <a:t>여성임원</a:t>
            </a:r>
            <a:r>
              <a:rPr lang="en-US" altLang="ko-KR" sz="1100" dirty="0"/>
              <a:t>, </a:t>
            </a:r>
            <a:r>
              <a:rPr lang="ko-KR" altLang="en-US" sz="1100" dirty="0"/>
              <a:t>이사회 독립성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산업 특정 데이터 등을 포함한 </a:t>
            </a:r>
            <a:r>
              <a:rPr lang="en-US" altLang="ko-KR" sz="1100" dirty="0"/>
              <a:t>ESG </a:t>
            </a:r>
            <a:r>
              <a:rPr lang="ko-KR" altLang="en-US" sz="1100" dirty="0"/>
              <a:t>정보 공시의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 투명성에 대해 평가</a:t>
            </a:r>
            <a:endParaRPr lang="en-US" altLang="ko-KR" sz="1100" dirty="0"/>
          </a:p>
          <a:p>
            <a:r>
              <a:rPr lang="en-US" altLang="ko-KR" sz="1100" dirty="0"/>
              <a:t>- 120</a:t>
            </a:r>
            <a:r>
              <a:rPr lang="ko-KR" altLang="en-US" sz="1100" dirty="0"/>
              <a:t>개 지표에 대해 평가</a:t>
            </a:r>
            <a:r>
              <a:rPr lang="en-US" altLang="ko-KR" sz="1100" dirty="0"/>
              <a:t>. </a:t>
            </a:r>
            <a:r>
              <a:rPr lang="ko-KR" altLang="en-US" sz="1100" dirty="0"/>
              <a:t>정보 누락에 대해서는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 감점 적용</a:t>
            </a:r>
          </a:p>
        </p:txBody>
      </p:sp>
    </p:spTree>
    <p:extLst>
      <p:ext uri="{BB962C8B-B14F-4D97-AF65-F5344CB8AC3E}">
        <p14:creationId xmlns:p14="http://schemas.microsoft.com/office/powerpoint/2010/main" val="266803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프로젝트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643405" y="2311724"/>
            <a:ext cx="2905191" cy="772301"/>
            <a:chOff x="4643405" y="2311724"/>
            <a:chExt cx="2905191" cy="772301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49314A-2973-43E2-A92E-95E5CD113390}"/>
                </a:ext>
              </a:extLst>
            </p:cNvPr>
            <p:cNvCxnSpPr/>
            <p:nvPr/>
          </p:nvCxnSpPr>
          <p:spPr>
            <a:xfrm>
              <a:off x="4771760" y="2311724"/>
              <a:ext cx="382748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E4006C-9777-468D-93FD-729809338BA9}"/>
                </a:ext>
              </a:extLst>
            </p:cNvPr>
            <p:cNvSpPr txBox="1"/>
            <p:nvPr/>
          </p:nvSpPr>
          <p:spPr>
            <a:xfrm>
              <a:off x="4643405" y="2437694"/>
              <a:ext cx="2905191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곳에는 사진에 관한 간단한 설명을 여기에 써주세요</a:t>
              </a:r>
              <a:r>
                <a:rPr lang="en-US" altLang="ko-KR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줄 정도만 더 써주세요</a:t>
              </a:r>
              <a:r>
                <a:rPr lang="en-US" altLang="ko-KR" sz="12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  <a:endParaRPr lang="ko-KR" altLang="en-US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946CA34-8E53-A2D2-AAB7-CA04700A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0" y="3008433"/>
            <a:ext cx="3022093" cy="3022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34EE3B-8629-2399-6BC8-034CD3B77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7" y="2422931"/>
            <a:ext cx="2012138" cy="2012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D6370-3CCF-C14C-77BA-24B6F9A1F886}"/>
              </a:ext>
            </a:extLst>
          </p:cNvPr>
          <p:cNvSpPr txBox="1"/>
          <p:nvPr/>
        </p:nvSpPr>
        <p:spPr>
          <a:xfrm>
            <a:off x="1397366" y="1790007"/>
            <a:ext cx="962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실무자 </a:t>
            </a:r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흩어져 있는 평가 지표를 한곳에 모아 자동화하는 서비스가 있으면 좋겠다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F7D2F-121F-292F-826D-979668984BDA}"/>
              </a:ext>
            </a:extLst>
          </p:cNvPr>
          <p:cNvSpPr txBox="1"/>
          <p:nvPr/>
        </p:nvSpPr>
        <p:spPr>
          <a:xfrm>
            <a:off x="4973636" y="3493931"/>
            <a:ext cx="309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ESG</a:t>
            </a:r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 모델 구축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94FE6-DA77-B670-AB86-A483211036D5}"/>
              </a:ext>
            </a:extLst>
          </p:cNvPr>
          <p:cNvSpPr txBox="1"/>
          <p:nvPr/>
        </p:nvSpPr>
        <p:spPr>
          <a:xfrm>
            <a:off x="5154508" y="4114232"/>
            <a:ext cx="593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ESG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지표를 종합하고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개선하여</a:t>
            </a:r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한번에 이용하기 편리한 자동화 모델을 만드는 것이 목표</a:t>
            </a:r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2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4. WBS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343A1A-B6DC-D918-B800-72D260B1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817304"/>
            <a:ext cx="10487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1264</Words>
  <Application>Microsoft Office PowerPoint</Application>
  <PresentationFormat>와이드스크린</PresentationFormat>
  <Paragraphs>139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KoPubDotumLight</vt:lpstr>
      <vt:lpstr>NotoSansKR</vt:lpstr>
      <vt:lpstr>나눔스퀘어</vt:lpstr>
      <vt:lpstr>Arial</vt:lpstr>
      <vt:lpstr>TimesNewRoman</vt:lpstr>
      <vt:lpstr>NotoKr-Regular</vt:lpstr>
      <vt:lpstr>맑은 고딕</vt:lpstr>
      <vt:lpstr>바탕체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rnak rh</cp:lastModifiedBy>
  <cp:revision>56</cp:revision>
  <dcterms:created xsi:type="dcterms:W3CDTF">2018-05-18T17:10:13Z</dcterms:created>
  <dcterms:modified xsi:type="dcterms:W3CDTF">2023-11-09T01:49:01Z</dcterms:modified>
</cp:coreProperties>
</file>