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6" r:id="rId2"/>
    <p:sldId id="260" r:id="rId3"/>
    <p:sldId id="275" r:id="rId4"/>
    <p:sldId id="299" r:id="rId5"/>
    <p:sldId id="300" r:id="rId6"/>
    <p:sldId id="301" r:id="rId7"/>
    <p:sldId id="274" r:id="rId8"/>
    <p:sldId id="302" r:id="rId9"/>
    <p:sldId id="303" r:id="rId10"/>
    <p:sldId id="276" r:id="rId11"/>
    <p:sldId id="278" r:id="rId12"/>
    <p:sldId id="311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298" r:id="rId21"/>
  </p:sldIdLst>
  <p:sldSz cx="12192000" cy="6858000"/>
  <p:notesSz cx="6858000" cy="9144000"/>
  <p:embeddedFontLst>
    <p:embeddedFont>
      <p:font typeface="a고딕13" panose="02020600000000000000" pitchFamily="18" charset="-127"/>
      <p:regular r:id="rId23"/>
    </p:embeddedFont>
    <p:embeddedFont>
      <p:font typeface="나눔스퀘어" panose="020B0600000101010101" pitchFamily="50" charset="-127"/>
      <p:regular r:id="rId24"/>
    </p:embeddedFont>
    <p:embeddedFont>
      <p:font typeface="나눔스퀘어 Bold" panose="020B0600000101010101" pitchFamily="50" charset="-127"/>
      <p:bold r:id="rId25"/>
    </p:embeddedFont>
    <p:embeddedFont>
      <p:font typeface="나눔스퀘어 ExtraBold" panose="020B0600000101010101" pitchFamily="50" charset="-127"/>
      <p:bold r:id="rId26"/>
    </p:embeddedFont>
    <p:embeddedFont>
      <p:font typeface="나눔스퀘어 Light" panose="020B0600000101010101" pitchFamily="50" charset="-127"/>
      <p:regular r:id="rId27"/>
    </p:embeddedFont>
    <p:embeddedFont>
      <p:font typeface="맑은 고딕" panose="020B0503020000020004" pitchFamily="50" charset="-127"/>
      <p:regular r:id="rId28"/>
      <p:bold r:id="rId29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458AFE"/>
    <a:srgbClr val="7EA9D2"/>
    <a:srgbClr val="EBBFE7"/>
    <a:srgbClr val="FBBC05"/>
    <a:srgbClr val="EA4335"/>
    <a:srgbClr val="34A853"/>
    <a:srgbClr val="FFFFFF"/>
    <a:srgbClr val="4285F5"/>
    <a:srgbClr val="428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75032" autoAdjust="0"/>
  </p:normalViewPr>
  <p:slideViewPr>
    <p:cSldViewPr snapToGrid="0">
      <p:cViewPr>
        <p:scale>
          <a:sx n="66" d="100"/>
          <a:sy n="66" d="100"/>
        </p:scale>
        <p:origin x="1109" y="-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96E54-ED8B-43B0-B92C-590FF0BA4DF9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0E9DF-1FAA-42CA-A628-7FDD5DE1E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59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b="0" i="0" dirty="0">
                <a:solidFill>
                  <a:srgbClr val="000000"/>
                </a:solidFill>
                <a:effectLst/>
                <a:latin typeface="MalgunGothicRegular"/>
              </a:rPr>
              <a:t>ESG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MalgunGothicRegular"/>
              </a:rPr>
              <a:t>에 대한 대중의 관심은 지속적으로 증가하고 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MalgunGothicRegular"/>
              </a:rPr>
              <a:t>. ESG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MalgunGothicRegular"/>
              </a:rPr>
              <a:t>는 환경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MalgunGothicRegular"/>
              </a:rPr>
              <a:t>(Environment),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MalgunGothicRegular"/>
              </a:rPr>
              <a:t>사회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MalgunGothicRegular"/>
              </a:rPr>
              <a:t>(Social),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MalgunGothicRegular"/>
              </a:rPr>
              <a:t>지배구조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MalgunGothicRegular"/>
              </a:rPr>
              <a:t>(Governance)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MalgunGothicRegular"/>
              </a:rPr>
              <a:t>를 뜻하는 단어로 기업의 비재무적 정보를 의미한다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MalgunGothicRegular"/>
              </a:rPr>
              <a:t>. ESG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MalgunGothicRegular"/>
              </a:rPr>
              <a:t>는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MalgunGothicRegular"/>
              </a:rPr>
              <a:t>2004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MalgunGothicRegular"/>
              </a:rPr>
              <a:t>년 유엔 </a:t>
            </a:r>
            <a:r>
              <a:rPr lang="ko-KR" altLang="en-US" sz="1800" b="0" i="0" dirty="0" err="1">
                <a:solidFill>
                  <a:srgbClr val="000000"/>
                </a:solidFill>
                <a:effectLst/>
                <a:latin typeface="MalgunGothicRegular"/>
              </a:rPr>
              <a:t>글로벌콤펙트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MalgunGothicRegular"/>
              </a:rPr>
              <a:t>(UNGC, UN Global Compact)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MalgunGothicRegular"/>
              </a:rPr>
              <a:t>에서 처음 사용되었고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MalgunGothicRegular"/>
              </a:rPr>
              <a:t>2006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MalgunGothicRegular"/>
              </a:rPr>
              <a:t>년부터 유엔 책임투자원칙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MalgunGothicRegular"/>
              </a:rPr>
              <a:t>(UN PRI, UN Principles for Responsible Investment)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MalgunGothicRegular"/>
              </a:rPr>
              <a:t>에서 관련 규제들이 만들어졌다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MalgunGothicRegular"/>
              </a:rPr>
              <a:t>. ESG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MalgunGothicRegular"/>
              </a:rPr>
              <a:t>에 대한 관심이 확대는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MalgunGothicRegular"/>
              </a:rPr>
              <a:t>ESG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MalgunGothicRegular"/>
              </a:rPr>
              <a:t>투자 활동 확대와 관련 지수와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MalgunGothicRegular"/>
              </a:rPr>
              <a:t>ETF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MalgunGothicRegular"/>
              </a:rPr>
              <a:t>등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MalgunGothicRegular"/>
              </a:rPr>
              <a:t>ESG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MalgunGothicRegular"/>
              </a:rPr>
              <a:t>투자지표 개발로 이어졌다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MalgunGothicRegular"/>
              </a:rPr>
              <a:t>. 2020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MalgunGothicRegular"/>
              </a:rPr>
              <a:t>년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MalgunGothicRegular"/>
              </a:rPr>
              <a:t>6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MalgunGothicRegular"/>
              </a:rPr>
              <a:t>월 기준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MalgunGothicRegular"/>
              </a:rPr>
              <a:t>ESG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MalgunGothicRegular"/>
              </a:rPr>
              <a:t>글로벌 투자규모는 약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MalgunGothicRegular"/>
              </a:rPr>
              <a:t>40.5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MalgunGothicRegular"/>
              </a:rPr>
              <a:t>조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MalgunGothicRegular"/>
              </a:rPr>
              <a:t>USD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MalgunGothicRegular"/>
              </a:rPr>
              <a:t>로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MalgunGothicRegular"/>
              </a:rPr>
              <a:t>2012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MalgunGothicRegular"/>
              </a:rPr>
              <a:t>년 대비 약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MalgunGothicRegular"/>
              </a:rPr>
              <a:t>3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MalgunGothicRegular"/>
              </a:rPr>
              <a:t>배 상승했다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MalgunGothicRegular"/>
              </a:rPr>
              <a:t>(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MalgunGothicRegular"/>
              </a:rPr>
              <a:t>금융위원회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MalgunGothicRegular"/>
              </a:rPr>
              <a:t>, 20201).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MalgunGothicRegular"/>
              </a:rPr>
              <a:t>국제적 변화에 따라 한국의 금융기관들도 빠르게 변화하며 시장상황에 적응하고 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MalgunGothicRegular"/>
              </a:rPr>
              <a:t>.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MalgunGothicRegular"/>
              </a:rPr>
              <a:t>한국거래소는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MalgunGothicRegular"/>
              </a:rPr>
              <a:t>ESG Leaders150,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MalgunGothicRegular"/>
              </a:rPr>
              <a:t>코스피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MalgunGothicRegular"/>
              </a:rPr>
              <a:t>200 ESG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MalgunGothicRegular"/>
              </a:rPr>
              <a:t>지수 등의 지수상품을 공시하고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MalgunGothicRegular"/>
              </a:rPr>
              <a:t>,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MalgunGothicRegular"/>
              </a:rPr>
              <a:t>국민연금은 석탄발전 기업투자 전면 중단과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MalgunGothicRegular"/>
              </a:rPr>
              <a:t>2022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MalgunGothicRegular"/>
              </a:rPr>
              <a:t>년까지 기금의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MalgunGothicRegular"/>
              </a:rPr>
              <a:t>50%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MalgunGothicRegular"/>
              </a:rPr>
              <a:t>를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MalgunGothicRegular"/>
              </a:rPr>
              <a:t>ESG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MalgunGothicRegular"/>
              </a:rPr>
              <a:t>지표에 따른 운용 계획을 밝혔다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MalgunGothicRegular"/>
              </a:rPr>
              <a:t>(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MalgunGothicRegular"/>
              </a:rPr>
              <a:t>기획재정부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MalgunGothicRegular"/>
              </a:rPr>
              <a:t>, 20212). 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0E9DF-1FAA-42CA-A628-7FDD5DE1E43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388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E, S, G </a:t>
            </a:r>
            <a:r>
              <a:rPr lang="ko-KR" altLang="en-US" dirty="0"/>
              <a:t>각각에 대한 설명 간략하게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0E9DF-1FAA-42CA-A628-7FDD5DE1E43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591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그림</a:t>
            </a:r>
            <a:r>
              <a:rPr lang="en-US" altLang="ko-KR" dirty="0"/>
              <a:t>1] ESG </a:t>
            </a:r>
            <a:r>
              <a:rPr lang="ko-KR" altLang="en-US" dirty="0"/>
              <a:t>점수가 높은 기업 </a:t>
            </a:r>
            <a:r>
              <a:rPr lang="en-US" altLang="ko-KR" dirty="0"/>
              <a:t>(</a:t>
            </a:r>
            <a:r>
              <a:rPr lang="ko-KR" altLang="en-US" dirty="0"/>
              <a:t>상위 </a:t>
            </a:r>
            <a:r>
              <a:rPr lang="en-US" altLang="ko-KR" dirty="0"/>
              <a:t>20%)</a:t>
            </a:r>
            <a:r>
              <a:rPr lang="ko-KR" altLang="en-US" dirty="0"/>
              <a:t>은 낮은 기업</a:t>
            </a:r>
            <a:r>
              <a:rPr lang="en-US" altLang="ko-KR" dirty="0"/>
              <a:t>(</a:t>
            </a:r>
            <a:r>
              <a:rPr lang="ko-KR" altLang="en-US" dirty="0"/>
              <a:t>하위 </a:t>
            </a:r>
            <a:r>
              <a:rPr lang="en-US" altLang="ko-KR" dirty="0"/>
              <a:t>20%) </a:t>
            </a:r>
            <a:r>
              <a:rPr lang="ko-KR" altLang="en-US" dirty="0"/>
              <a:t>대비 </a:t>
            </a:r>
            <a:r>
              <a:rPr lang="en-US" altLang="ko-KR" dirty="0"/>
              <a:t>Valuation Premium</a:t>
            </a:r>
            <a:r>
              <a:rPr lang="ko-KR" altLang="en-US" dirty="0"/>
              <a:t>의 효과가 높다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0E9DF-1FAA-42CA-A628-7FDD5DE1E43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489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altLang="ko-KR" sz="1800" b="0" i="0" dirty="0">
                <a:solidFill>
                  <a:srgbClr val="000000"/>
                </a:solidFill>
                <a:effectLst/>
                <a:latin typeface="TimesNewRoman"/>
              </a:rPr>
              <a:t>&lt;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그림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TimesNewRoman"/>
                <a:ea typeface="바탕체" panose="02030609000101010101" pitchFamily="17" charset="-127"/>
              </a:rPr>
              <a:t>2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TimesNewRoman"/>
              </a:rPr>
              <a:t>&gt;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은 총 스터디 케이스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TimesNewRoman"/>
              </a:rPr>
              <a:t>1816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개를 이용하여 메타 분석을 진행한 연구로 대부분의 스터디 케이스들이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TimesNewRoman"/>
              </a:rPr>
              <a:t>ESG </a:t>
            </a:r>
            <a:r>
              <a:rPr lang="ko-KR" altLang="en-US" sz="1800" b="0" i="0" dirty="0" err="1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경영와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 기업 성과가 연관이 있으며 특히 양의 상관관계가 있다는 것을 보여주고 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TimesNewRoman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79492-F7A0-499F-8506-3CC6976638C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845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b="0" i="0" dirty="0">
                <a:solidFill>
                  <a:srgbClr val="000000"/>
                </a:solidFill>
                <a:effectLst/>
                <a:latin typeface="TimesNewRoman"/>
              </a:rPr>
              <a:t>&lt;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그림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TimesNewRoman"/>
              </a:rPr>
              <a:t>3&gt;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은 총자산 순이익률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TimesNewRoman"/>
              </a:rPr>
              <a:t>, </a:t>
            </a:r>
            <a:r>
              <a:rPr lang="ko-KR" altLang="en-US" sz="1800" b="0" i="0" dirty="0" err="1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유보액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TimesNewRoman"/>
              </a:rPr>
              <a:t>/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납입자산 등과같이 기업성과와 관련된 다양한 변수들을 종속변수로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TimesNewRoman"/>
              </a:rPr>
              <a:t>,</a:t>
            </a:r>
            <a:r>
              <a:rPr lang="ko-KR" altLang="en-US" dirty="0"/>
              <a:t>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TimesNewRoman"/>
              </a:rPr>
              <a:t>ESG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기업 등급을 독립변수로 하여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TimesNewRoman"/>
              </a:rPr>
              <a:t>F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검정을 진행한 결과이다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TimesNewRoman"/>
              </a:rPr>
              <a:t>.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이 역시 다수의 기업 성과 변수들이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TimesNewRoman"/>
              </a:rPr>
              <a:t>ESG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와 관련하여 높은 상관관계를 보이고 있으며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TimesNewRoman"/>
              </a:rPr>
              <a:t>,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특히 많은 성과가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TimesNewRoman"/>
              </a:rPr>
              <a:t>ESG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와 관련하여 양의 상관관계를 가지고 있다는 점에서 유의미하다고 볼 수 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TimesNewRoman"/>
              </a:rPr>
              <a:t>.</a:t>
            </a:r>
            <a:r>
              <a:rPr lang="ko-KR" altLang="en-US" dirty="0"/>
              <a:t> 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dirty="0"/>
              <a:t> 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79492-F7A0-499F-8506-3CC6976638C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65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기존의 평가 지표의 한계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기업이 자체적으로 공개한 정보 기반으로 평가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피평가자가 답변한 내용으로 평가</a:t>
            </a:r>
            <a:endParaRPr lang="en-US" altLang="ko-KR" dirty="0"/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따라서 비재무적 정보나</a:t>
            </a:r>
            <a:r>
              <a:rPr lang="en-US" altLang="ko-KR" dirty="0"/>
              <a:t>, </a:t>
            </a:r>
            <a:r>
              <a:rPr lang="ko-KR" altLang="en-US" dirty="0"/>
              <a:t>기업이 자체적으로 공개하지 않은 정보에 대해서는 평가되어 있지 않다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우리는 뉴스의 </a:t>
            </a:r>
            <a:r>
              <a:rPr lang="ko-KR" altLang="en-US" dirty="0" err="1"/>
              <a:t>텍스트마이닝을</a:t>
            </a:r>
            <a:r>
              <a:rPr lang="ko-KR" altLang="en-US" dirty="0"/>
              <a:t> 통해 비재무적 정보</a:t>
            </a:r>
            <a:r>
              <a:rPr lang="en-US" altLang="ko-KR" dirty="0"/>
              <a:t>, </a:t>
            </a:r>
            <a:r>
              <a:rPr lang="ko-KR" altLang="en-US" dirty="0"/>
              <a:t>기업이 자체적으로 입력하지 않은 정보에 대해서 평가를 진행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79492-F7A0-499F-8506-3CC6976638C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46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0E9DF-1FAA-42CA-A628-7FDD5DE1E43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464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6B148A-298B-4659-872E-8722FF329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A25A49-6AF3-48ED-8810-71ABF1453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B88DDA-F326-42FE-93EE-0D3541B06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12D5-DF3B-4DA2-B3BA-0AC86BBA22C4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E7306-6C40-4FAB-809E-A773EFB40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2FA64D-8750-4A55-B728-E033F6DE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579F-87B1-4C74-9BE3-C64467EAE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02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DC68C-EE32-4398-8B46-8C21B2365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874AED-B90A-4F83-A404-7EDB961A8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91A164-357B-4824-AC20-C83E7F502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12D5-DF3B-4DA2-B3BA-0AC86BBA22C4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840342-3796-4C43-A3EB-020447BBB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245BBC-4638-45C5-9CA4-8B373B16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579F-87B1-4C74-9BE3-C64467EAE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605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B4FFAB-A8F7-4EE8-9CBE-9E21334ADC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5D680D-C5CD-4EB9-AD51-F7BE4C818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CB9547-915E-4E30-86D1-8B42FE08A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12D5-DF3B-4DA2-B3BA-0AC86BBA22C4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D3E88A-8AE3-48A5-81A6-922E5BD08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DADDFF-BDA0-4B9F-B70F-E2643F326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579F-87B1-4C74-9BE3-C64467EAE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831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9D6FF-88B8-4DED-9FE3-A258AD9B5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42DF53-936B-4AB2-BAC9-2E07C64DF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D86C96-3288-4925-89AF-580AF0BD9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12D5-DF3B-4DA2-B3BA-0AC86BBA22C4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C549E7-0091-4008-B72B-8E0F09D72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86D8B5-190D-4A19-9405-2C7B114E9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579F-87B1-4C74-9BE3-C64467EAE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80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F71BDD-A3EC-480A-AB99-ADE0778FF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3D9E38-7AFE-425A-B26B-3E17E5C6B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71B5BC-9396-4A57-8545-F5C6BFE2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12D5-DF3B-4DA2-B3BA-0AC86BBA22C4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3BB295-73F6-448F-94BC-ECC0F3673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3191DB-9477-4480-A744-49CA6CF07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579F-87B1-4C74-9BE3-C64467EAE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964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038F4-FD3E-4359-BBF8-49532833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37AAFD-49D4-477C-B442-AD74C0CCD3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9C3CA3-B6A6-483A-A32C-54B3C1EBA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C49880-8C75-4681-87EB-A1AFDFF8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12D5-DF3B-4DA2-B3BA-0AC86BBA22C4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AFF6BA-4B84-4157-85B2-0581606EA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B6482D-5FFF-415D-A42C-9AAD26CEE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579F-87B1-4C74-9BE3-C64467EAE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28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022B1-BAFD-499B-834C-EEAFE5B02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094D72-CA41-4CCA-A72A-A1F7F9819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C70B7D-98DA-4578-A44B-6D5CB90EF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3BE06D-2759-4DC0-8FFF-385C3AF541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F76816-BA88-419E-A84C-8D5F6890CA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686A7A-22E3-4458-9708-687EDF301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12D5-DF3B-4DA2-B3BA-0AC86BBA22C4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143C9D-2DF8-40C0-BC98-B3024711E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B9B0FF-2F81-4567-B467-9168FB96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579F-87B1-4C74-9BE3-C64467EAE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79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464CD-26ED-452B-9D4F-0EBF42C53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B207F7-9313-4A21-9E36-422DA8FB1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12D5-DF3B-4DA2-B3BA-0AC86BBA22C4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B177FD-8BA2-443B-8356-D7F1E69D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5164E1-12DA-439B-8263-C1181ABBE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579F-87B1-4C74-9BE3-C64467EAE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61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3354C8-6D16-4F58-B8FA-3FE9C1A13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12D5-DF3B-4DA2-B3BA-0AC86BBA22C4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A13456-B52D-43F9-B290-1EA66DBA6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229D80-A1AA-459C-921D-A0F848C5A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579F-87B1-4C74-9BE3-C64467EAE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182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DD1597-6A6E-4F0A-B689-24162E150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F24B1C-86F3-4878-BF0D-A2241850B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554915-A25E-467F-A1C1-95C9A6C8E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A46C58-1713-44F4-B4D4-F1D54769A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12D5-DF3B-4DA2-B3BA-0AC86BBA22C4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EA4C85-FF49-4C81-B01B-23EF62B2D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DDBA28-B828-4834-A77A-E2A13371F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579F-87B1-4C74-9BE3-C64467EAE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365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7F072-C2CE-4476-B70D-0E75739C1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02B4EF-7BED-455C-A56B-3961B77B2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79AE20-8183-4B89-BBCB-A558C0274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EC3435-D79C-46C8-B309-27941F67D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12D5-DF3B-4DA2-B3BA-0AC86BBA22C4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AA02AB-C9D6-4861-A7A6-3D803DD29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F86DE0-3412-4A74-9277-6DEA49997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579F-87B1-4C74-9BE3-C64467EAE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086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9CFE4AC-8FC2-4E91-978B-786550F36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3B4D71-3894-4EA2-8596-6D41A07F7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407856-F7FC-476B-A8D7-E55FA9698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B12D5-DF3B-4DA2-B3BA-0AC86BBA22C4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3008FE-B09A-4CBC-8ED3-73AE0614DD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17AC29-D13F-4CFC-B9D8-9B758D449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7579F-87B1-4C74-9BE3-C64467EAE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72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3846C9-5AE4-4A43-9ED6-2416C6B074A5}"/>
              </a:ext>
            </a:extLst>
          </p:cNvPr>
          <p:cNvSpPr txBox="1"/>
          <p:nvPr/>
        </p:nvSpPr>
        <p:spPr>
          <a:xfrm>
            <a:off x="584200" y="1026785"/>
            <a:ext cx="7081520" cy="76944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44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ESG </a:t>
            </a:r>
            <a:r>
              <a:rPr lang="ko-KR" altLang="en-US" sz="44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등급 평가 모델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F5B433-3690-4D08-9E09-95EA3962C487}"/>
              </a:ext>
            </a:extLst>
          </p:cNvPr>
          <p:cNvSpPr txBox="1"/>
          <p:nvPr/>
        </p:nvSpPr>
        <p:spPr>
          <a:xfrm>
            <a:off x="635000" y="1934340"/>
            <a:ext cx="449580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ESG</a:t>
            </a:r>
            <a:r>
              <a:rPr lang="ko-KR" altLang="en-US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등급 평가 체계 설정 및 자동화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678F92E-6B3A-4D41-A862-740107A38DB3}"/>
              </a:ext>
            </a:extLst>
          </p:cNvPr>
          <p:cNvCxnSpPr/>
          <p:nvPr/>
        </p:nvCxnSpPr>
        <p:spPr>
          <a:xfrm>
            <a:off x="635000" y="749300"/>
            <a:ext cx="2082800" cy="0"/>
          </a:xfrm>
          <a:prstGeom prst="line">
            <a:avLst/>
          </a:prstGeom>
          <a:ln w="44450">
            <a:solidFill>
              <a:schemeClr val="accent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66D88CD-432E-4B45-9757-B4D2AF14C20C}"/>
              </a:ext>
            </a:extLst>
          </p:cNvPr>
          <p:cNvSpPr txBox="1"/>
          <p:nvPr/>
        </p:nvSpPr>
        <p:spPr>
          <a:xfrm>
            <a:off x="635000" y="5646549"/>
            <a:ext cx="449580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조 </a:t>
            </a:r>
            <a:r>
              <a:rPr lang="ko-KR" altLang="en-US" spc="-15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백관민</a:t>
            </a:r>
            <a:r>
              <a:rPr lang="ko-KR" altLang="en-US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pc="-15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장연주</a:t>
            </a:r>
            <a:r>
              <a:rPr lang="ko-KR" altLang="en-US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최준호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2763AC-34FB-43DE-9DA0-F1CA5CBEB995}"/>
              </a:ext>
            </a:extLst>
          </p:cNvPr>
          <p:cNvSpPr txBox="1"/>
          <p:nvPr/>
        </p:nvSpPr>
        <p:spPr>
          <a:xfrm>
            <a:off x="8298768" y="362754"/>
            <a:ext cx="362839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5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ctr"/>
            <a:r>
              <a:rPr lang="en-US" altLang="ko-KR" sz="1400" spc="0" dirty="0"/>
              <a:t>2023 </a:t>
            </a:r>
            <a:r>
              <a:rPr lang="ko-KR" altLang="en-US" sz="1400" spc="0" dirty="0"/>
              <a:t>실무요건 </a:t>
            </a:r>
            <a:r>
              <a:rPr lang="ko-KR" altLang="en-US" sz="1400" spc="0" dirty="0" err="1"/>
              <a:t>핀테크</a:t>
            </a:r>
            <a:r>
              <a:rPr lang="ko-KR" altLang="en-US" sz="1400" spc="0" dirty="0"/>
              <a:t> 데이터 분석가 과정</a:t>
            </a:r>
          </a:p>
        </p:txBody>
      </p:sp>
    </p:spTree>
    <p:extLst>
      <p:ext uri="{BB962C8B-B14F-4D97-AF65-F5344CB8AC3E}">
        <p14:creationId xmlns:p14="http://schemas.microsoft.com/office/powerpoint/2010/main" val="1367818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B15F52E-7AA3-B6DC-F0FA-3F31E517940C}"/>
              </a:ext>
            </a:extLst>
          </p:cNvPr>
          <p:cNvSpPr/>
          <p:nvPr/>
        </p:nvSpPr>
        <p:spPr>
          <a:xfrm>
            <a:off x="-4792" y="1"/>
            <a:ext cx="2036791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Google Shape;76;p15">
            <a:extLst>
              <a:ext uri="{FF2B5EF4-FFF2-40B4-BE49-F238E27FC236}">
                <a16:creationId xmlns:a16="http://schemas.microsoft.com/office/drawing/2014/main" id="{68B3A0A7-4E52-2964-5E1B-1A97457A13B3}"/>
              </a:ext>
            </a:extLst>
          </p:cNvPr>
          <p:cNvSpPr/>
          <p:nvPr/>
        </p:nvSpPr>
        <p:spPr>
          <a:xfrm>
            <a:off x="0" y="0"/>
            <a:ext cx="12192000" cy="2400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72C438F-BB35-DEC5-7613-A4876BA53B29}"/>
              </a:ext>
            </a:extLst>
          </p:cNvPr>
          <p:cNvGrpSpPr/>
          <p:nvPr/>
        </p:nvGrpSpPr>
        <p:grpSpPr>
          <a:xfrm>
            <a:off x="11297920" y="53988"/>
            <a:ext cx="775395" cy="128892"/>
            <a:chOff x="11297920" y="53988"/>
            <a:chExt cx="775395" cy="128892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2D2B516C-144E-11C5-2277-E73F0010F321}"/>
                </a:ext>
              </a:extLst>
            </p:cNvPr>
            <p:cNvSpPr/>
            <p:nvPr/>
          </p:nvSpPr>
          <p:spPr>
            <a:xfrm>
              <a:off x="11943715" y="53989"/>
              <a:ext cx="129600" cy="128891"/>
            </a:xfrm>
            <a:prstGeom prst="ellipse">
              <a:avLst/>
            </a:prstGeom>
            <a:solidFill>
              <a:srgbClr val="8AC6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E45E099-1213-D8D5-6E34-B9CFDB4C9719}"/>
                </a:ext>
              </a:extLst>
            </p:cNvPr>
            <p:cNvSpPr/>
            <p:nvPr/>
          </p:nvSpPr>
          <p:spPr>
            <a:xfrm>
              <a:off x="11728450" y="53989"/>
              <a:ext cx="129600" cy="128891"/>
            </a:xfrm>
            <a:prstGeom prst="ellipse">
              <a:avLst/>
            </a:prstGeom>
            <a:solidFill>
              <a:srgbClr val="7BB4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87311644-6F21-09CC-0C5D-DA16B4A683CC}"/>
                </a:ext>
              </a:extLst>
            </p:cNvPr>
            <p:cNvSpPr/>
            <p:nvPr/>
          </p:nvSpPr>
          <p:spPr>
            <a:xfrm>
              <a:off x="11513185" y="53989"/>
              <a:ext cx="129600" cy="128891"/>
            </a:xfrm>
            <a:prstGeom prst="ellipse">
              <a:avLst/>
            </a:prstGeom>
            <a:solidFill>
              <a:srgbClr val="F3B1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BD433993-8F4C-4032-72F7-ABA2D2ACC77E}"/>
                </a:ext>
              </a:extLst>
            </p:cNvPr>
            <p:cNvSpPr/>
            <p:nvPr/>
          </p:nvSpPr>
          <p:spPr>
            <a:xfrm>
              <a:off x="11297920" y="53988"/>
              <a:ext cx="129600" cy="128891"/>
            </a:xfrm>
            <a:prstGeom prst="ellipse">
              <a:avLst/>
            </a:prstGeom>
            <a:solidFill>
              <a:srgbClr val="F0811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6B3189F-0ABF-4300-B8C7-CDC0AF0C81E2}"/>
              </a:ext>
            </a:extLst>
          </p:cNvPr>
          <p:cNvSpPr txBox="1"/>
          <p:nvPr/>
        </p:nvSpPr>
        <p:spPr>
          <a:xfrm>
            <a:off x="601891" y="636080"/>
            <a:ext cx="912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6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3600" b="1" spc="600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94BB354-C0CE-434D-9021-53F4CAB4E6D0}"/>
              </a:ext>
            </a:extLst>
          </p:cNvPr>
          <p:cNvCxnSpPr/>
          <p:nvPr/>
        </p:nvCxnSpPr>
        <p:spPr>
          <a:xfrm>
            <a:off x="236029" y="1294227"/>
            <a:ext cx="1533378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11300A4-51AF-420A-9E8E-260302A899B0}"/>
              </a:ext>
            </a:extLst>
          </p:cNvPr>
          <p:cNvSpPr txBox="1"/>
          <p:nvPr/>
        </p:nvSpPr>
        <p:spPr>
          <a:xfrm>
            <a:off x="4223" y="1344617"/>
            <a:ext cx="2050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2000" spc="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프로젝트개요</a:t>
            </a:r>
            <a:endParaRPr lang="en-US" altLang="ko-KR" sz="2000" spc="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0A11DA-2A5E-BF86-3789-5620DC52696D}"/>
              </a:ext>
            </a:extLst>
          </p:cNvPr>
          <p:cNvSpPr/>
          <p:nvPr/>
        </p:nvSpPr>
        <p:spPr>
          <a:xfrm>
            <a:off x="2503485" y="1478159"/>
            <a:ext cx="2632080" cy="1854200"/>
          </a:xfrm>
          <a:prstGeom prst="rect">
            <a:avLst/>
          </a:prstGeom>
          <a:solidFill>
            <a:schemeClr val="bg2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9706EF-0F52-7421-3816-DCDBAF2955D4}"/>
              </a:ext>
            </a:extLst>
          </p:cNvPr>
          <p:cNvSpPr txBox="1"/>
          <p:nvPr/>
        </p:nvSpPr>
        <p:spPr>
          <a:xfrm>
            <a:off x="2650145" y="1726493"/>
            <a:ext cx="228600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/>
              <a:t>목표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27DBDC1-661C-F4F8-783D-B18197746389}"/>
              </a:ext>
            </a:extLst>
          </p:cNvPr>
          <p:cNvCxnSpPr/>
          <p:nvPr/>
        </p:nvCxnSpPr>
        <p:spPr>
          <a:xfrm>
            <a:off x="2760050" y="2311724"/>
            <a:ext cx="38274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BAB0B99-D959-70AF-C6EB-7873199FFCAE}"/>
              </a:ext>
            </a:extLst>
          </p:cNvPr>
          <p:cNvSpPr txBox="1"/>
          <p:nvPr/>
        </p:nvSpPr>
        <p:spPr>
          <a:xfrm>
            <a:off x="2641855" y="2437694"/>
            <a:ext cx="2905191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ESG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등급을 평가하여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한눈에 볼 수 있는 서비스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4927D4D-0EDE-00C0-718D-6BFF13CCC8C4}"/>
              </a:ext>
            </a:extLst>
          </p:cNvPr>
          <p:cNvGrpSpPr/>
          <p:nvPr/>
        </p:nvGrpSpPr>
        <p:grpSpPr>
          <a:xfrm>
            <a:off x="5678675" y="1478159"/>
            <a:ext cx="2632080" cy="1854200"/>
            <a:chOff x="4486275" y="1478159"/>
            <a:chExt cx="3219450" cy="1854200"/>
          </a:xfrm>
          <a:solidFill>
            <a:schemeClr val="accent1"/>
          </a:solidFill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63DECC3-6DC5-ADD1-C1C3-15AA43F4F08D}"/>
                </a:ext>
              </a:extLst>
            </p:cNvPr>
            <p:cNvSpPr/>
            <p:nvPr/>
          </p:nvSpPr>
          <p:spPr>
            <a:xfrm>
              <a:off x="4486275" y="1478159"/>
              <a:ext cx="3219450" cy="1854200"/>
            </a:xfrm>
            <a:prstGeom prst="rect">
              <a:avLst/>
            </a:prstGeom>
            <a:grpFill/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713D292-6BD5-1AAD-D608-BA70B24BF2EF}"/>
                </a:ext>
              </a:extLst>
            </p:cNvPr>
            <p:cNvSpPr txBox="1"/>
            <p:nvPr/>
          </p:nvSpPr>
          <p:spPr>
            <a:xfrm>
              <a:off x="4672015" y="1726493"/>
              <a:ext cx="2286000" cy="369332"/>
            </a:xfrm>
            <a:prstGeom prst="rect">
              <a:avLst/>
            </a:prstGeom>
            <a:grp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pc="-12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ko-KR" altLang="en-US" dirty="0">
                  <a:solidFill>
                    <a:schemeClr val="bg1"/>
                  </a:solidFill>
                </a:rPr>
                <a:t>대상</a:t>
              </a: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7049BD43-BE3F-AE1B-8318-2F630657CD96}"/>
                </a:ext>
              </a:extLst>
            </p:cNvPr>
            <p:cNvCxnSpPr/>
            <p:nvPr/>
          </p:nvCxnSpPr>
          <p:spPr>
            <a:xfrm>
              <a:off x="4771760" y="2311724"/>
              <a:ext cx="382748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422BA7-FF1D-3C0B-B695-7F90622F4D9C}"/>
                </a:ext>
              </a:extLst>
            </p:cNvPr>
            <p:cNvSpPr txBox="1"/>
            <p:nvPr/>
          </p:nvSpPr>
          <p:spPr>
            <a:xfrm>
              <a:off x="4643406" y="2437694"/>
              <a:ext cx="2545671" cy="369332"/>
            </a:xfrm>
            <a:prstGeom prst="rect">
              <a:avLst/>
            </a:prstGeom>
            <a:grp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pc="-12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ko-KR" altLang="en-US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기업의 </a:t>
              </a:r>
              <a:r>
                <a:rPr lang="en-US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ESG </a:t>
              </a:r>
              <a:r>
                <a:rPr lang="ko-KR" altLang="en-US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실무자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3280853-B393-7724-690C-3FA9FEA6D85D}"/>
              </a:ext>
            </a:extLst>
          </p:cNvPr>
          <p:cNvGrpSpPr/>
          <p:nvPr/>
        </p:nvGrpSpPr>
        <p:grpSpPr>
          <a:xfrm>
            <a:off x="8853865" y="1478159"/>
            <a:ext cx="2632080" cy="1854200"/>
            <a:chOff x="8399465" y="1478159"/>
            <a:chExt cx="3219450" cy="18542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C3521A8-B2DA-7409-7B54-B279699439A5}"/>
                </a:ext>
              </a:extLst>
            </p:cNvPr>
            <p:cNvSpPr/>
            <p:nvPr/>
          </p:nvSpPr>
          <p:spPr>
            <a:xfrm>
              <a:off x="8399465" y="1478159"/>
              <a:ext cx="3219450" cy="1854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E579BB3-9F54-55A2-06C2-495CA18D65AA}"/>
                </a:ext>
              </a:extLst>
            </p:cNvPr>
            <p:cNvSpPr txBox="1"/>
            <p:nvPr/>
          </p:nvSpPr>
          <p:spPr>
            <a:xfrm>
              <a:off x="8585205" y="1726493"/>
              <a:ext cx="228600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pc="-12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ko-KR" altLang="en-US" dirty="0"/>
                <a:t>형태</a:t>
              </a: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F1299043-FE8F-6746-4235-5639D7494D85}"/>
                </a:ext>
              </a:extLst>
            </p:cNvPr>
            <p:cNvCxnSpPr/>
            <p:nvPr/>
          </p:nvCxnSpPr>
          <p:spPr>
            <a:xfrm>
              <a:off x="8684950" y="2311724"/>
              <a:ext cx="382748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4C68FB6-FEEF-8BBE-07E7-7588B80AA732}"/>
                </a:ext>
              </a:extLst>
            </p:cNvPr>
            <p:cNvSpPr txBox="1"/>
            <p:nvPr/>
          </p:nvSpPr>
          <p:spPr>
            <a:xfrm>
              <a:off x="8556596" y="2437694"/>
              <a:ext cx="2905191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pc="-12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대시보드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885197D-889E-FE0C-9B7F-B9C5154353A0}"/>
              </a:ext>
            </a:extLst>
          </p:cNvPr>
          <p:cNvSpPr txBox="1"/>
          <p:nvPr/>
        </p:nvSpPr>
        <p:spPr>
          <a:xfrm>
            <a:off x="2503485" y="3891784"/>
            <a:ext cx="6416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▶  대시보드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0EAD3C-63F9-DFF6-E857-87F3F09EE78E}"/>
              </a:ext>
            </a:extLst>
          </p:cNvPr>
          <p:cNvSpPr txBox="1"/>
          <p:nvPr/>
        </p:nvSpPr>
        <p:spPr>
          <a:xfrm>
            <a:off x="2951424" y="4338337"/>
            <a:ext cx="6605891" cy="1522632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ct val="0"/>
              </a:spcBef>
              <a:buAutoNum type="arabicPeriod"/>
            </a:pPr>
            <a:r>
              <a:rPr lang="ko-KR" altLang="en-US" spc="-15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텍스트마이닝을</a:t>
            </a:r>
            <a:r>
              <a:rPr lang="ko-KR" altLang="en-US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통한 </a:t>
            </a:r>
            <a:r>
              <a:rPr lang="en-US" altLang="ko-KR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ESG </a:t>
            </a:r>
            <a:r>
              <a:rPr lang="ko-KR" altLang="en-US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등급 평가</a:t>
            </a:r>
            <a:endParaRPr lang="en-US" altLang="ko-KR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AutoNum type="arabicPeriod"/>
            </a:pPr>
            <a:r>
              <a:rPr lang="en-US" altLang="ko-KR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ESG </a:t>
            </a:r>
            <a:r>
              <a:rPr lang="ko-KR" altLang="en-US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등급에 영향을 미친 뉴스 제목 및 </a:t>
            </a:r>
            <a:r>
              <a:rPr lang="en-US" altLang="ko-KR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ESG Sentence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AutoNum type="arabicPeriod"/>
            </a:pPr>
            <a:r>
              <a:rPr lang="ko-KR" altLang="en-US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기업의 </a:t>
            </a:r>
            <a:r>
              <a:rPr lang="en-US" altLang="ko-KR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E, S, G </a:t>
            </a:r>
            <a:r>
              <a:rPr lang="ko-KR" altLang="en-US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이슈의 비율</a:t>
            </a:r>
            <a:endParaRPr lang="en-US" altLang="ko-KR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AutoNum type="arabicPeriod"/>
            </a:pPr>
            <a:r>
              <a:rPr lang="ko-KR" altLang="en-US" spc="-15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날짜별</a:t>
            </a:r>
            <a:r>
              <a:rPr lang="ko-KR" altLang="en-US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추이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377B0F-6A6C-6E8C-3BC7-55E2184BD98A}"/>
              </a:ext>
            </a:extLst>
          </p:cNvPr>
          <p:cNvSpPr txBox="1"/>
          <p:nvPr/>
        </p:nvSpPr>
        <p:spPr>
          <a:xfrm>
            <a:off x="8310755" y="3759200"/>
            <a:ext cx="21659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샘플로는</a:t>
            </a:r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algn="l"/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우리은행</a:t>
            </a:r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algn="l"/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토스</a:t>
            </a:r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algn="l"/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현대자동차를 </a:t>
            </a:r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algn="l"/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썼다는 말을</a:t>
            </a:r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algn="l"/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추가할 예정</a:t>
            </a:r>
          </a:p>
        </p:txBody>
      </p:sp>
    </p:spTree>
    <p:extLst>
      <p:ext uri="{BB962C8B-B14F-4D97-AF65-F5344CB8AC3E}">
        <p14:creationId xmlns:p14="http://schemas.microsoft.com/office/powerpoint/2010/main" val="3887293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FDCA147-00E7-5321-9797-790D8D8F46E7}"/>
              </a:ext>
            </a:extLst>
          </p:cNvPr>
          <p:cNvSpPr/>
          <p:nvPr/>
        </p:nvSpPr>
        <p:spPr>
          <a:xfrm>
            <a:off x="-4792" y="1"/>
            <a:ext cx="2036791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Google Shape;76;p15">
            <a:extLst>
              <a:ext uri="{FF2B5EF4-FFF2-40B4-BE49-F238E27FC236}">
                <a16:creationId xmlns:a16="http://schemas.microsoft.com/office/drawing/2014/main" id="{2FE71CF2-B07C-2F25-4E75-2C010A0F2D1A}"/>
              </a:ext>
            </a:extLst>
          </p:cNvPr>
          <p:cNvSpPr/>
          <p:nvPr/>
        </p:nvSpPr>
        <p:spPr>
          <a:xfrm>
            <a:off x="0" y="0"/>
            <a:ext cx="12192000" cy="2400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6B4DDA1-583D-9693-8371-ABB38C012514}"/>
              </a:ext>
            </a:extLst>
          </p:cNvPr>
          <p:cNvGrpSpPr/>
          <p:nvPr/>
        </p:nvGrpSpPr>
        <p:grpSpPr>
          <a:xfrm>
            <a:off x="11297920" y="53988"/>
            <a:ext cx="775395" cy="128892"/>
            <a:chOff x="11297920" y="53988"/>
            <a:chExt cx="775395" cy="128892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9B947F9-2FA2-4C0D-19E1-6F5065300A13}"/>
                </a:ext>
              </a:extLst>
            </p:cNvPr>
            <p:cNvSpPr/>
            <p:nvPr/>
          </p:nvSpPr>
          <p:spPr>
            <a:xfrm>
              <a:off x="11943715" y="53989"/>
              <a:ext cx="129600" cy="128891"/>
            </a:xfrm>
            <a:prstGeom prst="ellipse">
              <a:avLst/>
            </a:prstGeom>
            <a:solidFill>
              <a:srgbClr val="8AC6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E4395C0-BEC3-758C-AA5B-9E8F3666E3F5}"/>
                </a:ext>
              </a:extLst>
            </p:cNvPr>
            <p:cNvSpPr/>
            <p:nvPr/>
          </p:nvSpPr>
          <p:spPr>
            <a:xfrm>
              <a:off x="11728450" y="53989"/>
              <a:ext cx="129600" cy="128891"/>
            </a:xfrm>
            <a:prstGeom prst="ellipse">
              <a:avLst/>
            </a:prstGeom>
            <a:solidFill>
              <a:srgbClr val="7BB4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1F8648C-1291-C0BC-F7CE-9CD93A9AC6BA}"/>
                </a:ext>
              </a:extLst>
            </p:cNvPr>
            <p:cNvSpPr/>
            <p:nvPr/>
          </p:nvSpPr>
          <p:spPr>
            <a:xfrm>
              <a:off x="11513185" y="53989"/>
              <a:ext cx="129600" cy="128891"/>
            </a:xfrm>
            <a:prstGeom prst="ellipse">
              <a:avLst/>
            </a:prstGeom>
            <a:solidFill>
              <a:srgbClr val="F3B1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ADD7E782-727D-7F15-B983-75B6C22D4E86}"/>
                </a:ext>
              </a:extLst>
            </p:cNvPr>
            <p:cNvSpPr/>
            <p:nvPr/>
          </p:nvSpPr>
          <p:spPr>
            <a:xfrm>
              <a:off x="11297920" y="53988"/>
              <a:ext cx="129600" cy="128891"/>
            </a:xfrm>
            <a:prstGeom prst="ellipse">
              <a:avLst/>
            </a:prstGeom>
            <a:solidFill>
              <a:srgbClr val="F0811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78C286A-FA2F-1EEA-1F81-EF78CB99F403}"/>
              </a:ext>
            </a:extLst>
          </p:cNvPr>
          <p:cNvSpPr txBox="1"/>
          <p:nvPr/>
        </p:nvSpPr>
        <p:spPr>
          <a:xfrm>
            <a:off x="601891" y="636080"/>
            <a:ext cx="912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6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3600" b="1" spc="600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15F5871-F76F-3F7B-E6E0-C3BF7B6E6E3C}"/>
              </a:ext>
            </a:extLst>
          </p:cNvPr>
          <p:cNvCxnSpPr/>
          <p:nvPr/>
        </p:nvCxnSpPr>
        <p:spPr>
          <a:xfrm>
            <a:off x="236029" y="1294227"/>
            <a:ext cx="1533378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D86F61E-B46E-C9F4-869E-4F4A0E47C0AE}"/>
              </a:ext>
            </a:extLst>
          </p:cNvPr>
          <p:cNvSpPr txBox="1"/>
          <p:nvPr/>
        </p:nvSpPr>
        <p:spPr>
          <a:xfrm>
            <a:off x="4223" y="1344617"/>
            <a:ext cx="2050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2000" spc="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프로젝트개요</a:t>
            </a:r>
            <a:endParaRPr lang="en-US" altLang="ko-KR" sz="2000" spc="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A58642-AD6D-25CF-02E1-17F036AB5B4F}"/>
              </a:ext>
            </a:extLst>
          </p:cNvPr>
          <p:cNvSpPr txBox="1"/>
          <p:nvPr/>
        </p:nvSpPr>
        <p:spPr>
          <a:xfrm>
            <a:off x="3113590" y="1655180"/>
            <a:ext cx="56637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모범규준 캡처 보여주고</a:t>
            </a:r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algn="l"/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algn="l"/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algn="l"/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모범규준에서 키워드리스트 </a:t>
            </a:r>
            <a:r>
              <a:rPr lang="ko-KR" altLang="en-US" dirty="0" err="1">
                <a:latin typeface="a고딕13" panose="02020600000000000000" pitchFamily="18" charset="-127"/>
                <a:ea typeface="a고딕13" panose="02020600000000000000" pitchFamily="18" charset="-127"/>
              </a:rPr>
              <a:t>뽑았다는거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 보여줄 예정입니다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1312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FDCA147-00E7-5321-9797-790D8D8F46E7}"/>
              </a:ext>
            </a:extLst>
          </p:cNvPr>
          <p:cNvSpPr/>
          <p:nvPr/>
        </p:nvSpPr>
        <p:spPr>
          <a:xfrm>
            <a:off x="-4792" y="1"/>
            <a:ext cx="2036791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Google Shape;76;p15">
            <a:extLst>
              <a:ext uri="{FF2B5EF4-FFF2-40B4-BE49-F238E27FC236}">
                <a16:creationId xmlns:a16="http://schemas.microsoft.com/office/drawing/2014/main" id="{2FE71CF2-B07C-2F25-4E75-2C010A0F2D1A}"/>
              </a:ext>
            </a:extLst>
          </p:cNvPr>
          <p:cNvSpPr/>
          <p:nvPr/>
        </p:nvSpPr>
        <p:spPr>
          <a:xfrm>
            <a:off x="0" y="0"/>
            <a:ext cx="12192000" cy="2400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6B4DDA1-583D-9693-8371-ABB38C012514}"/>
              </a:ext>
            </a:extLst>
          </p:cNvPr>
          <p:cNvGrpSpPr/>
          <p:nvPr/>
        </p:nvGrpSpPr>
        <p:grpSpPr>
          <a:xfrm>
            <a:off x="11297920" y="53988"/>
            <a:ext cx="775395" cy="128892"/>
            <a:chOff x="11297920" y="53988"/>
            <a:chExt cx="775395" cy="128892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9B947F9-2FA2-4C0D-19E1-6F5065300A13}"/>
                </a:ext>
              </a:extLst>
            </p:cNvPr>
            <p:cNvSpPr/>
            <p:nvPr/>
          </p:nvSpPr>
          <p:spPr>
            <a:xfrm>
              <a:off x="11943715" y="53989"/>
              <a:ext cx="129600" cy="128891"/>
            </a:xfrm>
            <a:prstGeom prst="ellipse">
              <a:avLst/>
            </a:prstGeom>
            <a:solidFill>
              <a:srgbClr val="8AC6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E4395C0-BEC3-758C-AA5B-9E8F3666E3F5}"/>
                </a:ext>
              </a:extLst>
            </p:cNvPr>
            <p:cNvSpPr/>
            <p:nvPr/>
          </p:nvSpPr>
          <p:spPr>
            <a:xfrm>
              <a:off x="11728450" y="53989"/>
              <a:ext cx="129600" cy="128891"/>
            </a:xfrm>
            <a:prstGeom prst="ellipse">
              <a:avLst/>
            </a:prstGeom>
            <a:solidFill>
              <a:srgbClr val="7BB4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1F8648C-1291-C0BC-F7CE-9CD93A9AC6BA}"/>
                </a:ext>
              </a:extLst>
            </p:cNvPr>
            <p:cNvSpPr/>
            <p:nvPr/>
          </p:nvSpPr>
          <p:spPr>
            <a:xfrm>
              <a:off x="11513185" y="53989"/>
              <a:ext cx="129600" cy="128891"/>
            </a:xfrm>
            <a:prstGeom prst="ellipse">
              <a:avLst/>
            </a:prstGeom>
            <a:solidFill>
              <a:srgbClr val="F3B1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ADD7E782-727D-7F15-B983-75B6C22D4E86}"/>
                </a:ext>
              </a:extLst>
            </p:cNvPr>
            <p:cNvSpPr/>
            <p:nvPr/>
          </p:nvSpPr>
          <p:spPr>
            <a:xfrm>
              <a:off x="11297920" y="53988"/>
              <a:ext cx="129600" cy="128891"/>
            </a:xfrm>
            <a:prstGeom prst="ellipse">
              <a:avLst/>
            </a:prstGeom>
            <a:solidFill>
              <a:srgbClr val="F0811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4C909C79-613D-EB59-E04B-3BB01A90F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377" y="1544672"/>
            <a:ext cx="9529522" cy="454361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78C286A-FA2F-1EEA-1F81-EF78CB99F403}"/>
              </a:ext>
            </a:extLst>
          </p:cNvPr>
          <p:cNvSpPr txBox="1"/>
          <p:nvPr/>
        </p:nvSpPr>
        <p:spPr>
          <a:xfrm>
            <a:off x="601891" y="636080"/>
            <a:ext cx="912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6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3600" b="1" spc="600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15F5871-F76F-3F7B-E6E0-C3BF7B6E6E3C}"/>
              </a:ext>
            </a:extLst>
          </p:cNvPr>
          <p:cNvCxnSpPr/>
          <p:nvPr/>
        </p:nvCxnSpPr>
        <p:spPr>
          <a:xfrm>
            <a:off x="236029" y="1294227"/>
            <a:ext cx="1533378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D86F61E-B46E-C9F4-869E-4F4A0E47C0AE}"/>
              </a:ext>
            </a:extLst>
          </p:cNvPr>
          <p:cNvSpPr txBox="1"/>
          <p:nvPr/>
        </p:nvSpPr>
        <p:spPr>
          <a:xfrm>
            <a:off x="4223" y="1344617"/>
            <a:ext cx="2050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2000" spc="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프로젝트개요</a:t>
            </a:r>
            <a:endParaRPr lang="en-US" altLang="ko-KR" sz="2000" spc="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E380FF9D-3CB0-277D-F319-5B94FD9111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881" y="2591193"/>
            <a:ext cx="5461904" cy="368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706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FDCA147-00E7-5321-9797-790D8D8F46E7}"/>
              </a:ext>
            </a:extLst>
          </p:cNvPr>
          <p:cNvSpPr/>
          <p:nvPr/>
        </p:nvSpPr>
        <p:spPr>
          <a:xfrm>
            <a:off x="-4792" y="1"/>
            <a:ext cx="2036791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Google Shape;76;p15">
            <a:extLst>
              <a:ext uri="{FF2B5EF4-FFF2-40B4-BE49-F238E27FC236}">
                <a16:creationId xmlns:a16="http://schemas.microsoft.com/office/drawing/2014/main" id="{2FE71CF2-B07C-2F25-4E75-2C010A0F2D1A}"/>
              </a:ext>
            </a:extLst>
          </p:cNvPr>
          <p:cNvSpPr/>
          <p:nvPr/>
        </p:nvSpPr>
        <p:spPr>
          <a:xfrm>
            <a:off x="0" y="0"/>
            <a:ext cx="12192000" cy="2400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6B4DDA1-583D-9693-8371-ABB38C012514}"/>
              </a:ext>
            </a:extLst>
          </p:cNvPr>
          <p:cNvGrpSpPr/>
          <p:nvPr/>
        </p:nvGrpSpPr>
        <p:grpSpPr>
          <a:xfrm>
            <a:off x="11297920" y="53988"/>
            <a:ext cx="775395" cy="128892"/>
            <a:chOff x="11297920" y="53988"/>
            <a:chExt cx="775395" cy="128892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9B947F9-2FA2-4C0D-19E1-6F5065300A13}"/>
                </a:ext>
              </a:extLst>
            </p:cNvPr>
            <p:cNvSpPr/>
            <p:nvPr/>
          </p:nvSpPr>
          <p:spPr>
            <a:xfrm>
              <a:off x="11943715" y="53989"/>
              <a:ext cx="129600" cy="128891"/>
            </a:xfrm>
            <a:prstGeom prst="ellipse">
              <a:avLst/>
            </a:prstGeom>
            <a:solidFill>
              <a:srgbClr val="8AC6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E4395C0-BEC3-758C-AA5B-9E8F3666E3F5}"/>
                </a:ext>
              </a:extLst>
            </p:cNvPr>
            <p:cNvSpPr/>
            <p:nvPr/>
          </p:nvSpPr>
          <p:spPr>
            <a:xfrm>
              <a:off x="11728450" y="53989"/>
              <a:ext cx="129600" cy="128891"/>
            </a:xfrm>
            <a:prstGeom prst="ellipse">
              <a:avLst/>
            </a:prstGeom>
            <a:solidFill>
              <a:srgbClr val="7BB4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1F8648C-1291-C0BC-F7CE-9CD93A9AC6BA}"/>
                </a:ext>
              </a:extLst>
            </p:cNvPr>
            <p:cNvSpPr/>
            <p:nvPr/>
          </p:nvSpPr>
          <p:spPr>
            <a:xfrm>
              <a:off x="11513185" y="53989"/>
              <a:ext cx="129600" cy="128891"/>
            </a:xfrm>
            <a:prstGeom prst="ellipse">
              <a:avLst/>
            </a:prstGeom>
            <a:solidFill>
              <a:srgbClr val="F3B1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ADD7E782-727D-7F15-B983-75B6C22D4E86}"/>
                </a:ext>
              </a:extLst>
            </p:cNvPr>
            <p:cNvSpPr/>
            <p:nvPr/>
          </p:nvSpPr>
          <p:spPr>
            <a:xfrm>
              <a:off x="11297920" y="53988"/>
              <a:ext cx="129600" cy="128891"/>
            </a:xfrm>
            <a:prstGeom prst="ellipse">
              <a:avLst/>
            </a:prstGeom>
            <a:solidFill>
              <a:srgbClr val="F0811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78C286A-FA2F-1EEA-1F81-EF78CB99F403}"/>
              </a:ext>
            </a:extLst>
          </p:cNvPr>
          <p:cNvSpPr txBox="1"/>
          <p:nvPr/>
        </p:nvSpPr>
        <p:spPr>
          <a:xfrm>
            <a:off x="601891" y="636080"/>
            <a:ext cx="912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6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3600" b="1" spc="600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15F5871-F76F-3F7B-E6E0-C3BF7B6E6E3C}"/>
              </a:ext>
            </a:extLst>
          </p:cNvPr>
          <p:cNvCxnSpPr/>
          <p:nvPr/>
        </p:nvCxnSpPr>
        <p:spPr>
          <a:xfrm>
            <a:off x="236029" y="1294227"/>
            <a:ext cx="1533378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D86F61E-B46E-C9F4-869E-4F4A0E47C0AE}"/>
              </a:ext>
            </a:extLst>
          </p:cNvPr>
          <p:cNvSpPr txBox="1"/>
          <p:nvPr/>
        </p:nvSpPr>
        <p:spPr>
          <a:xfrm>
            <a:off x="4223" y="1344617"/>
            <a:ext cx="2050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2000" spc="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프로젝트개요</a:t>
            </a:r>
            <a:endParaRPr lang="en-US" altLang="ko-KR" sz="2000" spc="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E32753-65EA-DBE5-926D-526236F09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817" y="959245"/>
            <a:ext cx="8188365" cy="512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31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FDCA147-00E7-5321-9797-790D8D8F46E7}"/>
              </a:ext>
            </a:extLst>
          </p:cNvPr>
          <p:cNvSpPr/>
          <p:nvPr/>
        </p:nvSpPr>
        <p:spPr>
          <a:xfrm>
            <a:off x="-4792" y="1"/>
            <a:ext cx="2036791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Google Shape;76;p15">
            <a:extLst>
              <a:ext uri="{FF2B5EF4-FFF2-40B4-BE49-F238E27FC236}">
                <a16:creationId xmlns:a16="http://schemas.microsoft.com/office/drawing/2014/main" id="{2FE71CF2-B07C-2F25-4E75-2C010A0F2D1A}"/>
              </a:ext>
            </a:extLst>
          </p:cNvPr>
          <p:cNvSpPr/>
          <p:nvPr/>
        </p:nvSpPr>
        <p:spPr>
          <a:xfrm>
            <a:off x="0" y="0"/>
            <a:ext cx="12192000" cy="2400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6B4DDA1-583D-9693-8371-ABB38C012514}"/>
              </a:ext>
            </a:extLst>
          </p:cNvPr>
          <p:cNvGrpSpPr/>
          <p:nvPr/>
        </p:nvGrpSpPr>
        <p:grpSpPr>
          <a:xfrm>
            <a:off x="11297920" y="53988"/>
            <a:ext cx="775395" cy="128892"/>
            <a:chOff x="11297920" y="53988"/>
            <a:chExt cx="775395" cy="128892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9B947F9-2FA2-4C0D-19E1-6F5065300A13}"/>
                </a:ext>
              </a:extLst>
            </p:cNvPr>
            <p:cNvSpPr/>
            <p:nvPr/>
          </p:nvSpPr>
          <p:spPr>
            <a:xfrm>
              <a:off x="11943715" y="53989"/>
              <a:ext cx="129600" cy="128891"/>
            </a:xfrm>
            <a:prstGeom prst="ellipse">
              <a:avLst/>
            </a:prstGeom>
            <a:solidFill>
              <a:srgbClr val="8AC6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E4395C0-BEC3-758C-AA5B-9E8F3666E3F5}"/>
                </a:ext>
              </a:extLst>
            </p:cNvPr>
            <p:cNvSpPr/>
            <p:nvPr/>
          </p:nvSpPr>
          <p:spPr>
            <a:xfrm>
              <a:off x="11728450" y="53989"/>
              <a:ext cx="129600" cy="128891"/>
            </a:xfrm>
            <a:prstGeom prst="ellipse">
              <a:avLst/>
            </a:prstGeom>
            <a:solidFill>
              <a:srgbClr val="7BB4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1F8648C-1291-C0BC-F7CE-9CD93A9AC6BA}"/>
                </a:ext>
              </a:extLst>
            </p:cNvPr>
            <p:cNvSpPr/>
            <p:nvPr/>
          </p:nvSpPr>
          <p:spPr>
            <a:xfrm>
              <a:off x="11513185" y="53989"/>
              <a:ext cx="129600" cy="128891"/>
            </a:xfrm>
            <a:prstGeom prst="ellipse">
              <a:avLst/>
            </a:prstGeom>
            <a:solidFill>
              <a:srgbClr val="F3B1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ADD7E782-727D-7F15-B983-75B6C22D4E86}"/>
                </a:ext>
              </a:extLst>
            </p:cNvPr>
            <p:cNvSpPr/>
            <p:nvPr/>
          </p:nvSpPr>
          <p:spPr>
            <a:xfrm>
              <a:off x="11297920" y="53988"/>
              <a:ext cx="129600" cy="128891"/>
            </a:xfrm>
            <a:prstGeom prst="ellipse">
              <a:avLst/>
            </a:prstGeom>
            <a:solidFill>
              <a:srgbClr val="F0811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78C286A-FA2F-1EEA-1F81-EF78CB99F403}"/>
              </a:ext>
            </a:extLst>
          </p:cNvPr>
          <p:cNvSpPr txBox="1"/>
          <p:nvPr/>
        </p:nvSpPr>
        <p:spPr>
          <a:xfrm>
            <a:off x="601891" y="636080"/>
            <a:ext cx="912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6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3600" b="1" spc="600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15F5871-F76F-3F7B-E6E0-C3BF7B6E6E3C}"/>
              </a:ext>
            </a:extLst>
          </p:cNvPr>
          <p:cNvCxnSpPr/>
          <p:nvPr/>
        </p:nvCxnSpPr>
        <p:spPr>
          <a:xfrm>
            <a:off x="236029" y="1294227"/>
            <a:ext cx="1533378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D86F61E-B46E-C9F4-869E-4F4A0E47C0AE}"/>
              </a:ext>
            </a:extLst>
          </p:cNvPr>
          <p:cNvSpPr txBox="1"/>
          <p:nvPr/>
        </p:nvSpPr>
        <p:spPr>
          <a:xfrm>
            <a:off x="4223" y="1344617"/>
            <a:ext cx="2050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2000" spc="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프로젝트개요</a:t>
            </a:r>
            <a:endParaRPr lang="en-US" altLang="ko-KR" sz="2000" spc="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7B0691-36A1-9F47-873F-AD8FF821D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658" y="1405364"/>
            <a:ext cx="7353601" cy="461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129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FDCA147-00E7-5321-9797-790D8D8F46E7}"/>
              </a:ext>
            </a:extLst>
          </p:cNvPr>
          <p:cNvSpPr/>
          <p:nvPr/>
        </p:nvSpPr>
        <p:spPr>
          <a:xfrm>
            <a:off x="-4792" y="1"/>
            <a:ext cx="2036791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Google Shape;76;p15">
            <a:extLst>
              <a:ext uri="{FF2B5EF4-FFF2-40B4-BE49-F238E27FC236}">
                <a16:creationId xmlns:a16="http://schemas.microsoft.com/office/drawing/2014/main" id="{2FE71CF2-B07C-2F25-4E75-2C010A0F2D1A}"/>
              </a:ext>
            </a:extLst>
          </p:cNvPr>
          <p:cNvSpPr/>
          <p:nvPr/>
        </p:nvSpPr>
        <p:spPr>
          <a:xfrm>
            <a:off x="0" y="0"/>
            <a:ext cx="12192000" cy="2400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6B4DDA1-583D-9693-8371-ABB38C012514}"/>
              </a:ext>
            </a:extLst>
          </p:cNvPr>
          <p:cNvGrpSpPr/>
          <p:nvPr/>
        </p:nvGrpSpPr>
        <p:grpSpPr>
          <a:xfrm>
            <a:off x="11297920" y="53988"/>
            <a:ext cx="775395" cy="128892"/>
            <a:chOff x="11297920" y="53988"/>
            <a:chExt cx="775395" cy="128892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9B947F9-2FA2-4C0D-19E1-6F5065300A13}"/>
                </a:ext>
              </a:extLst>
            </p:cNvPr>
            <p:cNvSpPr/>
            <p:nvPr/>
          </p:nvSpPr>
          <p:spPr>
            <a:xfrm>
              <a:off x="11943715" y="53989"/>
              <a:ext cx="129600" cy="128891"/>
            </a:xfrm>
            <a:prstGeom prst="ellipse">
              <a:avLst/>
            </a:prstGeom>
            <a:solidFill>
              <a:srgbClr val="8AC6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E4395C0-BEC3-758C-AA5B-9E8F3666E3F5}"/>
                </a:ext>
              </a:extLst>
            </p:cNvPr>
            <p:cNvSpPr/>
            <p:nvPr/>
          </p:nvSpPr>
          <p:spPr>
            <a:xfrm>
              <a:off x="11728450" y="53989"/>
              <a:ext cx="129600" cy="128891"/>
            </a:xfrm>
            <a:prstGeom prst="ellipse">
              <a:avLst/>
            </a:prstGeom>
            <a:solidFill>
              <a:srgbClr val="7BB4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1F8648C-1291-C0BC-F7CE-9CD93A9AC6BA}"/>
                </a:ext>
              </a:extLst>
            </p:cNvPr>
            <p:cNvSpPr/>
            <p:nvPr/>
          </p:nvSpPr>
          <p:spPr>
            <a:xfrm>
              <a:off x="11513185" y="53989"/>
              <a:ext cx="129600" cy="128891"/>
            </a:xfrm>
            <a:prstGeom prst="ellipse">
              <a:avLst/>
            </a:prstGeom>
            <a:solidFill>
              <a:srgbClr val="F3B1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ADD7E782-727D-7F15-B983-75B6C22D4E86}"/>
                </a:ext>
              </a:extLst>
            </p:cNvPr>
            <p:cNvSpPr/>
            <p:nvPr/>
          </p:nvSpPr>
          <p:spPr>
            <a:xfrm>
              <a:off x="11297920" y="53988"/>
              <a:ext cx="129600" cy="128891"/>
            </a:xfrm>
            <a:prstGeom prst="ellipse">
              <a:avLst/>
            </a:prstGeom>
            <a:solidFill>
              <a:srgbClr val="F0811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78C286A-FA2F-1EEA-1F81-EF78CB99F403}"/>
              </a:ext>
            </a:extLst>
          </p:cNvPr>
          <p:cNvSpPr txBox="1"/>
          <p:nvPr/>
        </p:nvSpPr>
        <p:spPr>
          <a:xfrm>
            <a:off x="601891" y="636080"/>
            <a:ext cx="912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6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3600" b="1" spc="600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15F5871-F76F-3F7B-E6E0-C3BF7B6E6E3C}"/>
              </a:ext>
            </a:extLst>
          </p:cNvPr>
          <p:cNvCxnSpPr/>
          <p:nvPr/>
        </p:nvCxnSpPr>
        <p:spPr>
          <a:xfrm>
            <a:off x="236029" y="1294227"/>
            <a:ext cx="1533378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D86F61E-B46E-C9F4-869E-4F4A0E47C0AE}"/>
              </a:ext>
            </a:extLst>
          </p:cNvPr>
          <p:cNvSpPr txBox="1"/>
          <p:nvPr/>
        </p:nvSpPr>
        <p:spPr>
          <a:xfrm>
            <a:off x="4223" y="1344617"/>
            <a:ext cx="2050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2000" spc="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프로젝트개요</a:t>
            </a:r>
            <a:endParaRPr lang="en-US" altLang="ko-KR" sz="2000" spc="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043ABA-59A5-D0EB-413A-1089826B6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395" y="636080"/>
            <a:ext cx="6150446" cy="54276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6A59A4B-CD52-B727-98F3-FCFA435AE2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855" y="636080"/>
            <a:ext cx="6258004" cy="184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631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FDCA147-00E7-5321-9797-790D8D8F46E7}"/>
              </a:ext>
            </a:extLst>
          </p:cNvPr>
          <p:cNvSpPr/>
          <p:nvPr/>
        </p:nvSpPr>
        <p:spPr>
          <a:xfrm>
            <a:off x="-4792" y="1"/>
            <a:ext cx="2036791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Google Shape;76;p15">
            <a:extLst>
              <a:ext uri="{FF2B5EF4-FFF2-40B4-BE49-F238E27FC236}">
                <a16:creationId xmlns:a16="http://schemas.microsoft.com/office/drawing/2014/main" id="{2FE71CF2-B07C-2F25-4E75-2C010A0F2D1A}"/>
              </a:ext>
            </a:extLst>
          </p:cNvPr>
          <p:cNvSpPr/>
          <p:nvPr/>
        </p:nvSpPr>
        <p:spPr>
          <a:xfrm>
            <a:off x="0" y="0"/>
            <a:ext cx="12192000" cy="2400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6B4DDA1-583D-9693-8371-ABB38C012514}"/>
              </a:ext>
            </a:extLst>
          </p:cNvPr>
          <p:cNvGrpSpPr/>
          <p:nvPr/>
        </p:nvGrpSpPr>
        <p:grpSpPr>
          <a:xfrm>
            <a:off x="11297920" y="53988"/>
            <a:ext cx="775395" cy="128892"/>
            <a:chOff x="11297920" y="53988"/>
            <a:chExt cx="775395" cy="128892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9B947F9-2FA2-4C0D-19E1-6F5065300A13}"/>
                </a:ext>
              </a:extLst>
            </p:cNvPr>
            <p:cNvSpPr/>
            <p:nvPr/>
          </p:nvSpPr>
          <p:spPr>
            <a:xfrm>
              <a:off x="11943715" y="53989"/>
              <a:ext cx="129600" cy="128891"/>
            </a:xfrm>
            <a:prstGeom prst="ellipse">
              <a:avLst/>
            </a:prstGeom>
            <a:solidFill>
              <a:srgbClr val="8AC6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E4395C0-BEC3-758C-AA5B-9E8F3666E3F5}"/>
                </a:ext>
              </a:extLst>
            </p:cNvPr>
            <p:cNvSpPr/>
            <p:nvPr/>
          </p:nvSpPr>
          <p:spPr>
            <a:xfrm>
              <a:off x="11728450" y="53989"/>
              <a:ext cx="129600" cy="128891"/>
            </a:xfrm>
            <a:prstGeom prst="ellipse">
              <a:avLst/>
            </a:prstGeom>
            <a:solidFill>
              <a:srgbClr val="7BB4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1F8648C-1291-C0BC-F7CE-9CD93A9AC6BA}"/>
                </a:ext>
              </a:extLst>
            </p:cNvPr>
            <p:cNvSpPr/>
            <p:nvPr/>
          </p:nvSpPr>
          <p:spPr>
            <a:xfrm>
              <a:off x="11513185" y="53989"/>
              <a:ext cx="129600" cy="128891"/>
            </a:xfrm>
            <a:prstGeom prst="ellipse">
              <a:avLst/>
            </a:prstGeom>
            <a:solidFill>
              <a:srgbClr val="F3B1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ADD7E782-727D-7F15-B983-75B6C22D4E86}"/>
                </a:ext>
              </a:extLst>
            </p:cNvPr>
            <p:cNvSpPr/>
            <p:nvPr/>
          </p:nvSpPr>
          <p:spPr>
            <a:xfrm>
              <a:off x="11297920" y="53988"/>
              <a:ext cx="129600" cy="128891"/>
            </a:xfrm>
            <a:prstGeom prst="ellipse">
              <a:avLst/>
            </a:prstGeom>
            <a:solidFill>
              <a:srgbClr val="F0811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78C286A-FA2F-1EEA-1F81-EF78CB99F403}"/>
              </a:ext>
            </a:extLst>
          </p:cNvPr>
          <p:cNvSpPr txBox="1"/>
          <p:nvPr/>
        </p:nvSpPr>
        <p:spPr>
          <a:xfrm>
            <a:off x="601891" y="636080"/>
            <a:ext cx="912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6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3600" b="1" spc="600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15F5871-F76F-3F7B-E6E0-C3BF7B6E6E3C}"/>
              </a:ext>
            </a:extLst>
          </p:cNvPr>
          <p:cNvCxnSpPr/>
          <p:nvPr/>
        </p:nvCxnSpPr>
        <p:spPr>
          <a:xfrm>
            <a:off x="236029" y="1294227"/>
            <a:ext cx="1533378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D86F61E-B46E-C9F4-869E-4F4A0E47C0AE}"/>
              </a:ext>
            </a:extLst>
          </p:cNvPr>
          <p:cNvSpPr txBox="1"/>
          <p:nvPr/>
        </p:nvSpPr>
        <p:spPr>
          <a:xfrm>
            <a:off x="4223" y="1344617"/>
            <a:ext cx="2050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2000" spc="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프로젝트개요</a:t>
            </a:r>
            <a:endParaRPr lang="en-US" altLang="ko-KR" sz="2000" spc="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EC8A7E-F5F1-323C-BA7E-5FD750F45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141" y="1009071"/>
            <a:ext cx="7297717" cy="483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610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FDCA147-00E7-5321-9797-790D8D8F46E7}"/>
              </a:ext>
            </a:extLst>
          </p:cNvPr>
          <p:cNvSpPr/>
          <p:nvPr/>
        </p:nvSpPr>
        <p:spPr>
          <a:xfrm>
            <a:off x="-4792" y="1"/>
            <a:ext cx="2036791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Google Shape;76;p15">
            <a:extLst>
              <a:ext uri="{FF2B5EF4-FFF2-40B4-BE49-F238E27FC236}">
                <a16:creationId xmlns:a16="http://schemas.microsoft.com/office/drawing/2014/main" id="{2FE71CF2-B07C-2F25-4E75-2C010A0F2D1A}"/>
              </a:ext>
            </a:extLst>
          </p:cNvPr>
          <p:cNvSpPr/>
          <p:nvPr/>
        </p:nvSpPr>
        <p:spPr>
          <a:xfrm>
            <a:off x="0" y="0"/>
            <a:ext cx="12192000" cy="2400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6B4DDA1-583D-9693-8371-ABB38C012514}"/>
              </a:ext>
            </a:extLst>
          </p:cNvPr>
          <p:cNvGrpSpPr/>
          <p:nvPr/>
        </p:nvGrpSpPr>
        <p:grpSpPr>
          <a:xfrm>
            <a:off x="11297920" y="53988"/>
            <a:ext cx="775395" cy="128892"/>
            <a:chOff x="11297920" y="53988"/>
            <a:chExt cx="775395" cy="128892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9B947F9-2FA2-4C0D-19E1-6F5065300A13}"/>
                </a:ext>
              </a:extLst>
            </p:cNvPr>
            <p:cNvSpPr/>
            <p:nvPr/>
          </p:nvSpPr>
          <p:spPr>
            <a:xfrm>
              <a:off x="11943715" y="53989"/>
              <a:ext cx="129600" cy="128891"/>
            </a:xfrm>
            <a:prstGeom prst="ellipse">
              <a:avLst/>
            </a:prstGeom>
            <a:solidFill>
              <a:srgbClr val="8AC6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E4395C0-BEC3-758C-AA5B-9E8F3666E3F5}"/>
                </a:ext>
              </a:extLst>
            </p:cNvPr>
            <p:cNvSpPr/>
            <p:nvPr/>
          </p:nvSpPr>
          <p:spPr>
            <a:xfrm>
              <a:off x="11728450" y="53989"/>
              <a:ext cx="129600" cy="128891"/>
            </a:xfrm>
            <a:prstGeom prst="ellipse">
              <a:avLst/>
            </a:prstGeom>
            <a:solidFill>
              <a:srgbClr val="7BB4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1F8648C-1291-C0BC-F7CE-9CD93A9AC6BA}"/>
                </a:ext>
              </a:extLst>
            </p:cNvPr>
            <p:cNvSpPr/>
            <p:nvPr/>
          </p:nvSpPr>
          <p:spPr>
            <a:xfrm>
              <a:off x="11513185" y="53989"/>
              <a:ext cx="129600" cy="128891"/>
            </a:xfrm>
            <a:prstGeom prst="ellipse">
              <a:avLst/>
            </a:prstGeom>
            <a:solidFill>
              <a:srgbClr val="F3B1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ADD7E782-727D-7F15-B983-75B6C22D4E86}"/>
                </a:ext>
              </a:extLst>
            </p:cNvPr>
            <p:cNvSpPr/>
            <p:nvPr/>
          </p:nvSpPr>
          <p:spPr>
            <a:xfrm>
              <a:off x="11297920" y="53988"/>
              <a:ext cx="129600" cy="128891"/>
            </a:xfrm>
            <a:prstGeom prst="ellipse">
              <a:avLst/>
            </a:prstGeom>
            <a:solidFill>
              <a:srgbClr val="F0811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78C286A-FA2F-1EEA-1F81-EF78CB99F403}"/>
              </a:ext>
            </a:extLst>
          </p:cNvPr>
          <p:cNvSpPr txBox="1"/>
          <p:nvPr/>
        </p:nvSpPr>
        <p:spPr>
          <a:xfrm>
            <a:off x="601891" y="636080"/>
            <a:ext cx="912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6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3600" b="1" spc="600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15F5871-F76F-3F7B-E6E0-C3BF7B6E6E3C}"/>
              </a:ext>
            </a:extLst>
          </p:cNvPr>
          <p:cNvCxnSpPr/>
          <p:nvPr/>
        </p:nvCxnSpPr>
        <p:spPr>
          <a:xfrm>
            <a:off x="236029" y="1294227"/>
            <a:ext cx="1533378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D86F61E-B46E-C9F4-869E-4F4A0E47C0AE}"/>
              </a:ext>
            </a:extLst>
          </p:cNvPr>
          <p:cNvSpPr txBox="1"/>
          <p:nvPr/>
        </p:nvSpPr>
        <p:spPr>
          <a:xfrm>
            <a:off x="4223" y="1344617"/>
            <a:ext cx="2050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2000" spc="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프로젝트개요</a:t>
            </a:r>
            <a:endParaRPr lang="en-US" altLang="ko-KR" sz="2000" spc="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416497-BF54-4716-AD09-D38B59B09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390" y="636080"/>
            <a:ext cx="8615795" cy="522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658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FDCA147-00E7-5321-9797-790D8D8F46E7}"/>
              </a:ext>
            </a:extLst>
          </p:cNvPr>
          <p:cNvSpPr/>
          <p:nvPr/>
        </p:nvSpPr>
        <p:spPr>
          <a:xfrm>
            <a:off x="-4792" y="1"/>
            <a:ext cx="2036791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Google Shape;76;p15">
            <a:extLst>
              <a:ext uri="{FF2B5EF4-FFF2-40B4-BE49-F238E27FC236}">
                <a16:creationId xmlns:a16="http://schemas.microsoft.com/office/drawing/2014/main" id="{2FE71CF2-B07C-2F25-4E75-2C010A0F2D1A}"/>
              </a:ext>
            </a:extLst>
          </p:cNvPr>
          <p:cNvSpPr/>
          <p:nvPr/>
        </p:nvSpPr>
        <p:spPr>
          <a:xfrm>
            <a:off x="0" y="0"/>
            <a:ext cx="12192000" cy="2400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6B4DDA1-583D-9693-8371-ABB38C012514}"/>
              </a:ext>
            </a:extLst>
          </p:cNvPr>
          <p:cNvGrpSpPr/>
          <p:nvPr/>
        </p:nvGrpSpPr>
        <p:grpSpPr>
          <a:xfrm>
            <a:off x="11297920" y="53988"/>
            <a:ext cx="775395" cy="128892"/>
            <a:chOff x="11297920" y="53988"/>
            <a:chExt cx="775395" cy="128892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9B947F9-2FA2-4C0D-19E1-6F5065300A13}"/>
                </a:ext>
              </a:extLst>
            </p:cNvPr>
            <p:cNvSpPr/>
            <p:nvPr/>
          </p:nvSpPr>
          <p:spPr>
            <a:xfrm>
              <a:off x="11943715" y="53989"/>
              <a:ext cx="129600" cy="128891"/>
            </a:xfrm>
            <a:prstGeom prst="ellipse">
              <a:avLst/>
            </a:prstGeom>
            <a:solidFill>
              <a:srgbClr val="8AC6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E4395C0-BEC3-758C-AA5B-9E8F3666E3F5}"/>
                </a:ext>
              </a:extLst>
            </p:cNvPr>
            <p:cNvSpPr/>
            <p:nvPr/>
          </p:nvSpPr>
          <p:spPr>
            <a:xfrm>
              <a:off x="11728450" y="53989"/>
              <a:ext cx="129600" cy="128891"/>
            </a:xfrm>
            <a:prstGeom prst="ellipse">
              <a:avLst/>
            </a:prstGeom>
            <a:solidFill>
              <a:srgbClr val="7BB4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1F8648C-1291-C0BC-F7CE-9CD93A9AC6BA}"/>
                </a:ext>
              </a:extLst>
            </p:cNvPr>
            <p:cNvSpPr/>
            <p:nvPr/>
          </p:nvSpPr>
          <p:spPr>
            <a:xfrm>
              <a:off x="11513185" y="53989"/>
              <a:ext cx="129600" cy="128891"/>
            </a:xfrm>
            <a:prstGeom prst="ellipse">
              <a:avLst/>
            </a:prstGeom>
            <a:solidFill>
              <a:srgbClr val="F3B1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ADD7E782-727D-7F15-B983-75B6C22D4E86}"/>
                </a:ext>
              </a:extLst>
            </p:cNvPr>
            <p:cNvSpPr/>
            <p:nvPr/>
          </p:nvSpPr>
          <p:spPr>
            <a:xfrm>
              <a:off x="11297920" y="53988"/>
              <a:ext cx="129600" cy="128891"/>
            </a:xfrm>
            <a:prstGeom prst="ellipse">
              <a:avLst/>
            </a:prstGeom>
            <a:solidFill>
              <a:srgbClr val="F0811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78C286A-FA2F-1EEA-1F81-EF78CB99F403}"/>
              </a:ext>
            </a:extLst>
          </p:cNvPr>
          <p:cNvSpPr txBox="1"/>
          <p:nvPr/>
        </p:nvSpPr>
        <p:spPr>
          <a:xfrm>
            <a:off x="601891" y="636080"/>
            <a:ext cx="912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6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3600" b="1" spc="600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15F5871-F76F-3F7B-E6E0-C3BF7B6E6E3C}"/>
              </a:ext>
            </a:extLst>
          </p:cNvPr>
          <p:cNvCxnSpPr/>
          <p:nvPr/>
        </p:nvCxnSpPr>
        <p:spPr>
          <a:xfrm>
            <a:off x="236029" y="1294227"/>
            <a:ext cx="1533378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D86F61E-B46E-C9F4-869E-4F4A0E47C0AE}"/>
              </a:ext>
            </a:extLst>
          </p:cNvPr>
          <p:cNvSpPr txBox="1"/>
          <p:nvPr/>
        </p:nvSpPr>
        <p:spPr>
          <a:xfrm>
            <a:off x="4223" y="1344617"/>
            <a:ext cx="2050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2000" spc="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프로젝트개요</a:t>
            </a:r>
            <a:endParaRPr lang="en-US" altLang="ko-KR" sz="2000" spc="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BF0CC3-009E-E25C-2141-766CB8A01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704" y="736143"/>
            <a:ext cx="6635368" cy="548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78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FDCA147-00E7-5321-9797-790D8D8F46E7}"/>
              </a:ext>
            </a:extLst>
          </p:cNvPr>
          <p:cNvSpPr/>
          <p:nvPr/>
        </p:nvSpPr>
        <p:spPr>
          <a:xfrm>
            <a:off x="-4792" y="1"/>
            <a:ext cx="2036791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Google Shape;76;p15">
            <a:extLst>
              <a:ext uri="{FF2B5EF4-FFF2-40B4-BE49-F238E27FC236}">
                <a16:creationId xmlns:a16="http://schemas.microsoft.com/office/drawing/2014/main" id="{2FE71CF2-B07C-2F25-4E75-2C010A0F2D1A}"/>
              </a:ext>
            </a:extLst>
          </p:cNvPr>
          <p:cNvSpPr/>
          <p:nvPr/>
        </p:nvSpPr>
        <p:spPr>
          <a:xfrm>
            <a:off x="0" y="0"/>
            <a:ext cx="12192000" cy="2400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6B4DDA1-583D-9693-8371-ABB38C012514}"/>
              </a:ext>
            </a:extLst>
          </p:cNvPr>
          <p:cNvGrpSpPr/>
          <p:nvPr/>
        </p:nvGrpSpPr>
        <p:grpSpPr>
          <a:xfrm>
            <a:off x="11297920" y="53988"/>
            <a:ext cx="775395" cy="128892"/>
            <a:chOff x="11297920" y="53988"/>
            <a:chExt cx="775395" cy="128892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9B947F9-2FA2-4C0D-19E1-6F5065300A13}"/>
                </a:ext>
              </a:extLst>
            </p:cNvPr>
            <p:cNvSpPr/>
            <p:nvPr/>
          </p:nvSpPr>
          <p:spPr>
            <a:xfrm>
              <a:off x="11943715" y="53989"/>
              <a:ext cx="129600" cy="128891"/>
            </a:xfrm>
            <a:prstGeom prst="ellipse">
              <a:avLst/>
            </a:prstGeom>
            <a:solidFill>
              <a:srgbClr val="8AC6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E4395C0-BEC3-758C-AA5B-9E8F3666E3F5}"/>
                </a:ext>
              </a:extLst>
            </p:cNvPr>
            <p:cNvSpPr/>
            <p:nvPr/>
          </p:nvSpPr>
          <p:spPr>
            <a:xfrm>
              <a:off x="11728450" y="53989"/>
              <a:ext cx="129600" cy="128891"/>
            </a:xfrm>
            <a:prstGeom prst="ellipse">
              <a:avLst/>
            </a:prstGeom>
            <a:solidFill>
              <a:srgbClr val="7BB4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1F8648C-1291-C0BC-F7CE-9CD93A9AC6BA}"/>
                </a:ext>
              </a:extLst>
            </p:cNvPr>
            <p:cNvSpPr/>
            <p:nvPr/>
          </p:nvSpPr>
          <p:spPr>
            <a:xfrm>
              <a:off x="11513185" y="53989"/>
              <a:ext cx="129600" cy="128891"/>
            </a:xfrm>
            <a:prstGeom prst="ellipse">
              <a:avLst/>
            </a:prstGeom>
            <a:solidFill>
              <a:srgbClr val="F3B1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ADD7E782-727D-7F15-B983-75B6C22D4E86}"/>
                </a:ext>
              </a:extLst>
            </p:cNvPr>
            <p:cNvSpPr/>
            <p:nvPr/>
          </p:nvSpPr>
          <p:spPr>
            <a:xfrm>
              <a:off x="11297920" y="53988"/>
              <a:ext cx="129600" cy="128891"/>
            </a:xfrm>
            <a:prstGeom prst="ellipse">
              <a:avLst/>
            </a:prstGeom>
            <a:solidFill>
              <a:srgbClr val="F0811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78C286A-FA2F-1EEA-1F81-EF78CB99F403}"/>
              </a:ext>
            </a:extLst>
          </p:cNvPr>
          <p:cNvSpPr txBox="1"/>
          <p:nvPr/>
        </p:nvSpPr>
        <p:spPr>
          <a:xfrm>
            <a:off x="601891" y="636080"/>
            <a:ext cx="912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6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3600" b="1" spc="600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15F5871-F76F-3F7B-E6E0-C3BF7B6E6E3C}"/>
              </a:ext>
            </a:extLst>
          </p:cNvPr>
          <p:cNvCxnSpPr/>
          <p:nvPr/>
        </p:nvCxnSpPr>
        <p:spPr>
          <a:xfrm>
            <a:off x="236029" y="1294227"/>
            <a:ext cx="1533378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D86F61E-B46E-C9F4-869E-4F4A0E47C0AE}"/>
              </a:ext>
            </a:extLst>
          </p:cNvPr>
          <p:cNvSpPr txBox="1"/>
          <p:nvPr/>
        </p:nvSpPr>
        <p:spPr>
          <a:xfrm>
            <a:off x="159714" y="1344617"/>
            <a:ext cx="1739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2000" spc="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한계및개선</a:t>
            </a:r>
            <a:endParaRPr lang="en-US" altLang="ko-KR" sz="2000" spc="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2AB671-761B-0A16-34DB-F3D985AE457B}"/>
              </a:ext>
            </a:extLst>
          </p:cNvPr>
          <p:cNvSpPr txBox="1"/>
          <p:nvPr/>
        </p:nvSpPr>
        <p:spPr>
          <a:xfrm>
            <a:off x="2245489" y="1344617"/>
            <a:ext cx="1064426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한계</a:t>
            </a:r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marL="342900" indent="-342900" algn="l">
              <a:buAutoNum type="arabicPeriod"/>
            </a:pP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ESG 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키워드 나눌 때 겹치는 것들이 있어</a:t>
            </a:r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algn="l"/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Ex) ‘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환경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’ – E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keyword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이면서도 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‘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기업 경영 환경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‘ 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등에서 보면 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S, G</a:t>
            </a:r>
          </a:p>
          <a:p>
            <a:pPr marL="342900" indent="-342900" algn="l">
              <a:buAutoNum type="arabicPeriod" startAt="2"/>
            </a:pP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E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의 충분한 데이터가 있어도 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S, G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의 특정 이슈가 부각될 경우 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E, S, G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의 비율이 편향적으로 드러나는 경우 있어</a:t>
            </a:r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marL="342900" indent="-342900" algn="l">
              <a:buAutoNum type="arabicPeriod" startAt="2"/>
            </a:pPr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algn="l"/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우리은행의 횡령 이슈 캡처 넣을 예정</a:t>
            </a:r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algn="l"/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algn="l"/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algn="l"/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algn="l"/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개선</a:t>
            </a:r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algn="l"/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E, S, G 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키워드 리스트 보완</a:t>
            </a:r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algn="l"/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E, S, G 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키워드에 가중치를 부여하는 방향 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 &gt; 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편향성 걱정</a:t>
            </a:r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algn="l"/>
            <a:r>
              <a:rPr lang="ko-KR" altLang="en-US" dirty="0" err="1">
                <a:latin typeface="a고딕13" panose="02020600000000000000" pitchFamily="18" charset="-127"/>
                <a:ea typeface="a고딕13" panose="02020600000000000000" pitchFamily="18" charset="-127"/>
              </a:rPr>
              <a:t>텍스트마이닝을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 활용한 비재무적 지표에 집중했으나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, 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재무적 지표까지 함께 보여준다면 더 좋은 서비스 될 것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.</a:t>
            </a:r>
          </a:p>
          <a:p>
            <a:pPr algn="l"/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2474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FDFE5B-1DE2-60BC-41E3-F5B2D641ED84}"/>
              </a:ext>
            </a:extLst>
          </p:cNvPr>
          <p:cNvSpPr/>
          <p:nvPr/>
        </p:nvSpPr>
        <p:spPr>
          <a:xfrm>
            <a:off x="-4792" y="1"/>
            <a:ext cx="2036791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B3189F-0ABF-4300-B8C7-CDC0AF0C81E2}"/>
              </a:ext>
            </a:extLst>
          </p:cNvPr>
          <p:cNvSpPr txBox="1"/>
          <p:nvPr/>
        </p:nvSpPr>
        <p:spPr>
          <a:xfrm>
            <a:off x="509634" y="673091"/>
            <a:ext cx="986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94BB354-C0CE-434D-9021-53F4CAB4E6D0}"/>
              </a:ext>
            </a:extLst>
          </p:cNvPr>
          <p:cNvCxnSpPr/>
          <p:nvPr/>
        </p:nvCxnSpPr>
        <p:spPr>
          <a:xfrm>
            <a:off x="236029" y="1294227"/>
            <a:ext cx="1533378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11300A4-51AF-420A-9E8E-260302A899B0}"/>
              </a:ext>
            </a:extLst>
          </p:cNvPr>
          <p:cNvSpPr txBox="1"/>
          <p:nvPr/>
        </p:nvSpPr>
        <p:spPr>
          <a:xfrm>
            <a:off x="304785" y="1344617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CONTENTS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3A1F40-0D11-417A-8D51-C90D5BCFAAD6}"/>
              </a:ext>
            </a:extLst>
          </p:cNvPr>
          <p:cNvSpPr txBox="1"/>
          <p:nvPr/>
        </p:nvSpPr>
        <p:spPr>
          <a:xfrm>
            <a:off x="2867842" y="2291396"/>
            <a:ext cx="4689399" cy="747548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400" spc="-200" dirty="0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2400" spc="-200" dirty="0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프로젝트 소개</a:t>
            </a:r>
          </a:p>
        </p:txBody>
      </p:sp>
      <p:sp>
        <p:nvSpPr>
          <p:cNvPr id="2" name="Google Shape;76;p15">
            <a:extLst>
              <a:ext uri="{FF2B5EF4-FFF2-40B4-BE49-F238E27FC236}">
                <a16:creationId xmlns:a16="http://schemas.microsoft.com/office/drawing/2014/main" id="{A80CE93B-33F3-ED36-214B-C0317B176B63}"/>
              </a:ext>
            </a:extLst>
          </p:cNvPr>
          <p:cNvSpPr/>
          <p:nvPr/>
        </p:nvSpPr>
        <p:spPr>
          <a:xfrm>
            <a:off x="0" y="0"/>
            <a:ext cx="12192000" cy="2400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5270F7E-CE9B-F14C-DCB0-8AEBCF6871A1}"/>
              </a:ext>
            </a:extLst>
          </p:cNvPr>
          <p:cNvGrpSpPr/>
          <p:nvPr/>
        </p:nvGrpSpPr>
        <p:grpSpPr>
          <a:xfrm>
            <a:off x="11297920" y="53988"/>
            <a:ext cx="775395" cy="128892"/>
            <a:chOff x="11297920" y="53988"/>
            <a:chExt cx="775395" cy="128892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A322C8F2-896D-7C1B-AA97-33527BFBF9D8}"/>
                </a:ext>
              </a:extLst>
            </p:cNvPr>
            <p:cNvSpPr/>
            <p:nvPr/>
          </p:nvSpPr>
          <p:spPr>
            <a:xfrm>
              <a:off x="11943715" y="53989"/>
              <a:ext cx="129600" cy="128891"/>
            </a:xfrm>
            <a:prstGeom prst="ellipse">
              <a:avLst/>
            </a:prstGeom>
            <a:solidFill>
              <a:srgbClr val="8AC6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EC570FA-AEAF-A8B5-BF7D-F597FAA3FDE5}"/>
                </a:ext>
              </a:extLst>
            </p:cNvPr>
            <p:cNvSpPr/>
            <p:nvPr/>
          </p:nvSpPr>
          <p:spPr>
            <a:xfrm>
              <a:off x="11728450" y="53989"/>
              <a:ext cx="129600" cy="128891"/>
            </a:xfrm>
            <a:prstGeom prst="ellipse">
              <a:avLst/>
            </a:prstGeom>
            <a:solidFill>
              <a:srgbClr val="7BB4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0639AB8-1503-4496-4D71-B1F3E9E8CEE1}"/>
                </a:ext>
              </a:extLst>
            </p:cNvPr>
            <p:cNvSpPr/>
            <p:nvPr/>
          </p:nvSpPr>
          <p:spPr>
            <a:xfrm>
              <a:off x="11513185" y="53989"/>
              <a:ext cx="129600" cy="128891"/>
            </a:xfrm>
            <a:prstGeom prst="ellipse">
              <a:avLst/>
            </a:prstGeom>
            <a:solidFill>
              <a:srgbClr val="F3B1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8BF8A64D-B601-D74E-1D93-88828DB63D69}"/>
                </a:ext>
              </a:extLst>
            </p:cNvPr>
            <p:cNvSpPr/>
            <p:nvPr/>
          </p:nvSpPr>
          <p:spPr>
            <a:xfrm>
              <a:off x="11297920" y="53988"/>
              <a:ext cx="129600" cy="128891"/>
            </a:xfrm>
            <a:prstGeom prst="ellipse">
              <a:avLst/>
            </a:prstGeom>
            <a:solidFill>
              <a:srgbClr val="F0811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D316947-2E13-C9D7-F80D-AB2BB2E91C2E}"/>
              </a:ext>
            </a:extLst>
          </p:cNvPr>
          <p:cNvSpPr txBox="1"/>
          <p:nvPr/>
        </p:nvSpPr>
        <p:spPr>
          <a:xfrm>
            <a:off x="2867842" y="1298029"/>
            <a:ext cx="4689399" cy="747548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400" spc="-200" dirty="0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2400" spc="-200" dirty="0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spc="-200" dirty="0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ESG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3EF085-1AD5-CA19-8A80-B7BBEF5C99FF}"/>
              </a:ext>
            </a:extLst>
          </p:cNvPr>
          <p:cNvSpPr txBox="1"/>
          <p:nvPr/>
        </p:nvSpPr>
        <p:spPr>
          <a:xfrm>
            <a:off x="2867842" y="3290144"/>
            <a:ext cx="4689399" cy="747548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400" spc="-200" dirty="0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2400" spc="-200" dirty="0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한계 및 개선 방향</a:t>
            </a:r>
          </a:p>
        </p:txBody>
      </p:sp>
    </p:spTree>
    <p:extLst>
      <p:ext uri="{BB962C8B-B14F-4D97-AF65-F5344CB8AC3E}">
        <p14:creationId xmlns:p14="http://schemas.microsoft.com/office/powerpoint/2010/main" val="1395526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31CA5-1EFF-9FBD-578C-C2CABC6A5C9B}"/>
              </a:ext>
            </a:extLst>
          </p:cNvPr>
          <p:cNvSpPr txBox="1"/>
          <p:nvPr/>
        </p:nvSpPr>
        <p:spPr>
          <a:xfrm>
            <a:off x="800100" y="3075057"/>
            <a:ext cx="4813300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-1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감사합니다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1EF418C-BCC7-4CE9-6446-968A7A2804F3}"/>
              </a:ext>
            </a:extLst>
          </p:cNvPr>
          <p:cNvCxnSpPr>
            <a:cxnSpLocks/>
          </p:cNvCxnSpPr>
          <p:nvPr/>
        </p:nvCxnSpPr>
        <p:spPr>
          <a:xfrm>
            <a:off x="889000" y="2870200"/>
            <a:ext cx="736600" cy="0"/>
          </a:xfrm>
          <a:prstGeom prst="line">
            <a:avLst/>
          </a:prstGeom>
          <a:ln w="38100">
            <a:solidFill>
              <a:schemeClr val="bg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734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6B5E2A-21C6-F7D4-292A-061C87ACDC52}"/>
              </a:ext>
            </a:extLst>
          </p:cNvPr>
          <p:cNvSpPr/>
          <p:nvPr/>
        </p:nvSpPr>
        <p:spPr>
          <a:xfrm>
            <a:off x="-4792" y="1"/>
            <a:ext cx="2036791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76;p15">
            <a:extLst>
              <a:ext uri="{FF2B5EF4-FFF2-40B4-BE49-F238E27FC236}">
                <a16:creationId xmlns:a16="http://schemas.microsoft.com/office/drawing/2014/main" id="{B1D07D88-5CAC-8B25-6197-F9D36BD012C7}"/>
              </a:ext>
            </a:extLst>
          </p:cNvPr>
          <p:cNvSpPr/>
          <p:nvPr/>
        </p:nvSpPr>
        <p:spPr>
          <a:xfrm>
            <a:off x="0" y="0"/>
            <a:ext cx="12192000" cy="2400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41F1F23-F5E2-FFD2-5DEA-351A1B0A43C6}"/>
              </a:ext>
            </a:extLst>
          </p:cNvPr>
          <p:cNvGrpSpPr/>
          <p:nvPr/>
        </p:nvGrpSpPr>
        <p:grpSpPr>
          <a:xfrm>
            <a:off x="11297920" y="53988"/>
            <a:ext cx="775395" cy="128892"/>
            <a:chOff x="11297920" y="53988"/>
            <a:chExt cx="775395" cy="128892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16A3B04-EBDD-8121-C7A5-9E33BF14BEDD}"/>
                </a:ext>
              </a:extLst>
            </p:cNvPr>
            <p:cNvSpPr/>
            <p:nvPr/>
          </p:nvSpPr>
          <p:spPr>
            <a:xfrm>
              <a:off x="11943715" y="53989"/>
              <a:ext cx="129600" cy="128891"/>
            </a:xfrm>
            <a:prstGeom prst="ellipse">
              <a:avLst/>
            </a:prstGeom>
            <a:solidFill>
              <a:srgbClr val="8AC6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C458BAF-D541-4C7A-817B-5F6B050FE96B}"/>
                </a:ext>
              </a:extLst>
            </p:cNvPr>
            <p:cNvSpPr/>
            <p:nvPr/>
          </p:nvSpPr>
          <p:spPr>
            <a:xfrm>
              <a:off x="11728450" y="53989"/>
              <a:ext cx="129600" cy="128891"/>
            </a:xfrm>
            <a:prstGeom prst="ellipse">
              <a:avLst/>
            </a:prstGeom>
            <a:solidFill>
              <a:srgbClr val="7BB4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6751E9B5-5176-AEBF-7B7C-2D4BDF7D9F0C}"/>
                </a:ext>
              </a:extLst>
            </p:cNvPr>
            <p:cNvSpPr/>
            <p:nvPr/>
          </p:nvSpPr>
          <p:spPr>
            <a:xfrm>
              <a:off x="11513185" y="53989"/>
              <a:ext cx="129600" cy="128891"/>
            </a:xfrm>
            <a:prstGeom prst="ellipse">
              <a:avLst/>
            </a:prstGeom>
            <a:solidFill>
              <a:srgbClr val="F3B1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95C9427F-C24A-1564-F51F-3BAA45CCA8E5}"/>
                </a:ext>
              </a:extLst>
            </p:cNvPr>
            <p:cNvSpPr/>
            <p:nvPr/>
          </p:nvSpPr>
          <p:spPr>
            <a:xfrm>
              <a:off x="11297920" y="53988"/>
              <a:ext cx="129600" cy="128891"/>
            </a:xfrm>
            <a:prstGeom prst="ellipse">
              <a:avLst/>
            </a:prstGeom>
            <a:solidFill>
              <a:srgbClr val="F0811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6B3189F-0ABF-4300-B8C7-CDC0AF0C81E2}"/>
              </a:ext>
            </a:extLst>
          </p:cNvPr>
          <p:cNvSpPr txBox="1"/>
          <p:nvPr/>
        </p:nvSpPr>
        <p:spPr>
          <a:xfrm>
            <a:off x="601891" y="636080"/>
            <a:ext cx="912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6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3600" b="1" spc="600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94BB354-C0CE-434D-9021-53F4CAB4E6D0}"/>
              </a:ext>
            </a:extLst>
          </p:cNvPr>
          <p:cNvCxnSpPr/>
          <p:nvPr/>
        </p:nvCxnSpPr>
        <p:spPr>
          <a:xfrm>
            <a:off x="236029" y="1294227"/>
            <a:ext cx="1533378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11300A4-51AF-420A-9E8E-260302A899B0}"/>
              </a:ext>
            </a:extLst>
          </p:cNvPr>
          <p:cNvSpPr txBox="1"/>
          <p:nvPr/>
        </p:nvSpPr>
        <p:spPr>
          <a:xfrm>
            <a:off x="579701" y="1344617"/>
            <a:ext cx="899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ESG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42BE37-D467-49FF-A8C0-036D2419DF70}"/>
              </a:ext>
            </a:extLst>
          </p:cNvPr>
          <p:cNvSpPr txBox="1"/>
          <p:nvPr/>
        </p:nvSpPr>
        <p:spPr>
          <a:xfrm>
            <a:off x="2334022" y="832562"/>
            <a:ext cx="1678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 ESG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란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7B436D-ABE8-C527-1979-B054E46D029C}"/>
              </a:ext>
            </a:extLst>
          </p:cNvPr>
          <p:cNvSpPr txBox="1"/>
          <p:nvPr/>
        </p:nvSpPr>
        <p:spPr>
          <a:xfrm>
            <a:off x="2814821" y="3973628"/>
            <a:ext cx="3092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▶  </a:t>
            </a:r>
            <a:r>
              <a:rPr lang="en-US" altLang="ko-KR" sz="20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ESG</a:t>
            </a:r>
            <a:r>
              <a:rPr lang="ko-KR" altLang="en-US" sz="20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란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9814AC-83FD-2B98-BDC1-D2844D4E625E}"/>
              </a:ext>
            </a:extLst>
          </p:cNvPr>
          <p:cNvSpPr txBox="1"/>
          <p:nvPr/>
        </p:nvSpPr>
        <p:spPr>
          <a:xfrm>
            <a:off x="2913641" y="4439647"/>
            <a:ext cx="1062624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7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기업의 비재무적 요소인 환경</a:t>
            </a:r>
            <a:r>
              <a:rPr lang="en-US" altLang="ko-KR" sz="17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(Environment)·</a:t>
            </a:r>
            <a:r>
              <a:rPr lang="ko-KR" altLang="en-US" sz="17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사회</a:t>
            </a:r>
            <a:r>
              <a:rPr lang="en-US" altLang="ko-KR" sz="17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(Social)·</a:t>
            </a:r>
            <a:r>
              <a:rPr lang="ko-KR" altLang="en-US" sz="17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지배구조</a:t>
            </a:r>
            <a:r>
              <a:rPr lang="en-US" altLang="ko-KR" sz="17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(Governance)</a:t>
            </a:r>
            <a:r>
              <a:rPr lang="ko-KR" altLang="en-US" sz="17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뜻하는 말</a:t>
            </a:r>
            <a:r>
              <a:rPr lang="en-US" altLang="ko-KR" sz="17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r>
              <a:rPr lang="en-US" altLang="ko-KR" sz="17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7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투자 의사 결정 시 </a:t>
            </a:r>
            <a:r>
              <a:rPr lang="en-US" altLang="ko-KR" sz="17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'</a:t>
            </a:r>
            <a:r>
              <a:rPr lang="ko-KR" altLang="en-US" sz="17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사회책임투자</a:t>
            </a:r>
            <a:r>
              <a:rPr lang="en-US" altLang="ko-KR" sz="17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'(SRI) </a:t>
            </a:r>
            <a:r>
              <a:rPr lang="ko-KR" altLang="en-US" sz="17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혹은 </a:t>
            </a:r>
            <a:r>
              <a:rPr lang="en-US" altLang="ko-KR" sz="17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'</a:t>
            </a:r>
            <a:r>
              <a:rPr lang="ko-KR" altLang="en-US" sz="17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지속가능투자</a:t>
            </a:r>
            <a:r>
              <a:rPr lang="en-US" altLang="ko-KR" sz="17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'</a:t>
            </a:r>
            <a:r>
              <a:rPr lang="ko-KR" altLang="en-US" sz="17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관점에서 기업의 재무적 요소들과 함께 고려한다</a:t>
            </a:r>
            <a:r>
              <a:rPr lang="en-US" altLang="ko-KR" sz="17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7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7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E9A080-82BF-53A6-19D2-3C0DD5625994}"/>
              </a:ext>
            </a:extLst>
          </p:cNvPr>
          <p:cNvSpPr txBox="1"/>
          <p:nvPr/>
        </p:nvSpPr>
        <p:spPr>
          <a:xfrm>
            <a:off x="2814821" y="5270644"/>
            <a:ext cx="4315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▶  </a:t>
            </a:r>
            <a:r>
              <a:rPr lang="en-US" altLang="ko-KR" sz="20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ESG</a:t>
            </a:r>
            <a:r>
              <a:rPr lang="ko-KR" altLang="en-US" sz="20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왜 평가 기준이 됐을까</a:t>
            </a:r>
            <a:r>
              <a:rPr lang="en-US" altLang="ko-KR" sz="20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r>
              <a:rPr lang="ko-KR" altLang="en-US" sz="20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241682-1E8B-79C6-4864-D531CAA84D4F}"/>
              </a:ext>
            </a:extLst>
          </p:cNvPr>
          <p:cNvSpPr txBox="1"/>
          <p:nvPr/>
        </p:nvSpPr>
        <p:spPr>
          <a:xfrm>
            <a:off x="2913641" y="5700243"/>
            <a:ext cx="9775501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7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7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예측 불가능한 위기에 대응할 </a:t>
            </a:r>
            <a:r>
              <a:rPr lang="en-US" altLang="ko-KR" sz="17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‘</a:t>
            </a:r>
            <a:r>
              <a:rPr lang="ko-KR" altLang="en-US" sz="17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지속가능 경영</a:t>
            </a:r>
            <a:r>
              <a:rPr lang="en-US" altLang="ko-KR" sz="17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’</a:t>
            </a:r>
            <a:r>
              <a:rPr lang="ko-KR" altLang="en-US" sz="17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중요성 대두</a:t>
            </a:r>
            <a:endParaRPr lang="en-US" altLang="ko-KR" sz="17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7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ESG</a:t>
            </a:r>
            <a:r>
              <a:rPr lang="ko-KR" altLang="en-US" sz="17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지속가능 경영 능력을 판단한 보편적 기준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F7E1134C-F46A-780C-E5CB-3D71093F8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126" y="1529802"/>
            <a:ext cx="7214207" cy="220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32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6B5E2A-21C6-F7D4-292A-061C87ACDC52}"/>
              </a:ext>
            </a:extLst>
          </p:cNvPr>
          <p:cNvSpPr/>
          <p:nvPr/>
        </p:nvSpPr>
        <p:spPr>
          <a:xfrm>
            <a:off x="-4792" y="1"/>
            <a:ext cx="2036791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76;p15">
            <a:extLst>
              <a:ext uri="{FF2B5EF4-FFF2-40B4-BE49-F238E27FC236}">
                <a16:creationId xmlns:a16="http://schemas.microsoft.com/office/drawing/2014/main" id="{B1D07D88-5CAC-8B25-6197-F9D36BD012C7}"/>
              </a:ext>
            </a:extLst>
          </p:cNvPr>
          <p:cNvSpPr/>
          <p:nvPr/>
        </p:nvSpPr>
        <p:spPr>
          <a:xfrm>
            <a:off x="0" y="0"/>
            <a:ext cx="12192000" cy="2400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41F1F23-F5E2-FFD2-5DEA-351A1B0A43C6}"/>
              </a:ext>
            </a:extLst>
          </p:cNvPr>
          <p:cNvGrpSpPr/>
          <p:nvPr/>
        </p:nvGrpSpPr>
        <p:grpSpPr>
          <a:xfrm>
            <a:off x="11297920" y="53988"/>
            <a:ext cx="775395" cy="128892"/>
            <a:chOff x="11297920" y="53988"/>
            <a:chExt cx="775395" cy="128892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16A3B04-EBDD-8121-C7A5-9E33BF14BEDD}"/>
                </a:ext>
              </a:extLst>
            </p:cNvPr>
            <p:cNvSpPr/>
            <p:nvPr/>
          </p:nvSpPr>
          <p:spPr>
            <a:xfrm>
              <a:off x="11943715" y="53989"/>
              <a:ext cx="129600" cy="128891"/>
            </a:xfrm>
            <a:prstGeom prst="ellipse">
              <a:avLst/>
            </a:prstGeom>
            <a:solidFill>
              <a:srgbClr val="8AC6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C458BAF-D541-4C7A-817B-5F6B050FE96B}"/>
                </a:ext>
              </a:extLst>
            </p:cNvPr>
            <p:cNvSpPr/>
            <p:nvPr/>
          </p:nvSpPr>
          <p:spPr>
            <a:xfrm>
              <a:off x="11728450" y="53989"/>
              <a:ext cx="129600" cy="128891"/>
            </a:xfrm>
            <a:prstGeom prst="ellipse">
              <a:avLst/>
            </a:prstGeom>
            <a:solidFill>
              <a:srgbClr val="7BB4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6751E9B5-5176-AEBF-7B7C-2D4BDF7D9F0C}"/>
                </a:ext>
              </a:extLst>
            </p:cNvPr>
            <p:cNvSpPr/>
            <p:nvPr/>
          </p:nvSpPr>
          <p:spPr>
            <a:xfrm>
              <a:off x="11513185" y="53989"/>
              <a:ext cx="129600" cy="128891"/>
            </a:xfrm>
            <a:prstGeom prst="ellipse">
              <a:avLst/>
            </a:prstGeom>
            <a:solidFill>
              <a:srgbClr val="F3B1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95C9427F-C24A-1564-F51F-3BAA45CCA8E5}"/>
                </a:ext>
              </a:extLst>
            </p:cNvPr>
            <p:cNvSpPr/>
            <p:nvPr/>
          </p:nvSpPr>
          <p:spPr>
            <a:xfrm>
              <a:off x="11297920" y="53988"/>
              <a:ext cx="129600" cy="128891"/>
            </a:xfrm>
            <a:prstGeom prst="ellipse">
              <a:avLst/>
            </a:prstGeom>
            <a:solidFill>
              <a:srgbClr val="F0811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6B3189F-0ABF-4300-B8C7-CDC0AF0C81E2}"/>
              </a:ext>
            </a:extLst>
          </p:cNvPr>
          <p:cNvSpPr txBox="1"/>
          <p:nvPr/>
        </p:nvSpPr>
        <p:spPr>
          <a:xfrm>
            <a:off x="601891" y="636080"/>
            <a:ext cx="912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600" dirty="0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3600" b="1" spc="600" dirty="0">
              <a:solidFill>
                <a:schemeClr val="accen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94BB354-C0CE-434D-9021-53F4CAB4E6D0}"/>
              </a:ext>
            </a:extLst>
          </p:cNvPr>
          <p:cNvCxnSpPr/>
          <p:nvPr/>
        </p:nvCxnSpPr>
        <p:spPr>
          <a:xfrm>
            <a:off x="236029" y="1294227"/>
            <a:ext cx="1533378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11300A4-51AF-420A-9E8E-260302A899B0}"/>
              </a:ext>
            </a:extLst>
          </p:cNvPr>
          <p:cNvSpPr txBox="1"/>
          <p:nvPr/>
        </p:nvSpPr>
        <p:spPr>
          <a:xfrm>
            <a:off x="579701" y="1344617"/>
            <a:ext cx="899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ESG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42BE37-D467-49FF-A8C0-036D2419DF70}"/>
              </a:ext>
            </a:extLst>
          </p:cNvPr>
          <p:cNvSpPr txBox="1"/>
          <p:nvPr/>
        </p:nvSpPr>
        <p:spPr>
          <a:xfrm>
            <a:off x="2334022" y="832562"/>
            <a:ext cx="1678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 ESG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란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355B29-E476-42C2-2D5C-055B843EB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77" y="1959072"/>
            <a:ext cx="91440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53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6B5E2A-21C6-F7D4-292A-061C87ACDC52}"/>
              </a:ext>
            </a:extLst>
          </p:cNvPr>
          <p:cNvSpPr/>
          <p:nvPr/>
        </p:nvSpPr>
        <p:spPr>
          <a:xfrm>
            <a:off x="-4792" y="1"/>
            <a:ext cx="2036791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76;p15">
            <a:extLst>
              <a:ext uri="{FF2B5EF4-FFF2-40B4-BE49-F238E27FC236}">
                <a16:creationId xmlns:a16="http://schemas.microsoft.com/office/drawing/2014/main" id="{B1D07D88-5CAC-8B25-6197-F9D36BD012C7}"/>
              </a:ext>
            </a:extLst>
          </p:cNvPr>
          <p:cNvSpPr/>
          <p:nvPr/>
        </p:nvSpPr>
        <p:spPr>
          <a:xfrm>
            <a:off x="0" y="0"/>
            <a:ext cx="12192000" cy="2400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41F1F23-F5E2-FFD2-5DEA-351A1B0A43C6}"/>
              </a:ext>
            </a:extLst>
          </p:cNvPr>
          <p:cNvGrpSpPr/>
          <p:nvPr/>
        </p:nvGrpSpPr>
        <p:grpSpPr>
          <a:xfrm>
            <a:off x="11297920" y="53988"/>
            <a:ext cx="775395" cy="128892"/>
            <a:chOff x="11297920" y="53988"/>
            <a:chExt cx="775395" cy="128892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16A3B04-EBDD-8121-C7A5-9E33BF14BEDD}"/>
                </a:ext>
              </a:extLst>
            </p:cNvPr>
            <p:cNvSpPr/>
            <p:nvPr/>
          </p:nvSpPr>
          <p:spPr>
            <a:xfrm>
              <a:off x="11943715" y="53989"/>
              <a:ext cx="129600" cy="128891"/>
            </a:xfrm>
            <a:prstGeom prst="ellipse">
              <a:avLst/>
            </a:prstGeom>
            <a:solidFill>
              <a:srgbClr val="8AC6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C458BAF-D541-4C7A-817B-5F6B050FE96B}"/>
                </a:ext>
              </a:extLst>
            </p:cNvPr>
            <p:cNvSpPr/>
            <p:nvPr/>
          </p:nvSpPr>
          <p:spPr>
            <a:xfrm>
              <a:off x="11728450" y="53989"/>
              <a:ext cx="129600" cy="128891"/>
            </a:xfrm>
            <a:prstGeom prst="ellipse">
              <a:avLst/>
            </a:prstGeom>
            <a:solidFill>
              <a:srgbClr val="7BB4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6751E9B5-5176-AEBF-7B7C-2D4BDF7D9F0C}"/>
                </a:ext>
              </a:extLst>
            </p:cNvPr>
            <p:cNvSpPr/>
            <p:nvPr/>
          </p:nvSpPr>
          <p:spPr>
            <a:xfrm>
              <a:off x="11513185" y="53989"/>
              <a:ext cx="129600" cy="128891"/>
            </a:xfrm>
            <a:prstGeom prst="ellipse">
              <a:avLst/>
            </a:prstGeom>
            <a:solidFill>
              <a:srgbClr val="F3B1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95C9427F-C24A-1564-F51F-3BAA45CCA8E5}"/>
                </a:ext>
              </a:extLst>
            </p:cNvPr>
            <p:cNvSpPr/>
            <p:nvPr/>
          </p:nvSpPr>
          <p:spPr>
            <a:xfrm>
              <a:off x="11297920" y="53988"/>
              <a:ext cx="129600" cy="128891"/>
            </a:xfrm>
            <a:prstGeom prst="ellipse">
              <a:avLst/>
            </a:prstGeom>
            <a:solidFill>
              <a:srgbClr val="F0811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6B3189F-0ABF-4300-B8C7-CDC0AF0C81E2}"/>
              </a:ext>
            </a:extLst>
          </p:cNvPr>
          <p:cNvSpPr txBox="1"/>
          <p:nvPr/>
        </p:nvSpPr>
        <p:spPr>
          <a:xfrm>
            <a:off x="601891" y="636080"/>
            <a:ext cx="912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600" dirty="0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3600" b="1" spc="600" dirty="0">
              <a:solidFill>
                <a:schemeClr val="accen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94BB354-C0CE-434D-9021-53F4CAB4E6D0}"/>
              </a:ext>
            </a:extLst>
          </p:cNvPr>
          <p:cNvCxnSpPr/>
          <p:nvPr/>
        </p:nvCxnSpPr>
        <p:spPr>
          <a:xfrm>
            <a:off x="236029" y="1294227"/>
            <a:ext cx="1533378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11300A4-51AF-420A-9E8E-260302A899B0}"/>
              </a:ext>
            </a:extLst>
          </p:cNvPr>
          <p:cNvSpPr txBox="1"/>
          <p:nvPr/>
        </p:nvSpPr>
        <p:spPr>
          <a:xfrm>
            <a:off x="579701" y="1344617"/>
            <a:ext cx="899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ESG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42BE37-D467-49FF-A8C0-036D2419DF70}"/>
              </a:ext>
            </a:extLst>
          </p:cNvPr>
          <p:cNvSpPr txBox="1"/>
          <p:nvPr/>
        </p:nvSpPr>
        <p:spPr>
          <a:xfrm>
            <a:off x="2334022" y="832562"/>
            <a:ext cx="2502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 ESG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중요성 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632CC2-4AD6-54C5-3669-A4523EB06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201" y="1544672"/>
            <a:ext cx="9350395" cy="448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3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6B5E2A-21C6-F7D4-292A-061C87ACDC52}"/>
              </a:ext>
            </a:extLst>
          </p:cNvPr>
          <p:cNvSpPr/>
          <p:nvPr/>
        </p:nvSpPr>
        <p:spPr>
          <a:xfrm>
            <a:off x="-4792" y="1"/>
            <a:ext cx="2036791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76;p15">
            <a:extLst>
              <a:ext uri="{FF2B5EF4-FFF2-40B4-BE49-F238E27FC236}">
                <a16:creationId xmlns:a16="http://schemas.microsoft.com/office/drawing/2014/main" id="{B1D07D88-5CAC-8B25-6197-F9D36BD012C7}"/>
              </a:ext>
            </a:extLst>
          </p:cNvPr>
          <p:cNvSpPr/>
          <p:nvPr/>
        </p:nvSpPr>
        <p:spPr>
          <a:xfrm>
            <a:off x="0" y="0"/>
            <a:ext cx="12192000" cy="2400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41F1F23-F5E2-FFD2-5DEA-351A1B0A43C6}"/>
              </a:ext>
            </a:extLst>
          </p:cNvPr>
          <p:cNvGrpSpPr/>
          <p:nvPr/>
        </p:nvGrpSpPr>
        <p:grpSpPr>
          <a:xfrm>
            <a:off x="11297920" y="53988"/>
            <a:ext cx="775395" cy="128892"/>
            <a:chOff x="11297920" y="53988"/>
            <a:chExt cx="775395" cy="128892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16A3B04-EBDD-8121-C7A5-9E33BF14BEDD}"/>
                </a:ext>
              </a:extLst>
            </p:cNvPr>
            <p:cNvSpPr/>
            <p:nvPr/>
          </p:nvSpPr>
          <p:spPr>
            <a:xfrm>
              <a:off x="11943715" y="53989"/>
              <a:ext cx="129600" cy="128891"/>
            </a:xfrm>
            <a:prstGeom prst="ellipse">
              <a:avLst/>
            </a:prstGeom>
            <a:solidFill>
              <a:srgbClr val="8AC6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C458BAF-D541-4C7A-817B-5F6B050FE96B}"/>
                </a:ext>
              </a:extLst>
            </p:cNvPr>
            <p:cNvSpPr/>
            <p:nvPr/>
          </p:nvSpPr>
          <p:spPr>
            <a:xfrm>
              <a:off x="11728450" y="53989"/>
              <a:ext cx="129600" cy="128891"/>
            </a:xfrm>
            <a:prstGeom prst="ellipse">
              <a:avLst/>
            </a:prstGeom>
            <a:solidFill>
              <a:srgbClr val="7BB4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6751E9B5-5176-AEBF-7B7C-2D4BDF7D9F0C}"/>
                </a:ext>
              </a:extLst>
            </p:cNvPr>
            <p:cNvSpPr/>
            <p:nvPr/>
          </p:nvSpPr>
          <p:spPr>
            <a:xfrm>
              <a:off x="11513185" y="53989"/>
              <a:ext cx="129600" cy="128891"/>
            </a:xfrm>
            <a:prstGeom prst="ellipse">
              <a:avLst/>
            </a:prstGeom>
            <a:solidFill>
              <a:srgbClr val="F3B1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95C9427F-C24A-1564-F51F-3BAA45CCA8E5}"/>
                </a:ext>
              </a:extLst>
            </p:cNvPr>
            <p:cNvSpPr/>
            <p:nvPr/>
          </p:nvSpPr>
          <p:spPr>
            <a:xfrm>
              <a:off x="11297920" y="53988"/>
              <a:ext cx="129600" cy="128891"/>
            </a:xfrm>
            <a:prstGeom prst="ellipse">
              <a:avLst/>
            </a:prstGeom>
            <a:solidFill>
              <a:srgbClr val="F0811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6B3189F-0ABF-4300-B8C7-CDC0AF0C81E2}"/>
              </a:ext>
            </a:extLst>
          </p:cNvPr>
          <p:cNvSpPr txBox="1"/>
          <p:nvPr/>
        </p:nvSpPr>
        <p:spPr>
          <a:xfrm>
            <a:off x="601891" y="636080"/>
            <a:ext cx="912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600" dirty="0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3600" b="1" spc="600" dirty="0">
              <a:solidFill>
                <a:schemeClr val="accen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94BB354-C0CE-434D-9021-53F4CAB4E6D0}"/>
              </a:ext>
            </a:extLst>
          </p:cNvPr>
          <p:cNvCxnSpPr/>
          <p:nvPr/>
        </p:nvCxnSpPr>
        <p:spPr>
          <a:xfrm>
            <a:off x="236029" y="1294227"/>
            <a:ext cx="1533378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11300A4-51AF-420A-9E8E-260302A899B0}"/>
              </a:ext>
            </a:extLst>
          </p:cNvPr>
          <p:cNvSpPr txBox="1"/>
          <p:nvPr/>
        </p:nvSpPr>
        <p:spPr>
          <a:xfrm>
            <a:off x="579701" y="1344617"/>
            <a:ext cx="899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ESG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42BE37-D467-49FF-A8C0-036D2419DF70}"/>
              </a:ext>
            </a:extLst>
          </p:cNvPr>
          <p:cNvSpPr txBox="1"/>
          <p:nvPr/>
        </p:nvSpPr>
        <p:spPr>
          <a:xfrm>
            <a:off x="2334022" y="832562"/>
            <a:ext cx="5538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 ESG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평가 등급과 기업 성과의 상관관계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F87C3B6-B178-9217-E085-66242D8BC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838" y="1344617"/>
            <a:ext cx="6667223" cy="50444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A76987-D5E7-9AE0-C5BB-578ECF52FD30}"/>
              </a:ext>
            </a:extLst>
          </p:cNvPr>
          <p:cNvSpPr txBox="1"/>
          <p:nvPr/>
        </p:nvSpPr>
        <p:spPr>
          <a:xfrm>
            <a:off x="2616492" y="1558750"/>
            <a:ext cx="933450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en-US" altLang="ko-KR" sz="2000" dirty="0"/>
              <a:t>[</a:t>
            </a:r>
            <a:r>
              <a:rPr lang="ko-KR" altLang="en-US" sz="2000" dirty="0"/>
              <a:t>그림 </a:t>
            </a:r>
            <a:r>
              <a:rPr lang="en-US" altLang="ko-KR" sz="2000" dirty="0"/>
              <a:t>1]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55983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912EBB72-BA40-CF79-F6CE-D95C8306E2CA}"/>
              </a:ext>
            </a:extLst>
          </p:cNvPr>
          <p:cNvSpPr/>
          <p:nvPr/>
        </p:nvSpPr>
        <p:spPr>
          <a:xfrm>
            <a:off x="-4792" y="1"/>
            <a:ext cx="2036791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309E864-8AF5-CF09-9B8B-2CD68119B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580" y="1558750"/>
            <a:ext cx="5320839" cy="4797747"/>
          </a:xfrm>
          <a:prstGeom prst="rect">
            <a:avLst/>
          </a:prstGeom>
        </p:spPr>
      </p:pic>
      <p:sp>
        <p:nvSpPr>
          <p:cNvPr id="7" name="Google Shape;76;p15">
            <a:extLst>
              <a:ext uri="{FF2B5EF4-FFF2-40B4-BE49-F238E27FC236}">
                <a16:creationId xmlns:a16="http://schemas.microsoft.com/office/drawing/2014/main" id="{2E79FD68-49DE-CF47-D49D-5BF053B9D5EB}"/>
              </a:ext>
            </a:extLst>
          </p:cNvPr>
          <p:cNvSpPr/>
          <p:nvPr/>
        </p:nvSpPr>
        <p:spPr>
          <a:xfrm>
            <a:off x="0" y="0"/>
            <a:ext cx="12192000" cy="2400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49D3D96-C48F-62D8-924E-175AA44C6A60}"/>
              </a:ext>
            </a:extLst>
          </p:cNvPr>
          <p:cNvGrpSpPr/>
          <p:nvPr/>
        </p:nvGrpSpPr>
        <p:grpSpPr>
          <a:xfrm>
            <a:off x="11297920" y="53988"/>
            <a:ext cx="775395" cy="128892"/>
            <a:chOff x="11297920" y="53988"/>
            <a:chExt cx="775395" cy="128892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0C079B5-A3A8-E9EA-2610-A60509FAC151}"/>
                </a:ext>
              </a:extLst>
            </p:cNvPr>
            <p:cNvSpPr/>
            <p:nvPr/>
          </p:nvSpPr>
          <p:spPr>
            <a:xfrm>
              <a:off x="11943715" y="53989"/>
              <a:ext cx="129600" cy="128891"/>
            </a:xfrm>
            <a:prstGeom prst="ellipse">
              <a:avLst/>
            </a:prstGeom>
            <a:solidFill>
              <a:srgbClr val="8AC6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09023D9F-F83A-4FE9-103A-1018782D9047}"/>
                </a:ext>
              </a:extLst>
            </p:cNvPr>
            <p:cNvSpPr/>
            <p:nvPr/>
          </p:nvSpPr>
          <p:spPr>
            <a:xfrm>
              <a:off x="11728450" y="53989"/>
              <a:ext cx="129600" cy="128891"/>
            </a:xfrm>
            <a:prstGeom prst="ellipse">
              <a:avLst/>
            </a:prstGeom>
            <a:solidFill>
              <a:srgbClr val="7BB4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2E5EDC9-80A1-CD1F-8315-C1FC3E0671FE}"/>
                </a:ext>
              </a:extLst>
            </p:cNvPr>
            <p:cNvSpPr/>
            <p:nvPr/>
          </p:nvSpPr>
          <p:spPr>
            <a:xfrm>
              <a:off x="11513185" y="53989"/>
              <a:ext cx="129600" cy="128891"/>
            </a:xfrm>
            <a:prstGeom prst="ellipse">
              <a:avLst/>
            </a:prstGeom>
            <a:solidFill>
              <a:srgbClr val="F3B1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1C7FACF-2899-A067-C953-0120CC74F14F}"/>
                </a:ext>
              </a:extLst>
            </p:cNvPr>
            <p:cNvSpPr/>
            <p:nvPr/>
          </p:nvSpPr>
          <p:spPr>
            <a:xfrm>
              <a:off x="11297920" y="53988"/>
              <a:ext cx="129600" cy="128891"/>
            </a:xfrm>
            <a:prstGeom prst="ellipse">
              <a:avLst/>
            </a:prstGeom>
            <a:solidFill>
              <a:srgbClr val="F0811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B52ACF5-274B-CE3B-5F71-AF796888A895}"/>
              </a:ext>
            </a:extLst>
          </p:cNvPr>
          <p:cNvSpPr txBox="1"/>
          <p:nvPr/>
        </p:nvSpPr>
        <p:spPr>
          <a:xfrm>
            <a:off x="601891" y="636080"/>
            <a:ext cx="912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600" dirty="0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3600" b="1" spc="600" dirty="0">
              <a:solidFill>
                <a:schemeClr val="accen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E1B1B4B-E082-603B-C810-8B8BE155C726}"/>
              </a:ext>
            </a:extLst>
          </p:cNvPr>
          <p:cNvCxnSpPr/>
          <p:nvPr/>
        </p:nvCxnSpPr>
        <p:spPr>
          <a:xfrm>
            <a:off x="236029" y="1294227"/>
            <a:ext cx="1533378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5016F2E-431A-2753-1A5B-EB39560620E1}"/>
              </a:ext>
            </a:extLst>
          </p:cNvPr>
          <p:cNvSpPr txBox="1"/>
          <p:nvPr/>
        </p:nvSpPr>
        <p:spPr>
          <a:xfrm>
            <a:off x="2334022" y="832562"/>
            <a:ext cx="5538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 ESG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평가 등급과 기업 성과의 상관관계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186855-3B3C-6283-0A64-F9DFBCB29E9E}"/>
              </a:ext>
            </a:extLst>
          </p:cNvPr>
          <p:cNvSpPr txBox="1"/>
          <p:nvPr/>
        </p:nvSpPr>
        <p:spPr>
          <a:xfrm>
            <a:off x="2616492" y="1558750"/>
            <a:ext cx="933450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en-US" altLang="ko-KR" sz="2000" dirty="0"/>
              <a:t>[</a:t>
            </a:r>
            <a:r>
              <a:rPr lang="ko-KR" altLang="en-US" sz="2000" dirty="0"/>
              <a:t>그림 </a:t>
            </a:r>
            <a:r>
              <a:rPr lang="en-US" altLang="ko-KR" sz="2000" dirty="0"/>
              <a:t>2]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F36B23-8EE8-D4A0-833A-BDFD185FA586}"/>
              </a:ext>
            </a:extLst>
          </p:cNvPr>
          <p:cNvSpPr txBox="1"/>
          <p:nvPr/>
        </p:nvSpPr>
        <p:spPr>
          <a:xfrm>
            <a:off x="579701" y="1344617"/>
            <a:ext cx="899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ESG</a:t>
            </a:r>
          </a:p>
        </p:txBody>
      </p:sp>
    </p:spTree>
    <p:extLst>
      <p:ext uri="{BB962C8B-B14F-4D97-AF65-F5344CB8AC3E}">
        <p14:creationId xmlns:p14="http://schemas.microsoft.com/office/powerpoint/2010/main" val="1627355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912EBB72-BA40-CF79-F6CE-D95C8306E2CA}"/>
              </a:ext>
            </a:extLst>
          </p:cNvPr>
          <p:cNvSpPr/>
          <p:nvPr/>
        </p:nvSpPr>
        <p:spPr>
          <a:xfrm>
            <a:off x="-4792" y="1"/>
            <a:ext cx="2036791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Google Shape;76;p15">
            <a:extLst>
              <a:ext uri="{FF2B5EF4-FFF2-40B4-BE49-F238E27FC236}">
                <a16:creationId xmlns:a16="http://schemas.microsoft.com/office/drawing/2014/main" id="{2E79FD68-49DE-CF47-D49D-5BF053B9D5EB}"/>
              </a:ext>
            </a:extLst>
          </p:cNvPr>
          <p:cNvSpPr/>
          <p:nvPr/>
        </p:nvSpPr>
        <p:spPr>
          <a:xfrm>
            <a:off x="0" y="0"/>
            <a:ext cx="12192000" cy="2400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49D3D96-C48F-62D8-924E-175AA44C6A60}"/>
              </a:ext>
            </a:extLst>
          </p:cNvPr>
          <p:cNvGrpSpPr/>
          <p:nvPr/>
        </p:nvGrpSpPr>
        <p:grpSpPr>
          <a:xfrm>
            <a:off x="11297920" y="53988"/>
            <a:ext cx="775395" cy="128892"/>
            <a:chOff x="11297920" y="53988"/>
            <a:chExt cx="775395" cy="128892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0C079B5-A3A8-E9EA-2610-A60509FAC151}"/>
                </a:ext>
              </a:extLst>
            </p:cNvPr>
            <p:cNvSpPr/>
            <p:nvPr/>
          </p:nvSpPr>
          <p:spPr>
            <a:xfrm>
              <a:off x="11943715" y="53989"/>
              <a:ext cx="129600" cy="128891"/>
            </a:xfrm>
            <a:prstGeom prst="ellipse">
              <a:avLst/>
            </a:prstGeom>
            <a:solidFill>
              <a:srgbClr val="8AC6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09023D9F-F83A-4FE9-103A-1018782D9047}"/>
                </a:ext>
              </a:extLst>
            </p:cNvPr>
            <p:cNvSpPr/>
            <p:nvPr/>
          </p:nvSpPr>
          <p:spPr>
            <a:xfrm>
              <a:off x="11728450" y="53989"/>
              <a:ext cx="129600" cy="128891"/>
            </a:xfrm>
            <a:prstGeom prst="ellipse">
              <a:avLst/>
            </a:prstGeom>
            <a:solidFill>
              <a:srgbClr val="7BB4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2E5EDC9-80A1-CD1F-8315-C1FC3E0671FE}"/>
                </a:ext>
              </a:extLst>
            </p:cNvPr>
            <p:cNvSpPr/>
            <p:nvPr/>
          </p:nvSpPr>
          <p:spPr>
            <a:xfrm>
              <a:off x="11513185" y="53989"/>
              <a:ext cx="129600" cy="128891"/>
            </a:xfrm>
            <a:prstGeom prst="ellipse">
              <a:avLst/>
            </a:prstGeom>
            <a:solidFill>
              <a:srgbClr val="F3B1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1C7FACF-2899-A067-C953-0120CC74F14F}"/>
                </a:ext>
              </a:extLst>
            </p:cNvPr>
            <p:cNvSpPr/>
            <p:nvPr/>
          </p:nvSpPr>
          <p:spPr>
            <a:xfrm>
              <a:off x="11297920" y="53988"/>
              <a:ext cx="129600" cy="128891"/>
            </a:xfrm>
            <a:prstGeom prst="ellipse">
              <a:avLst/>
            </a:prstGeom>
            <a:solidFill>
              <a:srgbClr val="F0811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B52ACF5-274B-CE3B-5F71-AF796888A895}"/>
              </a:ext>
            </a:extLst>
          </p:cNvPr>
          <p:cNvSpPr txBox="1"/>
          <p:nvPr/>
        </p:nvSpPr>
        <p:spPr>
          <a:xfrm>
            <a:off x="601891" y="636080"/>
            <a:ext cx="912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600" dirty="0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3600" b="1" spc="600" dirty="0">
              <a:solidFill>
                <a:schemeClr val="accen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E1B1B4B-E082-603B-C810-8B8BE155C726}"/>
              </a:ext>
            </a:extLst>
          </p:cNvPr>
          <p:cNvCxnSpPr/>
          <p:nvPr/>
        </p:nvCxnSpPr>
        <p:spPr>
          <a:xfrm>
            <a:off x="236029" y="1294227"/>
            <a:ext cx="1533378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5016F2E-431A-2753-1A5B-EB39560620E1}"/>
              </a:ext>
            </a:extLst>
          </p:cNvPr>
          <p:cNvSpPr txBox="1"/>
          <p:nvPr/>
        </p:nvSpPr>
        <p:spPr>
          <a:xfrm>
            <a:off x="2334022" y="832562"/>
            <a:ext cx="5538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 ESG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평가 등급과 기업 성과의 상관관계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0ECBF3A-C8A9-2B02-DECD-CD129E8F3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939" y="1410918"/>
            <a:ext cx="5868236" cy="48472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3E4AEC-A5FE-FF79-CC13-D37ED6DAE070}"/>
              </a:ext>
            </a:extLst>
          </p:cNvPr>
          <p:cNvSpPr txBox="1"/>
          <p:nvPr/>
        </p:nvSpPr>
        <p:spPr>
          <a:xfrm>
            <a:off x="2616492" y="1558750"/>
            <a:ext cx="933450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en-US" altLang="ko-KR" sz="2000" dirty="0"/>
              <a:t>[</a:t>
            </a:r>
            <a:r>
              <a:rPr lang="ko-KR" altLang="en-US" sz="2000" dirty="0"/>
              <a:t>그림 </a:t>
            </a:r>
            <a:r>
              <a:rPr lang="en-US" altLang="ko-KR" sz="2000" dirty="0"/>
              <a:t>3]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177391-7F5C-CECE-C42A-71DC7E4CF823}"/>
              </a:ext>
            </a:extLst>
          </p:cNvPr>
          <p:cNvSpPr txBox="1"/>
          <p:nvPr/>
        </p:nvSpPr>
        <p:spPr>
          <a:xfrm>
            <a:off x="579701" y="1344617"/>
            <a:ext cx="899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ESG</a:t>
            </a:r>
          </a:p>
        </p:txBody>
      </p:sp>
    </p:spTree>
    <p:extLst>
      <p:ext uri="{BB962C8B-B14F-4D97-AF65-F5344CB8AC3E}">
        <p14:creationId xmlns:p14="http://schemas.microsoft.com/office/powerpoint/2010/main" val="856967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912EBB72-BA40-CF79-F6CE-D95C8306E2CA}"/>
              </a:ext>
            </a:extLst>
          </p:cNvPr>
          <p:cNvSpPr/>
          <p:nvPr/>
        </p:nvSpPr>
        <p:spPr>
          <a:xfrm>
            <a:off x="-4792" y="1"/>
            <a:ext cx="2036791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Google Shape;76;p15">
            <a:extLst>
              <a:ext uri="{FF2B5EF4-FFF2-40B4-BE49-F238E27FC236}">
                <a16:creationId xmlns:a16="http://schemas.microsoft.com/office/drawing/2014/main" id="{2E79FD68-49DE-CF47-D49D-5BF053B9D5EB}"/>
              </a:ext>
            </a:extLst>
          </p:cNvPr>
          <p:cNvSpPr/>
          <p:nvPr/>
        </p:nvSpPr>
        <p:spPr>
          <a:xfrm>
            <a:off x="0" y="0"/>
            <a:ext cx="12192000" cy="2400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49D3D96-C48F-62D8-924E-175AA44C6A60}"/>
              </a:ext>
            </a:extLst>
          </p:cNvPr>
          <p:cNvGrpSpPr/>
          <p:nvPr/>
        </p:nvGrpSpPr>
        <p:grpSpPr>
          <a:xfrm>
            <a:off x="11297920" y="53988"/>
            <a:ext cx="775395" cy="128892"/>
            <a:chOff x="11297920" y="53988"/>
            <a:chExt cx="775395" cy="128892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0C079B5-A3A8-E9EA-2610-A60509FAC151}"/>
                </a:ext>
              </a:extLst>
            </p:cNvPr>
            <p:cNvSpPr/>
            <p:nvPr/>
          </p:nvSpPr>
          <p:spPr>
            <a:xfrm>
              <a:off x="11943715" y="53989"/>
              <a:ext cx="129600" cy="128891"/>
            </a:xfrm>
            <a:prstGeom prst="ellipse">
              <a:avLst/>
            </a:prstGeom>
            <a:solidFill>
              <a:srgbClr val="8AC6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09023D9F-F83A-4FE9-103A-1018782D9047}"/>
                </a:ext>
              </a:extLst>
            </p:cNvPr>
            <p:cNvSpPr/>
            <p:nvPr/>
          </p:nvSpPr>
          <p:spPr>
            <a:xfrm>
              <a:off x="11728450" y="53989"/>
              <a:ext cx="129600" cy="128891"/>
            </a:xfrm>
            <a:prstGeom prst="ellipse">
              <a:avLst/>
            </a:prstGeom>
            <a:solidFill>
              <a:srgbClr val="7BB4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2E5EDC9-80A1-CD1F-8315-C1FC3E0671FE}"/>
                </a:ext>
              </a:extLst>
            </p:cNvPr>
            <p:cNvSpPr/>
            <p:nvPr/>
          </p:nvSpPr>
          <p:spPr>
            <a:xfrm>
              <a:off x="11513185" y="53989"/>
              <a:ext cx="129600" cy="128891"/>
            </a:xfrm>
            <a:prstGeom prst="ellipse">
              <a:avLst/>
            </a:prstGeom>
            <a:solidFill>
              <a:srgbClr val="F3B1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1C7FACF-2899-A067-C953-0120CC74F14F}"/>
                </a:ext>
              </a:extLst>
            </p:cNvPr>
            <p:cNvSpPr/>
            <p:nvPr/>
          </p:nvSpPr>
          <p:spPr>
            <a:xfrm>
              <a:off x="11297920" y="53988"/>
              <a:ext cx="129600" cy="128891"/>
            </a:xfrm>
            <a:prstGeom prst="ellipse">
              <a:avLst/>
            </a:prstGeom>
            <a:solidFill>
              <a:srgbClr val="F0811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B52ACF5-274B-CE3B-5F71-AF796888A895}"/>
              </a:ext>
            </a:extLst>
          </p:cNvPr>
          <p:cNvSpPr txBox="1"/>
          <p:nvPr/>
        </p:nvSpPr>
        <p:spPr>
          <a:xfrm>
            <a:off x="601891" y="636080"/>
            <a:ext cx="912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600" dirty="0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3600" b="1" spc="600" dirty="0">
              <a:solidFill>
                <a:schemeClr val="accen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E1B1B4B-E082-603B-C810-8B8BE155C726}"/>
              </a:ext>
            </a:extLst>
          </p:cNvPr>
          <p:cNvCxnSpPr/>
          <p:nvPr/>
        </p:nvCxnSpPr>
        <p:spPr>
          <a:xfrm>
            <a:off x="236029" y="1294227"/>
            <a:ext cx="1533378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5016F2E-431A-2753-1A5B-EB39560620E1}"/>
              </a:ext>
            </a:extLst>
          </p:cNvPr>
          <p:cNvSpPr txBox="1"/>
          <p:nvPr/>
        </p:nvSpPr>
        <p:spPr>
          <a:xfrm>
            <a:off x="2334022" y="832562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ESG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평가지표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177391-7F5C-CECE-C42A-71DC7E4CF823}"/>
              </a:ext>
            </a:extLst>
          </p:cNvPr>
          <p:cNvSpPr txBox="1"/>
          <p:nvPr/>
        </p:nvSpPr>
        <p:spPr>
          <a:xfrm>
            <a:off x="579701" y="1344617"/>
            <a:ext cx="899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ESG</a:t>
            </a: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A11B6BC5-7140-DCF2-1137-38EE334BC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978016"/>
              </p:ext>
            </p:extLst>
          </p:nvPr>
        </p:nvGraphicFramePr>
        <p:xfrm>
          <a:off x="2616492" y="1883705"/>
          <a:ext cx="8916651" cy="4018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2217">
                  <a:extLst>
                    <a:ext uri="{9D8B030D-6E8A-4147-A177-3AD203B41FA5}">
                      <a16:colId xmlns:a16="http://schemas.microsoft.com/office/drawing/2014/main" val="433642780"/>
                    </a:ext>
                  </a:extLst>
                </a:gridCol>
                <a:gridCol w="2972217">
                  <a:extLst>
                    <a:ext uri="{9D8B030D-6E8A-4147-A177-3AD203B41FA5}">
                      <a16:colId xmlns:a16="http://schemas.microsoft.com/office/drawing/2014/main" val="4139473007"/>
                    </a:ext>
                  </a:extLst>
                </a:gridCol>
                <a:gridCol w="2972217">
                  <a:extLst>
                    <a:ext uri="{9D8B030D-6E8A-4147-A177-3AD203B41FA5}">
                      <a16:colId xmlns:a16="http://schemas.microsoft.com/office/drawing/2014/main" val="4019558832"/>
                    </a:ext>
                  </a:extLst>
                </a:gridCol>
              </a:tblGrid>
              <a:tr h="2058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평가지표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평가방법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평가항목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066450"/>
                  </a:ext>
                </a:extLst>
              </a:tr>
              <a:tr h="6053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MSCI ESG 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평가</a:t>
                      </a:r>
                    </a:p>
                    <a:p>
                      <a:pPr algn="ctr" latinLnBrk="1"/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공개정보 기반으로 평가</a:t>
                      </a:r>
                      <a:endParaRPr lang="en-US" altLang="ko-KR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l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피평가자는 정보 검증 과정에 참여 가능</a:t>
                      </a:r>
                    </a:p>
                    <a:p>
                      <a:pPr algn="l"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37</a:t>
                      </a:r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 이슈로 구분</a:t>
                      </a:r>
                      <a:endParaRPr lang="en-US" altLang="ko-KR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</a:t>
                      </a:r>
                      <a:r>
                        <a:rPr lang="ko-KR" altLang="en-US" sz="11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이슈별</a:t>
                      </a:r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세부 평가항목이 있으나 </a:t>
                      </a:r>
                      <a:r>
                        <a:rPr lang="ko-KR" altLang="en-US" sz="11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피평가</a:t>
                      </a:r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기관 </a:t>
                      </a:r>
                      <a:endParaRPr lang="en-US" altLang="ko-KR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 </a:t>
                      </a:r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별도 요청 필요</a:t>
                      </a:r>
                    </a:p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4380660"/>
                  </a:ext>
                </a:extLst>
              </a:tr>
              <a:tr h="7385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다우존스 </a:t>
                      </a:r>
                      <a:endParaRPr lang="en-US" altLang="ko-KR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지속가능 경영지수</a:t>
                      </a:r>
                    </a:p>
                    <a:p>
                      <a:pPr algn="ctr" latinLnBrk="1"/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피평가자가 질문자에 답변한 내용 기반 평가</a:t>
                      </a:r>
                    </a:p>
                    <a:p>
                      <a:pPr algn="l"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특정 차원에 대해 산업별 가중치 부여</a:t>
                      </a:r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</a:p>
                    <a:p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 </a:t>
                      </a:r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산업에 따라 </a:t>
                      </a:r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Industry-specific criteria </a:t>
                      </a:r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적용</a:t>
                      </a:r>
                      <a:endParaRPr lang="en-US" altLang="ko-KR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- 61</a:t>
                      </a:r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 산업 분류에 따라 </a:t>
                      </a:r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80~120</a:t>
                      </a:r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문항의 설문</a:t>
                      </a:r>
                      <a:endParaRPr lang="en-US" altLang="ko-KR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 </a:t>
                      </a:r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조사 시행</a:t>
                      </a:r>
                      <a:endParaRPr lang="en-US" altLang="ko-KR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8679761"/>
                  </a:ext>
                </a:extLst>
              </a:tr>
              <a:tr h="7385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ESG Risk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평가</a:t>
                      </a:r>
                      <a:endParaRPr lang="en-US" altLang="ko-KR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공개정보 기반으로 평가</a:t>
                      </a:r>
                      <a:endParaRPr lang="en-US" altLang="ko-KR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l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피평가자 요청 시 보고서 발간 전 정보 업데이트</a:t>
                      </a:r>
                      <a:endParaRPr lang="en-US" altLang="ko-KR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l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가능</a:t>
                      </a:r>
                    </a:p>
                    <a:p>
                      <a:pPr algn="l"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기업 거버넌스 </a:t>
                      </a:r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</a:t>
                      </a:r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대 중대한 </a:t>
                      </a:r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ESG </a:t>
                      </a:r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이슈 </a:t>
                      </a:r>
                      <a:endParaRPr lang="en-US" altLang="ko-KR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 (</a:t>
                      </a:r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산업별 상이</a:t>
                      </a:r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</a:p>
                    <a:p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각 산업별 최소 </a:t>
                      </a:r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70</a:t>
                      </a:r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 항목 평가하나</a:t>
                      </a:r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</a:p>
                    <a:p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  </a:t>
                      </a:r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세부 평가항목은 외부 비공개</a:t>
                      </a:r>
                      <a:endParaRPr lang="en-US" altLang="ko-KR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252937"/>
                  </a:ext>
                </a:extLst>
              </a:tr>
              <a:tr h="11380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ESG Disclosure Data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공개정보 기반으로 평가</a:t>
                      </a:r>
                    </a:p>
                    <a:p>
                      <a:pPr algn="l"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에너지 폐기물</a:t>
                      </a:r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여성임원</a:t>
                      </a:r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이사회 독립성</a:t>
                      </a:r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</a:p>
                    <a:p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 </a:t>
                      </a:r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산업 특정 데이터 등을 포함한 </a:t>
                      </a:r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ESG </a:t>
                      </a:r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정보 공시의</a:t>
                      </a:r>
                      <a:endParaRPr lang="en-US" altLang="ko-KR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투명성에 대해 평가</a:t>
                      </a:r>
                      <a:endParaRPr lang="en-US" altLang="ko-KR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- 120</a:t>
                      </a:r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 지표에 대해 평가</a:t>
                      </a:r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정보 누락에 대해서는</a:t>
                      </a:r>
                      <a:endParaRPr lang="en-US" altLang="ko-KR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감점 적용</a:t>
                      </a:r>
                    </a:p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2371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78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 smtClean="0">
            <a:latin typeface="a고딕13" panose="02020600000000000000" pitchFamily="18" charset="-127"/>
            <a:ea typeface="a고딕13" panose="02020600000000000000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</TotalTime>
  <Words>847</Words>
  <Application>Microsoft Office PowerPoint</Application>
  <PresentationFormat>와이드스크린</PresentationFormat>
  <Paragraphs>144</Paragraphs>
  <Slides>20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2" baseType="lpstr">
      <vt:lpstr>나눔스퀘어 Bold</vt:lpstr>
      <vt:lpstr>TimesNewRoman</vt:lpstr>
      <vt:lpstr>바탕체</vt:lpstr>
      <vt:lpstr>나눔스퀘어 Light</vt:lpstr>
      <vt:lpstr>나눔스퀘어 ExtraBold</vt:lpstr>
      <vt:lpstr>맑은 고딕</vt:lpstr>
      <vt:lpstr>Arial</vt:lpstr>
      <vt:lpstr>맑은 고딕</vt:lpstr>
      <vt:lpstr>나눔스퀘어</vt:lpstr>
      <vt:lpstr>a고딕13</vt:lpstr>
      <vt:lpstr>MalgunGothicRegular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지은</dc:creator>
  <cp:lastModifiedBy>rnak rh</cp:lastModifiedBy>
  <cp:revision>89</cp:revision>
  <dcterms:created xsi:type="dcterms:W3CDTF">2018-11-04T07:53:42Z</dcterms:created>
  <dcterms:modified xsi:type="dcterms:W3CDTF">2023-11-30T13:13:32Z</dcterms:modified>
</cp:coreProperties>
</file>