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98" r:id="rId3"/>
    <p:sldId id="260" r:id="rId4"/>
    <p:sldId id="263" r:id="rId5"/>
    <p:sldId id="280" r:id="rId6"/>
    <p:sldId id="285" r:id="rId7"/>
    <p:sldId id="262" r:id="rId8"/>
    <p:sldId id="299" r:id="rId9"/>
    <p:sldId id="267" r:id="rId10"/>
    <p:sldId id="282" r:id="rId11"/>
    <p:sldId id="281" r:id="rId12"/>
    <p:sldId id="284" r:id="rId13"/>
    <p:sldId id="287" r:id="rId14"/>
    <p:sldId id="283" r:id="rId15"/>
    <p:sldId id="294" r:id="rId16"/>
    <p:sldId id="268" r:id="rId17"/>
    <p:sldId id="288" r:id="rId18"/>
    <p:sldId id="289" r:id="rId19"/>
    <p:sldId id="286" r:id="rId20"/>
    <p:sldId id="300" r:id="rId21"/>
    <p:sldId id="265" r:id="rId22"/>
    <p:sldId id="291" r:id="rId23"/>
    <p:sldId id="295" r:id="rId24"/>
    <p:sldId id="290" r:id="rId25"/>
    <p:sldId id="275" r:id="rId26"/>
    <p:sldId id="293" r:id="rId27"/>
    <p:sldId id="276" r:id="rId28"/>
    <p:sldId id="296" r:id="rId29"/>
    <p:sldId id="297" r:id="rId30"/>
    <p:sldId id="301" r:id="rId31"/>
    <p:sldId id="27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7" d="100"/>
          <a:sy n="97" d="100"/>
        </p:scale>
        <p:origin x="-832"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6468E-2105-4CBC-99B9-C31E9F827A16}" type="datetimeFigureOut">
              <a:rPr lang="zh-CN" altLang="en-US" smtClean="0"/>
              <a:t>17/1/11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16090E-58EC-4AE7-89EF-F31FE9A7369B}" type="slidenum">
              <a:rPr lang="zh-CN" altLang="en-US" smtClean="0"/>
              <a:t>‹#›</a:t>
            </a:fld>
            <a:endParaRPr lang="zh-CN" altLang="en-US"/>
          </a:p>
        </p:txBody>
      </p:sp>
    </p:spTree>
    <p:extLst>
      <p:ext uri="{BB962C8B-B14F-4D97-AF65-F5344CB8AC3E}">
        <p14:creationId xmlns:p14="http://schemas.microsoft.com/office/powerpoint/2010/main" val="410829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17/1/11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17/1/11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17/1/11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17/1/11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17/1/11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17/1/11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pPr/>
              <a:t>17/1/11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17/1/11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17/1/11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png"/><Relationship Id="rId5"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idc.com/" TargetMode="Externa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idc.com/" TargetMode="Externa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idc.com/" TargetMode="Externa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idc.com/" TargetMode="Externa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2820" y="2404531"/>
            <a:ext cx="7766936" cy="1646302"/>
          </a:xfrm>
        </p:spPr>
        <p:txBody>
          <a:bodyPr/>
          <a:lstStyle/>
          <a:p>
            <a:r>
              <a:rPr lang="en-US" altLang="zh-CN" dirty="0" err="1" smtClean="0"/>
              <a:t>Redis</a:t>
            </a:r>
            <a:r>
              <a:rPr lang="zh-CN" altLang="en-US" dirty="0"/>
              <a:t>介绍</a:t>
            </a:r>
            <a:r>
              <a:rPr lang="zh-CN" altLang="en-US" dirty="0" smtClean="0"/>
              <a:t>与实现机制</a:t>
            </a:r>
            <a:endParaRPr lang="zh-CN" altLang="en-US" dirty="0"/>
          </a:p>
        </p:txBody>
      </p:sp>
    </p:spTree>
    <p:extLst>
      <p:ext uri="{BB962C8B-B14F-4D97-AF65-F5344CB8AC3E}">
        <p14:creationId xmlns:p14="http://schemas.microsoft.com/office/powerpoint/2010/main" val="14747075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6" name="文本框 5"/>
          <p:cNvSpPr txBox="1"/>
          <p:nvPr/>
        </p:nvSpPr>
        <p:spPr>
          <a:xfrm>
            <a:off x="1013176" y="1262786"/>
            <a:ext cx="9569003" cy="338554"/>
          </a:xfrm>
          <a:prstGeom prst="rect">
            <a:avLst/>
          </a:prstGeom>
          <a:noFill/>
        </p:spPr>
        <p:txBody>
          <a:bodyPr wrap="square" rtlCol="0">
            <a:spAutoFit/>
          </a:bodyPr>
          <a:lstStyle/>
          <a:p>
            <a:r>
              <a:rPr lang="zh-CN" altLang="en-US" sz="1600" dirty="0" smtClean="0"/>
              <a:t>与</a:t>
            </a:r>
            <a:r>
              <a:rPr lang="en-US" altLang="zh-CN" sz="1600" dirty="0" smtClean="0"/>
              <a:t>C</a:t>
            </a:r>
            <a:r>
              <a:rPr lang="zh-CN" altLang="en-US" sz="1600" dirty="0" smtClean="0"/>
              <a:t>字符串的区别：</a:t>
            </a:r>
            <a:endParaRPr lang="zh-CN" altLang="en-US" sz="1600" dirty="0"/>
          </a:p>
        </p:txBody>
      </p:sp>
      <p:sp>
        <p:nvSpPr>
          <p:cNvPr id="8" name="TextBox 7"/>
          <p:cNvSpPr txBox="1"/>
          <p:nvPr/>
        </p:nvSpPr>
        <p:spPr>
          <a:xfrm>
            <a:off x="862174" y="1739310"/>
            <a:ext cx="8365716" cy="2308324"/>
          </a:xfrm>
          <a:prstGeom prst="rect">
            <a:avLst/>
          </a:prstGeom>
          <a:noFill/>
        </p:spPr>
        <p:txBody>
          <a:bodyPr wrap="square" rtlCol="0">
            <a:spAutoFit/>
          </a:bodyPr>
          <a:lstStyle/>
          <a:p>
            <a:pPr>
              <a:lnSpc>
                <a:spcPct val="200000"/>
              </a:lnSpc>
            </a:pPr>
            <a:r>
              <a:rPr lang="zh-CN" altLang="en-US" dirty="0" smtClean="0"/>
              <a:t>（</a:t>
            </a:r>
            <a:r>
              <a:rPr lang="en-US" altLang="zh-CN" dirty="0" smtClean="0"/>
              <a:t>1</a:t>
            </a:r>
            <a:r>
              <a:rPr lang="zh-CN" altLang="en-US" dirty="0" smtClean="0"/>
              <a:t>）常数</a:t>
            </a:r>
            <a:r>
              <a:rPr lang="zh-CN" altLang="en-US" dirty="0"/>
              <a:t>复杂度获取字符串</a:t>
            </a:r>
            <a:r>
              <a:rPr lang="zh-CN" altLang="en-US" dirty="0" smtClean="0"/>
              <a:t>长度</a:t>
            </a:r>
            <a:endParaRPr lang="en-US" altLang="zh-CN" dirty="0" smtClean="0"/>
          </a:p>
          <a:p>
            <a:pPr>
              <a:lnSpc>
                <a:spcPct val="200000"/>
              </a:lnSpc>
            </a:pPr>
            <a:r>
              <a:rPr lang="zh-CN" altLang="en-US" dirty="0" smtClean="0"/>
              <a:t>（</a:t>
            </a:r>
            <a:r>
              <a:rPr lang="en-US" altLang="zh-CN" dirty="0" smtClean="0"/>
              <a:t>2</a:t>
            </a:r>
            <a:r>
              <a:rPr lang="zh-CN" altLang="en-US" dirty="0"/>
              <a:t>）杜绝缓冲区</a:t>
            </a:r>
            <a:r>
              <a:rPr lang="zh-CN" altLang="en-US" dirty="0" smtClean="0"/>
              <a:t>溢出</a:t>
            </a:r>
            <a:endParaRPr lang="en-US" altLang="zh-CN" dirty="0" smtClean="0"/>
          </a:p>
          <a:p>
            <a:pPr>
              <a:lnSpc>
                <a:spcPct val="200000"/>
              </a:lnSpc>
            </a:pPr>
            <a:r>
              <a:rPr lang="zh-CN" altLang="en-US" dirty="0" smtClean="0"/>
              <a:t>（</a:t>
            </a:r>
            <a:r>
              <a:rPr lang="en-US" altLang="zh-CN" dirty="0" smtClean="0"/>
              <a:t>3</a:t>
            </a:r>
            <a:r>
              <a:rPr lang="zh-CN" altLang="en-US" dirty="0"/>
              <a:t>）减少修改字符串时带来的内存重分配次数（空间预分配、</a:t>
            </a:r>
            <a:r>
              <a:rPr lang="zh-CN" altLang="en-US" dirty="0" smtClean="0"/>
              <a:t>惰性</a:t>
            </a:r>
            <a:r>
              <a:rPr lang="zh-CN" altLang="en-US" dirty="0"/>
              <a:t>空间释放</a:t>
            </a:r>
            <a:r>
              <a:rPr lang="zh-CN" altLang="en-US" dirty="0" smtClean="0"/>
              <a:t>）</a:t>
            </a:r>
            <a:endParaRPr lang="en-US" altLang="zh-CN" dirty="0" smtClean="0"/>
          </a:p>
          <a:p>
            <a:pPr>
              <a:lnSpc>
                <a:spcPct val="200000"/>
              </a:lnSpc>
            </a:pP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640" y="4491171"/>
            <a:ext cx="657586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176" y="4458317"/>
            <a:ext cx="3869217" cy="1771120"/>
          </a:xfrm>
          <a:prstGeom prst="rect">
            <a:avLst/>
          </a:prstGeom>
        </p:spPr>
      </p:pic>
      <p:sp>
        <p:nvSpPr>
          <p:cNvPr id="12" name="标题 1"/>
          <p:cNvSpPr>
            <a:spLocks noGrp="1"/>
          </p:cNvSpPr>
          <p:nvPr>
            <p:ph type="ctrTitle"/>
          </p:nvPr>
        </p:nvSpPr>
        <p:spPr>
          <a:xfrm>
            <a:off x="914401" y="218942"/>
            <a:ext cx="9646276" cy="772733"/>
          </a:xfrm>
        </p:spPr>
        <p:txBody>
          <a:bodyPr/>
          <a:lstStyle/>
          <a:p>
            <a:pPr algn="ctr"/>
            <a:r>
              <a:rPr lang="zh-CN" altLang="en-US" sz="3600" dirty="0"/>
              <a:t>一</a:t>
            </a:r>
            <a:r>
              <a:rPr lang="zh-CN" altLang="en-US" sz="3600" dirty="0" smtClean="0"/>
              <a:t>、</a:t>
            </a:r>
            <a:r>
              <a:rPr lang="en-US" altLang="zh-CN" sz="3600" dirty="0"/>
              <a:t> </a:t>
            </a:r>
            <a:r>
              <a:rPr lang="en-US" altLang="zh-CN" sz="3600" dirty="0" err="1"/>
              <a:t>Redis</a:t>
            </a:r>
            <a:r>
              <a:rPr lang="zh-CN" altLang="en-US" sz="3600" dirty="0" smtClean="0"/>
              <a:t>数据结构</a:t>
            </a:r>
            <a:r>
              <a:rPr lang="en-US" altLang="zh-CN" sz="3600" dirty="0" smtClean="0"/>
              <a:t>—</a:t>
            </a:r>
            <a:r>
              <a:rPr lang="zh-CN" altLang="en-US" sz="3600" dirty="0" smtClean="0"/>
              <a:t>简单</a:t>
            </a:r>
            <a:r>
              <a:rPr lang="zh-CN" altLang="en-US" sz="3600" dirty="0"/>
              <a:t>动态字符串（</a:t>
            </a:r>
            <a:r>
              <a:rPr lang="en-US" altLang="zh-CN" sz="3600" dirty="0"/>
              <a:t>SDC</a:t>
            </a:r>
            <a:r>
              <a:rPr lang="zh-CN" altLang="en-US" sz="3600" dirty="0"/>
              <a:t>）</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694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6" name="文本框 5"/>
          <p:cNvSpPr txBox="1"/>
          <p:nvPr/>
        </p:nvSpPr>
        <p:spPr>
          <a:xfrm>
            <a:off x="1046732" y="1102396"/>
            <a:ext cx="9569003" cy="553998"/>
          </a:xfrm>
          <a:prstGeom prst="rect">
            <a:avLst/>
          </a:prstGeom>
          <a:noFill/>
        </p:spPr>
        <p:txBody>
          <a:bodyPr wrap="square" rtlCol="0">
            <a:spAutoFit/>
          </a:bodyPr>
          <a:lstStyle/>
          <a:p>
            <a:pPr>
              <a:lnSpc>
                <a:spcPct val="150000"/>
              </a:lnSpc>
            </a:pPr>
            <a:r>
              <a:rPr lang="en-US" altLang="zh-CN"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sp>
        <p:nvSpPr>
          <p:cNvPr id="3" name="TextBox 2"/>
          <p:cNvSpPr txBox="1"/>
          <p:nvPr/>
        </p:nvSpPr>
        <p:spPr>
          <a:xfrm>
            <a:off x="875439" y="1191237"/>
            <a:ext cx="10578517" cy="1477328"/>
          </a:xfrm>
          <a:prstGeom prst="rect">
            <a:avLst/>
          </a:prstGeom>
          <a:noFill/>
        </p:spPr>
        <p:txBody>
          <a:bodyPr wrap="square" rtlCol="0">
            <a:spAutoFit/>
          </a:bodyPr>
          <a:lstStyle/>
          <a:p>
            <a:endParaRPr lang="zh-CN" altLang="en-US" dirty="0"/>
          </a:p>
          <a:p>
            <a:r>
              <a:rPr lang="en-US" altLang="zh-CN" dirty="0" smtClean="0"/>
              <a:t>	</a:t>
            </a:r>
            <a:r>
              <a:rPr lang="zh-CN" altLang="en-US" dirty="0" smtClean="0"/>
              <a:t>跳跃</a:t>
            </a:r>
            <a:r>
              <a:rPr lang="zh-CN" altLang="en-US" dirty="0"/>
              <a:t>表是一种有序数据结构，它通过在每个节点中维持多个指向其他节点的指针，从而达到快速访问节点的目的。在大多数情况下，跳跃表的效率可以和平衡树相媲美，并且因为跳跃表的实现比平衡树更为简单，所以有不少程序使用跳跃表代替</a:t>
            </a:r>
            <a:r>
              <a:rPr lang="zh-CN" altLang="en-US" dirty="0" smtClean="0"/>
              <a:t>平衡树。</a:t>
            </a:r>
            <a:r>
              <a:rPr lang="en-US" altLang="zh-CN" dirty="0" err="1" smtClean="0"/>
              <a:t>Redis</a:t>
            </a:r>
            <a:r>
              <a:rPr lang="zh-CN" altLang="en-US" dirty="0"/>
              <a:t>只在两个地方用到了跳跃表，一个是实现有序集合，另一</a:t>
            </a:r>
            <a:r>
              <a:rPr lang="zh-CN" altLang="en-US" dirty="0" smtClean="0"/>
              <a:t>个是</a:t>
            </a:r>
            <a:r>
              <a:rPr lang="zh-CN" altLang="en-US" dirty="0"/>
              <a:t>集群节点中用作内部数据结构。</a:t>
            </a:r>
          </a:p>
        </p:txBody>
      </p:sp>
      <p:sp>
        <p:nvSpPr>
          <p:cNvPr id="9" name="TextBox 8"/>
          <p:cNvSpPr txBox="1"/>
          <p:nvPr/>
        </p:nvSpPr>
        <p:spPr>
          <a:xfrm>
            <a:off x="9152389" y="2668565"/>
            <a:ext cx="1778466" cy="3416320"/>
          </a:xfrm>
          <a:prstGeom prst="rect">
            <a:avLst/>
          </a:prstGeom>
          <a:noFill/>
        </p:spPr>
        <p:txBody>
          <a:bodyPr wrap="square" rtlCol="0">
            <a:spAutoFit/>
          </a:bodyPr>
          <a:lstStyle/>
          <a:p>
            <a:r>
              <a:rPr lang="en-US" altLang="zh-CN" dirty="0"/>
              <a:t>header</a:t>
            </a:r>
            <a:r>
              <a:rPr lang="zh-CN" altLang="en-US" dirty="0"/>
              <a:t>：指向跳跃表的</a:t>
            </a:r>
            <a:r>
              <a:rPr lang="zh-CN" altLang="en-US" dirty="0" smtClean="0"/>
              <a:t>表头节点 ；</a:t>
            </a:r>
            <a:endParaRPr lang="en-US" altLang="zh-CN" dirty="0" smtClean="0"/>
          </a:p>
          <a:p>
            <a:r>
              <a:rPr lang="en-US" altLang="zh-CN" dirty="0" smtClean="0"/>
              <a:t>tail</a:t>
            </a:r>
            <a:r>
              <a:rPr lang="zh-CN" altLang="en-US" dirty="0"/>
              <a:t>：指向跳跃表的表尾节</a:t>
            </a:r>
            <a:r>
              <a:rPr lang="zh-CN" altLang="en-US" dirty="0" smtClean="0"/>
              <a:t>点；</a:t>
            </a:r>
            <a:endParaRPr lang="zh-CN" altLang="en-US" dirty="0"/>
          </a:p>
          <a:p>
            <a:r>
              <a:rPr lang="en-US" altLang="zh-CN" dirty="0"/>
              <a:t>level</a:t>
            </a:r>
            <a:r>
              <a:rPr lang="zh-CN" altLang="en-US" dirty="0"/>
              <a:t>：记录目前跳跃表中，层数最大的那个节点层</a:t>
            </a:r>
            <a:r>
              <a:rPr lang="zh-CN" altLang="en-US" dirty="0" smtClean="0"/>
              <a:t>数；</a:t>
            </a:r>
            <a:endParaRPr lang="en-US" altLang="zh-CN" dirty="0" smtClean="0"/>
          </a:p>
          <a:p>
            <a:r>
              <a:rPr lang="zh-CN" altLang="en-US" dirty="0" smtClean="0"/>
              <a:t>前进指针、后退指针、跨度</a:t>
            </a:r>
            <a:endParaRPr lang="zh-CN" altLang="en-US" dirty="0"/>
          </a:p>
          <a:p>
            <a:endParaRPr lang="zh-CN" altLang="en-US" dirty="0"/>
          </a:p>
        </p:txBody>
      </p:sp>
      <p:sp>
        <p:nvSpPr>
          <p:cNvPr id="11" name="标题 1"/>
          <p:cNvSpPr>
            <a:spLocks noGrp="1"/>
          </p:cNvSpPr>
          <p:nvPr>
            <p:ph type="ctrTitle"/>
          </p:nvPr>
        </p:nvSpPr>
        <p:spPr>
          <a:xfrm>
            <a:off x="914401" y="218942"/>
            <a:ext cx="9646276" cy="772733"/>
          </a:xfrm>
        </p:spPr>
        <p:txBody>
          <a:bodyPr/>
          <a:lstStyle/>
          <a:p>
            <a:pPr algn="ctr"/>
            <a:r>
              <a:rPr lang="zh-CN" altLang="en-US" sz="3600" dirty="0"/>
              <a:t>一</a:t>
            </a:r>
            <a:r>
              <a:rPr lang="zh-CN" altLang="en-US" sz="3600" dirty="0" smtClean="0"/>
              <a:t>、</a:t>
            </a:r>
            <a:r>
              <a:rPr lang="en-US" altLang="zh-CN" sz="3600" dirty="0"/>
              <a:t> </a:t>
            </a:r>
            <a:r>
              <a:rPr lang="en-US" altLang="zh-CN" sz="3600" dirty="0" err="1"/>
              <a:t>Redis</a:t>
            </a:r>
            <a:r>
              <a:rPr lang="zh-CN" altLang="en-US" sz="3600" dirty="0" smtClean="0"/>
              <a:t>数据结构</a:t>
            </a:r>
            <a:r>
              <a:rPr lang="en-US" altLang="zh-CN" sz="3600" dirty="0" smtClean="0"/>
              <a:t>—</a:t>
            </a:r>
            <a:r>
              <a:rPr lang="zh-CN" altLang="en-US" sz="3600" dirty="0" smtClean="0"/>
              <a:t>跳跃表</a:t>
            </a:r>
            <a:endParaRPr lang="zh-CN" altLang="en-US" sz="36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47" y="3521922"/>
            <a:ext cx="577215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408" y="2921847"/>
            <a:ext cx="30480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4005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additive="base">
                                        <p:cTn id="18" dur="500" fill="hold"/>
                                        <p:tgtEl>
                                          <p:spTgt spid="2050"/>
                                        </p:tgtEl>
                                        <p:attrNameLst>
                                          <p:attrName>ppt_x</p:attrName>
                                        </p:attrNameLst>
                                      </p:cBhvr>
                                      <p:tavLst>
                                        <p:tav tm="0">
                                          <p:val>
                                            <p:strVal val="#ppt_x"/>
                                          </p:val>
                                        </p:tav>
                                        <p:tav tm="100000">
                                          <p:val>
                                            <p:strVal val="#ppt_x"/>
                                          </p:val>
                                        </p:tav>
                                      </p:tavLst>
                                    </p:anim>
                                    <p:anim calcmode="lin" valueType="num">
                                      <p:cBhvr additive="base">
                                        <p:cTn id="19" dur="500" fill="hold"/>
                                        <p:tgtEl>
                                          <p:spTgt spid="205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051"/>
                                        </p:tgtEl>
                                        <p:attrNameLst>
                                          <p:attrName>style.visibility</p:attrName>
                                        </p:attrNameLst>
                                      </p:cBhvr>
                                      <p:to>
                                        <p:strVal val="visible"/>
                                      </p:to>
                                    </p:set>
                                    <p:anim calcmode="lin" valueType="num">
                                      <p:cBhvr additive="base">
                                        <p:cTn id="22" dur="500" fill="hold"/>
                                        <p:tgtEl>
                                          <p:spTgt spid="2051"/>
                                        </p:tgtEl>
                                        <p:attrNameLst>
                                          <p:attrName>ppt_x</p:attrName>
                                        </p:attrNameLst>
                                      </p:cBhvr>
                                      <p:tavLst>
                                        <p:tav tm="0">
                                          <p:val>
                                            <p:strVal val="#ppt_x"/>
                                          </p:val>
                                        </p:tav>
                                        <p:tav tm="100000">
                                          <p:val>
                                            <p:strVal val="#ppt_x"/>
                                          </p:val>
                                        </p:tav>
                                      </p:tavLst>
                                    </p:anim>
                                    <p:anim calcmode="lin" valueType="num">
                                      <p:cBhvr additive="base">
                                        <p:cTn id="23"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6" name="文本框 5"/>
          <p:cNvSpPr txBox="1"/>
          <p:nvPr/>
        </p:nvSpPr>
        <p:spPr>
          <a:xfrm>
            <a:off x="1046732" y="1102396"/>
            <a:ext cx="9569003" cy="553998"/>
          </a:xfrm>
          <a:prstGeom prst="rect">
            <a:avLst/>
          </a:prstGeom>
          <a:noFill/>
        </p:spPr>
        <p:txBody>
          <a:bodyPr wrap="square" rtlCol="0">
            <a:spAutoFit/>
          </a:bodyPr>
          <a:lstStyle/>
          <a:p>
            <a:pPr>
              <a:lnSpc>
                <a:spcPct val="150000"/>
              </a:lnSpc>
            </a:pPr>
            <a:r>
              <a:rPr lang="en-US" altLang="zh-CN"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sp>
        <p:nvSpPr>
          <p:cNvPr id="3" name="TextBox 2"/>
          <p:cNvSpPr txBox="1"/>
          <p:nvPr/>
        </p:nvSpPr>
        <p:spPr>
          <a:xfrm>
            <a:off x="713064" y="1249960"/>
            <a:ext cx="10578517" cy="1477328"/>
          </a:xfrm>
          <a:prstGeom prst="rect">
            <a:avLst/>
          </a:prstGeom>
          <a:noFill/>
        </p:spPr>
        <p:txBody>
          <a:bodyPr wrap="square" rtlCol="0">
            <a:spAutoFit/>
          </a:bodyPr>
          <a:lstStyle/>
          <a:p>
            <a:r>
              <a:rPr lang="en-US" altLang="zh-CN" dirty="0" smtClean="0"/>
              <a:t>	</a:t>
            </a:r>
            <a:r>
              <a:rPr lang="zh-CN" altLang="en-US" dirty="0" smtClean="0"/>
              <a:t>链表</a:t>
            </a:r>
            <a:r>
              <a:rPr lang="zh-CN" altLang="en-US" dirty="0"/>
              <a:t>提供了高效的节点重排能力，以及顺序性的节点访问方式，并且可以通过增删节点灵活地调整链表的长度</a:t>
            </a:r>
            <a:r>
              <a:rPr lang="zh-CN" altLang="en-US" dirty="0" smtClean="0"/>
              <a:t>。链表</a:t>
            </a:r>
            <a:r>
              <a:rPr lang="zh-CN" altLang="en-US" dirty="0"/>
              <a:t>内置在许多高级的编程语言中，因为</a:t>
            </a:r>
            <a:r>
              <a:rPr lang="en-US" altLang="zh-CN" dirty="0" err="1"/>
              <a:t>Redis</a:t>
            </a:r>
            <a:r>
              <a:rPr lang="zh-CN" altLang="en-US" dirty="0"/>
              <a:t>使用的</a:t>
            </a:r>
            <a:r>
              <a:rPr lang="en-US" altLang="zh-CN" dirty="0"/>
              <a:t>C</a:t>
            </a:r>
            <a:r>
              <a:rPr lang="zh-CN" altLang="en-US" dirty="0"/>
              <a:t>语言并没有内置这种数据结构，所以</a:t>
            </a:r>
            <a:r>
              <a:rPr lang="en-US" altLang="zh-CN" dirty="0" err="1"/>
              <a:t>Redis</a:t>
            </a:r>
            <a:r>
              <a:rPr lang="zh-CN" altLang="en-US" dirty="0"/>
              <a:t>构建了自己的链表实现</a:t>
            </a:r>
            <a:r>
              <a:rPr lang="zh-CN" altLang="en-US" dirty="0" smtClean="0"/>
              <a:t>。当</a:t>
            </a:r>
            <a:r>
              <a:rPr lang="zh-CN" altLang="en-US" dirty="0"/>
              <a:t>一个列表键包含了数量比较多的元素，又或者列表中包含的</a:t>
            </a:r>
            <a:r>
              <a:rPr lang="zh-CN" altLang="en-US" dirty="0" smtClean="0"/>
              <a:t>元素</a:t>
            </a:r>
            <a:r>
              <a:rPr lang="zh-CN" altLang="en-US" dirty="0"/>
              <a:t>都是比较长的字符串时，</a:t>
            </a:r>
            <a:r>
              <a:rPr lang="en-US" altLang="zh-CN" dirty="0" err="1" smtClean="0"/>
              <a:t>Redis</a:t>
            </a:r>
            <a:r>
              <a:rPr lang="zh-CN" altLang="en-US" dirty="0" smtClean="0"/>
              <a:t>就会</a:t>
            </a:r>
            <a:r>
              <a:rPr lang="zh-CN" altLang="en-US" dirty="0"/>
              <a:t>使用链表作为列表键的</a:t>
            </a:r>
            <a:r>
              <a:rPr lang="zh-CN" altLang="en-US" dirty="0" smtClean="0"/>
              <a:t>底层</a:t>
            </a:r>
            <a:r>
              <a:rPr lang="zh-CN" altLang="en-US" dirty="0"/>
              <a:t>实现。除了链表键之外，发布与订阅、慢查询、监视器等功能也使用到了</a:t>
            </a:r>
            <a:r>
              <a:rPr lang="zh-CN" altLang="en-US" dirty="0" smtClean="0"/>
              <a:t>链表。</a:t>
            </a:r>
            <a:endParaRPr lang="zh-CN" altLang="en-US" dirty="0"/>
          </a:p>
        </p:txBody>
      </p:sp>
      <p:sp>
        <p:nvSpPr>
          <p:cNvPr id="11" name="标题 1"/>
          <p:cNvSpPr>
            <a:spLocks noGrp="1"/>
          </p:cNvSpPr>
          <p:nvPr>
            <p:ph type="ctrTitle"/>
          </p:nvPr>
        </p:nvSpPr>
        <p:spPr>
          <a:xfrm>
            <a:off x="914401" y="218942"/>
            <a:ext cx="9646276" cy="772733"/>
          </a:xfrm>
        </p:spPr>
        <p:txBody>
          <a:bodyPr/>
          <a:lstStyle/>
          <a:p>
            <a:pPr algn="ctr"/>
            <a:r>
              <a:rPr lang="zh-CN" altLang="en-US" sz="3600" dirty="0"/>
              <a:t>一</a:t>
            </a:r>
            <a:r>
              <a:rPr lang="zh-CN" altLang="en-US" sz="3600" dirty="0" smtClean="0"/>
              <a:t>、</a:t>
            </a:r>
            <a:r>
              <a:rPr lang="en-US" altLang="zh-CN" sz="3600" dirty="0"/>
              <a:t> </a:t>
            </a:r>
            <a:r>
              <a:rPr lang="en-US" altLang="zh-CN" sz="3600" dirty="0" err="1"/>
              <a:t>Redis</a:t>
            </a:r>
            <a:r>
              <a:rPr lang="zh-CN" altLang="en-US" sz="3600" dirty="0" smtClean="0"/>
              <a:t>数据结构</a:t>
            </a:r>
            <a:r>
              <a:rPr lang="en-US" altLang="zh-CN" sz="3600" dirty="0" smtClean="0"/>
              <a:t>—</a:t>
            </a:r>
            <a:r>
              <a:rPr lang="zh-CN" altLang="en-US" sz="3600" dirty="0"/>
              <a:t>链表</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112" y="3982760"/>
            <a:ext cx="6513992"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62" y="2965508"/>
            <a:ext cx="4112775" cy="320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4883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 calcmode="lin" valueType="num">
                                      <p:cBhvr additive="base">
                                        <p:cTn id="14" dur="500" fill="hold"/>
                                        <p:tgtEl>
                                          <p:spTgt spid="2051"/>
                                        </p:tgtEl>
                                        <p:attrNameLst>
                                          <p:attrName>ppt_x</p:attrName>
                                        </p:attrNameLst>
                                      </p:cBhvr>
                                      <p:tavLst>
                                        <p:tav tm="0">
                                          <p:val>
                                            <p:strVal val="#ppt_x"/>
                                          </p:val>
                                        </p:tav>
                                        <p:tav tm="100000">
                                          <p:val>
                                            <p:strVal val="#ppt_x"/>
                                          </p:val>
                                        </p:tav>
                                      </p:tavLst>
                                    </p:anim>
                                    <p:anim calcmode="lin" valueType="num">
                                      <p:cBhvr additive="base">
                                        <p:cTn id="15" dur="500" fill="hold"/>
                                        <p:tgtEl>
                                          <p:spTgt spid="2051"/>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additive="base">
                                        <p:cTn id="18" dur="500" fill="hold"/>
                                        <p:tgtEl>
                                          <p:spTgt spid="2050"/>
                                        </p:tgtEl>
                                        <p:attrNameLst>
                                          <p:attrName>ppt_x</p:attrName>
                                        </p:attrNameLst>
                                      </p:cBhvr>
                                      <p:tavLst>
                                        <p:tav tm="0">
                                          <p:val>
                                            <p:strVal val="#ppt_x"/>
                                          </p:val>
                                        </p:tav>
                                        <p:tav tm="100000">
                                          <p:val>
                                            <p:strVal val="#ppt_x"/>
                                          </p:val>
                                        </p:tav>
                                      </p:tavLst>
                                    </p:anim>
                                    <p:anim calcmode="lin" valueType="num">
                                      <p:cBhvr additive="base">
                                        <p:cTn id="19"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6" name="文本框 5"/>
          <p:cNvSpPr txBox="1"/>
          <p:nvPr/>
        </p:nvSpPr>
        <p:spPr>
          <a:xfrm>
            <a:off x="1046732" y="1102396"/>
            <a:ext cx="9569003" cy="553998"/>
          </a:xfrm>
          <a:prstGeom prst="rect">
            <a:avLst/>
          </a:prstGeom>
          <a:noFill/>
        </p:spPr>
        <p:txBody>
          <a:bodyPr wrap="square" rtlCol="0">
            <a:spAutoFit/>
          </a:bodyPr>
          <a:lstStyle/>
          <a:p>
            <a:pPr>
              <a:lnSpc>
                <a:spcPct val="150000"/>
              </a:lnSpc>
            </a:pPr>
            <a:r>
              <a:rPr lang="en-US" altLang="zh-CN"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sp>
        <p:nvSpPr>
          <p:cNvPr id="3" name="TextBox 2"/>
          <p:cNvSpPr txBox="1"/>
          <p:nvPr/>
        </p:nvSpPr>
        <p:spPr>
          <a:xfrm>
            <a:off x="643945" y="1056229"/>
            <a:ext cx="10580526" cy="1200329"/>
          </a:xfrm>
          <a:prstGeom prst="rect">
            <a:avLst/>
          </a:prstGeom>
          <a:noFill/>
        </p:spPr>
        <p:txBody>
          <a:bodyPr wrap="square" rtlCol="0">
            <a:spAutoFit/>
          </a:bodyPr>
          <a:lstStyle/>
          <a:p>
            <a:r>
              <a:rPr lang="en-US" altLang="zh-CN" dirty="0" smtClean="0"/>
              <a:t>	</a:t>
            </a:r>
            <a:r>
              <a:rPr lang="zh-CN" altLang="en-US" dirty="0" smtClean="0"/>
              <a:t>字典</a:t>
            </a:r>
            <a:r>
              <a:rPr lang="zh-CN" altLang="en-US" dirty="0"/>
              <a:t>，是一种用于保存键值对的抽象数据结构，</a:t>
            </a:r>
            <a:r>
              <a:rPr lang="en-US" altLang="zh-CN" dirty="0"/>
              <a:t>C</a:t>
            </a:r>
            <a:r>
              <a:rPr lang="zh-CN" altLang="en-US" dirty="0"/>
              <a:t>语言没有内置这种数据结构，因此</a:t>
            </a:r>
            <a:r>
              <a:rPr lang="en-US" altLang="zh-CN" dirty="0" err="1"/>
              <a:t>Redis</a:t>
            </a:r>
            <a:r>
              <a:rPr lang="zh-CN" altLang="en-US" dirty="0"/>
              <a:t>构建了自己的字典实现。字典在</a:t>
            </a:r>
            <a:r>
              <a:rPr lang="en-US" altLang="zh-CN" dirty="0" err="1"/>
              <a:t>Redis</a:t>
            </a:r>
            <a:r>
              <a:rPr lang="zh-CN" altLang="en-US" dirty="0"/>
              <a:t>中的应用相当广泛，比如</a:t>
            </a:r>
            <a:r>
              <a:rPr lang="en-US" altLang="zh-CN" dirty="0" err="1"/>
              <a:t>Redis</a:t>
            </a:r>
            <a:r>
              <a:rPr lang="zh-CN" altLang="en-US" dirty="0"/>
              <a:t>的数据库就是使用字典作为底层实现的，对数据库的增、删、改、查等操作也是构建在对字典的操作之上</a:t>
            </a:r>
            <a:r>
              <a:rPr lang="zh-CN" altLang="en-US" dirty="0" smtClean="0"/>
              <a:t>。</a:t>
            </a:r>
            <a:endParaRPr lang="en-US" altLang="zh-CN" dirty="0" smtClean="0"/>
          </a:p>
          <a:p>
            <a:r>
              <a:rPr lang="en-US" altLang="zh-CN" dirty="0" smtClean="0"/>
              <a:t>     </a:t>
            </a:r>
            <a:endParaRPr lang="zh-CN" altLang="en-US" dirty="0"/>
          </a:p>
        </p:txBody>
      </p:sp>
      <p:sp>
        <p:nvSpPr>
          <p:cNvPr id="11" name="标题 1"/>
          <p:cNvSpPr>
            <a:spLocks noGrp="1"/>
          </p:cNvSpPr>
          <p:nvPr>
            <p:ph type="ctrTitle"/>
          </p:nvPr>
        </p:nvSpPr>
        <p:spPr>
          <a:xfrm>
            <a:off x="914401" y="218942"/>
            <a:ext cx="9646276" cy="772733"/>
          </a:xfrm>
        </p:spPr>
        <p:txBody>
          <a:bodyPr/>
          <a:lstStyle/>
          <a:p>
            <a:pPr algn="ctr"/>
            <a:r>
              <a:rPr lang="zh-CN" altLang="en-US" sz="3600" dirty="0"/>
              <a:t>一</a:t>
            </a:r>
            <a:r>
              <a:rPr lang="zh-CN" altLang="en-US" sz="3600" dirty="0" smtClean="0"/>
              <a:t>、</a:t>
            </a:r>
            <a:r>
              <a:rPr lang="en-US" altLang="zh-CN" sz="3600" dirty="0"/>
              <a:t> </a:t>
            </a:r>
            <a:r>
              <a:rPr lang="en-US" altLang="zh-CN" sz="3600" dirty="0" err="1"/>
              <a:t>Redis</a:t>
            </a:r>
            <a:r>
              <a:rPr lang="zh-CN" altLang="en-US" sz="3600" dirty="0" smtClean="0"/>
              <a:t>数据结构</a:t>
            </a:r>
            <a:r>
              <a:rPr lang="en-US" altLang="zh-CN" sz="3600" dirty="0" smtClean="0"/>
              <a:t>—</a:t>
            </a:r>
            <a:r>
              <a:rPr lang="zh-CN" altLang="en-US" sz="3600" dirty="0"/>
              <a:t>字典</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341" y="2256558"/>
            <a:ext cx="92202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4193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 calcmode="lin" valueType="num">
                                      <p:cBhvr additive="base">
                                        <p:cTn id="14" dur="500" fill="hold"/>
                                        <p:tgtEl>
                                          <p:spTgt spid="4098"/>
                                        </p:tgtEl>
                                        <p:attrNameLst>
                                          <p:attrName>ppt_x</p:attrName>
                                        </p:attrNameLst>
                                      </p:cBhvr>
                                      <p:tavLst>
                                        <p:tav tm="0">
                                          <p:val>
                                            <p:strVal val="#ppt_x"/>
                                          </p:val>
                                        </p:tav>
                                        <p:tav tm="100000">
                                          <p:val>
                                            <p:strVal val="#ppt_x"/>
                                          </p:val>
                                        </p:tav>
                                      </p:tavLst>
                                    </p:anim>
                                    <p:anim calcmode="lin" valueType="num">
                                      <p:cBhvr additive="base">
                                        <p:cTn id="15"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6" name="文本框 5"/>
          <p:cNvSpPr txBox="1"/>
          <p:nvPr/>
        </p:nvSpPr>
        <p:spPr>
          <a:xfrm>
            <a:off x="1046732" y="1102396"/>
            <a:ext cx="9569003" cy="553998"/>
          </a:xfrm>
          <a:prstGeom prst="rect">
            <a:avLst/>
          </a:prstGeom>
          <a:noFill/>
        </p:spPr>
        <p:txBody>
          <a:bodyPr wrap="square" rtlCol="0">
            <a:spAutoFit/>
          </a:bodyPr>
          <a:lstStyle/>
          <a:p>
            <a:pPr>
              <a:lnSpc>
                <a:spcPct val="150000"/>
              </a:lnSpc>
            </a:pPr>
            <a:r>
              <a:rPr lang="en-US" altLang="zh-CN"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sp>
        <p:nvSpPr>
          <p:cNvPr id="3" name="TextBox 2"/>
          <p:cNvSpPr txBox="1"/>
          <p:nvPr/>
        </p:nvSpPr>
        <p:spPr>
          <a:xfrm>
            <a:off x="746620" y="1264651"/>
            <a:ext cx="10578517" cy="1477328"/>
          </a:xfrm>
          <a:prstGeom prst="rect">
            <a:avLst/>
          </a:prstGeom>
          <a:noFill/>
        </p:spPr>
        <p:txBody>
          <a:bodyPr wrap="square" rtlCol="0">
            <a:spAutoFit/>
          </a:bodyPr>
          <a:lstStyle/>
          <a:p>
            <a:r>
              <a:rPr lang="zh-CN" altLang="en-US" dirty="0" smtClean="0"/>
              <a:t>    整数</a:t>
            </a:r>
            <a:r>
              <a:rPr lang="zh-CN" altLang="en-US" dirty="0"/>
              <a:t>集合是集合键的底层实现之一，当一个集合只包含整数值元素，并且这个元素</a:t>
            </a:r>
            <a:r>
              <a:rPr lang="zh-CN" altLang="en-US" dirty="0" smtClean="0"/>
              <a:t>数量不</a:t>
            </a:r>
            <a:r>
              <a:rPr lang="zh-CN" altLang="en-US" dirty="0"/>
              <a:t>多时，</a:t>
            </a:r>
            <a:r>
              <a:rPr lang="en-US" altLang="zh-CN" dirty="0" err="1"/>
              <a:t>Redis</a:t>
            </a:r>
            <a:r>
              <a:rPr lang="zh-CN" altLang="en-US" dirty="0"/>
              <a:t>就会使用整数集合作为集合键的底层实现</a:t>
            </a:r>
            <a:r>
              <a:rPr lang="zh-CN" altLang="en-US" dirty="0" smtClean="0"/>
              <a:t>。</a:t>
            </a:r>
            <a:endParaRPr lang="en-US" altLang="zh-CN" dirty="0" smtClean="0"/>
          </a:p>
          <a:p>
            <a:r>
              <a:rPr lang="en-US" altLang="zh-CN" dirty="0"/>
              <a:t> </a:t>
            </a:r>
            <a:r>
              <a:rPr lang="en-US" altLang="zh-CN" dirty="0" smtClean="0"/>
              <a:t>   contents</a:t>
            </a:r>
            <a:r>
              <a:rPr lang="zh-CN" altLang="en-US" dirty="0"/>
              <a:t>数组是整数集合的底层实现：整数集合的每个元素都是</a:t>
            </a:r>
            <a:r>
              <a:rPr lang="en-US" altLang="zh-CN" dirty="0"/>
              <a:t>contents</a:t>
            </a:r>
            <a:r>
              <a:rPr lang="zh-CN" altLang="en-US" dirty="0"/>
              <a:t>数组的一个数组项，各个项在数组中从小到大有序排列，并且数组中不包含任何重复项</a:t>
            </a:r>
            <a:r>
              <a:rPr lang="zh-CN" altLang="en-US" dirty="0" smtClean="0"/>
              <a:t>。</a:t>
            </a:r>
            <a:r>
              <a:rPr lang="en-US" altLang="zh-CN" dirty="0" smtClean="0"/>
              <a:t>length</a:t>
            </a:r>
            <a:r>
              <a:rPr lang="zh-CN" altLang="en-US" dirty="0"/>
              <a:t>属性记录了整数集合包含的元素数量，也即是</a:t>
            </a:r>
            <a:r>
              <a:rPr lang="en-US" altLang="zh-CN" dirty="0"/>
              <a:t>contents</a:t>
            </a:r>
            <a:r>
              <a:rPr lang="zh-CN" altLang="en-US" dirty="0"/>
              <a:t>数组的长度。</a:t>
            </a:r>
          </a:p>
        </p:txBody>
      </p:sp>
      <p:sp>
        <p:nvSpPr>
          <p:cNvPr id="11" name="标题 1"/>
          <p:cNvSpPr>
            <a:spLocks noGrp="1"/>
          </p:cNvSpPr>
          <p:nvPr>
            <p:ph type="ctrTitle"/>
          </p:nvPr>
        </p:nvSpPr>
        <p:spPr>
          <a:xfrm>
            <a:off x="891898" y="28669"/>
            <a:ext cx="9646276" cy="772733"/>
          </a:xfrm>
        </p:spPr>
        <p:txBody>
          <a:bodyPr/>
          <a:lstStyle/>
          <a:p>
            <a:pPr algn="ctr"/>
            <a:r>
              <a:rPr lang="zh-CN" altLang="en-US" sz="3600" dirty="0"/>
              <a:t>一</a:t>
            </a:r>
            <a:r>
              <a:rPr lang="zh-CN" altLang="en-US" sz="3600" dirty="0" smtClean="0"/>
              <a:t>、</a:t>
            </a:r>
            <a:r>
              <a:rPr lang="en-US" altLang="zh-CN" sz="3600" dirty="0"/>
              <a:t> </a:t>
            </a:r>
            <a:r>
              <a:rPr lang="en-US" altLang="zh-CN" sz="3600" dirty="0" err="1"/>
              <a:t>Redis</a:t>
            </a:r>
            <a:r>
              <a:rPr lang="zh-CN" altLang="en-US" sz="3600" dirty="0" smtClean="0"/>
              <a:t>数据结构</a:t>
            </a:r>
            <a:r>
              <a:rPr lang="en-US" altLang="zh-CN" sz="3600" dirty="0" smtClean="0"/>
              <a:t>—</a:t>
            </a:r>
            <a:r>
              <a:rPr lang="zh-CN" altLang="en-US" sz="3600" dirty="0" smtClean="0"/>
              <a:t>整数集合</a:t>
            </a:r>
            <a:endParaRPr lang="zh-CN" altLang="en-US" sz="3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61" y="3556911"/>
            <a:ext cx="2463569" cy="2080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44" y="2882675"/>
            <a:ext cx="2621911" cy="2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6032" y="3171913"/>
            <a:ext cx="7053634" cy="220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76" y="-75501"/>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9416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1000"/>
                                        <p:tgtEl>
                                          <p:spTgt spid="9219"/>
                                        </p:tgtEl>
                                      </p:cBhvr>
                                    </p:animEffect>
                                    <p:anim calcmode="lin" valueType="num">
                                      <p:cBhvr>
                                        <p:cTn id="8" dur="1000" fill="hold"/>
                                        <p:tgtEl>
                                          <p:spTgt spid="9219"/>
                                        </p:tgtEl>
                                        <p:attrNameLst>
                                          <p:attrName>ppt_x</p:attrName>
                                        </p:attrNameLst>
                                      </p:cBhvr>
                                      <p:tavLst>
                                        <p:tav tm="0">
                                          <p:val>
                                            <p:strVal val="#ppt_x"/>
                                          </p:val>
                                        </p:tav>
                                        <p:tav tm="100000">
                                          <p:val>
                                            <p:strVal val="#ppt_x"/>
                                          </p:val>
                                        </p:tav>
                                      </p:tavLst>
                                    </p:anim>
                                    <p:anim calcmode="lin" valueType="num">
                                      <p:cBhvr>
                                        <p:cTn id="9" dur="1000" fill="hold"/>
                                        <p:tgtEl>
                                          <p:spTgt spid="92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218"/>
                                        </p:tgtEl>
                                        <p:attrNameLst>
                                          <p:attrName>style.visibility</p:attrName>
                                        </p:attrNameLst>
                                      </p:cBhvr>
                                      <p:to>
                                        <p:strVal val="visible"/>
                                      </p:to>
                                    </p:set>
                                    <p:animEffect transition="in" filter="fade">
                                      <p:cBhvr>
                                        <p:cTn id="17" dur="1000"/>
                                        <p:tgtEl>
                                          <p:spTgt spid="9218"/>
                                        </p:tgtEl>
                                      </p:cBhvr>
                                    </p:animEffect>
                                    <p:anim calcmode="lin" valueType="num">
                                      <p:cBhvr>
                                        <p:cTn id="18" dur="1000" fill="hold"/>
                                        <p:tgtEl>
                                          <p:spTgt spid="9218"/>
                                        </p:tgtEl>
                                        <p:attrNameLst>
                                          <p:attrName>ppt_x</p:attrName>
                                        </p:attrNameLst>
                                      </p:cBhvr>
                                      <p:tavLst>
                                        <p:tav tm="0">
                                          <p:val>
                                            <p:strVal val="#ppt_x"/>
                                          </p:val>
                                        </p:tav>
                                        <p:tav tm="100000">
                                          <p:val>
                                            <p:strVal val="#ppt_x"/>
                                          </p:val>
                                        </p:tav>
                                      </p:tavLst>
                                    </p:anim>
                                    <p:anim calcmode="lin" valueType="num">
                                      <p:cBhvr>
                                        <p:cTn id="1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220"/>
                                        </p:tgtEl>
                                        <p:attrNameLst>
                                          <p:attrName>style.visibility</p:attrName>
                                        </p:attrNameLst>
                                      </p:cBhvr>
                                      <p:to>
                                        <p:strVal val="visible"/>
                                      </p:to>
                                    </p:set>
                                    <p:anim calcmode="lin" valueType="num">
                                      <p:cBhvr additive="base">
                                        <p:cTn id="24" dur="500" fill="hold"/>
                                        <p:tgtEl>
                                          <p:spTgt spid="9220"/>
                                        </p:tgtEl>
                                        <p:attrNameLst>
                                          <p:attrName>ppt_x</p:attrName>
                                        </p:attrNameLst>
                                      </p:cBhvr>
                                      <p:tavLst>
                                        <p:tav tm="0">
                                          <p:val>
                                            <p:strVal val="#ppt_x"/>
                                          </p:val>
                                        </p:tav>
                                        <p:tav tm="100000">
                                          <p:val>
                                            <p:strVal val="#ppt_x"/>
                                          </p:val>
                                        </p:tav>
                                      </p:tavLst>
                                    </p:anim>
                                    <p:anim calcmode="lin" valueType="num">
                                      <p:cBhvr additive="base">
                                        <p:cTn id="25"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6" name="文本框 5"/>
          <p:cNvSpPr txBox="1"/>
          <p:nvPr/>
        </p:nvSpPr>
        <p:spPr>
          <a:xfrm>
            <a:off x="1046732" y="1102396"/>
            <a:ext cx="9569003" cy="553998"/>
          </a:xfrm>
          <a:prstGeom prst="rect">
            <a:avLst/>
          </a:prstGeom>
          <a:noFill/>
        </p:spPr>
        <p:txBody>
          <a:bodyPr wrap="square" rtlCol="0">
            <a:spAutoFit/>
          </a:bodyPr>
          <a:lstStyle/>
          <a:p>
            <a:pPr>
              <a:lnSpc>
                <a:spcPct val="150000"/>
              </a:lnSpc>
            </a:pPr>
            <a:r>
              <a:rPr lang="en-US" altLang="zh-CN"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sp>
        <p:nvSpPr>
          <p:cNvPr id="3" name="TextBox 2"/>
          <p:cNvSpPr txBox="1"/>
          <p:nvPr/>
        </p:nvSpPr>
        <p:spPr>
          <a:xfrm>
            <a:off x="906011" y="1249960"/>
            <a:ext cx="10578517" cy="1200329"/>
          </a:xfrm>
          <a:prstGeom prst="rect">
            <a:avLst/>
          </a:prstGeom>
          <a:noFill/>
        </p:spPr>
        <p:txBody>
          <a:bodyPr wrap="square" rtlCol="0">
            <a:spAutoFit/>
          </a:bodyPr>
          <a:lstStyle/>
          <a:p>
            <a:r>
              <a:rPr lang="zh-CN" altLang="en-US" dirty="0" smtClean="0"/>
              <a:t>    压缩</a:t>
            </a:r>
            <a:r>
              <a:rPr lang="zh-CN" altLang="en-US" dirty="0"/>
              <a:t>列表是列表键和哈希键的底层实现，当一个列表键只包含少量列表项，并且每个</a:t>
            </a:r>
            <a:r>
              <a:rPr lang="zh-CN" altLang="en-US" dirty="0" smtClean="0"/>
              <a:t>列表</a:t>
            </a:r>
            <a:r>
              <a:rPr lang="zh-CN" altLang="en-US" dirty="0"/>
              <a:t>项要么就是小整数值，要么就是长度较短的字符串，那么</a:t>
            </a:r>
            <a:r>
              <a:rPr lang="en-US" altLang="zh-CN" dirty="0" err="1"/>
              <a:t>Redis</a:t>
            </a:r>
            <a:r>
              <a:rPr lang="zh-CN" altLang="en-US" dirty="0"/>
              <a:t>就会使用压缩列表</a:t>
            </a:r>
            <a:r>
              <a:rPr lang="zh-CN" altLang="en-US" dirty="0" smtClean="0"/>
              <a:t>作为</a:t>
            </a:r>
            <a:r>
              <a:rPr lang="zh-CN" altLang="en-US" dirty="0"/>
              <a:t>列表键的底层实现</a:t>
            </a:r>
            <a:r>
              <a:rPr lang="zh-CN" altLang="en-US" dirty="0" smtClean="0"/>
              <a:t>。</a:t>
            </a:r>
            <a:endParaRPr lang="en-US" altLang="zh-CN" dirty="0" smtClean="0"/>
          </a:p>
          <a:p>
            <a:r>
              <a:rPr lang="zh-CN" altLang="en-US" dirty="0" smtClean="0"/>
              <a:t>    压缩</a:t>
            </a:r>
            <a:r>
              <a:rPr lang="zh-CN" altLang="en-US" dirty="0"/>
              <a:t>列表是</a:t>
            </a:r>
            <a:r>
              <a:rPr lang="en-US" altLang="zh-CN" dirty="0" err="1"/>
              <a:t>Redis</a:t>
            </a:r>
            <a:r>
              <a:rPr lang="zh-CN" altLang="en-US" dirty="0"/>
              <a:t>为了节约内存而开发的，是由一系列特殊编码的连续内存块组成的顺序型数据结构。一个压缩列表可以包含任意多个节点，每个节点可以保存一个字节数组或者一个整数值。</a:t>
            </a:r>
          </a:p>
        </p:txBody>
      </p:sp>
      <p:sp>
        <p:nvSpPr>
          <p:cNvPr id="11" name="标题 1"/>
          <p:cNvSpPr>
            <a:spLocks noGrp="1"/>
          </p:cNvSpPr>
          <p:nvPr>
            <p:ph type="ctrTitle"/>
          </p:nvPr>
        </p:nvSpPr>
        <p:spPr>
          <a:xfrm>
            <a:off x="969459" y="40563"/>
            <a:ext cx="9646276" cy="772733"/>
          </a:xfrm>
        </p:spPr>
        <p:txBody>
          <a:bodyPr/>
          <a:lstStyle/>
          <a:p>
            <a:pPr algn="ctr"/>
            <a:r>
              <a:rPr lang="zh-CN" altLang="en-US" sz="3600" dirty="0"/>
              <a:t>一</a:t>
            </a:r>
            <a:r>
              <a:rPr lang="zh-CN" altLang="en-US" sz="3600" dirty="0" smtClean="0"/>
              <a:t>、</a:t>
            </a:r>
            <a:r>
              <a:rPr lang="en-US" altLang="zh-CN" sz="3600" dirty="0"/>
              <a:t> </a:t>
            </a:r>
            <a:r>
              <a:rPr lang="en-US" altLang="zh-CN" sz="3600" dirty="0" err="1"/>
              <a:t>Redis</a:t>
            </a:r>
            <a:r>
              <a:rPr lang="zh-CN" altLang="en-US" sz="3600" dirty="0" smtClean="0"/>
              <a:t>数据结构</a:t>
            </a:r>
            <a:r>
              <a:rPr lang="en-US" altLang="zh-CN" sz="3600" dirty="0" smtClean="0"/>
              <a:t>—</a:t>
            </a:r>
            <a:r>
              <a:rPr lang="zh-CN" altLang="en-US" sz="3600" dirty="0" smtClean="0"/>
              <a:t>压缩列表</a:t>
            </a:r>
            <a:endParaRPr lang="zh-CN" altLang="en-US" sz="36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031" y="2748007"/>
            <a:ext cx="80172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956" y="3562174"/>
            <a:ext cx="8836870" cy="28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4747"/>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5160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42"/>
                                        </p:tgtEl>
                                        <p:attrNameLst>
                                          <p:attrName>style.visibility</p:attrName>
                                        </p:attrNameLst>
                                      </p:cBhvr>
                                      <p:to>
                                        <p:strVal val="visible"/>
                                      </p:to>
                                    </p:set>
                                    <p:anim calcmode="lin" valueType="num">
                                      <p:cBhvr additive="base">
                                        <p:cTn id="14" dur="500" fill="hold"/>
                                        <p:tgtEl>
                                          <p:spTgt spid="10242"/>
                                        </p:tgtEl>
                                        <p:attrNameLst>
                                          <p:attrName>ppt_x</p:attrName>
                                        </p:attrNameLst>
                                      </p:cBhvr>
                                      <p:tavLst>
                                        <p:tav tm="0">
                                          <p:val>
                                            <p:strVal val="#ppt_x"/>
                                          </p:val>
                                        </p:tav>
                                        <p:tav tm="100000">
                                          <p:val>
                                            <p:strVal val="#ppt_x"/>
                                          </p:val>
                                        </p:tav>
                                      </p:tavLst>
                                    </p:anim>
                                    <p:anim calcmode="lin" valueType="num">
                                      <p:cBhvr additive="base">
                                        <p:cTn id="15" dur="500" fill="hold"/>
                                        <p:tgtEl>
                                          <p:spTgt spid="10242"/>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0243"/>
                                        </p:tgtEl>
                                        <p:attrNameLst>
                                          <p:attrName>style.visibility</p:attrName>
                                        </p:attrNameLst>
                                      </p:cBhvr>
                                      <p:to>
                                        <p:strVal val="visible"/>
                                      </p:to>
                                    </p:set>
                                    <p:anim calcmode="lin" valueType="num">
                                      <p:cBhvr additive="base">
                                        <p:cTn id="18" dur="500" fill="hold"/>
                                        <p:tgtEl>
                                          <p:spTgt spid="10243"/>
                                        </p:tgtEl>
                                        <p:attrNameLst>
                                          <p:attrName>ppt_x</p:attrName>
                                        </p:attrNameLst>
                                      </p:cBhvr>
                                      <p:tavLst>
                                        <p:tav tm="0">
                                          <p:val>
                                            <p:strVal val="#ppt_x"/>
                                          </p:val>
                                        </p:tav>
                                        <p:tav tm="100000">
                                          <p:val>
                                            <p:strVal val="#ppt_x"/>
                                          </p:val>
                                        </p:tav>
                                      </p:tavLst>
                                    </p:anim>
                                    <p:anim calcmode="lin" valueType="num">
                                      <p:cBhvr additive="base">
                                        <p:cTn id="19"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8" name="标题 1"/>
          <p:cNvSpPr>
            <a:spLocks noGrp="1"/>
          </p:cNvSpPr>
          <p:nvPr>
            <p:ph type="ctrTitle"/>
          </p:nvPr>
        </p:nvSpPr>
        <p:spPr>
          <a:xfrm>
            <a:off x="981513" y="32174"/>
            <a:ext cx="9646276" cy="772733"/>
          </a:xfrm>
        </p:spPr>
        <p:txBody>
          <a:bodyPr/>
          <a:lstStyle/>
          <a:p>
            <a:pPr algn="ctr"/>
            <a:r>
              <a:rPr lang="zh-CN" altLang="en-US" sz="3600" dirty="0" smtClean="0"/>
              <a:t>二、</a:t>
            </a:r>
            <a:r>
              <a:rPr lang="en-US" altLang="zh-CN" sz="3600" dirty="0"/>
              <a:t> </a:t>
            </a:r>
            <a:r>
              <a:rPr lang="en-US" altLang="zh-CN" sz="3600" dirty="0" err="1"/>
              <a:t>Redis</a:t>
            </a:r>
            <a:r>
              <a:rPr lang="zh-CN" altLang="en-US" sz="3600" dirty="0" smtClean="0"/>
              <a:t>对象</a:t>
            </a:r>
            <a:endParaRPr lang="zh-CN" altLang="en-US" sz="3600" dirty="0"/>
          </a:p>
        </p:txBody>
      </p:sp>
      <p:sp>
        <p:nvSpPr>
          <p:cNvPr id="9" name="TextBox 8"/>
          <p:cNvSpPr txBox="1"/>
          <p:nvPr/>
        </p:nvSpPr>
        <p:spPr>
          <a:xfrm>
            <a:off x="753001" y="1273076"/>
            <a:ext cx="11117421" cy="1754326"/>
          </a:xfrm>
          <a:prstGeom prst="rect">
            <a:avLst/>
          </a:prstGeom>
          <a:noFill/>
        </p:spPr>
        <p:txBody>
          <a:bodyPr wrap="square" rtlCol="0">
            <a:spAutoFit/>
          </a:bodyPr>
          <a:lstStyle/>
          <a:p>
            <a:r>
              <a:rPr lang="zh-CN" altLang="en-US" dirty="0" smtClean="0"/>
              <a:t>     </a:t>
            </a:r>
            <a:r>
              <a:rPr lang="en-US" altLang="zh-CN" dirty="0" err="1"/>
              <a:t>Redis</a:t>
            </a:r>
            <a:r>
              <a:rPr lang="zh-CN" altLang="en-US" dirty="0"/>
              <a:t>并没有直接</a:t>
            </a:r>
            <a:r>
              <a:rPr lang="zh-CN" altLang="en-US" dirty="0" smtClean="0"/>
              <a:t>使用前面所述的数据结构</a:t>
            </a:r>
            <a:r>
              <a:rPr lang="zh-CN" altLang="en-US" dirty="0"/>
              <a:t>来实现键值对数据库，而是基于这些数据结构创建了一个对象系统，这个系统包含字符串</a:t>
            </a:r>
            <a:r>
              <a:rPr lang="zh-CN" altLang="en-US" dirty="0" smtClean="0"/>
              <a:t>对象、</a:t>
            </a:r>
            <a:r>
              <a:rPr lang="zh-CN" altLang="en-US" dirty="0"/>
              <a:t>列表对象、哈希对象、集合对象和有序集合对象五种类型的</a:t>
            </a:r>
            <a:r>
              <a:rPr lang="zh-CN" altLang="en-US" dirty="0" smtClean="0"/>
              <a:t>对象</a:t>
            </a:r>
            <a:r>
              <a:rPr lang="zh-CN" altLang="en-US" dirty="0"/>
              <a:t>，每种对象都</a:t>
            </a:r>
            <a:r>
              <a:rPr lang="zh-CN" altLang="en-US" dirty="0" smtClean="0"/>
              <a:t>用到了</a:t>
            </a:r>
            <a:r>
              <a:rPr lang="zh-CN" altLang="en-US" dirty="0"/>
              <a:t>至少一种前面介绍的</a:t>
            </a:r>
            <a:r>
              <a:rPr lang="zh-CN" altLang="en-US" dirty="0" smtClean="0"/>
              <a:t>数据结构</a:t>
            </a:r>
            <a:r>
              <a:rPr lang="zh-CN" altLang="en-US" dirty="0"/>
              <a:t>。</a:t>
            </a:r>
            <a:r>
              <a:rPr lang="en-US" altLang="zh-CN" dirty="0" smtClean="0"/>
              <a:t> </a:t>
            </a:r>
            <a:r>
              <a:rPr lang="en-US" altLang="zh-CN" dirty="0" err="1"/>
              <a:t>Redis</a:t>
            </a:r>
            <a:r>
              <a:rPr lang="zh-CN" altLang="en-US" dirty="0"/>
              <a:t>使用对象来表示数据库中的键和值，每次当我们在</a:t>
            </a:r>
            <a:r>
              <a:rPr lang="en-US" altLang="zh-CN" dirty="0" err="1"/>
              <a:t>Redis</a:t>
            </a:r>
            <a:r>
              <a:rPr lang="zh-CN" altLang="en-US" dirty="0"/>
              <a:t>数据库中新创建一个键值对时，至少会创建两个对象，一个对象用作键值对的键（键对象），另一个用作键值对的值（值对象</a:t>
            </a:r>
            <a:r>
              <a:rPr lang="zh-CN" altLang="en-US" dirty="0" smtClean="0"/>
              <a:t>）。</a:t>
            </a:r>
            <a:endParaRPr lang="en-US" altLang="zh-CN" dirty="0" smtClean="0"/>
          </a:p>
          <a:p>
            <a:r>
              <a:rPr lang="en-US" altLang="zh-CN" dirty="0"/>
              <a:t>	</a:t>
            </a:r>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948" y="3189191"/>
            <a:ext cx="5069615" cy="247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44" y="3189191"/>
            <a:ext cx="3169535" cy="1970752"/>
          </a:xfrm>
          <a:prstGeom prst="rect">
            <a:avLst/>
          </a:prstGeom>
        </p:spPr>
      </p:pic>
      <p:sp>
        <p:nvSpPr>
          <p:cNvPr id="2" name="TextBox 1"/>
          <p:cNvSpPr txBox="1"/>
          <p:nvPr/>
        </p:nvSpPr>
        <p:spPr>
          <a:xfrm>
            <a:off x="2678205" y="4951849"/>
            <a:ext cx="1896975" cy="769441"/>
          </a:xfrm>
          <a:prstGeom prst="rect">
            <a:avLst/>
          </a:prstGeom>
          <a:noFill/>
        </p:spPr>
        <p:txBody>
          <a:bodyPr wrap="square" rtlCol="0">
            <a:spAutoFit/>
          </a:bodyPr>
          <a:lstStyle/>
          <a:p>
            <a:r>
              <a:rPr lang="en-US" altLang="zh-CN" sz="1100" dirty="0" smtClean="0"/>
              <a:t>raw</a:t>
            </a:r>
            <a:r>
              <a:rPr lang="zh-CN" altLang="en-US" sz="1100" dirty="0"/>
              <a:t>：简单动态字符串  </a:t>
            </a:r>
            <a:r>
              <a:rPr lang="en-US" altLang="zh-CN" sz="1100" dirty="0" err="1"/>
              <a:t>linkedlist</a:t>
            </a:r>
            <a:r>
              <a:rPr lang="en-US" altLang="zh-CN" sz="1100" dirty="0"/>
              <a:t>:</a:t>
            </a:r>
            <a:r>
              <a:rPr lang="zh-CN" altLang="en-US" sz="1100" dirty="0"/>
              <a:t>双端链表  </a:t>
            </a:r>
            <a:r>
              <a:rPr lang="en-US" altLang="zh-CN" sz="1100" dirty="0" err="1"/>
              <a:t>ziplist</a:t>
            </a:r>
            <a:r>
              <a:rPr lang="zh-CN" altLang="en-US" sz="1100" dirty="0"/>
              <a:t>：压缩</a:t>
            </a:r>
            <a:r>
              <a:rPr lang="zh-CN" altLang="en-US" sz="1100" dirty="0" smtClean="0"/>
              <a:t>列表 </a:t>
            </a:r>
            <a:r>
              <a:rPr lang="en-US" altLang="zh-CN" sz="1100" dirty="0" err="1" smtClean="0"/>
              <a:t>int:long</a:t>
            </a:r>
            <a:r>
              <a:rPr lang="zh-CN" altLang="en-US" sz="1100" dirty="0" smtClean="0"/>
              <a:t>类型整数</a:t>
            </a:r>
            <a:endParaRPr lang="zh-CN" altLang="en-US" sz="1100" dirty="0"/>
          </a:p>
          <a:p>
            <a:r>
              <a:rPr lang="en-US" altLang="zh-CN" sz="1100" dirty="0" err="1"/>
              <a:t>intset</a:t>
            </a:r>
            <a:r>
              <a:rPr lang="en-US" altLang="zh-CN" sz="1100" dirty="0"/>
              <a:t>:</a:t>
            </a:r>
            <a:r>
              <a:rPr lang="zh-CN" altLang="en-US" sz="1100" dirty="0"/>
              <a:t>整数集合 </a:t>
            </a:r>
            <a:r>
              <a:rPr lang="en-US" altLang="zh-CN" sz="1100" dirty="0" err="1" smtClean="0"/>
              <a:t>ht</a:t>
            </a:r>
            <a:r>
              <a:rPr lang="zh-CN" altLang="en-US" sz="1100" dirty="0" smtClean="0"/>
              <a:t>：</a:t>
            </a:r>
            <a:r>
              <a:rPr lang="zh-CN" altLang="en-US" sz="1100" dirty="0"/>
              <a:t>字典</a:t>
            </a:r>
          </a:p>
        </p:txBody>
      </p:sp>
      <p:sp>
        <p:nvSpPr>
          <p:cNvPr id="11" name="TextBox 10"/>
          <p:cNvSpPr txBox="1"/>
          <p:nvPr/>
        </p:nvSpPr>
        <p:spPr>
          <a:xfrm>
            <a:off x="9722840" y="3235848"/>
            <a:ext cx="1896975" cy="938719"/>
          </a:xfrm>
          <a:prstGeom prst="rect">
            <a:avLst/>
          </a:prstGeom>
          <a:noFill/>
        </p:spPr>
        <p:txBody>
          <a:bodyPr wrap="square" rtlCol="0">
            <a:spAutoFit/>
          </a:bodyPr>
          <a:lstStyle/>
          <a:p>
            <a:r>
              <a:rPr lang="en-US" altLang="zh-CN" sz="1100" dirty="0" smtClean="0"/>
              <a:t>string</a:t>
            </a:r>
            <a:r>
              <a:rPr lang="zh-CN" altLang="en-US" sz="1100" dirty="0" smtClean="0"/>
              <a:t>：字符串对象  </a:t>
            </a:r>
            <a:endParaRPr lang="en-US" altLang="zh-CN" sz="1100" dirty="0"/>
          </a:p>
          <a:p>
            <a:r>
              <a:rPr lang="en-US" altLang="zh-CN" sz="1100" dirty="0" smtClean="0"/>
              <a:t>list:</a:t>
            </a:r>
            <a:r>
              <a:rPr lang="zh-CN" altLang="en-US" sz="1100" dirty="0" smtClean="0"/>
              <a:t>列表对象  </a:t>
            </a:r>
            <a:endParaRPr lang="en-US" altLang="zh-CN" sz="1100" dirty="0" smtClean="0"/>
          </a:p>
          <a:p>
            <a:r>
              <a:rPr lang="en-US" altLang="zh-CN" sz="1100" dirty="0" smtClean="0"/>
              <a:t>hash</a:t>
            </a:r>
            <a:r>
              <a:rPr lang="zh-CN" altLang="en-US" sz="1100" dirty="0" smtClean="0"/>
              <a:t>：哈希对象</a:t>
            </a:r>
            <a:endParaRPr lang="en-US" altLang="zh-CN" sz="1100" dirty="0" smtClean="0"/>
          </a:p>
          <a:p>
            <a:r>
              <a:rPr lang="en-US" altLang="zh-CN" sz="1100" dirty="0" smtClean="0"/>
              <a:t>Set:</a:t>
            </a:r>
            <a:r>
              <a:rPr lang="zh-CN" altLang="en-US" sz="1100" dirty="0" smtClean="0"/>
              <a:t>集合对象</a:t>
            </a:r>
            <a:endParaRPr lang="zh-CN" altLang="en-US" sz="1100" dirty="0"/>
          </a:p>
          <a:p>
            <a:r>
              <a:rPr lang="en-US" altLang="zh-CN" sz="1100" dirty="0" smtClean="0"/>
              <a:t>Sorted set:</a:t>
            </a:r>
            <a:r>
              <a:rPr lang="zh-CN" altLang="en-US" sz="1100" dirty="0" smtClean="0"/>
              <a:t>有序集合对象</a:t>
            </a:r>
            <a:endParaRPr lang="zh-CN" altLang="en-US" sz="1100" dirty="0"/>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19" y="-37971"/>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959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8" name="标题 1"/>
          <p:cNvSpPr>
            <a:spLocks noGrp="1"/>
          </p:cNvSpPr>
          <p:nvPr>
            <p:ph type="ctrTitle"/>
          </p:nvPr>
        </p:nvSpPr>
        <p:spPr>
          <a:xfrm>
            <a:off x="922790" y="104170"/>
            <a:ext cx="9646276" cy="772733"/>
          </a:xfrm>
        </p:spPr>
        <p:txBody>
          <a:bodyPr/>
          <a:lstStyle/>
          <a:p>
            <a:pPr algn="ctr"/>
            <a:r>
              <a:rPr lang="zh-CN" altLang="en-US" sz="3600" dirty="0" smtClean="0"/>
              <a:t>二、</a:t>
            </a:r>
            <a:r>
              <a:rPr lang="en-US" altLang="zh-CN" sz="3600" dirty="0"/>
              <a:t> </a:t>
            </a:r>
            <a:r>
              <a:rPr lang="en-US" altLang="zh-CN" sz="3600" dirty="0" err="1"/>
              <a:t>Redis</a:t>
            </a:r>
            <a:r>
              <a:rPr lang="zh-CN" altLang="en-US" sz="3600" dirty="0" smtClean="0"/>
              <a:t>对象</a:t>
            </a:r>
            <a:endParaRPr lang="zh-CN" alt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29" y="2725850"/>
            <a:ext cx="7661156" cy="2015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2729" y="994479"/>
            <a:ext cx="10748306" cy="1754326"/>
          </a:xfrm>
          <a:prstGeom prst="rect">
            <a:avLst/>
          </a:prstGeom>
          <a:noFill/>
        </p:spPr>
        <p:txBody>
          <a:bodyPr wrap="square" rtlCol="0">
            <a:spAutoFit/>
          </a:bodyPr>
          <a:lstStyle/>
          <a:p>
            <a:pPr>
              <a:lnSpc>
                <a:spcPct val="150000"/>
              </a:lnSpc>
            </a:pPr>
            <a:r>
              <a:rPr lang="zh-CN" altLang="en-US" dirty="0" smtClean="0"/>
              <a:t>     通过</a:t>
            </a:r>
            <a:r>
              <a:rPr lang="en-US" altLang="zh-CN" dirty="0"/>
              <a:t>encoding</a:t>
            </a:r>
            <a:r>
              <a:rPr lang="zh-CN" altLang="en-US" dirty="0"/>
              <a:t>属性来设定对象所使用的编码，而不是为特定的对象关联一种固定的编码，极大地提升了</a:t>
            </a:r>
            <a:r>
              <a:rPr lang="en-US" altLang="zh-CN" dirty="0" err="1"/>
              <a:t>Redis</a:t>
            </a:r>
            <a:r>
              <a:rPr lang="zh-CN" altLang="en-US" dirty="0"/>
              <a:t>的灵活性和效率，可以根据不同的场景设置不同的编码，从而优化对象在某一场景下的效率。例如，当列表对象包含元素比较少时，</a:t>
            </a:r>
            <a:r>
              <a:rPr lang="en-US" altLang="zh-CN" dirty="0" err="1"/>
              <a:t>Redis</a:t>
            </a:r>
            <a:r>
              <a:rPr lang="zh-CN" altLang="en-US" dirty="0"/>
              <a:t>使用压缩列表作为</a:t>
            </a:r>
            <a:r>
              <a:rPr lang="zh-CN" altLang="en-US" dirty="0" smtClean="0"/>
              <a:t>列表对象</a:t>
            </a:r>
            <a:r>
              <a:rPr lang="zh-CN" altLang="en-US" dirty="0"/>
              <a:t>的底层实现</a:t>
            </a:r>
            <a:r>
              <a:rPr lang="zh-CN" altLang="en-US" dirty="0" smtClean="0"/>
              <a:t>。每种类型的对象都至少使用了两种不同的编码，如下表所示：</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321" y="5005855"/>
            <a:ext cx="8056489" cy="1392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114" y="4966283"/>
            <a:ext cx="3313651" cy="137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3910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23"/>
                                        </p:tgtEl>
                                        <p:attrNameLst>
                                          <p:attrName>style.visibility</p:attrName>
                                        </p:attrNameLst>
                                      </p:cBhvr>
                                      <p:to>
                                        <p:strVal val="visible"/>
                                      </p:to>
                                    </p:set>
                                    <p:anim calcmode="lin" valueType="num">
                                      <p:cBhvr additive="base">
                                        <p:cTn id="23" dur="500" fill="hold"/>
                                        <p:tgtEl>
                                          <p:spTgt spid="5123"/>
                                        </p:tgtEl>
                                        <p:attrNameLst>
                                          <p:attrName>ppt_x</p:attrName>
                                        </p:attrNameLst>
                                      </p:cBhvr>
                                      <p:tavLst>
                                        <p:tav tm="0">
                                          <p:val>
                                            <p:strVal val="#ppt_x"/>
                                          </p:val>
                                        </p:tav>
                                        <p:tav tm="100000">
                                          <p:val>
                                            <p:strVal val="#ppt_x"/>
                                          </p:val>
                                        </p:tav>
                                      </p:tavLst>
                                    </p:anim>
                                    <p:anim calcmode="lin" valueType="num">
                                      <p:cBhvr additive="base">
                                        <p:cTn id="24"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8" name="标题 1"/>
          <p:cNvSpPr>
            <a:spLocks noGrp="1"/>
          </p:cNvSpPr>
          <p:nvPr>
            <p:ph type="ctrTitle"/>
          </p:nvPr>
        </p:nvSpPr>
        <p:spPr>
          <a:xfrm>
            <a:off x="1075386" y="109885"/>
            <a:ext cx="9646276" cy="772733"/>
          </a:xfrm>
        </p:spPr>
        <p:txBody>
          <a:bodyPr/>
          <a:lstStyle/>
          <a:p>
            <a:pPr algn="ctr"/>
            <a:r>
              <a:rPr lang="zh-CN" altLang="en-US" sz="3600" dirty="0" smtClean="0"/>
              <a:t>二、</a:t>
            </a:r>
            <a:r>
              <a:rPr lang="en-US" altLang="zh-CN" sz="3600" dirty="0"/>
              <a:t> </a:t>
            </a:r>
            <a:r>
              <a:rPr lang="en-US" altLang="zh-CN" sz="3600" dirty="0" err="1"/>
              <a:t>Redis</a:t>
            </a:r>
            <a:r>
              <a:rPr lang="zh-CN" altLang="en-US" sz="3600" dirty="0" smtClean="0"/>
              <a:t>对象</a:t>
            </a:r>
            <a:r>
              <a:rPr lang="en-US" altLang="zh-CN" sz="3600" dirty="0" smtClean="0"/>
              <a:t>—</a:t>
            </a:r>
            <a:r>
              <a:rPr lang="zh-CN" altLang="en-US" sz="3600" dirty="0" smtClean="0"/>
              <a:t>内存回收、对象共享</a:t>
            </a:r>
            <a:endParaRPr lang="zh-CN" altLang="en-US" sz="3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 y="2819414"/>
            <a:ext cx="3344544" cy="181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90561" y="931178"/>
            <a:ext cx="11137916" cy="1754326"/>
          </a:xfrm>
          <a:prstGeom prst="rect">
            <a:avLst/>
          </a:prstGeom>
          <a:noFill/>
        </p:spPr>
        <p:txBody>
          <a:bodyPr wrap="square" rtlCol="0">
            <a:spAutoFit/>
          </a:bodyPr>
          <a:lstStyle/>
          <a:p>
            <a:r>
              <a:rPr lang="zh-CN" altLang="en-US" dirty="0" smtClean="0"/>
              <a:t>      由于</a:t>
            </a:r>
            <a:r>
              <a:rPr lang="en-US" altLang="zh-CN" dirty="0"/>
              <a:t>C</a:t>
            </a:r>
            <a:r>
              <a:rPr lang="zh-CN" altLang="en-US" dirty="0"/>
              <a:t>语言并不具备自动内存回收功能，所以</a:t>
            </a:r>
            <a:r>
              <a:rPr lang="en-US" altLang="zh-CN" dirty="0" err="1"/>
              <a:t>Redis</a:t>
            </a:r>
            <a:r>
              <a:rPr lang="zh-CN" altLang="en-US" dirty="0"/>
              <a:t>在自己的对象系统中构建了一个引用计数（</a:t>
            </a:r>
            <a:r>
              <a:rPr lang="en-US" altLang="zh-CN" dirty="0"/>
              <a:t>reference counting</a:t>
            </a:r>
            <a:r>
              <a:rPr lang="zh-CN" altLang="en-US" dirty="0"/>
              <a:t>）技术实现内存回收机制，通过这一机制，程序可以跟踪对象的引用计数信息，在适当的时候自动释放对象并进行内存回收</a:t>
            </a:r>
            <a:r>
              <a:rPr lang="zh-CN" altLang="en-US" dirty="0" smtClean="0"/>
              <a:t>。</a:t>
            </a:r>
            <a:endParaRPr lang="en-US" altLang="zh-CN" dirty="0" smtClean="0"/>
          </a:p>
          <a:p>
            <a:r>
              <a:rPr lang="en-US" altLang="zh-CN" dirty="0"/>
              <a:t>	</a:t>
            </a:r>
            <a:r>
              <a:rPr lang="en-US" altLang="zh-CN" dirty="0" err="1" smtClean="0"/>
              <a:t>Redis</a:t>
            </a:r>
            <a:r>
              <a:rPr lang="zh-CN" altLang="en-US" dirty="0" smtClean="0"/>
              <a:t>还通过引用计数技术实现对象共享机制，这一机制可以在适当的条件下，通过让多个数据库键共享一个对象来节省内存。当数据库中保存的相同值对象越多，对象共享机制就能节约越多的内存。</a:t>
            </a:r>
            <a:endParaRPr lang="en-US" altLang="zh-CN" dirty="0" smtClean="0"/>
          </a:p>
          <a:p>
            <a:endParaRPr lang="zh-CN" altLang="en-US" dirty="0"/>
          </a:p>
        </p:txBody>
      </p:sp>
      <p:sp>
        <p:nvSpPr>
          <p:cNvPr id="3" name="TextBox 2"/>
          <p:cNvSpPr txBox="1"/>
          <p:nvPr/>
        </p:nvSpPr>
        <p:spPr>
          <a:xfrm>
            <a:off x="5560896" y="2432827"/>
            <a:ext cx="5377284" cy="2585323"/>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）在</a:t>
            </a:r>
            <a:r>
              <a:rPr lang="zh-CN" altLang="en-US" dirty="0"/>
              <a:t>创建一个新对象时，引用计数的值会被初始化为</a:t>
            </a:r>
            <a:r>
              <a:rPr lang="en-US" altLang="zh-CN" dirty="0"/>
              <a:t>1</a:t>
            </a:r>
            <a:r>
              <a:rPr lang="zh-CN" altLang="en-US" dirty="0"/>
              <a:t>；</a:t>
            </a:r>
          </a:p>
          <a:p>
            <a:r>
              <a:rPr lang="zh-CN" altLang="en-US" dirty="0" smtClean="0"/>
              <a:t>（</a:t>
            </a:r>
            <a:r>
              <a:rPr lang="en-US" altLang="zh-CN" dirty="0" smtClean="0"/>
              <a:t>2</a:t>
            </a:r>
            <a:r>
              <a:rPr lang="zh-CN" altLang="en-US" dirty="0" smtClean="0"/>
              <a:t>）当</a:t>
            </a:r>
            <a:r>
              <a:rPr lang="zh-CN" altLang="en-US" dirty="0"/>
              <a:t>对象被一个新程序使用时，它的引用计数值会被增一；</a:t>
            </a:r>
          </a:p>
          <a:p>
            <a:r>
              <a:rPr lang="zh-CN" altLang="en-US" dirty="0" smtClean="0"/>
              <a:t>（</a:t>
            </a:r>
            <a:r>
              <a:rPr lang="en-US" altLang="zh-CN" dirty="0" smtClean="0"/>
              <a:t>3</a:t>
            </a:r>
            <a:r>
              <a:rPr lang="zh-CN" altLang="en-US" dirty="0" smtClean="0"/>
              <a:t>）当</a:t>
            </a:r>
            <a:r>
              <a:rPr lang="zh-CN" altLang="en-US" dirty="0"/>
              <a:t>对象不再被一个程序使用时，它的引用计数值会被减一；</a:t>
            </a:r>
          </a:p>
          <a:p>
            <a:r>
              <a:rPr lang="zh-CN" altLang="en-US" dirty="0" smtClean="0"/>
              <a:t>（</a:t>
            </a:r>
            <a:r>
              <a:rPr lang="en-US" altLang="zh-CN" dirty="0" smtClean="0"/>
              <a:t>4</a:t>
            </a:r>
            <a:r>
              <a:rPr lang="zh-CN" altLang="en-US" dirty="0" smtClean="0"/>
              <a:t>）当</a:t>
            </a:r>
            <a:r>
              <a:rPr lang="zh-CN" altLang="en-US" dirty="0"/>
              <a:t>对象的引用计数值变为</a:t>
            </a:r>
            <a:r>
              <a:rPr lang="en-US" altLang="zh-CN" dirty="0"/>
              <a:t>0</a:t>
            </a:r>
            <a:r>
              <a:rPr lang="zh-CN" altLang="en-US" dirty="0"/>
              <a:t>时，对象所占用的内存会被释放；</a:t>
            </a:r>
          </a:p>
          <a:p>
            <a:endParaRPr lang="zh-CN" alt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373" y="4832058"/>
            <a:ext cx="2275344" cy="193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560896" y="5149955"/>
            <a:ext cx="4702029" cy="923330"/>
          </a:xfrm>
          <a:prstGeom prst="rect">
            <a:avLst/>
          </a:prstGeom>
          <a:noFill/>
        </p:spPr>
        <p:txBody>
          <a:bodyPr wrap="square" rtlCol="0">
            <a:spAutoFit/>
          </a:bodyPr>
          <a:lstStyle/>
          <a:p>
            <a:r>
              <a:rPr lang="zh-CN" altLang="en-US" dirty="0"/>
              <a:t>（</a:t>
            </a:r>
            <a:r>
              <a:rPr lang="en-US" altLang="zh-CN" dirty="0"/>
              <a:t>1</a:t>
            </a:r>
            <a:r>
              <a:rPr lang="zh-CN" altLang="en-US" dirty="0"/>
              <a:t>）将数据库键的值指针指向一个现有的值对象</a:t>
            </a:r>
          </a:p>
          <a:p>
            <a:r>
              <a:rPr lang="zh-CN" altLang="en-US" dirty="0"/>
              <a:t>（</a:t>
            </a:r>
            <a:r>
              <a:rPr lang="en-US" altLang="zh-CN" dirty="0"/>
              <a:t>2</a:t>
            </a:r>
            <a:r>
              <a:rPr lang="zh-CN" altLang="en-US" dirty="0"/>
              <a:t>）将被共享的值对象的引用计数增一</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729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1000"/>
                                        <p:tgtEl>
                                          <p:spTgt spid="6146"/>
                                        </p:tgtEl>
                                      </p:cBhvr>
                                    </p:animEffect>
                                    <p:anim calcmode="lin" valueType="num">
                                      <p:cBhvr>
                                        <p:cTn id="13" dur="1000" fill="hold"/>
                                        <p:tgtEl>
                                          <p:spTgt spid="6146"/>
                                        </p:tgtEl>
                                        <p:attrNameLst>
                                          <p:attrName>ppt_x</p:attrName>
                                        </p:attrNameLst>
                                      </p:cBhvr>
                                      <p:tavLst>
                                        <p:tav tm="0">
                                          <p:val>
                                            <p:strVal val="#ppt_x"/>
                                          </p:val>
                                        </p:tav>
                                        <p:tav tm="100000">
                                          <p:val>
                                            <p:strVal val="#ppt_x"/>
                                          </p:val>
                                        </p:tav>
                                      </p:tavLst>
                                    </p:anim>
                                    <p:anim calcmode="lin" valueType="num">
                                      <p:cBhvr>
                                        <p:cTn id="14" dur="1000" fill="hold"/>
                                        <p:tgtEl>
                                          <p:spTgt spid="614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147"/>
                                        </p:tgtEl>
                                        <p:attrNameLst>
                                          <p:attrName>style.visibility</p:attrName>
                                        </p:attrNameLst>
                                      </p:cBhvr>
                                      <p:to>
                                        <p:strVal val="visible"/>
                                      </p:to>
                                    </p:set>
                                    <p:anim calcmode="lin" valueType="num">
                                      <p:cBhvr additive="base">
                                        <p:cTn id="24" dur="500" fill="hold"/>
                                        <p:tgtEl>
                                          <p:spTgt spid="6147"/>
                                        </p:tgtEl>
                                        <p:attrNameLst>
                                          <p:attrName>ppt_x</p:attrName>
                                        </p:attrNameLst>
                                      </p:cBhvr>
                                      <p:tavLst>
                                        <p:tav tm="0">
                                          <p:val>
                                            <p:strVal val="#ppt_x"/>
                                          </p:val>
                                        </p:tav>
                                        <p:tav tm="100000">
                                          <p:val>
                                            <p:strVal val="#ppt_x"/>
                                          </p:val>
                                        </p:tav>
                                      </p:tavLst>
                                    </p:anim>
                                    <p:anim calcmode="lin" valueType="num">
                                      <p:cBhvr additive="base">
                                        <p:cTn id="25" dur="500" fill="hold"/>
                                        <p:tgtEl>
                                          <p:spTgt spid="614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71786" y="2056329"/>
            <a:ext cx="7776595" cy="1646302"/>
          </a:xfrm>
        </p:spPr>
        <p:txBody>
          <a:bodyPr/>
          <a:lstStyle/>
          <a:p>
            <a:r>
              <a:rPr lang="zh-CN" altLang="en-US" sz="4800" dirty="0" smtClean="0"/>
              <a:t>第三章 </a:t>
            </a:r>
            <a:r>
              <a:rPr lang="en-US" altLang="zh-CN" sz="4800" dirty="0" err="1" smtClean="0"/>
              <a:t>Redis</a:t>
            </a:r>
            <a:r>
              <a:rPr lang="zh-CN" altLang="en-US" sz="4800" dirty="0" smtClean="0"/>
              <a:t>功能实现机制</a:t>
            </a:r>
            <a:endParaRPr lang="zh-CN" altLang="en-US" sz="4800" dirty="0"/>
          </a:p>
        </p:txBody>
      </p:sp>
      <p:sp>
        <p:nvSpPr>
          <p:cNvPr id="3" name="TextBox 2"/>
          <p:cNvSpPr txBox="1"/>
          <p:nvPr/>
        </p:nvSpPr>
        <p:spPr>
          <a:xfrm>
            <a:off x="2340528" y="3909270"/>
            <a:ext cx="7113865" cy="461665"/>
          </a:xfrm>
          <a:prstGeom prst="rect">
            <a:avLst/>
          </a:prstGeom>
          <a:noFill/>
        </p:spPr>
        <p:txBody>
          <a:bodyPr wrap="square" rtlCol="0">
            <a:spAutoFit/>
          </a:bodyPr>
          <a:lstStyle/>
          <a:p>
            <a:r>
              <a:rPr lang="zh-CN" altLang="en-US" sz="2400" dirty="0" smtClean="0"/>
              <a:t>持久化、事务、发布与订阅、集群、排序、事件等</a:t>
            </a:r>
            <a:r>
              <a:rPr lang="zh-CN" altLang="en-US" sz="2400" dirty="0"/>
              <a:t> </a:t>
            </a:r>
          </a:p>
        </p:txBody>
      </p:sp>
    </p:spTree>
    <p:extLst>
      <p:ext uri="{BB962C8B-B14F-4D97-AF65-F5344CB8AC3E}">
        <p14:creationId xmlns:p14="http://schemas.microsoft.com/office/powerpoint/2010/main" val="32182707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Linux</a:t>
            </a:r>
            <a:r>
              <a:rPr lang="zh-CN" altLang="en-US" dirty="0" smtClean="0"/>
              <a:t>公社 </a:t>
            </a:r>
            <a:r>
              <a:rPr lang="en-US" altLang="zh-CN" dirty="0" smtClean="0">
                <a:hlinkClick r:id="rId2"/>
              </a:rPr>
              <a:t>www.Linuxidc.com</a:t>
            </a:r>
            <a:endParaRPr lang="zh-CN" altLang="en-US" dirty="0"/>
          </a:p>
        </p:txBody>
      </p:sp>
      <p:sp>
        <p:nvSpPr>
          <p:cNvPr id="4" name="TextBox 3"/>
          <p:cNvSpPr txBox="1"/>
          <p:nvPr/>
        </p:nvSpPr>
        <p:spPr>
          <a:xfrm>
            <a:off x="996287" y="2033516"/>
            <a:ext cx="9198591" cy="3139321"/>
          </a:xfrm>
          <a:prstGeom prst="rect">
            <a:avLst/>
          </a:prstGeom>
          <a:noFill/>
        </p:spPr>
        <p:txBody>
          <a:bodyPr wrap="square" rtlCol="0">
            <a:spAutoFit/>
          </a:bodyPr>
          <a:lstStyle/>
          <a:p>
            <a:r>
              <a:rPr lang="en-US" altLang="zh-CN" dirty="0" smtClean="0"/>
              <a:t>Linux</a:t>
            </a:r>
            <a:r>
              <a:rPr lang="zh-CN" altLang="en-US" dirty="0" smtClean="0"/>
              <a:t>公社（</a:t>
            </a:r>
            <a:r>
              <a:rPr lang="en-US" altLang="zh-CN" dirty="0" smtClean="0">
                <a:hlinkClick r:id="rId2"/>
              </a:rPr>
              <a:t>www.LinuxIDC.com</a:t>
            </a:r>
            <a:r>
              <a:rPr lang="zh-CN" altLang="en-US" dirty="0" smtClean="0"/>
              <a:t>）于</a:t>
            </a:r>
            <a:r>
              <a:rPr lang="en-US" altLang="zh-CN" dirty="0" smtClean="0"/>
              <a:t>2006</a:t>
            </a:r>
            <a:r>
              <a:rPr lang="zh-CN" altLang="en-US" dirty="0" smtClean="0"/>
              <a:t>年</a:t>
            </a:r>
            <a:r>
              <a:rPr lang="en-US" altLang="zh-CN" dirty="0" smtClean="0"/>
              <a:t>9</a:t>
            </a:r>
            <a:r>
              <a:rPr lang="zh-CN" altLang="en-US" dirty="0" smtClean="0"/>
              <a:t>月</a:t>
            </a:r>
            <a:r>
              <a:rPr lang="en-US" altLang="zh-CN" dirty="0" smtClean="0"/>
              <a:t>25</a:t>
            </a:r>
            <a:r>
              <a:rPr lang="zh-CN" altLang="en-US" dirty="0" smtClean="0"/>
              <a:t>日注册并开通网站，</a:t>
            </a:r>
            <a:r>
              <a:rPr lang="en-US" altLang="zh-CN" dirty="0" smtClean="0"/>
              <a:t>Linux</a:t>
            </a:r>
            <a:r>
              <a:rPr lang="zh-CN" altLang="en-US" dirty="0" smtClean="0"/>
              <a:t>现在已经成为一种广受关注和支持的一种操作系统，</a:t>
            </a:r>
            <a:r>
              <a:rPr lang="en-US" altLang="zh-CN" dirty="0" smtClean="0"/>
              <a:t>IDC</a:t>
            </a:r>
            <a:r>
              <a:rPr lang="zh-CN" altLang="en-US" dirty="0" smtClean="0"/>
              <a:t>是互联网数据中心，</a:t>
            </a:r>
            <a:r>
              <a:rPr lang="en-US" altLang="zh-CN" dirty="0" err="1" smtClean="0"/>
              <a:t>LinuxIDC</a:t>
            </a:r>
            <a:r>
              <a:rPr lang="zh-CN" altLang="en-US" dirty="0" smtClean="0"/>
              <a:t>就是关于</a:t>
            </a:r>
            <a:r>
              <a:rPr lang="en-US" altLang="zh-CN" dirty="0" smtClean="0"/>
              <a:t>Linux</a:t>
            </a:r>
            <a:r>
              <a:rPr lang="zh-CN" altLang="en-US" dirty="0" smtClean="0"/>
              <a:t>的数据中心。</a:t>
            </a:r>
          </a:p>
          <a:p>
            <a:endParaRPr lang="zh-CN" altLang="en-US" dirty="0" smtClean="0"/>
          </a:p>
          <a:p>
            <a:r>
              <a:rPr lang="en-US" altLang="zh-CN" dirty="0" smtClean="0">
                <a:hlinkClick r:id="rId2"/>
              </a:rPr>
              <a:t>Linux</a:t>
            </a:r>
            <a:r>
              <a:rPr lang="zh-CN" altLang="en-US" dirty="0" smtClean="0">
                <a:hlinkClick r:id="rId2"/>
              </a:rPr>
              <a:t>公社</a:t>
            </a:r>
            <a:r>
              <a:rPr lang="zh-CN" altLang="en-US" dirty="0" smtClean="0"/>
              <a:t>是专业的</a:t>
            </a:r>
            <a:r>
              <a:rPr lang="en-US" altLang="zh-CN" dirty="0" smtClean="0"/>
              <a:t>Linux</a:t>
            </a:r>
            <a:r>
              <a:rPr lang="zh-CN" altLang="en-US" dirty="0" smtClean="0"/>
              <a:t>系统门户网站，实时发布最新</a:t>
            </a:r>
            <a:r>
              <a:rPr lang="en-US" altLang="zh-CN" dirty="0" smtClean="0"/>
              <a:t>Linux</a:t>
            </a:r>
            <a:r>
              <a:rPr lang="zh-CN" altLang="en-US" dirty="0" smtClean="0"/>
              <a:t>资讯，包括</a:t>
            </a:r>
            <a:r>
              <a:rPr lang="en-US" altLang="zh-CN" dirty="0" smtClean="0"/>
              <a:t>Linux</a:t>
            </a:r>
            <a:r>
              <a:rPr lang="zh-CN" altLang="en-US" dirty="0" smtClean="0"/>
              <a:t>、</a:t>
            </a:r>
            <a:r>
              <a:rPr lang="en-US" altLang="zh-CN" dirty="0" err="1" smtClean="0"/>
              <a:t>Ubuntu</a:t>
            </a:r>
            <a:r>
              <a:rPr lang="zh-CN" altLang="en-US" dirty="0" smtClean="0"/>
              <a:t>、</a:t>
            </a:r>
            <a:r>
              <a:rPr lang="en-US" altLang="zh-CN" dirty="0" smtClean="0"/>
              <a:t>Fedora</a:t>
            </a:r>
            <a:r>
              <a:rPr lang="zh-CN" altLang="en-US" dirty="0" smtClean="0"/>
              <a:t>、</a:t>
            </a:r>
            <a:r>
              <a:rPr lang="en-US" altLang="zh-CN" dirty="0" err="1" smtClean="0"/>
              <a:t>RedHat</a:t>
            </a:r>
            <a:r>
              <a:rPr lang="zh-CN" altLang="en-US" dirty="0" smtClean="0"/>
              <a:t>、红旗</a:t>
            </a:r>
            <a:r>
              <a:rPr lang="en-US" altLang="zh-CN" dirty="0" smtClean="0"/>
              <a:t>Linux</a:t>
            </a:r>
            <a:r>
              <a:rPr lang="zh-CN" altLang="en-US" dirty="0" smtClean="0"/>
              <a:t>、</a:t>
            </a:r>
            <a:r>
              <a:rPr lang="en-US" altLang="zh-CN" dirty="0" smtClean="0"/>
              <a:t>Linux</a:t>
            </a:r>
            <a:r>
              <a:rPr lang="zh-CN" altLang="en-US" dirty="0" smtClean="0"/>
              <a:t>教程、</a:t>
            </a:r>
            <a:r>
              <a:rPr lang="en-US" altLang="zh-CN" dirty="0" smtClean="0"/>
              <a:t>Linux</a:t>
            </a:r>
            <a:r>
              <a:rPr lang="zh-CN" altLang="en-US" dirty="0" smtClean="0"/>
              <a:t>认证、</a:t>
            </a:r>
            <a:r>
              <a:rPr lang="en-US" altLang="zh-CN" dirty="0" smtClean="0"/>
              <a:t>SUSE Linux</a:t>
            </a:r>
            <a:r>
              <a:rPr lang="zh-CN" altLang="en-US" dirty="0" smtClean="0"/>
              <a:t>、</a:t>
            </a:r>
            <a:r>
              <a:rPr lang="en-US" altLang="zh-CN" dirty="0" smtClean="0"/>
              <a:t>Android</a:t>
            </a:r>
            <a:r>
              <a:rPr lang="zh-CN" altLang="en-US" dirty="0" smtClean="0"/>
              <a:t>、</a:t>
            </a:r>
            <a:r>
              <a:rPr lang="en-US" altLang="zh-CN" dirty="0" smtClean="0"/>
              <a:t>Oracle</a:t>
            </a:r>
            <a:r>
              <a:rPr lang="zh-CN" altLang="en-US" dirty="0" smtClean="0"/>
              <a:t>、</a:t>
            </a:r>
            <a:r>
              <a:rPr lang="en-US" altLang="zh-CN" dirty="0" err="1" smtClean="0"/>
              <a:t>Hadoop</a:t>
            </a:r>
            <a:r>
              <a:rPr lang="zh-CN" altLang="en-US" dirty="0" smtClean="0"/>
              <a:t>等技术。</a:t>
            </a:r>
            <a:endParaRPr lang="en-US" altLang="zh-CN" dirty="0" smtClean="0"/>
          </a:p>
          <a:p>
            <a:endParaRPr lang="en-US" altLang="zh-CN" dirty="0" smtClean="0"/>
          </a:p>
          <a:p>
            <a:endParaRPr lang="zh-CN" altLang="en-US" dirty="0" smtClean="0"/>
          </a:p>
          <a:p>
            <a:r>
              <a:rPr lang="zh-CN" altLang="en-US" dirty="0" smtClean="0"/>
              <a:t> </a:t>
            </a:r>
          </a:p>
          <a:p>
            <a:endParaRPr lang="zh-CN" altLang="en-US" dirty="0"/>
          </a:p>
        </p:txBody>
      </p:sp>
      <p:pic>
        <p:nvPicPr>
          <p:cNvPr id="5" name="图片 4" descr="Linux公社.png">
            <a:hlinkClick r:id="rId2"/>
          </p:cNvPr>
          <p:cNvPicPr>
            <a:picLocks noChangeAspect="1"/>
          </p:cNvPicPr>
          <p:nvPr/>
        </p:nvPicPr>
        <p:blipFill>
          <a:blip r:embed="rId3"/>
          <a:stretch>
            <a:fillRect/>
          </a:stretch>
        </p:blipFill>
        <p:spPr>
          <a:xfrm>
            <a:off x="4747582" y="3963973"/>
            <a:ext cx="1905266" cy="190526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Linux</a:t>
            </a:r>
            <a:r>
              <a:rPr lang="zh-CN" altLang="en-US" dirty="0" smtClean="0"/>
              <a:t>公社 </a:t>
            </a:r>
            <a:r>
              <a:rPr lang="en-US" altLang="zh-CN" dirty="0" smtClean="0">
                <a:hlinkClick r:id="rId2"/>
              </a:rPr>
              <a:t>www.Linuxidc.com</a:t>
            </a:r>
            <a:endParaRPr lang="zh-CN" altLang="en-US" dirty="0"/>
          </a:p>
        </p:txBody>
      </p:sp>
      <p:sp>
        <p:nvSpPr>
          <p:cNvPr id="4" name="TextBox 3"/>
          <p:cNvSpPr txBox="1"/>
          <p:nvPr/>
        </p:nvSpPr>
        <p:spPr>
          <a:xfrm>
            <a:off x="996287" y="2033516"/>
            <a:ext cx="9198591" cy="3139321"/>
          </a:xfrm>
          <a:prstGeom prst="rect">
            <a:avLst/>
          </a:prstGeom>
          <a:noFill/>
        </p:spPr>
        <p:txBody>
          <a:bodyPr wrap="square" rtlCol="0">
            <a:spAutoFit/>
          </a:bodyPr>
          <a:lstStyle/>
          <a:p>
            <a:r>
              <a:rPr lang="en-US" altLang="zh-CN" dirty="0" smtClean="0"/>
              <a:t>Linux</a:t>
            </a:r>
            <a:r>
              <a:rPr lang="zh-CN" altLang="en-US" dirty="0" smtClean="0"/>
              <a:t>公社（</a:t>
            </a:r>
            <a:r>
              <a:rPr lang="en-US" altLang="zh-CN" dirty="0" smtClean="0">
                <a:hlinkClick r:id="rId2"/>
              </a:rPr>
              <a:t>www.LinuxIDC.com</a:t>
            </a:r>
            <a:r>
              <a:rPr lang="zh-CN" altLang="en-US" dirty="0" smtClean="0"/>
              <a:t>）于</a:t>
            </a:r>
            <a:r>
              <a:rPr lang="en-US" altLang="zh-CN" dirty="0" smtClean="0"/>
              <a:t>2006</a:t>
            </a:r>
            <a:r>
              <a:rPr lang="zh-CN" altLang="en-US" dirty="0" smtClean="0"/>
              <a:t>年</a:t>
            </a:r>
            <a:r>
              <a:rPr lang="en-US" altLang="zh-CN" dirty="0" smtClean="0"/>
              <a:t>9</a:t>
            </a:r>
            <a:r>
              <a:rPr lang="zh-CN" altLang="en-US" dirty="0" smtClean="0"/>
              <a:t>月</a:t>
            </a:r>
            <a:r>
              <a:rPr lang="en-US" altLang="zh-CN" dirty="0" smtClean="0"/>
              <a:t>25</a:t>
            </a:r>
            <a:r>
              <a:rPr lang="zh-CN" altLang="en-US" dirty="0" smtClean="0"/>
              <a:t>日注册并开通网站，</a:t>
            </a:r>
            <a:r>
              <a:rPr lang="en-US" altLang="zh-CN" dirty="0" smtClean="0"/>
              <a:t>Linux</a:t>
            </a:r>
            <a:r>
              <a:rPr lang="zh-CN" altLang="en-US" dirty="0" smtClean="0"/>
              <a:t>现在已经成为一种广受关注和支持的一种操作系统，</a:t>
            </a:r>
            <a:r>
              <a:rPr lang="en-US" altLang="zh-CN" dirty="0" smtClean="0"/>
              <a:t>IDC</a:t>
            </a:r>
            <a:r>
              <a:rPr lang="zh-CN" altLang="en-US" dirty="0" smtClean="0"/>
              <a:t>是互联网数据中心，</a:t>
            </a:r>
            <a:r>
              <a:rPr lang="en-US" altLang="zh-CN" dirty="0" err="1" smtClean="0"/>
              <a:t>LinuxIDC</a:t>
            </a:r>
            <a:r>
              <a:rPr lang="zh-CN" altLang="en-US" dirty="0" smtClean="0"/>
              <a:t>就是关于</a:t>
            </a:r>
            <a:r>
              <a:rPr lang="en-US" altLang="zh-CN" dirty="0" smtClean="0"/>
              <a:t>Linux</a:t>
            </a:r>
            <a:r>
              <a:rPr lang="zh-CN" altLang="en-US" dirty="0" smtClean="0"/>
              <a:t>的数据中心。</a:t>
            </a:r>
          </a:p>
          <a:p>
            <a:endParaRPr lang="zh-CN" altLang="en-US" dirty="0" smtClean="0"/>
          </a:p>
          <a:p>
            <a:r>
              <a:rPr lang="en-US" altLang="zh-CN" dirty="0" smtClean="0">
                <a:hlinkClick r:id="rId2"/>
              </a:rPr>
              <a:t>Linux</a:t>
            </a:r>
            <a:r>
              <a:rPr lang="zh-CN" altLang="en-US" dirty="0" smtClean="0">
                <a:hlinkClick r:id="rId2"/>
              </a:rPr>
              <a:t>公社</a:t>
            </a:r>
            <a:r>
              <a:rPr lang="zh-CN" altLang="en-US" dirty="0" smtClean="0"/>
              <a:t>是专业的</a:t>
            </a:r>
            <a:r>
              <a:rPr lang="en-US" altLang="zh-CN" dirty="0" smtClean="0"/>
              <a:t>Linux</a:t>
            </a:r>
            <a:r>
              <a:rPr lang="zh-CN" altLang="en-US" dirty="0" smtClean="0"/>
              <a:t>系统门户网站，实时发布最新</a:t>
            </a:r>
            <a:r>
              <a:rPr lang="en-US" altLang="zh-CN" dirty="0" smtClean="0"/>
              <a:t>Linux</a:t>
            </a:r>
            <a:r>
              <a:rPr lang="zh-CN" altLang="en-US" dirty="0" smtClean="0"/>
              <a:t>资讯，包括</a:t>
            </a:r>
            <a:r>
              <a:rPr lang="en-US" altLang="zh-CN" dirty="0" smtClean="0"/>
              <a:t>Linux</a:t>
            </a:r>
            <a:r>
              <a:rPr lang="zh-CN" altLang="en-US" dirty="0" smtClean="0"/>
              <a:t>、</a:t>
            </a:r>
            <a:r>
              <a:rPr lang="en-US" altLang="zh-CN" dirty="0" err="1" smtClean="0"/>
              <a:t>Ubuntu</a:t>
            </a:r>
            <a:r>
              <a:rPr lang="zh-CN" altLang="en-US" dirty="0" smtClean="0"/>
              <a:t>、</a:t>
            </a:r>
            <a:r>
              <a:rPr lang="en-US" altLang="zh-CN" dirty="0" smtClean="0"/>
              <a:t>Fedora</a:t>
            </a:r>
            <a:r>
              <a:rPr lang="zh-CN" altLang="en-US" dirty="0" smtClean="0"/>
              <a:t>、</a:t>
            </a:r>
            <a:r>
              <a:rPr lang="en-US" altLang="zh-CN" dirty="0" err="1" smtClean="0"/>
              <a:t>RedHat</a:t>
            </a:r>
            <a:r>
              <a:rPr lang="zh-CN" altLang="en-US" dirty="0" smtClean="0"/>
              <a:t>、红旗</a:t>
            </a:r>
            <a:r>
              <a:rPr lang="en-US" altLang="zh-CN" dirty="0" smtClean="0"/>
              <a:t>Linux</a:t>
            </a:r>
            <a:r>
              <a:rPr lang="zh-CN" altLang="en-US" dirty="0" smtClean="0"/>
              <a:t>、</a:t>
            </a:r>
            <a:r>
              <a:rPr lang="en-US" altLang="zh-CN" dirty="0" smtClean="0"/>
              <a:t>Linux</a:t>
            </a:r>
            <a:r>
              <a:rPr lang="zh-CN" altLang="en-US" dirty="0" smtClean="0"/>
              <a:t>教程、</a:t>
            </a:r>
            <a:r>
              <a:rPr lang="en-US" altLang="zh-CN" dirty="0" smtClean="0"/>
              <a:t>Linux</a:t>
            </a:r>
            <a:r>
              <a:rPr lang="zh-CN" altLang="en-US" dirty="0" smtClean="0"/>
              <a:t>认证、</a:t>
            </a:r>
            <a:r>
              <a:rPr lang="en-US" altLang="zh-CN" dirty="0" smtClean="0"/>
              <a:t>SUSE Linux</a:t>
            </a:r>
            <a:r>
              <a:rPr lang="zh-CN" altLang="en-US" dirty="0" smtClean="0"/>
              <a:t>、</a:t>
            </a:r>
            <a:r>
              <a:rPr lang="en-US" altLang="zh-CN" dirty="0" smtClean="0"/>
              <a:t>Android</a:t>
            </a:r>
            <a:r>
              <a:rPr lang="zh-CN" altLang="en-US" dirty="0" smtClean="0"/>
              <a:t>、</a:t>
            </a:r>
            <a:r>
              <a:rPr lang="en-US" altLang="zh-CN" dirty="0" smtClean="0"/>
              <a:t>Oracle</a:t>
            </a:r>
            <a:r>
              <a:rPr lang="zh-CN" altLang="en-US" dirty="0" smtClean="0"/>
              <a:t>、</a:t>
            </a:r>
            <a:r>
              <a:rPr lang="en-US" altLang="zh-CN" dirty="0" err="1" smtClean="0"/>
              <a:t>Hadoop</a:t>
            </a:r>
            <a:r>
              <a:rPr lang="zh-CN" altLang="en-US" dirty="0" smtClean="0"/>
              <a:t>等技术。</a:t>
            </a:r>
            <a:endParaRPr lang="en-US" altLang="zh-CN" dirty="0" smtClean="0"/>
          </a:p>
          <a:p>
            <a:endParaRPr lang="en-US" altLang="zh-CN" dirty="0" smtClean="0"/>
          </a:p>
          <a:p>
            <a:endParaRPr lang="zh-CN" altLang="en-US" dirty="0" smtClean="0"/>
          </a:p>
          <a:p>
            <a:r>
              <a:rPr lang="zh-CN" altLang="en-US" dirty="0" smtClean="0"/>
              <a:t> </a:t>
            </a:r>
          </a:p>
          <a:p>
            <a:endParaRPr lang="zh-CN" altLang="en-US" dirty="0"/>
          </a:p>
        </p:txBody>
      </p:sp>
      <p:pic>
        <p:nvPicPr>
          <p:cNvPr id="5" name="图片 4" descr="Linux公社.png">
            <a:hlinkClick r:id="rId2"/>
          </p:cNvPr>
          <p:cNvPicPr>
            <a:picLocks noChangeAspect="1"/>
          </p:cNvPicPr>
          <p:nvPr/>
        </p:nvPicPr>
        <p:blipFill>
          <a:blip r:embed="rId3"/>
          <a:stretch>
            <a:fillRect/>
          </a:stretch>
        </p:blipFill>
        <p:spPr>
          <a:xfrm>
            <a:off x="4747582" y="3963973"/>
            <a:ext cx="1905266" cy="190526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dirty="0"/>
              <a:t>一</a:t>
            </a:r>
            <a:r>
              <a:rPr lang="zh-CN" altLang="en-US" dirty="0" smtClean="0"/>
              <a:t>、持久化 </a:t>
            </a:r>
            <a:r>
              <a:rPr lang="en-US" altLang="zh-CN" dirty="0" smtClean="0"/>
              <a:t>—RDB</a:t>
            </a:r>
            <a:endParaRPr lang="zh-CN" altLang="en-US"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5" name="TextBox 4"/>
          <p:cNvSpPr txBox="1"/>
          <p:nvPr/>
        </p:nvSpPr>
        <p:spPr>
          <a:xfrm>
            <a:off x="1463819" y="1057013"/>
            <a:ext cx="9689285" cy="1200329"/>
          </a:xfrm>
          <a:prstGeom prst="rect">
            <a:avLst/>
          </a:prstGeom>
          <a:noFill/>
        </p:spPr>
        <p:txBody>
          <a:bodyPr wrap="square" rtlCol="0">
            <a:spAutoFit/>
          </a:bodyPr>
          <a:lstStyle/>
          <a:p>
            <a:r>
              <a:rPr lang="zh-CN" altLang="en-US" dirty="0" smtClean="0"/>
              <a:t>     由于</a:t>
            </a:r>
            <a:r>
              <a:rPr lang="en-US" altLang="zh-CN" dirty="0" err="1" smtClean="0"/>
              <a:t>Redis</a:t>
            </a:r>
            <a:r>
              <a:rPr lang="zh-CN" altLang="en-US" dirty="0"/>
              <a:t>是内存数据库，它将自己的数据库状态存储在内存里面，所以如果不想办法将储存在内存中的数据库状态保存到磁盘里面，那么一旦服务器退出，服务器中的数据库状态也会消失不见</a:t>
            </a:r>
            <a:r>
              <a:rPr lang="zh-CN" altLang="en-US" dirty="0" smtClean="0"/>
              <a:t>。为了解决这个问题，</a:t>
            </a:r>
            <a:r>
              <a:rPr lang="en-US" altLang="zh-CN" dirty="0" err="1" smtClean="0"/>
              <a:t>Redis</a:t>
            </a:r>
            <a:r>
              <a:rPr lang="zh-CN" altLang="en-US" dirty="0" smtClean="0"/>
              <a:t>提供了</a:t>
            </a:r>
            <a:r>
              <a:rPr lang="en-US" altLang="zh-CN" dirty="0" smtClean="0"/>
              <a:t>RDB</a:t>
            </a:r>
            <a:r>
              <a:rPr lang="zh-CN" altLang="en-US" dirty="0" smtClean="0"/>
              <a:t>、</a:t>
            </a:r>
            <a:r>
              <a:rPr lang="en-US" altLang="zh-CN" dirty="0" smtClean="0"/>
              <a:t>AOF</a:t>
            </a:r>
            <a:r>
              <a:rPr lang="zh-CN" altLang="en-US" dirty="0"/>
              <a:t>持久</a:t>
            </a:r>
            <a:r>
              <a:rPr lang="zh-CN" altLang="en-US" dirty="0" smtClean="0"/>
              <a:t>化方式，将内存中的数据保存到磁盘中，避免数据意外丢失。</a:t>
            </a:r>
            <a:endParaRPr lang="zh-CN" altLang="en-US" dirty="0"/>
          </a:p>
        </p:txBody>
      </p:sp>
      <p:sp>
        <p:nvSpPr>
          <p:cNvPr id="3" name="TextBox 2"/>
          <p:cNvSpPr txBox="1"/>
          <p:nvPr/>
        </p:nvSpPr>
        <p:spPr>
          <a:xfrm>
            <a:off x="1493239" y="2298583"/>
            <a:ext cx="9571840" cy="1754326"/>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r>
              <a:rPr lang="en-US" altLang="zh-CN" dirty="0" smtClean="0"/>
              <a:t>RDB</a:t>
            </a:r>
            <a:r>
              <a:rPr lang="zh-CN" altLang="en-US" dirty="0"/>
              <a:t>： </a:t>
            </a:r>
            <a:r>
              <a:rPr lang="en-US" altLang="zh-CN" dirty="0" smtClean="0"/>
              <a:t>RDB</a:t>
            </a:r>
            <a:r>
              <a:rPr lang="zh-CN" altLang="en-US" dirty="0" smtClean="0"/>
              <a:t>持久化通过将</a:t>
            </a:r>
            <a:r>
              <a:rPr lang="zh-CN" altLang="en-US" dirty="0"/>
              <a:t>服务器某个时间点上的数据库状态（非空数据库以及相关键值对）保存到一个</a:t>
            </a:r>
            <a:r>
              <a:rPr lang="en-US" altLang="zh-CN" dirty="0"/>
              <a:t>RDB</a:t>
            </a:r>
            <a:r>
              <a:rPr lang="zh-CN" altLang="en-US" dirty="0"/>
              <a:t>文件中，</a:t>
            </a:r>
            <a:r>
              <a:rPr lang="en-US" altLang="zh-CN" dirty="0" err="1"/>
              <a:t>Redis</a:t>
            </a:r>
            <a:r>
              <a:rPr lang="zh-CN" altLang="en-US" dirty="0"/>
              <a:t>服务器可以用它来还原数据库状态。 </a:t>
            </a:r>
            <a:r>
              <a:rPr lang="en-US" altLang="zh-CN" dirty="0" smtClean="0"/>
              <a:t>SAVE</a:t>
            </a:r>
            <a:r>
              <a:rPr lang="zh-CN" altLang="en-US" dirty="0" smtClean="0"/>
              <a:t>命令会阻塞</a:t>
            </a:r>
            <a:r>
              <a:rPr lang="en-US" altLang="zh-CN" dirty="0" err="1"/>
              <a:t>Redis</a:t>
            </a:r>
            <a:r>
              <a:rPr lang="zh-CN" altLang="en-US" dirty="0"/>
              <a:t>服务器</a:t>
            </a:r>
            <a:r>
              <a:rPr lang="zh-CN" altLang="en-US" dirty="0" smtClean="0"/>
              <a:t>进程。而</a:t>
            </a:r>
            <a:r>
              <a:rPr lang="en-US" altLang="zh-CN" dirty="0" smtClean="0"/>
              <a:t>BGSAVE</a:t>
            </a:r>
            <a:r>
              <a:rPr lang="zh-CN" altLang="en-US" dirty="0"/>
              <a:t>会派生出一个子进程，然后由子进程负责创建</a:t>
            </a:r>
            <a:r>
              <a:rPr lang="en-US" altLang="zh-CN" dirty="0"/>
              <a:t>RDB</a:t>
            </a:r>
            <a:r>
              <a:rPr lang="zh-CN" altLang="en-US" dirty="0"/>
              <a:t>文件，服务器父进程继续处理命令请求</a:t>
            </a:r>
            <a:r>
              <a:rPr lang="zh-CN" altLang="en-US" dirty="0" smtClean="0"/>
              <a:t>。还可以</a:t>
            </a:r>
            <a:r>
              <a:rPr lang="en-US" altLang="zh-CN" dirty="0" smtClean="0"/>
              <a:t>SAVE</a:t>
            </a:r>
            <a:r>
              <a:rPr lang="zh-CN" altLang="en-US" dirty="0"/>
              <a:t>命令设置自动间隔保存， </a:t>
            </a:r>
            <a:r>
              <a:rPr lang="zh-CN" altLang="en-US" dirty="0" smtClean="0"/>
              <a:t>例如</a:t>
            </a:r>
            <a:r>
              <a:rPr lang="en-US" altLang="zh-CN" dirty="0" smtClean="0"/>
              <a:t>SAVE </a:t>
            </a:r>
            <a:r>
              <a:rPr lang="en-US" altLang="zh-CN" dirty="0"/>
              <a:t>60 </a:t>
            </a:r>
            <a:r>
              <a:rPr lang="en-US" altLang="zh-CN" dirty="0" smtClean="0"/>
              <a:t>10000 </a:t>
            </a:r>
            <a:r>
              <a:rPr lang="zh-CN" altLang="en-US" dirty="0" smtClean="0"/>
              <a:t>服务器</a:t>
            </a:r>
            <a:r>
              <a:rPr lang="zh-CN" altLang="en-US" dirty="0"/>
              <a:t>在</a:t>
            </a:r>
            <a:r>
              <a:rPr lang="en-US" altLang="zh-CN" dirty="0"/>
              <a:t>60</a:t>
            </a:r>
            <a:r>
              <a:rPr lang="zh-CN" altLang="en-US" dirty="0"/>
              <a:t>秒之内，对数据库进行了至少</a:t>
            </a:r>
            <a:r>
              <a:rPr lang="en-US" altLang="zh-CN" dirty="0"/>
              <a:t>10000</a:t>
            </a:r>
            <a:r>
              <a:rPr lang="zh-CN" altLang="en-US" dirty="0"/>
              <a:t>次修改，自动执行</a:t>
            </a:r>
            <a:r>
              <a:rPr lang="en-US" altLang="zh-CN" dirty="0"/>
              <a:t>BGSAVE</a:t>
            </a:r>
            <a:r>
              <a:rPr lang="zh-CN" altLang="en-US" dirty="0"/>
              <a:t>命令</a:t>
            </a:r>
            <a:r>
              <a:rPr lang="zh-CN" altLang="en-US" dirty="0" smtClean="0"/>
              <a:t>。</a:t>
            </a:r>
            <a:r>
              <a:rPr lang="en-US" altLang="zh-CN" dirty="0" smtClean="0"/>
              <a:t>RDB</a:t>
            </a:r>
            <a:r>
              <a:rPr lang="zh-CN" altLang="en-US" dirty="0" smtClean="0"/>
              <a:t>文件是一个经过压缩的二进制文件。</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951" y="3991951"/>
            <a:ext cx="2363686" cy="224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748" y="4055481"/>
            <a:ext cx="2837313" cy="201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29974" y="3933228"/>
            <a:ext cx="4035105" cy="2585323"/>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）服务器</a:t>
            </a:r>
            <a:r>
              <a:rPr lang="zh-CN" altLang="en-US" dirty="0"/>
              <a:t>状态结构</a:t>
            </a:r>
            <a:r>
              <a:rPr lang="en-US" altLang="zh-CN" dirty="0" err="1"/>
              <a:t>redisServer</a:t>
            </a:r>
            <a:r>
              <a:rPr lang="zh-CN" altLang="en-US" dirty="0"/>
              <a:t>的</a:t>
            </a:r>
            <a:r>
              <a:rPr lang="en-US" altLang="zh-CN" dirty="0" err="1"/>
              <a:t>saveparams</a:t>
            </a:r>
            <a:r>
              <a:rPr lang="zh-CN" altLang="en-US" dirty="0"/>
              <a:t>属性用来保存一个</a:t>
            </a:r>
            <a:r>
              <a:rPr lang="en-US" altLang="zh-CN" dirty="0"/>
              <a:t>save</a:t>
            </a:r>
            <a:r>
              <a:rPr lang="zh-CN" altLang="en-US" dirty="0"/>
              <a:t>选项设置的保存</a:t>
            </a:r>
            <a:r>
              <a:rPr lang="zh-CN" altLang="en-US" dirty="0" smtClean="0"/>
              <a:t>条件。</a:t>
            </a:r>
            <a:endParaRPr lang="en-US" altLang="zh-CN" dirty="0" smtClean="0"/>
          </a:p>
          <a:p>
            <a:r>
              <a:rPr lang="zh-CN" altLang="en-US" dirty="0" smtClean="0"/>
              <a:t>（</a:t>
            </a:r>
            <a:r>
              <a:rPr lang="en-US" altLang="zh-CN" dirty="0" smtClean="0"/>
              <a:t>2</a:t>
            </a:r>
            <a:r>
              <a:rPr lang="zh-CN" altLang="en-US" dirty="0"/>
              <a:t>） </a:t>
            </a:r>
            <a:r>
              <a:rPr lang="en-US" altLang="zh-CN" dirty="0"/>
              <a:t>dirty</a:t>
            </a:r>
            <a:r>
              <a:rPr lang="zh-CN" altLang="en-US" dirty="0"/>
              <a:t>计数器记录距离上一次成功执行</a:t>
            </a:r>
            <a:r>
              <a:rPr lang="en-US" altLang="zh-CN" dirty="0"/>
              <a:t>SAVE</a:t>
            </a:r>
            <a:r>
              <a:rPr lang="zh-CN" altLang="en-US" dirty="0"/>
              <a:t>命令或者</a:t>
            </a:r>
            <a:r>
              <a:rPr lang="en-US" altLang="zh-CN" dirty="0"/>
              <a:t>BGSAVE</a:t>
            </a:r>
            <a:r>
              <a:rPr lang="zh-CN" altLang="en-US" dirty="0"/>
              <a:t>命令之后，服务器对数据库状态进行了多少次</a:t>
            </a:r>
            <a:r>
              <a:rPr lang="zh-CN" altLang="en-US" dirty="0" smtClean="0"/>
              <a:t>修改。</a:t>
            </a:r>
            <a:r>
              <a:rPr lang="en-US" altLang="zh-CN" dirty="0" err="1" smtClean="0"/>
              <a:t>lastsave</a:t>
            </a:r>
            <a:r>
              <a:rPr lang="zh-CN" altLang="en-US" dirty="0"/>
              <a:t>属性是一个时间戳，记录了服务器上一次成功执行</a:t>
            </a:r>
            <a:r>
              <a:rPr lang="en-US" altLang="zh-CN" dirty="0"/>
              <a:t>SAVE</a:t>
            </a:r>
            <a:r>
              <a:rPr lang="zh-CN" altLang="en-US" dirty="0"/>
              <a:t>或</a:t>
            </a:r>
            <a:r>
              <a:rPr lang="en-US" altLang="zh-CN" dirty="0"/>
              <a:t>BGSAVE</a:t>
            </a:r>
            <a:r>
              <a:rPr lang="zh-CN" altLang="en-US" dirty="0"/>
              <a:t>命令的时间</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08946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44118" y="104168"/>
            <a:ext cx="7186411" cy="772733"/>
          </a:xfrm>
        </p:spPr>
        <p:txBody>
          <a:bodyPr/>
          <a:lstStyle/>
          <a:p>
            <a:pPr algn="ctr"/>
            <a:r>
              <a:rPr lang="zh-CN" altLang="en-US" sz="4000" dirty="0"/>
              <a:t>一</a:t>
            </a:r>
            <a:r>
              <a:rPr lang="zh-CN" altLang="en-US" sz="4000" dirty="0" smtClean="0"/>
              <a:t>、持久化</a:t>
            </a:r>
            <a:r>
              <a:rPr lang="en-US" altLang="zh-CN" sz="4000" dirty="0" smtClean="0"/>
              <a:t>—AOF</a:t>
            </a:r>
            <a:r>
              <a:rPr lang="zh-CN" altLang="en-US" sz="4000" dirty="0" smtClean="0"/>
              <a:t> </a:t>
            </a:r>
            <a:endParaRPr lang="zh-CN" altLang="en-US" sz="40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3" name="TextBox 2"/>
          <p:cNvSpPr txBox="1"/>
          <p:nvPr/>
        </p:nvSpPr>
        <p:spPr>
          <a:xfrm>
            <a:off x="989901" y="1124125"/>
            <a:ext cx="10335237" cy="2862322"/>
          </a:xfrm>
          <a:prstGeom prst="rect">
            <a:avLst/>
          </a:prstGeom>
          <a:noFill/>
        </p:spPr>
        <p:txBody>
          <a:bodyPr wrap="square" rtlCol="0">
            <a:spAutoFit/>
          </a:bodyPr>
          <a:lstStyle/>
          <a:p>
            <a:r>
              <a:rPr lang="zh-CN" altLang="en-US" dirty="0" smtClean="0"/>
              <a:t>（</a:t>
            </a:r>
            <a:r>
              <a:rPr lang="en-US" altLang="zh-CN" dirty="0" smtClean="0"/>
              <a:t>2</a:t>
            </a:r>
            <a:r>
              <a:rPr lang="zh-CN" altLang="en-US" dirty="0" smtClean="0"/>
              <a:t>）</a:t>
            </a:r>
            <a:r>
              <a:rPr lang="en-US" altLang="zh-CN" dirty="0" smtClean="0"/>
              <a:t>AOF</a:t>
            </a:r>
            <a:r>
              <a:rPr lang="zh-CN" altLang="en-US" dirty="0" smtClean="0"/>
              <a:t>： </a:t>
            </a:r>
            <a:r>
              <a:rPr lang="en-US" altLang="zh-CN" dirty="0"/>
              <a:t>AOF</a:t>
            </a:r>
            <a:r>
              <a:rPr lang="zh-CN" altLang="en-US" dirty="0"/>
              <a:t>持久化通过保存</a:t>
            </a:r>
            <a:r>
              <a:rPr lang="en-US" altLang="zh-CN" dirty="0" err="1"/>
              <a:t>Redis</a:t>
            </a:r>
            <a:r>
              <a:rPr lang="zh-CN" altLang="en-US" dirty="0"/>
              <a:t>服务器所执行的写命令来记录数据库状态的。被写入</a:t>
            </a:r>
            <a:r>
              <a:rPr lang="en-US" altLang="zh-CN" dirty="0"/>
              <a:t>AOF</a:t>
            </a:r>
            <a:r>
              <a:rPr lang="zh-CN" altLang="en-US" dirty="0" smtClean="0"/>
              <a:t>文件的</a:t>
            </a:r>
            <a:r>
              <a:rPr lang="zh-CN" altLang="en-US" dirty="0"/>
              <a:t>所有命令都是以</a:t>
            </a:r>
            <a:r>
              <a:rPr lang="en-US" altLang="zh-CN" dirty="0" err="1"/>
              <a:t>Redis</a:t>
            </a:r>
            <a:r>
              <a:rPr lang="zh-CN" altLang="en-US" dirty="0"/>
              <a:t>的命令请求协议格式保存的，</a:t>
            </a:r>
            <a:r>
              <a:rPr lang="en-US" altLang="zh-CN" dirty="0" err="1"/>
              <a:t>Redis</a:t>
            </a:r>
            <a:r>
              <a:rPr lang="zh-CN" altLang="en-US" dirty="0"/>
              <a:t>的命令请求</a:t>
            </a:r>
            <a:r>
              <a:rPr lang="zh-CN" altLang="en-US" dirty="0" smtClean="0"/>
              <a:t>协议保存为纯</a:t>
            </a:r>
            <a:r>
              <a:rPr lang="zh-CN" altLang="en-US" dirty="0"/>
              <a:t>文本</a:t>
            </a:r>
            <a:r>
              <a:rPr lang="zh-CN" altLang="en-US" dirty="0" smtClean="0"/>
              <a:t>格式。</a:t>
            </a:r>
            <a:endParaRPr lang="en-US" altLang="zh-CN" dirty="0" smtClean="0"/>
          </a:p>
          <a:p>
            <a:r>
              <a:rPr lang="en-US" altLang="zh-CN" dirty="0" smtClean="0"/>
              <a:t>AOF</a:t>
            </a:r>
            <a:r>
              <a:rPr lang="zh-CN" altLang="en-US" dirty="0"/>
              <a:t>持久化功能的实现分为命令追加、文件写入、文件</a:t>
            </a:r>
            <a:r>
              <a:rPr lang="zh-CN" altLang="en-US" dirty="0" smtClean="0"/>
              <a:t>同步三个步骤：</a:t>
            </a:r>
            <a:endParaRPr lang="en-US" altLang="zh-CN" dirty="0" smtClean="0"/>
          </a:p>
          <a:p>
            <a:r>
              <a:rPr lang="zh-CN" altLang="en-US" dirty="0"/>
              <a:t>当</a:t>
            </a:r>
            <a:r>
              <a:rPr lang="en-US" altLang="zh-CN" dirty="0"/>
              <a:t>AOF</a:t>
            </a:r>
            <a:r>
              <a:rPr lang="zh-CN" altLang="en-US" dirty="0"/>
              <a:t>持久化处于打开状态时，服务器在执行完一个写命令后，会以协议</a:t>
            </a:r>
            <a:r>
              <a:rPr lang="zh-CN" altLang="en-US" dirty="0" smtClean="0"/>
              <a:t>格式</a:t>
            </a:r>
            <a:r>
              <a:rPr lang="zh-CN" altLang="en-US" dirty="0"/>
              <a:t>将被执行的写命令（如</a:t>
            </a:r>
            <a:r>
              <a:rPr lang="en-US" altLang="zh-CN" dirty="0"/>
              <a:t>SET</a:t>
            </a:r>
            <a:r>
              <a:rPr lang="zh-CN" altLang="en-US" dirty="0"/>
              <a:t>、</a:t>
            </a:r>
            <a:r>
              <a:rPr lang="en-US" altLang="zh-CN" dirty="0"/>
              <a:t>SADD</a:t>
            </a:r>
            <a:r>
              <a:rPr lang="zh-CN" altLang="en-US" dirty="0"/>
              <a:t>、</a:t>
            </a:r>
            <a:r>
              <a:rPr lang="en-US" altLang="zh-CN" dirty="0"/>
              <a:t>RPUSH</a:t>
            </a:r>
            <a:r>
              <a:rPr lang="zh-CN" altLang="en-US" dirty="0"/>
              <a:t>）追加到服务器状态的</a:t>
            </a:r>
            <a:r>
              <a:rPr lang="en-US" altLang="zh-CN" dirty="0" err="1"/>
              <a:t>aof_buf</a:t>
            </a:r>
            <a:r>
              <a:rPr lang="zh-CN" altLang="en-US" dirty="0"/>
              <a:t>缓冲区的</a:t>
            </a:r>
            <a:r>
              <a:rPr lang="zh-CN" altLang="en-US" dirty="0" smtClean="0"/>
              <a:t>末尾。</a:t>
            </a:r>
            <a:endParaRPr lang="zh-CN" altLang="en-US" dirty="0"/>
          </a:p>
          <a:p>
            <a:r>
              <a:rPr lang="zh-CN" altLang="en-US" dirty="0"/>
              <a:t>服务器在每次结束一个事件循环之前，它都会调用</a:t>
            </a:r>
            <a:r>
              <a:rPr lang="en-US" altLang="zh-CN" dirty="0" err="1"/>
              <a:t>flushAppendOnlyFile</a:t>
            </a:r>
            <a:r>
              <a:rPr lang="zh-CN" altLang="en-US" dirty="0"/>
              <a:t>函数，考虑是否需要将</a:t>
            </a:r>
            <a:r>
              <a:rPr lang="en-US" altLang="zh-CN" dirty="0" err="1"/>
              <a:t>aof_buf</a:t>
            </a:r>
            <a:r>
              <a:rPr lang="zh-CN" altLang="en-US" dirty="0"/>
              <a:t>缓冲区中的内容写入和保存到</a:t>
            </a:r>
            <a:r>
              <a:rPr lang="en-US" altLang="zh-CN" dirty="0"/>
              <a:t>AOF</a:t>
            </a:r>
            <a:r>
              <a:rPr lang="zh-CN" altLang="en-US" dirty="0"/>
              <a:t>文件里面。</a:t>
            </a:r>
            <a:r>
              <a:rPr lang="en-US" altLang="zh-CN" dirty="0" err="1"/>
              <a:t>flushAppendOnlyFile</a:t>
            </a:r>
            <a:r>
              <a:rPr lang="zh-CN" altLang="en-US" dirty="0"/>
              <a:t>函数的行为由服务器配置的</a:t>
            </a:r>
            <a:r>
              <a:rPr lang="en-US" altLang="zh-CN" dirty="0" err="1"/>
              <a:t>appendfsync</a:t>
            </a:r>
            <a:r>
              <a:rPr lang="zh-CN" altLang="en-US" dirty="0"/>
              <a:t>选项的</a:t>
            </a:r>
            <a:r>
              <a:rPr lang="zh-CN" altLang="en-US" dirty="0" smtClean="0"/>
              <a:t>值（</a:t>
            </a:r>
            <a:r>
              <a:rPr lang="en-US" altLang="zh-CN" dirty="0"/>
              <a:t> always </a:t>
            </a:r>
            <a:r>
              <a:rPr lang="zh-CN" altLang="en-US" dirty="0" smtClean="0"/>
              <a:t>、</a:t>
            </a:r>
            <a:r>
              <a:rPr lang="en-US" altLang="zh-CN" dirty="0"/>
              <a:t> </a:t>
            </a:r>
            <a:r>
              <a:rPr lang="en-US" altLang="zh-CN" dirty="0" err="1" smtClean="0"/>
              <a:t>everysec</a:t>
            </a:r>
            <a:r>
              <a:rPr lang="zh-CN" altLang="en-US" dirty="0" smtClean="0"/>
              <a:t>（默认）</a:t>
            </a:r>
            <a:r>
              <a:rPr lang="en-US" altLang="zh-CN" dirty="0" smtClean="0"/>
              <a:t> </a:t>
            </a:r>
            <a:r>
              <a:rPr lang="zh-CN" altLang="en-US" dirty="0" smtClean="0"/>
              <a:t>、</a:t>
            </a:r>
            <a:r>
              <a:rPr lang="en-US" altLang="zh-CN" dirty="0"/>
              <a:t> no </a:t>
            </a:r>
            <a:r>
              <a:rPr lang="zh-CN" altLang="en-US" dirty="0" smtClean="0"/>
              <a:t>）来决定。</a:t>
            </a:r>
            <a:endParaRPr lang="en-US" altLang="zh-CN" dirty="0" smtClean="0"/>
          </a:p>
          <a:p>
            <a:endParaRPr lang="zh-CN" altLang="en-US" dirty="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355" y="3716323"/>
            <a:ext cx="4286599" cy="128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355" y="5251508"/>
            <a:ext cx="5472285" cy="1115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925" y="3494768"/>
            <a:ext cx="5362575" cy="2419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78" y="-2"/>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0698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sz="4000" dirty="0"/>
              <a:t>一</a:t>
            </a:r>
            <a:r>
              <a:rPr lang="zh-CN" altLang="en-US" sz="4000" dirty="0" smtClean="0"/>
              <a:t>、持久化</a:t>
            </a:r>
            <a:r>
              <a:rPr lang="en-US" altLang="zh-CN" sz="4000" dirty="0" smtClean="0"/>
              <a:t>—RDB</a:t>
            </a:r>
            <a:r>
              <a:rPr lang="zh-CN" altLang="en-US" sz="4000" dirty="0" smtClean="0"/>
              <a:t>与</a:t>
            </a:r>
            <a:r>
              <a:rPr lang="en-US" altLang="zh-CN" sz="4000" dirty="0" smtClean="0"/>
              <a:t>AOF</a:t>
            </a:r>
            <a:r>
              <a:rPr lang="zh-CN" altLang="en-US" sz="4000" dirty="0" smtClean="0"/>
              <a:t>比较 </a:t>
            </a:r>
            <a:endParaRPr lang="zh-CN" altLang="en-US" sz="40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3" name="TextBox 2"/>
          <p:cNvSpPr txBox="1"/>
          <p:nvPr/>
        </p:nvSpPr>
        <p:spPr>
          <a:xfrm>
            <a:off x="989901" y="1124125"/>
            <a:ext cx="10335237" cy="2308324"/>
          </a:xfrm>
          <a:prstGeom prst="rect">
            <a:avLst/>
          </a:prstGeom>
          <a:noFill/>
        </p:spPr>
        <p:txBody>
          <a:bodyPr wrap="square" rtlCol="0">
            <a:spAutoFit/>
          </a:bodyPr>
          <a:lstStyle/>
          <a:p>
            <a:r>
              <a:rPr lang="en-US" altLang="zh-CN" dirty="0" smtClean="0"/>
              <a:t>RDB</a:t>
            </a:r>
            <a:r>
              <a:rPr lang="zh-CN" altLang="en-US" dirty="0"/>
              <a:t> </a:t>
            </a:r>
            <a:r>
              <a:rPr lang="zh-CN" altLang="en-US" dirty="0" smtClean="0"/>
              <a:t>  </a:t>
            </a:r>
            <a:endParaRPr lang="en-US" altLang="zh-CN" dirty="0" smtClean="0"/>
          </a:p>
          <a:p>
            <a:r>
              <a:rPr lang="zh-CN" altLang="en-US" dirty="0" smtClean="0"/>
              <a:t>优点：</a:t>
            </a:r>
            <a:r>
              <a:rPr lang="en-US" altLang="zh-CN" dirty="0" smtClean="0"/>
              <a:t>RDB </a:t>
            </a:r>
            <a:r>
              <a:rPr lang="zh-CN" altLang="en-US" dirty="0"/>
              <a:t>是一个非常</a:t>
            </a:r>
            <a:r>
              <a:rPr lang="zh-CN" altLang="en-US" dirty="0" smtClean="0"/>
              <a:t>紧凑的</a:t>
            </a:r>
            <a:r>
              <a:rPr lang="zh-CN" altLang="en-US" dirty="0"/>
              <a:t>文件，它保存了 </a:t>
            </a:r>
            <a:r>
              <a:rPr lang="en-US" altLang="zh-CN" dirty="0" err="1"/>
              <a:t>Redis</a:t>
            </a:r>
            <a:r>
              <a:rPr lang="en-US" altLang="zh-CN" dirty="0"/>
              <a:t> </a:t>
            </a:r>
            <a:r>
              <a:rPr lang="zh-CN" altLang="en-US" dirty="0"/>
              <a:t>在某个时间点上的数据集</a:t>
            </a:r>
            <a:r>
              <a:rPr lang="zh-CN" altLang="en-US" dirty="0" smtClean="0"/>
              <a:t>。这种</a:t>
            </a:r>
            <a:r>
              <a:rPr lang="zh-CN" altLang="en-US" dirty="0"/>
              <a:t>文件非常适合用于进行</a:t>
            </a:r>
            <a:r>
              <a:rPr lang="zh-CN" altLang="en-US" dirty="0" smtClean="0"/>
              <a:t>备份。</a:t>
            </a:r>
            <a:endParaRPr lang="en-US" altLang="zh-CN" dirty="0" smtClean="0"/>
          </a:p>
          <a:p>
            <a:r>
              <a:rPr lang="zh-CN" altLang="en-US" dirty="0" smtClean="0"/>
              <a:t>缺点：如果</a:t>
            </a:r>
            <a:r>
              <a:rPr lang="zh-CN" altLang="en-US" dirty="0"/>
              <a:t>你需要尽量避免在服务器故障时丢失数据，那么 </a:t>
            </a:r>
            <a:r>
              <a:rPr lang="en-US" altLang="zh-CN" dirty="0"/>
              <a:t>RDB </a:t>
            </a:r>
            <a:r>
              <a:rPr lang="zh-CN" altLang="en-US" dirty="0"/>
              <a:t>不适合你。 虽然 </a:t>
            </a:r>
            <a:r>
              <a:rPr lang="en-US" altLang="zh-CN" dirty="0" err="1"/>
              <a:t>Redis</a:t>
            </a:r>
            <a:r>
              <a:rPr lang="en-US" altLang="zh-CN" dirty="0"/>
              <a:t> </a:t>
            </a:r>
            <a:r>
              <a:rPr lang="zh-CN" altLang="en-US" dirty="0"/>
              <a:t>允许你设置不同的保存点（</a:t>
            </a:r>
            <a:r>
              <a:rPr lang="en-US" altLang="zh-CN" dirty="0"/>
              <a:t>save point</a:t>
            </a:r>
            <a:r>
              <a:rPr lang="zh-CN" altLang="en-US" dirty="0"/>
              <a:t>）来控制保存 </a:t>
            </a:r>
            <a:r>
              <a:rPr lang="en-US" altLang="zh-CN" dirty="0"/>
              <a:t>RDB </a:t>
            </a:r>
            <a:r>
              <a:rPr lang="zh-CN" altLang="en-US" dirty="0"/>
              <a:t>文件的频率， 但是， 因为</a:t>
            </a:r>
            <a:r>
              <a:rPr lang="en-US" altLang="zh-CN" dirty="0"/>
              <a:t>RDB </a:t>
            </a:r>
            <a:r>
              <a:rPr lang="zh-CN" altLang="en-US" dirty="0"/>
              <a:t>文件需要保存整个数据集的状态</a:t>
            </a:r>
            <a:r>
              <a:rPr lang="zh-CN" altLang="en-US" dirty="0" smtClean="0"/>
              <a:t>，所以</a:t>
            </a:r>
            <a:r>
              <a:rPr lang="zh-CN" altLang="en-US" dirty="0"/>
              <a:t>它并不是一个轻松的操作</a:t>
            </a:r>
            <a:r>
              <a:rPr lang="zh-CN" altLang="en-US" dirty="0" smtClean="0"/>
              <a:t>。因此</a:t>
            </a:r>
            <a:r>
              <a:rPr lang="zh-CN" altLang="en-US" dirty="0"/>
              <a:t>你可能会至少 </a:t>
            </a:r>
            <a:r>
              <a:rPr lang="en-US" altLang="zh-CN" dirty="0"/>
              <a:t>5 </a:t>
            </a:r>
            <a:r>
              <a:rPr lang="zh-CN" altLang="en-US" dirty="0"/>
              <a:t>分钟才保存一次 </a:t>
            </a:r>
            <a:r>
              <a:rPr lang="en-US" altLang="zh-CN" dirty="0"/>
              <a:t>RDB </a:t>
            </a:r>
            <a:r>
              <a:rPr lang="zh-CN" altLang="en-US" dirty="0"/>
              <a:t>文件。 在这种情况下， 一旦发生故障停机， 你就可能会丢失好几分钟的数据。</a:t>
            </a:r>
          </a:p>
          <a:p>
            <a:endParaRPr lang="zh-CN" altLang="en-US" dirty="0"/>
          </a:p>
        </p:txBody>
      </p:sp>
      <p:sp>
        <p:nvSpPr>
          <p:cNvPr id="7" name="TextBox 6"/>
          <p:cNvSpPr txBox="1"/>
          <p:nvPr/>
        </p:nvSpPr>
        <p:spPr>
          <a:xfrm>
            <a:off x="989899" y="3457616"/>
            <a:ext cx="10335237" cy="2031325"/>
          </a:xfrm>
          <a:prstGeom prst="rect">
            <a:avLst/>
          </a:prstGeom>
          <a:noFill/>
        </p:spPr>
        <p:txBody>
          <a:bodyPr wrap="square" rtlCol="0">
            <a:spAutoFit/>
          </a:bodyPr>
          <a:lstStyle/>
          <a:p>
            <a:r>
              <a:rPr lang="en-US" altLang="zh-CN" dirty="0" smtClean="0"/>
              <a:t>AOF</a:t>
            </a:r>
            <a:r>
              <a:rPr lang="zh-CN" altLang="en-US" dirty="0" smtClean="0"/>
              <a:t> </a:t>
            </a:r>
            <a:endParaRPr lang="en-US" altLang="zh-CN" dirty="0" smtClean="0"/>
          </a:p>
          <a:p>
            <a:r>
              <a:rPr lang="zh-CN" altLang="en-US" dirty="0"/>
              <a:t>优点：使用 </a:t>
            </a:r>
            <a:r>
              <a:rPr lang="en-US" altLang="zh-CN" dirty="0"/>
              <a:t>AOF </a:t>
            </a:r>
            <a:r>
              <a:rPr lang="zh-CN" altLang="en-US" dirty="0"/>
              <a:t>持久化会让 </a:t>
            </a:r>
            <a:r>
              <a:rPr lang="en-US" altLang="zh-CN" dirty="0" err="1"/>
              <a:t>Redis</a:t>
            </a:r>
            <a:r>
              <a:rPr lang="en-US" altLang="zh-CN" dirty="0"/>
              <a:t> </a:t>
            </a:r>
            <a:r>
              <a:rPr lang="zh-CN" altLang="en-US" dirty="0"/>
              <a:t>变得非常</a:t>
            </a:r>
            <a:r>
              <a:rPr lang="zh-CN" altLang="en-US" dirty="0" smtClean="0"/>
              <a:t>耐久：</a:t>
            </a:r>
            <a:r>
              <a:rPr lang="zh-CN" altLang="en-US" dirty="0"/>
              <a:t>你可以设置不同的 </a:t>
            </a:r>
            <a:r>
              <a:rPr lang="en-US" altLang="zh-CN" dirty="0" err="1"/>
              <a:t>fsync</a:t>
            </a:r>
            <a:r>
              <a:rPr lang="en-US" altLang="zh-CN" dirty="0"/>
              <a:t> </a:t>
            </a:r>
            <a:r>
              <a:rPr lang="zh-CN" altLang="en-US" dirty="0"/>
              <a:t>策略，比如无 </a:t>
            </a:r>
            <a:r>
              <a:rPr lang="en-US" altLang="zh-CN" dirty="0" err="1"/>
              <a:t>fsync</a:t>
            </a:r>
            <a:r>
              <a:rPr lang="en-US" altLang="zh-CN" dirty="0"/>
              <a:t> </a:t>
            </a:r>
            <a:r>
              <a:rPr lang="zh-CN" altLang="en-US" dirty="0"/>
              <a:t>，每秒钟一次 </a:t>
            </a:r>
            <a:r>
              <a:rPr lang="en-US" altLang="zh-CN" dirty="0" err="1"/>
              <a:t>fsync</a:t>
            </a:r>
            <a:r>
              <a:rPr lang="en-US" altLang="zh-CN" dirty="0"/>
              <a:t> </a:t>
            </a:r>
            <a:r>
              <a:rPr lang="zh-CN" altLang="en-US" dirty="0"/>
              <a:t>，或者每次执行写入命令时 </a:t>
            </a:r>
            <a:r>
              <a:rPr lang="en-US" altLang="zh-CN" dirty="0" err="1"/>
              <a:t>fsync</a:t>
            </a:r>
            <a:r>
              <a:rPr lang="en-US" altLang="zh-CN" dirty="0"/>
              <a:t> </a:t>
            </a:r>
            <a:r>
              <a:rPr lang="zh-CN" altLang="en-US" dirty="0"/>
              <a:t>。 </a:t>
            </a:r>
            <a:r>
              <a:rPr lang="en-US" altLang="zh-CN" dirty="0"/>
              <a:t>AOF </a:t>
            </a:r>
            <a:r>
              <a:rPr lang="zh-CN" altLang="en-US" dirty="0"/>
              <a:t>的默认策略为每秒钟 </a:t>
            </a:r>
            <a:r>
              <a:rPr lang="en-US" altLang="zh-CN" dirty="0" err="1"/>
              <a:t>fsync</a:t>
            </a:r>
            <a:r>
              <a:rPr lang="en-US" altLang="zh-CN" dirty="0"/>
              <a:t> </a:t>
            </a:r>
            <a:r>
              <a:rPr lang="zh-CN" altLang="en-US" dirty="0"/>
              <a:t>一次，在这种配置下，</a:t>
            </a:r>
            <a:r>
              <a:rPr lang="en-US" altLang="zh-CN" dirty="0" err="1"/>
              <a:t>Redis</a:t>
            </a:r>
            <a:r>
              <a:rPr lang="en-US" altLang="zh-CN" dirty="0"/>
              <a:t> </a:t>
            </a:r>
            <a:r>
              <a:rPr lang="zh-CN" altLang="en-US" dirty="0"/>
              <a:t>仍然可以保持良好的性能，并且就算发生故障停机，也最多只会丢失一秒钟的数据（ </a:t>
            </a:r>
            <a:r>
              <a:rPr lang="en-US" altLang="zh-CN" dirty="0" err="1"/>
              <a:t>fsync</a:t>
            </a:r>
            <a:r>
              <a:rPr lang="en-US" altLang="zh-CN" dirty="0"/>
              <a:t> </a:t>
            </a:r>
            <a:r>
              <a:rPr lang="zh-CN" altLang="en-US" dirty="0"/>
              <a:t>会在后台线程执行，所以主线程可以继续努力地处理命令请求）</a:t>
            </a:r>
            <a:r>
              <a:rPr lang="zh-CN" altLang="en-US" dirty="0" smtClean="0"/>
              <a:t>。</a:t>
            </a:r>
            <a:endParaRPr lang="en-US" altLang="zh-CN" dirty="0" smtClean="0"/>
          </a:p>
          <a:p>
            <a:r>
              <a:rPr lang="zh-CN" altLang="en-US" dirty="0"/>
              <a:t>缺点：对于相同的数据集来说，</a:t>
            </a:r>
            <a:r>
              <a:rPr lang="en-US" altLang="zh-CN" dirty="0"/>
              <a:t>AOF </a:t>
            </a:r>
            <a:r>
              <a:rPr lang="zh-CN" altLang="en-US" dirty="0"/>
              <a:t>文件的体积通常要大于 </a:t>
            </a:r>
            <a:r>
              <a:rPr lang="en-US" altLang="zh-CN" dirty="0"/>
              <a:t>RDB </a:t>
            </a:r>
            <a:r>
              <a:rPr lang="zh-CN" altLang="en-US" dirty="0"/>
              <a:t>文件的体积。根据所使用的 </a:t>
            </a:r>
            <a:r>
              <a:rPr lang="en-US" altLang="zh-CN" dirty="0" err="1"/>
              <a:t>fsync</a:t>
            </a:r>
            <a:r>
              <a:rPr lang="en-US" altLang="zh-CN" dirty="0"/>
              <a:t> </a:t>
            </a:r>
            <a:r>
              <a:rPr lang="zh-CN" altLang="en-US" dirty="0"/>
              <a:t>策略，</a:t>
            </a:r>
            <a:r>
              <a:rPr lang="en-US" altLang="zh-CN" dirty="0"/>
              <a:t>AOF </a:t>
            </a:r>
            <a:r>
              <a:rPr lang="zh-CN" altLang="en-US" dirty="0"/>
              <a:t>的速度可能会慢于 </a:t>
            </a:r>
            <a:r>
              <a:rPr lang="en-US" altLang="zh-CN" dirty="0"/>
              <a:t>RDB </a:t>
            </a:r>
            <a:r>
              <a:rPr lang="zh-CN" altLang="en-US" dirty="0"/>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87554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sz="4400" dirty="0"/>
              <a:t>二</a:t>
            </a:r>
            <a:r>
              <a:rPr lang="zh-CN" altLang="en-US" sz="4400" dirty="0" smtClean="0"/>
              <a:t>、事务 </a:t>
            </a:r>
            <a:endParaRPr lang="zh-CN" altLang="en-US" sz="44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3" name="文本框 2"/>
          <p:cNvSpPr txBox="1"/>
          <p:nvPr/>
        </p:nvSpPr>
        <p:spPr>
          <a:xfrm>
            <a:off x="643944" y="973448"/>
            <a:ext cx="10109915" cy="1938992"/>
          </a:xfrm>
          <a:prstGeom prst="rect">
            <a:avLst/>
          </a:prstGeom>
          <a:noFill/>
        </p:spPr>
        <p:txBody>
          <a:bodyPr wrap="square" rtlCol="0">
            <a:spAutoFit/>
          </a:bodyPr>
          <a:lstStyle/>
          <a:p>
            <a:pPr>
              <a:lnSpc>
                <a:spcPct val="150000"/>
              </a:lnSpc>
            </a:pPr>
            <a:r>
              <a:rPr lang="en-US" altLang="zh-CN" sz="1600" dirty="0">
                <a:latin typeface="黑体" panose="02010609060101010101" pitchFamily="49" charset="-122"/>
                <a:ea typeface="黑体" panose="02010609060101010101" pitchFamily="49" charset="-122"/>
              </a:rPr>
              <a:t>	</a:t>
            </a:r>
            <a:r>
              <a:rPr lang="en-US" altLang="zh-CN" sz="1600" dirty="0" err="1">
                <a:latin typeface="黑体" panose="02010609060101010101" pitchFamily="49" charset="-122"/>
                <a:ea typeface="黑体" panose="02010609060101010101" pitchFamily="49" charset="-122"/>
              </a:rPr>
              <a:t>Redis</a:t>
            </a:r>
            <a:r>
              <a:rPr lang="zh-CN" altLang="en-US" sz="1600" dirty="0">
                <a:latin typeface="黑体" panose="02010609060101010101" pitchFamily="49" charset="-122"/>
                <a:ea typeface="黑体" panose="02010609060101010101" pitchFamily="49" charset="-122"/>
              </a:rPr>
              <a:t>中的事务是一组命令的集合。事务同命令一样都是</a:t>
            </a:r>
            <a:r>
              <a:rPr lang="en-US" altLang="zh-CN" sz="1600" dirty="0" err="1">
                <a:latin typeface="黑体" panose="02010609060101010101" pitchFamily="49" charset="-122"/>
                <a:ea typeface="黑体" panose="02010609060101010101" pitchFamily="49" charset="-122"/>
              </a:rPr>
              <a:t>Redis</a:t>
            </a:r>
            <a:r>
              <a:rPr lang="zh-CN" altLang="en-US" sz="1600" dirty="0">
                <a:latin typeface="黑体" panose="02010609060101010101" pitchFamily="49" charset="-122"/>
                <a:ea typeface="黑体" panose="02010609060101010101" pitchFamily="49" charset="-122"/>
              </a:rPr>
              <a:t>的最小执行单位，一个事务中的命令要么都执行，要么都不执行</a:t>
            </a:r>
            <a:r>
              <a:rPr lang="zh-CN" altLang="en-US" sz="1600" dirty="0" smtClean="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一</a:t>
            </a:r>
            <a:r>
              <a:rPr lang="zh-CN" altLang="en-US" sz="1600" dirty="0" smtClean="0">
                <a:latin typeface="黑体" panose="02010609060101010101" pitchFamily="49" charset="-122"/>
                <a:ea typeface="黑体" panose="02010609060101010101" pitchFamily="49" charset="-122"/>
              </a:rPr>
              <a:t>个事务从开始到结束通常会经过事务开始、命令入队、事务执行三个阶段。</a:t>
            </a:r>
            <a:endParaRPr lang="en-US" altLang="zh-CN" sz="1600" dirty="0" smtClean="0">
              <a:latin typeface="黑体" panose="02010609060101010101" pitchFamily="49" charset="-122"/>
              <a:ea typeface="黑体" panose="02010609060101010101" pitchFamily="49" charset="-122"/>
            </a:endParaRPr>
          </a:p>
          <a:p>
            <a:pPr>
              <a:lnSpc>
                <a:spcPct val="150000"/>
              </a:lnSpc>
            </a:pP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每个</a:t>
            </a:r>
            <a:r>
              <a:rPr lang="en-US" altLang="zh-CN" sz="1600" dirty="0" err="1">
                <a:latin typeface="黑体" panose="02010609060101010101" pitchFamily="49" charset="-122"/>
                <a:ea typeface="黑体" panose="02010609060101010101" pitchFamily="49" charset="-122"/>
              </a:rPr>
              <a:t>Redis</a:t>
            </a:r>
            <a:r>
              <a:rPr lang="zh-CN" altLang="en-US" sz="1600" dirty="0">
                <a:latin typeface="黑体" panose="02010609060101010101" pitchFamily="49" charset="-122"/>
                <a:ea typeface="黑体" panose="02010609060101010101" pitchFamily="49" charset="-122"/>
              </a:rPr>
              <a:t>客户端都有自己的事务状态，保存在</a:t>
            </a:r>
            <a:r>
              <a:rPr lang="en-US" altLang="zh-CN" sz="1600" dirty="0" err="1">
                <a:latin typeface="黑体" panose="02010609060101010101" pitchFamily="49" charset="-122"/>
                <a:ea typeface="黑体" panose="02010609060101010101" pitchFamily="49" charset="-122"/>
              </a:rPr>
              <a:t>mstate</a:t>
            </a:r>
            <a:r>
              <a:rPr lang="zh-CN" altLang="en-US" sz="1600" dirty="0">
                <a:latin typeface="黑体" panose="02010609060101010101" pitchFamily="49" charset="-122"/>
                <a:ea typeface="黑体" panose="02010609060101010101" pitchFamily="49" charset="-122"/>
              </a:rPr>
              <a:t>属性中。进一步，每一个事务状态包含一个事务队列以及已入队命令的计数器，事务队列是一个数组，数组中的每个元素保存了已入队命令的相关信息，包含指向命令实现函数的指针、命令的参数，以及参数的数量</a:t>
            </a:r>
            <a:r>
              <a:rPr lang="zh-CN" altLang="en-US" sz="1600" dirty="0" smtClean="0">
                <a:latin typeface="黑体" panose="02010609060101010101" pitchFamily="49" charset="-122"/>
                <a:ea typeface="黑体" panose="02010609060101010101" pitchFamily="49" charset="-122"/>
              </a:rPr>
              <a:t>。</a:t>
            </a:r>
            <a:endParaRPr lang="zh-CN" altLang="en-US" sz="1600" dirty="0">
              <a:latin typeface="黑体" panose="02010609060101010101" pitchFamily="49" charset="-122"/>
              <a:ea typeface="黑体" panose="02010609060101010101" pitchFamily="49" charset="-122"/>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263" y="3070371"/>
            <a:ext cx="6801898" cy="353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166" y="2992373"/>
            <a:ext cx="3367917" cy="386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396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sz="3600" dirty="0"/>
              <a:t>三</a:t>
            </a:r>
            <a:r>
              <a:rPr lang="zh-CN" altLang="en-US" sz="3600" dirty="0" smtClean="0"/>
              <a:t>、消息</a:t>
            </a:r>
            <a:r>
              <a:rPr lang="zh-CN" altLang="en-US" sz="3600" dirty="0"/>
              <a:t>订阅</a:t>
            </a:r>
            <a:r>
              <a:rPr lang="zh-CN" altLang="en-US" sz="3600" dirty="0" smtClean="0"/>
              <a:t> </a:t>
            </a:r>
            <a:endParaRPr lang="zh-CN" altLang="en-US" sz="36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3" name="文本框 2"/>
          <p:cNvSpPr txBox="1"/>
          <p:nvPr/>
        </p:nvSpPr>
        <p:spPr>
          <a:xfrm>
            <a:off x="837127" y="1415652"/>
            <a:ext cx="10109915" cy="442878"/>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837127" y="1113728"/>
            <a:ext cx="10680957" cy="1061829"/>
          </a:xfrm>
          <a:prstGeom prst="rect">
            <a:avLst/>
          </a:prstGeom>
          <a:noFill/>
        </p:spPr>
        <p:txBody>
          <a:bodyPr wrap="square" rtlCol="0">
            <a:spAutoFit/>
          </a:bodyPr>
          <a:lstStyle/>
          <a:p>
            <a:pPr>
              <a:lnSpc>
                <a:spcPct val="150000"/>
              </a:lnSpc>
            </a:pPr>
            <a:r>
              <a:rPr lang="en-US" altLang="zh-CN" sz="1400" dirty="0" smtClean="0">
                <a:latin typeface="黑体" panose="02010609060101010101" pitchFamily="49" charset="-122"/>
                <a:ea typeface="黑体" panose="02010609060101010101" pitchFamily="49" charset="-122"/>
              </a:rPr>
              <a:t>	</a:t>
            </a:r>
            <a:r>
              <a:rPr lang="en-US" altLang="zh-CN" sz="1400" dirty="0" err="1" smtClean="0">
                <a:latin typeface="黑体" panose="02010609060101010101" pitchFamily="49" charset="-122"/>
                <a:ea typeface="黑体" panose="02010609060101010101" pitchFamily="49" charset="-122"/>
              </a:rPr>
              <a:t>Redis</a:t>
            </a:r>
            <a:r>
              <a:rPr lang="zh-CN" altLang="en-US" sz="1400" dirty="0" smtClean="0">
                <a:latin typeface="黑体" panose="02010609060101010101" pitchFamily="49" charset="-122"/>
                <a:ea typeface="黑体" panose="02010609060101010101" pitchFamily="49" charset="-122"/>
              </a:rPr>
              <a:t>提供了一组命令可以让开发者实现“发布</a:t>
            </a:r>
            <a:r>
              <a:rPr lang="en-US" altLang="zh-CN" sz="1400" dirty="0" smtClean="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订阅” </a:t>
            </a:r>
            <a:r>
              <a:rPr lang="en-US" altLang="zh-CN" sz="1400" dirty="0">
                <a:latin typeface="黑体" panose="02010609060101010101" pitchFamily="49" charset="-122"/>
                <a:ea typeface="黑体" panose="02010609060101010101" pitchFamily="49" charset="-122"/>
              </a:rPr>
              <a:t>(publish/subscribe)</a:t>
            </a:r>
            <a:r>
              <a:rPr lang="zh-CN" altLang="en-US" sz="1400" dirty="0">
                <a:latin typeface="黑体" panose="02010609060101010101" pitchFamily="49" charset="-122"/>
                <a:ea typeface="黑体" panose="02010609060101010101" pitchFamily="49" charset="-122"/>
              </a:rPr>
              <a:t>模式。“发布</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订阅”模式可以实现进程间的消息传递，“发布</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订阅”模式中包含两种角色，分别是发布者和订阅者。订阅者可以订阅一个或若干个频道，发布者可以向指定的频道发送消息，所有订阅此频道的人都会收到此消息</a:t>
            </a:r>
            <a:r>
              <a:rPr lang="zh-CN" altLang="en-US" sz="1400" dirty="0" smtClean="0">
                <a:latin typeface="黑体" panose="02010609060101010101" pitchFamily="49" charset="-122"/>
                <a:ea typeface="黑体" panose="02010609060101010101" pitchFamily="49" charset="-122"/>
              </a:rPr>
              <a:t>。</a:t>
            </a:r>
            <a:endParaRPr lang="en-US" altLang="zh-CN" sz="1400" dirty="0" smtClean="0">
              <a:latin typeface="黑体" panose="02010609060101010101" pitchFamily="49" charset="-122"/>
              <a:ea typeface="黑体" panose="02010609060101010101" pitchFamily="49" charset="-122"/>
            </a:endParaRPr>
          </a:p>
        </p:txBody>
      </p:sp>
      <p:sp>
        <p:nvSpPr>
          <p:cNvPr id="6" name="文本框 5"/>
          <p:cNvSpPr txBox="1"/>
          <p:nvPr/>
        </p:nvSpPr>
        <p:spPr>
          <a:xfrm>
            <a:off x="4530054" y="2659311"/>
            <a:ext cx="4546833" cy="1061829"/>
          </a:xfrm>
          <a:prstGeom prst="rect">
            <a:avLst/>
          </a:prstGeom>
          <a:noFill/>
        </p:spPr>
        <p:txBody>
          <a:bodyPr wrap="square" rtlCol="0">
            <a:spAutoFit/>
          </a:bodyPr>
          <a:lstStyle/>
          <a:p>
            <a:pPr>
              <a:lnSpc>
                <a:spcPct val="150000"/>
              </a:lnSpc>
            </a:pPr>
            <a:r>
              <a:rPr lang="en-US" altLang="zh-CN" sz="1400" dirty="0" smtClean="0">
                <a:latin typeface="黑体" panose="02010609060101010101" pitchFamily="49" charset="-122"/>
                <a:ea typeface="黑体" panose="02010609060101010101" pitchFamily="49" charset="-122"/>
              </a:rPr>
              <a:t>	</a:t>
            </a:r>
            <a:r>
              <a:rPr lang="zh-CN" altLang="en-US" sz="1400" dirty="0" smtClean="0">
                <a:latin typeface="黑体" panose="02010609060101010101" pitchFamily="49" charset="-122"/>
                <a:ea typeface="黑体" panose="02010609060101010101" pitchFamily="49" charset="-122"/>
              </a:rPr>
              <a:t>命令：</a:t>
            </a:r>
            <a:endParaRPr lang="en-US" altLang="zh-CN" sz="1400" dirty="0" smtClean="0">
              <a:latin typeface="黑体" panose="02010609060101010101" pitchFamily="49" charset="-122"/>
              <a:ea typeface="黑体" panose="02010609060101010101" pitchFamily="49" charset="-122"/>
            </a:endParaRPr>
          </a:p>
          <a:p>
            <a:pPr>
              <a:lnSpc>
                <a:spcPct val="150000"/>
              </a:lnSpc>
            </a:pPr>
            <a:r>
              <a:rPr lang="en-US" altLang="zh-CN" sz="1400" dirty="0">
                <a:latin typeface="黑体" panose="02010609060101010101" pitchFamily="49" charset="-122"/>
                <a:ea typeface="黑体" panose="02010609060101010101" pitchFamily="49" charset="-122"/>
              </a:rPr>
              <a:t>	</a:t>
            </a:r>
            <a:r>
              <a:rPr lang="en-US" altLang="zh-CN" sz="1400" dirty="0" smtClean="0">
                <a:latin typeface="黑体" panose="02010609060101010101" pitchFamily="49" charset="-122"/>
                <a:ea typeface="黑体" panose="02010609060101010101" pitchFamily="49" charset="-122"/>
              </a:rPr>
              <a:t>PUBLISH news.it “hello world”  //</a:t>
            </a:r>
            <a:r>
              <a:rPr lang="zh-CN" altLang="en-US" sz="1400" dirty="0" smtClean="0">
                <a:latin typeface="黑体" panose="02010609060101010101" pitchFamily="49" charset="-122"/>
                <a:ea typeface="黑体" panose="02010609060101010101" pitchFamily="49" charset="-122"/>
              </a:rPr>
              <a:t>发送消息</a:t>
            </a:r>
            <a:endParaRPr lang="en-US" altLang="zh-CN" sz="1400" dirty="0" smtClean="0">
              <a:latin typeface="黑体" panose="02010609060101010101" pitchFamily="49" charset="-122"/>
              <a:ea typeface="黑体" panose="02010609060101010101" pitchFamily="49" charset="-122"/>
            </a:endParaRPr>
          </a:p>
          <a:p>
            <a:pPr>
              <a:lnSpc>
                <a:spcPct val="150000"/>
              </a:lnSpc>
            </a:pPr>
            <a:r>
              <a:rPr lang="en-US" altLang="zh-CN" sz="1400" dirty="0">
                <a:latin typeface="黑体" panose="02010609060101010101" pitchFamily="49" charset="-122"/>
                <a:ea typeface="黑体" panose="02010609060101010101" pitchFamily="49" charset="-122"/>
              </a:rPr>
              <a:t>	</a:t>
            </a:r>
            <a:r>
              <a:rPr lang="en-US" altLang="zh-CN" sz="1400" dirty="0" smtClean="0">
                <a:latin typeface="黑体" panose="02010609060101010101" pitchFamily="49" charset="-122"/>
                <a:ea typeface="黑体" panose="02010609060101010101" pitchFamily="49" charset="-122"/>
              </a:rPr>
              <a:t>SUBSCRIBE news.it   //</a:t>
            </a:r>
            <a:r>
              <a:rPr lang="zh-CN" altLang="en-US" sz="1400" dirty="0" smtClean="0">
                <a:latin typeface="黑体" panose="02010609060101010101" pitchFamily="49" charset="-122"/>
                <a:ea typeface="黑体" panose="02010609060101010101" pitchFamily="49" charset="-122"/>
              </a:rPr>
              <a:t>订阅消息</a:t>
            </a:r>
            <a:endParaRPr lang="en-US" altLang="zh-CN" sz="1400" dirty="0" smtClean="0">
              <a:latin typeface="黑体" panose="02010609060101010101" pitchFamily="49" charset="-122"/>
              <a:ea typeface="黑体" panose="02010609060101010101" pitchFamily="49"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884" y="4095081"/>
            <a:ext cx="3407701" cy="1430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127" y="2659311"/>
            <a:ext cx="3239216" cy="99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72848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sz="3600" dirty="0"/>
              <a:t>三</a:t>
            </a:r>
            <a:r>
              <a:rPr lang="zh-CN" altLang="en-US" sz="3600" dirty="0" smtClean="0"/>
              <a:t>、消息</a:t>
            </a:r>
            <a:r>
              <a:rPr lang="zh-CN" altLang="en-US" sz="3600" dirty="0"/>
              <a:t>订阅</a:t>
            </a:r>
            <a:r>
              <a:rPr lang="zh-CN" altLang="en-US" sz="3600" dirty="0" smtClean="0"/>
              <a:t> </a:t>
            </a:r>
            <a:r>
              <a:rPr lang="en-US" altLang="zh-CN" sz="3600" dirty="0" smtClean="0"/>
              <a:t>—</a:t>
            </a:r>
            <a:r>
              <a:rPr lang="zh-CN" altLang="en-US" sz="3600" dirty="0" smtClean="0"/>
              <a:t>实现原理</a:t>
            </a:r>
            <a:endParaRPr lang="zh-CN" altLang="en-US" sz="36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3" name="文本框 2"/>
          <p:cNvSpPr txBox="1"/>
          <p:nvPr/>
        </p:nvSpPr>
        <p:spPr>
          <a:xfrm>
            <a:off x="837127" y="1415652"/>
            <a:ext cx="10109915" cy="442878"/>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837127" y="1113728"/>
            <a:ext cx="10680957" cy="2031325"/>
          </a:xfrm>
          <a:prstGeom prst="rect">
            <a:avLst/>
          </a:prstGeom>
          <a:noFill/>
        </p:spPr>
        <p:txBody>
          <a:bodyPr wrap="square" rtlCol="0">
            <a:spAutoFit/>
          </a:bodyPr>
          <a:lstStyle/>
          <a:p>
            <a:pPr>
              <a:lnSpc>
                <a:spcPct val="150000"/>
              </a:lnSpc>
            </a:pPr>
            <a:r>
              <a:rPr lang="en-US" altLang="zh-CN" sz="1400" dirty="0" smtClean="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 </a:t>
            </a:r>
            <a:r>
              <a:rPr lang="en-US" altLang="zh-CN" sz="1400" dirty="0" err="1">
                <a:latin typeface="黑体" panose="02010609060101010101" pitchFamily="49" charset="-122"/>
                <a:ea typeface="黑体" panose="02010609060101010101" pitchFamily="49" charset="-122"/>
              </a:rPr>
              <a:t>Redis</a:t>
            </a:r>
            <a:r>
              <a:rPr lang="zh-CN" altLang="en-US" sz="1400" dirty="0">
                <a:latin typeface="黑体" panose="02010609060101010101" pitchFamily="49" charset="-122"/>
                <a:ea typeface="黑体" panose="02010609060101010101" pitchFamily="49" charset="-122"/>
              </a:rPr>
              <a:t>将所有频道的订阅关系都保存在服务器状态的</a:t>
            </a:r>
            <a:r>
              <a:rPr lang="en-US" altLang="zh-CN" sz="1400" dirty="0" err="1">
                <a:latin typeface="黑体" panose="02010609060101010101" pitchFamily="49" charset="-122"/>
                <a:ea typeface="黑体" panose="02010609060101010101" pitchFamily="49" charset="-122"/>
              </a:rPr>
              <a:t>pubsub_channels</a:t>
            </a:r>
            <a:r>
              <a:rPr lang="zh-CN" altLang="en-US" sz="1400" dirty="0">
                <a:latin typeface="黑体" panose="02010609060101010101" pitchFamily="49" charset="-122"/>
                <a:ea typeface="黑体" panose="02010609060101010101" pitchFamily="49" charset="-122"/>
              </a:rPr>
              <a:t>字典里面，这个字典的键是某个被订阅的频道，而键的值则是一个链表，链表里面记录了所有订阅这个频道的客户端</a:t>
            </a:r>
            <a:r>
              <a:rPr lang="zh-CN" altLang="en-US" sz="1400" dirty="0" smtClean="0">
                <a:latin typeface="黑体" panose="02010609060101010101" pitchFamily="49" charset="-122"/>
                <a:ea typeface="黑体" panose="02010609060101010101" pitchFamily="49" charset="-122"/>
              </a:rPr>
              <a:t>。</a:t>
            </a:r>
            <a:endParaRPr lang="en-US" altLang="zh-CN" sz="1400" dirty="0" smtClean="0">
              <a:latin typeface="黑体" panose="02010609060101010101" pitchFamily="49" charset="-122"/>
              <a:ea typeface="黑体" panose="02010609060101010101" pitchFamily="49" charset="-122"/>
            </a:endParaRPr>
          </a:p>
          <a:p>
            <a:pPr>
              <a:lnSpc>
                <a:spcPct val="150000"/>
              </a:lnSpc>
            </a:pP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每当客户端执行</a:t>
            </a:r>
            <a:r>
              <a:rPr lang="en-US" altLang="zh-CN" sz="1400" dirty="0">
                <a:latin typeface="黑体" panose="02010609060101010101" pitchFamily="49" charset="-122"/>
                <a:ea typeface="黑体" panose="02010609060101010101" pitchFamily="49" charset="-122"/>
              </a:rPr>
              <a:t>SUBSCRIBE</a:t>
            </a:r>
            <a:r>
              <a:rPr lang="zh-CN" altLang="en-US" sz="1400" dirty="0">
                <a:latin typeface="黑体" panose="02010609060101010101" pitchFamily="49" charset="-122"/>
                <a:ea typeface="黑体" panose="02010609060101010101" pitchFamily="49" charset="-122"/>
              </a:rPr>
              <a:t>命令订阅某个或某些频道的时候，服务器都会将客户端与被订阅的频道在</a:t>
            </a:r>
            <a:r>
              <a:rPr lang="en-US" altLang="zh-CN" sz="1400" dirty="0" err="1">
                <a:latin typeface="黑体" panose="02010609060101010101" pitchFamily="49" charset="-122"/>
                <a:ea typeface="黑体" panose="02010609060101010101" pitchFamily="49" charset="-122"/>
              </a:rPr>
              <a:t>pubsub_channels</a:t>
            </a:r>
            <a:r>
              <a:rPr lang="zh-CN" altLang="en-US" sz="1400" dirty="0">
                <a:latin typeface="黑体" panose="02010609060101010101" pitchFamily="49" charset="-122"/>
                <a:ea typeface="黑体" panose="02010609060101010101" pitchFamily="49" charset="-122"/>
              </a:rPr>
              <a:t>字典中进行关联。如果频道已经有其他订阅者，那么它在</a:t>
            </a:r>
            <a:r>
              <a:rPr lang="en-US" altLang="zh-CN" sz="1400" dirty="0" err="1">
                <a:latin typeface="黑体" panose="02010609060101010101" pitchFamily="49" charset="-122"/>
                <a:ea typeface="黑体" panose="02010609060101010101" pitchFamily="49" charset="-122"/>
              </a:rPr>
              <a:t>pubsub_channels</a:t>
            </a:r>
            <a:r>
              <a:rPr lang="zh-CN" altLang="en-US" sz="1400" dirty="0">
                <a:latin typeface="黑体" panose="02010609060101010101" pitchFamily="49" charset="-122"/>
                <a:ea typeface="黑体" panose="02010609060101010101" pitchFamily="49" charset="-122"/>
              </a:rPr>
              <a:t>字典中必然有相应的订阅者链表，程序唯一要做的就是将客户端添加到订阅者链表的</a:t>
            </a:r>
            <a:r>
              <a:rPr lang="zh-CN" altLang="en-US" sz="1400" dirty="0" smtClean="0">
                <a:latin typeface="黑体" panose="02010609060101010101" pitchFamily="49" charset="-122"/>
                <a:ea typeface="黑体" panose="02010609060101010101" pitchFamily="49" charset="-122"/>
              </a:rPr>
              <a:t>末尾如果</a:t>
            </a:r>
            <a:r>
              <a:rPr lang="zh-CN" altLang="en-US" sz="1400" dirty="0">
                <a:latin typeface="黑体" panose="02010609060101010101" pitchFamily="49" charset="-122"/>
                <a:ea typeface="黑体" panose="02010609060101010101" pitchFamily="49" charset="-122"/>
              </a:rPr>
              <a:t>频道还未有任何订阅者，程序首先在</a:t>
            </a:r>
            <a:r>
              <a:rPr lang="en-US" altLang="zh-CN" sz="1400" dirty="0" err="1">
                <a:latin typeface="黑体" panose="02010609060101010101" pitchFamily="49" charset="-122"/>
                <a:ea typeface="黑体" panose="02010609060101010101" pitchFamily="49" charset="-122"/>
              </a:rPr>
              <a:t>pubsub_channels</a:t>
            </a:r>
            <a:r>
              <a:rPr lang="zh-CN" altLang="en-US" sz="1400" dirty="0">
                <a:latin typeface="黑体" panose="02010609060101010101" pitchFamily="49" charset="-122"/>
                <a:ea typeface="黑体" panose="02010609060101010101" pitchFamily="49" charset="-122"/>
              </a:rPr>
              <a:t>字典中为频道创建一个键，并将这个键的值设置为空链表，然后成为第一个链表中的元素。</a:t>
            </a:r>
            <a:endParaRPr lang="en-US" altLang="zh-CN" sz="1400" dirty="0" smtClean="0">
              <a:latin typeface="黑体" panose="02010609060101010101" pitchFamily="49" charset="-122"/>
              <a:ea typeface="黑体" panose="02010609060101010101" pitchFamily="49"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938" y="3520252"/>
            <a:ext cx="5207895" cy="207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0083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sz="3600" dirty="0"/>
              <a:t>四</a:t>
            </a:r>
            <a:r>
              <a:rPr lang="zh-CN" altLang="en-US" sz="3600" dirty="0" smtClean="0"/>
              <a:t>、</a:t>
            </a:r>
            <a:r>
              <a:rPr lang="en-US" altLang="zh-CN" sz="3600" dirty="0" err="1" smtClean="0"/>
              <a:t>Redis</a:t>
            </a:r>
            <a:r>
              <a:rPr lang="zh-CN" altLang="en-US" sz="3600" dirty="0" smtClean="0"/>
              <a:t>集群</a:t>
            </a:r>
            <a:r>
              <a:rPr lang="en-US" altLang="zh-CN" sz="3600" dirty="0" smtClean="0"/>
              <a:t>—</a:t>
            </a:r>
            <a:r>
              <a:rPr lang="zh-CN" altLang="en-US" sz="3600" dirty="0" smtClean="0"/>
              <a:t> 节点握手</a:t>
            </a:r>
            <a:endParaRPr lang="zh-CN" altLang="en-US" sz="36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44" y="4504887"/>
            <a:ext cx="4810501" cy="1364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445" y="2748334"/>
            <a:ext cx="5343526" cy="323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22121" y="947956"/>
            <a:ext cx="10330983" cy="1708160"/>
          </a:xfrm>
          <a:prstGeom prst="rect">
            <a:avLst/>
          </a:prstGeom>
          <a:noFill/>
        </p:spPr>
        <p:txBody>
          <a:bodyPr wrap="square" rtlCol="0">
            <a:spAutoFit/>
          </a:bodyPr>
          <a:lstStyle/>
          <a:p>
            <a:pPr>
              <a:lnSpc>
                <a:spcPct val="150000"/>
              </a:lnSpc>
            </a:pPr>
            <a:r>
              <a:rPr lang="en-US" altLang="zh-CN" sz="1400" dirty="0" smtClean="0"/>
              <a:t> 	</a:t>
            </a:r>
            <a:r>
              <a:rPr lang="en-US" altLang="zh-CN" sz="1400" dirty="0" err="1" smtClean="0"/>
              <a:t>Redis</a:t>
            </a:r>
            <a:r>
              <a:rPr lang="zh-CN" altLang="en-US" sz="1400" dirty="0"/>
              <a:t>集群是</a:t>
            </a:r>
            <a:r>
              <a:rPr lang="en-US" altLang="zh-CN" sz="1400" dirty="0" err="1"/>
              <a:t>Redis</a:t>
            </a:r>
            <a:r>
              <a:rPr lang="zh-CN" altLang="en-US" sz="1400" dirty="0"/>
              <a:t>提供的分布式数据库方案，集群通过分片来进行数据共享，并提供</a:t>
            </a:r>
            <a:r>
              <a:rPr lang="zh-CN" altLang="en-US" sz="1400" dirty="0" smtClean="0"/>
              <a:t>复制</a:t>
            </a:r>
            <a:r>
              <a:rPr lang="zh-CN" altLang="en-US" sz="1400" dirty="0"/>
              <a:t>和故障转移功能</a:t>
            </a:r>
            <a:r>
              <a:rPr lang="zh-CN" altLang="en-US" sz="1400" dirty="0" smtClean="0"/>
              <a:t>。一</a:t>
            </a:r>
            <a:r>
              <a:rPr lang="zh-CN" altLang="en-US" sz="1400" dirty="0"/>
              <a:t>个</a:t>
            </a:r>
            <a:r>
              <a:rPr lang="en-US" altLang="zh-CN" sz="1400" dirty="0" err="1"/>
              <a:t>Redis</a:t>
            </a:r>
            <a:r>
              <a:rPr lang="zh-CN" altLang="en-US" sz="1400" dirty="0"/>
              <a:t>集群通常由多个节点（</a:t>
            </a:r>
            <a:r>
              <a:rPr lang="en-US" altLang="zh-CN" sz="1400" dirty="0"/>
              <a:t>node</a:t>
            </a:r>
            <a:r>
              <a:rPr lang="zh-CN" altLang="en-US" sz="1400" dirty="0"/>
              <a:t>）组成，在刚开始的时候，每个节点都是相互</a:t>
            </a:r>
            <a:r>
              <a:rPr lang="zh-CN" altLang="en-US" sz="1400" dirty="0" smtClean="0"/>
              <a:t>独立的</a:t>
            </a:r>
            <a:r>
              <a:rPr lang="zh-CN" altLang="en-US" sz="1400" dirty="0"/>
              <a:t>，它们都处于一个只包含自己的集群当中，要组建一个真正可工作的集群，必须</a:t>
            </a:r>
            <a:r>
              <a:rPr lang="zh-CN" altLang="en-US" sz="1400" dirty="0" smtClean="0"/>
              <a:t>将这些</a:t>
            </a:r>
            <a:r>
              <a:rPr lang="zh-CN" altLang="en-US" sz="1400" dirty="0"/>
              <a:t>独立的节点连接起来，构成一个包含多个节点的集群。使用</a:t>
            </a:r>
            <a:r>
              <a:rPr lang="en-US" altLang="zh-CN" sz="1400" dirty="0"/>
              <a:t>CLUSTER MEET</a:t>
            </a:r>
            <a:r>
              <a:rPr lang="zh-CN" altLang="en-US" sz="1400" dirty="0"/>
              <a:t>命令，</a:t>
            </a:r>
            <a:r>
              <a:rPr lang="zh-CN" altLang="en-US" sz="1400" dirty="0" smtClean="0"/>
              <a:t>可以</a:t>
            </a:r>
            <a:r>
              <a:rPr lang="zh-CN" altLang="en-US" sz="1400" dirty="0"/>
              <a:t>让</a:t>
            </a:r>
            <a:r>
              <a:rPr lang="en-US" altLang="zh-CN" sz="1400" dirty="0"/>
              <a:t>node</a:t>
            </a:r>
            <a:r>
              <a:rPr lang="zh-CN" altLang="en-US" sz="1400" dirty="0"/>
              <a:t>节点与</a:t>
            </a:r>
            <a:r>
              <a:rPr lang="en-US" altLang="zh-CN" sz="1400" dirty="0" err="1"/>
              <a:t>ip</a:t>
            </a:r>
            <a:r>
              <a:rPr lang="zh-CN" altLang="en-US" sz="1400" dirty="0"/>
              <a:t>和</a:t>
            </a:r>
            <a:r>
              <a:rPr lang="en-US" altLang="zh-CN" sz="1400" dirty="0"/>
              <a:t>port</a:t>
            </a:r>
            <a:r>
              <a:rPr lang="zh-CN" altLang="en-US" sz="1400" dirty="0"/>
              <a:t>所指定的节点添加到</a:t>
            </a:r>
            <a:r>
              <a:rPr lang="en-US" altLang="zh-CN" sz="1400" dirty="0"/>
              <a:t>node</a:t>
            </a:r>
            <a:r>
              <a:rPr lang="zh-CN" altLang="en-US" sz="1400" dirty="0"/>
              <a:t>节点当前所在的集群中。</a:t>
            </a:r>
          </a:p>
          <a:p>
            <a:pPr>
              <a:lnSpc>
                <a:spcPct val="150000"/>
              </a:lnSpc>
            </a:pPr>
            <a:r>
              <a:rPr lang="en-US" altLang="zh-CN" sz="1400" dirty="0"/>
              <a:t>CLUSTER MEET 127.0.0.1 7001</a:t>
            </a:r>
            <a:endParaRPr lang="zh-CN" altLang="en-US" sz="1400" dirty="0"/>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668" y="2896911"/>
            <a:ext cx="35337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52786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sz="4000" dirty="0"/>
              <a:t>四</a:t>
            </a:r>
            <a:r>
              <a:rPr lang="zh-CN" altLang="en-US" sz="4000" dirty="0" smtClean="0"/>
              <a:t>、</a:t>
            </a:r>
            <a:r>
              <a:rPr lang="en-US" altLang="zh-CN" sz="4000" dirty="0" err="1" smtClean="0"/>
              <a:t>Redis</a:t>
            </a:r>
            <a:r>
              <a:rPr lang="zh-CN" altLang="en-US" sz="4000" dirty="0" smtClean="0"/>
              <a:t>集群</a:t>
            </a:r>
            <a:r>
              <a:rPr lang="en-US" altLang="zh-CN" sz="4000" dirty="0" smtClean="0"/>
              <a:t>—</a:t>
            </a:r>
            <a:r>
              <a:rPr lang="zh-CN" altLang="en-US" sz="4000" dirty="0" smtClean="0"/>
              <a:t>槽指派 </a:t>
            </a:r>
            <a:endParaRPr lang="zh-CN" altLang="en-US" sz="40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5" name="TextBox 4"/>
          <p:cNvSpPr txBox="1"/>
          <p:nvPr/>
        </p:nvSpPr>
        <p:spPr>
          <a:xfrm>
            <a:off x="822121" y="947956"/>
            <a:ext cx="10330983" cy="1708160"/>
          </a:xfrm>
          <a:prstGeom prst="rect">
            <a:avLst/>
          </a:prstGeom>
          <a:noFill/>
        </p:spPr>
        <p:txBody>
          <a:bodyPr wrap="square" rtlCol="0">
            <a:spAutoFit/>
          </a:bodyPr>
          <a:lstStyle/>
          <a:p>
            <a:pPr>
              <a:lnSpc>
                <a:spcPct val="150000"/>
              </a:lnSpc>
            </a:pPr>
            <a:r>
              <a:rPr lang="en-US" altLang="zh-CN" sz="1400" dirty="0"/>
              <a:t>    </a:t>
            </a:r>
            <a:r>
              <a:rPr lang="en-US" altLang="zh-CN" sz="1400" dirty="0" err="1"/>
              <a:t>Redis</a:t>
            </a:r>
            <a:r>
              <a:rPr lang="zh-CN" altLang="en-US" sz="1400" dirty="0"/>
              <a:t>集群通过分片的方式来保存数据库中的键值对：集群中的整个数据库被分为</a:t>
            </a:r>
            <a:r>
              <a:rPr lang="en-US" altLang="zh-CN" sz="1400" dirty="0" smtClean="0"/>
              <a:t>16384</a:t>
            </a:r>
            <a:r>
              <a:rPr lang="zh-CN" altLang="en-US" sz="1400" dirty="0" smtClean="0"/>
              <a:t>个</a:t>
            </a:r>
            <a:r>
              <a:rPr lang="zh-CN" altLang="en-US" sz="1400" dirty="0"/>
              <a:t>槽（</a:t>
            </a:r>
            <a:r>
              <a:rPr lang="en-US" altLang="zh-CN" sz="1400" dirty="0"/>
              <a:t>slot</a:t>
            </a:r>
            <a:r>
              <a:rPr lang="zh-CN" altLang="en-US" sz="1400" dirty="0"/>
              <a:t>），数据库中的每个键都属于这些槽中的一个，集群中的每个节点可以</a:t>
            </a:r>
            <a:r>
              <a:rPr lang="zh-CN" altLang="en-US" sz="1400" dirty="0" smtClean="0"/>
              <a:t>处理</a:t>
            </a:r>
            <a:r>
              <a:rPr lang="en-US" altLang="zh-CN" sz="1400" dirty="0" smtClean="0"/>
              <a:t>0</a:t>
            </a:r>
            <a:r>
              <a:rPr lang="zh-CN" altLang="en-US" sz="1400" dirty="0"/>
              <a:t>个或最多</a:t>
            </a:r>
            <a:r>
              <a:rPr lang="en-US" altLang="zh-CN" sz="1400" dirty="0"/>
              <a:t>16834</a:t>
            </a:r>
            <a:r>
              <a:rPr lang="zh-CN" altLang="en-US" sz="1400" dirty="0"/>
              <a:t>个槽。</a:t>
            </a:r>
          </a:p>
          <a:p>
            <a:pPr>
              <a:lnSpc>
                <a:spcPct val="150000"/>
              </a:lnSpc>
            </a:pPr>
            <a:r>
              <a:rPr lang="en-US" altLang="zh-CN" sz="1400" dirty="0"/>
              <a:t>127.0.0.1:7000&gt; CLUSTER ADDSLOTS 0 1 2 3 4....5000</a:t>
            </a:r>
          </a:p>
          <a:p>
            <a:pPr>
              <a:lnSpc>
                <a:spcPct val="150000"/>
              </a:lnSpc>
            </a:pPr>
            <a:r>
              <a:rPr lang="zh-CN" altLang="en-US" sz="1400" dirty="0"/>
              <a:t>一个节点除了会将自己负责的槽记录下来以外，还会通过消息发送给集群中的其他</a:t>
            </a:r>
            <a:r>
              <a:rPr lang="zh-CN" altLang="en-US" sz="1400" dirty="0" smtClean="0"/>
              <a:t>节点，</a:t>
            </a:r>
            <a:r>
              <a:rPr lang="zh-CN" altLang="en-US" sz="1400" dirty="0"/>
              <a:t>以此来告知其他节点自己负责处理哪些槽</a:t>
            </a:r>
            <a:r>
              <a:rPr lang="zh-CN" altLang="en-US" sz="1400" dirty="0" smtClean="0"/>
              <a:t>。</a:t>
            </a:r>
            <a:endParaRPr lang="en-US" altLang="zh-CN" sz="1400" dirty="0" smtClean="0"/>
          </a:p>
          <a:p>
            <a:pPr>
              <a:lnSpc>
                <a:spcPct val="150000"/>
              </a:lnSpc>
            </a:pPr>
            <a:r>
              <a:rPr lang="zh-CN" altLang="en-US" sz="1400" dirty="0" smtClean="0"/>
              <a:t>因此</a:t>
            </a:r>
            <a:r>
              <a:rPr lang="zh-CN" altLang="en-US" sz="1400" dirty="0"/>
              <a:t>集群中的每个节点都会知道数据库中的</a:t>
            </a:r>
            <a:r>
              <a:rPr lang="en-US" altLang="zh-CN" sz="1400" dirty="0"/>
              <a:t>16834</a:t>
            </a:r>
            <a:r>
              <a:rPr lang="zh-CN" altLang="en-US" sz="1400" dirty="0"/>
              <a:t>个槽分别被指派给了集群中的哪些节点。</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364" y="2882557"/>
            <a:ext cx="3020848" cy="1937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178" y="2885962"/>
            <a:ext cx="2941469" cy="1933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06742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8951" y="218942"/>
            <a:ext cx="7186411" cy="772733"/>
          </a:xfrm>
        </p:spPr>
        <p:txBody>
          <a:bodyPr/>
          <a:lstStyle/>
          <a:p>
            <a:pPr algn="ctr"/>
            <a:r>
              <a:rPr lang="zh-CN" altLang="en-US" sz="3200" dirty="0"/>
              <a:t>四</a:t>
            </a:r>
            <a:r>
              <a:rPr lang="zh-CN" altLang="en-US" sz="3200" dirty="0" smtClean="0"/>
              <a:t>、</a:t>
            </a:r>
            <a:r>
              <a:rPr lang="en-US" altLang="zh-CN" sz="3200" dirty="0" err="1" smtClean="0"/>
              <a:t>Redis</a:t>
            </a:r>
            <a:r>
              <a:rPr lang="zh-CN" altLang="en-US" sz="3200" dirty="0" smtClean="0"/>
              <a:t>集群</a:t>
            </a:r>
            <a:r>
              <a:rPr lang="en-US" altLang="zh-CN" sz="3200" dirty="0" smtClean="0"/>
              <a:t>—</a:t>
            </a:r>
            <a:r>
              <a:rPr lang="zh-CN" altLang="en-US" sz="3200" dirty="0" smtClean="0"/>
              <a:t>执行命令、重新分片 </a:t>
            </a:r>
            <a:endParaRPr lang="zh-CN" altLang="en-US" sz="32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5" name="TextBox 4"/>
          <p:cNvSpPr txBox="1"/>
          <p:nvPr/>
        </p:nvSpPr>
        <p:spPr>
          <a:xfrm>
            <a:off x="822121" y="947956"/>
            <a:ext cx="10330983" cy="2031325"/>
          </a:xfrm>
          <a:prstGeom prst="rect">
            <a:avLst/>
          </a:prstGeom>
          <a:noFill/>
        </p:spPr>
        <p:txBody>
          <a:bodyPr wrap="square" rtlCol="0">
            <a:spAutoFit/>
          </a:bodyPr>
          <a:lstStyle/>
          <a:p>
            <a:pPr>
              <a:lnSpc>
                <a:spcPct val="150000"/>
              </a:lnSpc>
            </a:pPr>
            <a:r>
              <a:rPr lang="zh-CN" altLang="en-US" sz="1400" dirty="0" smtClean="0"/>
              <a:t>    当</a:t>
            </a:r>
            <a:r>
              <a:rPr lang="zh-CN" altLang="en-US" sz="1400" dirty="0"/>
              <a:t>客户端向节点发送与数据库键有关的命令时，接收命令的节点会计算出命令要处理的数据库键属于哪个槽，并检查这个槽是否指派给了自己</a:t>
            </a:r>
            <a:r>
              <a:rPr lang="zh-CN" altLang="en-US" sz="1400" dirty="0" smtClean="0"/>
              <a:t>。涉及到两个算法：计算键属于哪个槽？判断键是否由当前节点处理？</a:t>
            </a:r>
            <a:endParaRPr lang="en-US" altLang="zh-CN" sz="1400" dirty="0" smtClean="0"/>
          </a:p>
          <a:p>
            <a:pPr>
              <a:lnSpc>
                <a:spcPct val="150000"/>
              </a:lnSpc>
            </a:pPr>
            <a:r>
              <a:rPr lang="zh-CN" altLang="en-US" sz="1400" dirty="0" smtClean="0"/>
              <a:t>    当</a:t>
            </a:r>
            <a:r>
              <a:rPr lang="zh-CN" altLang="en-US" sz="1400" dirty="0"/>
              <a:t>节点发现键所在的槽并非由自己负责的时候，节点就会向客户端返回一个</a:t>
            </a:r>
            <a:r>
              <a:rPr lang="en-US" altLang="zh-CN" sz="1400" dirty="0"/>
              <a:t>MOVED</a:t>
            </a:r>
            <a:r>
              <a:rPr lang="zh-CN" altLang="en-US" sz="1400" dirty="0"/>
              <a:t>错误，指引客户端转向至正在负责槽的</a:t>
            </a:r>
            <a:r>
              <a:rPr lang="zh-CN" altLang="en-US" sz="1400" dirty="0" smtClean="0"/>
              <a:t>节点。</a:t>
            </a:r>
            <a:endParaRPr lang="en-US" altLang="zh-CN" sz="1400" dirty="0" smtClean="0"/>
          </a:p>
          <a:p>
            <a:pPr>
              <a:lnSpc>
                <a:spcPct val="150000"/>
              </a:lnSpc>
            </a:pPr>
            <a:r>
              <a:rPr lang="en-US" altLang="zh-CN" sz="1400" dirty="0"/>
              <a:t>     </a:t>
            </a:r>
            <a:r>
              <a:rPr lang="en-US" altLang="zh-CN" sz="1400" dirty="0" err="1"/>
              <a:t>Redis</a:t>
            </a:r>
            <a:r>
              <a:rPr lang="zh-CN" altLang="en-US" sz="1400" dirty="0"/>
              <a:t>集群的重新分片操作可以将任意数量已经指派给某个节点（源节点）的槽改为指派给另一个节点，并且相关槽所在的键值对也会从源节点被移动到目标节点。在进行重新分片期间，源节点向目标节点迁移一个槽的过程中，可能会出现这样一种</a:t>
            </a:r>
            <a:r>
              <a:rPr lang="zh-CN" altLang="en-US" sz="1400" dirty="0" smtClean="0"/>
              <a:t>情况</a:t>
            </a:r>
            <a:r>
              <a:rPr lang="zh-CN" altLang="en-US" sz="1400" dirty="0"/>
              <a:t>：属于被迁移槽的一部分键值对保存在源节点里面，而另一部分键值对则保存在</a:t>
            </a:r>
            <a:r>
              <a:rPr lang="zh-CN" altLang="en-US" sz="1400" dirty="0" smtClean="0"/>
              <a:t>目标节点</a:t>
            </a:r>
            <a:r>
              <a:rPr lang="zh-CN" altLang="en-US" sz="1400" dirty="0"/>
              <a:t>里面。</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62" y="3444465"/>
            <a:ext cx="4456870" cy="232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330" y="3159753"/>
            <a:ext cx="4931126" cy="1022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301" y="4182567"/>
            <a:ext cx="5039992" cy="227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1015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93194" y="2584835"/>
            <a:ext cx="6375042" cy="1646302"/>
          </a:xfrm>
        </p:spPr>
        <p:txBody>
          <a:bodyPr/>
          <a:lstStyle/>
          <a:p>
            <a:r>
              <a:rPr lang="zh-CN" altLang="en-US" dirty="0"/>
              <a:t>第一</a:t>
            </a:r>
            <a:r>
              <a:rPr lang="zh-CN" altLang="en-US" dirty="0" smtClean="0"/>
              <a:t>章</a:t>
            </a:r>
            <a:r>
              <a:rPr lang="zh-CN" altLang="en-US" dirty="0"/>
              <a:t> </a:t>
            </a:r>
            <a:r>
              <a:rPr lang="en-US" altLang="zh-CN" dirty="0" err="1" smtClean="0"/>
              <a:t>Redis</a:t>
            </a:r>
            <a:r>
              <a:rPr lang="zh-CN" altLang="en-US" dirty="0"/>
              <a:t>介绍</a:t>
            </a:r>
          </a:p>
        </p:txBody>
      </p:sp>
    </p:spTree>
    <p:extLst>
      <p:ext uri="{BB962C8B-B14F-4D97-AF65-F5344CB8AC3E}">
        <p14:creationId xmlns:p14="http://schemas.microsoft.com/office/powerpoint/2010/main" val="276218058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Linux</a:t>
            </a:r>
            <a:r>
              <a:rPr lang="zh-CN" altLang="en-US" dirty="0" smtClean="0"/>
              <a:t>公社 </a:t>
            </a:r>
            <a:r>
              <a:rPr lang="en-US" altLang="zh-CN" dirty="0" smtClean="0">
                <a:hlinkClick r:id="rId2"/>
              </a:rPr>
              <a:t>www.Linuxidc.com</a:t>
            </a:r>
            <a:endParaRPr lang="zh-CN" altLang="en-US" dirty="0"/>
          </a:p>
        </p:txBody>
      </p:sp>
      <p:sp>
        <p:nvSpPr>
          <p:cNvPr id="4" name="TextBox 3"/>
          <p:cNvSpPr txBox="1"/>
          <p:nvPr/>
        </p:nvSpPr>
        <p:spPr>
          <a:xfrm>
            <a:off x="996287" y="2033516"/>
            <a:ext cx="9198591" cy="3139321"/>
          </a:xfrm>
          <a:prstGeom prst="rect">
            <a:avLst/>
          </a:prstGeom>
          <a:noFill/>
        </p:spPr>
        <p:txBody>
          <a:bodyPr wrap="square" rtlCol="0">
            <a:spAutoFit/>
          </a:bodyPr>
          <a:lstStyle/>
          <a:p>
            <a:r>
              <a:rPr lang="en-US" altLang="zh-CN" dirty="0" smtClean="0"/>
              <a:t>Linux</a:t>
            </a:r>
            <a:r>
              <a:rPr lang="zh-CN" altLang="en-US" dirty="0" smtClean="0"/>
              <a:t>公社（</a:t>
            </a:r>
            <a:r>
              <a:rPr lang="en-US" altLang="zh-CN" dirty="0" smtClean="0">
                <a:hlinkClick r:id="rId2"/>
              </a:rPr>
              <a:t>www.LinuxIDC.com</a:t>
            </a:r>
            <a:r>
              <a:rPr lang="zh-CN" altLang="en-US" dirty="0" smtClean="0"/>
              <a:t>）于</a:t>
            </a:r>
            <a:r>
              <a:rPr lang="en-US" altLang="zh-CN" dirty="0" smtClean="0"/>
              <a:t>2006</a:t>
            </a:r>
            <a:r>
              <a:rPr lang="zh-CN" altLang="en-US" dirty="0" smtClean="0"/>
              <a:t>年</a:t>
            </a:r>
            <a:r>
              <a:rPr lang="en-US" altLang="zh-CN" dirty="0" smtClean="0"/>
              <a:t>9</a:t>
            </a:r>
            <a:r>
              <a:rPr lang="zh-CN" altLang="en-US" dirty="0" smtClean="0"/>
              <a:t>月</a:t>
            </a:r>
            <a:r>
              <a:rPr lang="en-US" altLang="zh-CN" dirty="0" smtClean="0"/>
              <a:t>25</a:t>
            </a:r>
            <a:r>
              <a:rPr lang="zh-CN" altLang="en-US" dirty="0" smtClean="0"/>
              <a:t>日注册并开通网站，</a:t>
            </a:r>
            <a:r>
              <a:rPr lang="en-US" altLang="zh-CN" dirty="0" smtClean="0"/>
              <a:t>Linux</a:t>
            </a:r>
            <a:r>
              <a:rPr lang="zh-CN" altLang="en-US" dirty="0" smtClean="0"/>
              <a:t>现在已经成为一种广受关注和支持的一种操作系统，</a:t>
            </a:r>
            <a:r>
              <a:rPr lang="en-US" altLang="zh-CN" dirty="0" smtClean="0"/>
              <a:t>IDC</a:t>
            </a:r>
            <a:r>
              <a:rPr lang="zh-CN" altLang="en-US" dirty="0" smtClean="0"/>
              <a:t>是互联网数据中心，</a:t>
            </a:r>
            <a:r>
              <a:rPr lang="en-US" altLang="zh-CN" dirty="0" err="1" smtClean="0"/>
              <a:t>LinuxIDC</a:t>
            </a:r>
            <a:r>
              <a:rPr lang="zh-CN" altLang="en-US" dirty="0" smtClean="0"/>
              <a:t>就是关于</a:t>
            </a:r>
            <a:r>
              <a:rPr lang="en-US" altLang="zh-CN" dirty="0" smtClean="0"/>
              <a:t>Linux</a:t>
            </a:r>
            <a:r>
              <a:rPr lang="zh-CN" altLang="en-US" dirty="0" smtClean="0"/>
              <a:t>的数据中心。</a:t>
            </a:r>
          </a:p>
          <a:p>
            <a:endParaRPr lang="zh-CN" altLang="en-US" dirty="0" smtClean="0"/>
          </a:p>
          <a:p>
            <a:r>
              <a:rPr lang="en-US" altLang="zh-CN" dirty="0" smtClean="0">
                <a:hlinkClick r:id="rId2"/>
              </a:rPr>
              <a:t>Linux</a:t>
            </a:r>
            <a:r>
              <a:rPr lang="zh-CN" altLang="en-US" dirty="0" smtClean="0">
                <a:hlinkClick r:id="rId2"/>
              </a:rPr>
              <a:t>公社</a:t>
            </a:r>
            <a:r>
              <a:rPr lang="zh-CN" altLang="en-US" dirty="0" smtClean="0"/>
              <a:t>是专业的</a:t>
            </a:r>
            <a:r>
              <a:rPr lang="en-US" altLang="zh-CN" dirty="0" smtClean="0"/>
              <a:t>Linux</a:t>
            </a:r>
            <a:r>
              <a:rPr lang="zh-CN" altLang="en-US" dirty="0" smtClean="0"/>
              <a:t>系统门户网站，实时发布最新</a:t>
            </a:r>
            <a:r>
              <a:rPr lang="en-US" altLang="zh-CN" dirty="0" smtClean="0"/>
              <a:t>Linux</a:t>
            </a:r>
            <a:r>
              <a:rPr lang="zh-CN" altLang="en-US" dirty="0" smtClean="0"/>
              <a:t>资讯，包括</a:t>
            </a:r>
            <a:r>
              <a:rPr lang="en-US" altLang="zh-CN" dirty="0" smtClean="0"/>
              <a:t>Linux</a:t>
            </a:r>
            <a:r>
              <a:rPr lang="zh-CN" altLang="en-US" dirty="0" smtClean="0"/>
              <a:t>、</a:t>
            </a:r>
            <a:r>
              <a:rPr lang="en-US" altLang="zh-CN" dirty="0" err="1" smtClean="0"/>
              <a:t>Ubuntu</a:t>
            </a:r>
            <a:r>
              <a:rPr lang="zh-CN" altLang="en-US" dirty="0" smtClean="0"/>
              <a:t>、</a:t>
            </a:r>
            <a:r>
              <a:rPr lang="en-US" altLang="zh-CN" dirty="0" smtClean="0"/>
              <a:t>Fedora</a:t>
            </a:r>
            <a:r>
              <a:rPr lang="zh-CN" altLang="en-US" dirty="0" smtClean="0"/>
              <a:t>、</a:t>
            </a:r>
            <a:r>
              <a:rPr lang="en-US" altLang="zh-CN" dirty="0" err="1" smtClean="0"/>
              <a:t>RedHat</a:t>
            </a:r>
            <a:r>
              <a:rPr lang="zh-CN" altLang="en-US" dirty="0" smtClean="0"/>
              <a:t>、红旗</a:t>
            </a:r>
            <a:r>
              <a:rPr lang="en-US" altLang="zh-CN" dirty="0" smtClean="0"/>
              <a:t>Linux</a:t>
            </a:r>
            <a:r>
              <a:rPr lang="zh-CN" altLang="en-US" dirty="0" smtClean="0"/>
              <a:t>、</a:t>
            </a:r>
            <a:r>
              <a:rPr lang="en-US" altLang="zh-CN" dirty="0" smtClean="0"/>
              <a:t>Linux</a:t>
            </a:r>
            <a:r>
              <a:rPr lang="zh-CN" altLang="en-US" dirty="0" smtClean="0"/>
              <a:t>教程、</a:t>
            </a:r>
            <a:r>
              <a:rPr lang="en-US" altLang="zh-CN" dirty="0" smtClean="0"/>
              <a:t>Linux</a:t>
            </a:r>
            <a:r>
              <a:rPr lang="zh-CN" altLang="en-US" dirty="0" smtClean="0"/>
              <a:t>认证、</a:t>
            </a:r>
            <a:r>
              <a:rPr lang="en-US" altLang="zh-CN" dirty="0" smtClean="0"/>
              <a:t>SUSE Linux</a:t>
            </a:r>
            <a:r>
              <a:rPr lang="zh-CN" altLang="en-US" dirty="0" smtClean="0"/>
              <a:t>、</a:t>
            </a:r>
            <a:r>
              <a:rPr lang="en-US" altLang="zh-CN" dirty="0" smtClean="0"/>
              <a:t>Android</a:t>
            </a:r>
            <a:r>
              <a:rPr lang="zh-CN" altLang="en-US" dirty="0" smtClean="0"/>
              <a:t>、</a:t>
            </a:r>
            <a:r>
              <a:rPr lang="en-US" altLang="zh-CN" dirty="0" smtClean="0"/>
              <a:t>Oracle</a:t>
            </a:r>
            <a:r>
              <a:rPr lang="zh-CN" altLang="en-US" dirty="0" smtClean="0"/>
              <a:t>、</a:t>
            </a:r>
            <a:r>
              <a:rPr lang="en-US" altLang="zh-CN" dirty="0" err="1" smtClean="0"/>
              <a:t>Hadoop</a:t>
            </a:r>
            <a:r>
              <a:rPr lang="zh-CN" altLang="en-US" dirty="0" smtClean="0"/>
              <a:t>等技术。</a:t>
            </a:r>
            <a:endParaRPr lang="en-US" altLang="zh-CN" dirty="0" smtClean="0"/>
          </a:p>
          <a:p>
            <a:endParaRPr lang="en-US" altLang="zh-CN" dirty="0" smtClean="0"/>
          </a:p>
          <a:p>
            <a:endParaRPr lang="zh-CN" altLang="en-US" dirty="0" smtClean="0"/>
          </a:p>
          <a:p>
            <a:r>
              <a:rPr lang="zh-CN" altLang="en-US" dirty="0" smtClean="0"/>
              <a:t> </a:t>
            </a:r>
          </a:p>
          <a:p>
            <a:endParaRPr lang="zh-CN" altLang="en-US" dirty="0"/>
          </a:p>
        </p:txBody>
      </p:sp>
      <p:pic>
        <p:nvPicPr>
          <p:cNvPr id="5" name="图片 4" descr="Linux公社.png">
            <a:hlinkClick r:id="rId2"/>
          </p:cNvPr>
          <p:cNvPicPr>
            <a:picLocks noChangeAspect="1"/>
          </p:cNvPicPr>
          <p:nvPr/>
        </p:nvPicPr>
        <p:blipFill>
          <a:blip r:embed="rId3"/>
          <a:stretch>
            <a:fillRect/>
          </a:stretch>
        </p:blipFill>
        <p:spPr>
          <a:xfrm>
            <a:off x="4747582" y="3963973"/>
            <a:ext cx="1905266" cy="190526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11885" y="2807353"/>
            <a:ext cx="7766936" cy="1646302"/>
          </a:xfrm>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5608375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68617" y="0"/>
            <a:ext cx="7186411" cy="772733"/>
          </a:xfrm>
        </p:spPr>
        <p:txBody>
          <a:bodyPr/>
          <a:lstStyle/>
          <a:p>
            <a:pPr algn="ctr"/>
            <a:r>
              <a:rPr lang="zh-CN" altLang="en-US" sz="4000" dirty="0"/>
              <a:t>一</a:t>
            </a:r>
            <a:r>
              <a:rPr lang="zh-CN" altLang="en-US" sz="4000" dirty="0" smtClean="0"/>
              <a:t>、</a:t>
            </a:r>
            <a:r>
              <a:rPr lang="en-US" altLang="zh-CN" sz="4000" dirty="0" err="1"/>
              <a:t>Redis</a:t>
            </a:r>
            <a:r>
              <a:rPr lang="zh-CN" altLang="en-US" sz="4000" dirty="0"/>
              <a:t>特性</a:t>
            </a:r>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3" name="文本框 2"/>
          <p:cNvSpPr txBox="1"/>
          <p:nvPr/>
        </p:nvSpPr>
        <p:spPr>
          <a:xfrm>
            <a:off x="690562" y="886886"/>
            <a:ext cx="11301979" cy="1511952"/>
          </a:xfrm>
          <a:prstGeom prst="rect">
            <a:avLst/>
          </a:prstGeom>
          <a:noFill/>
        </p:spPr>
        <p:txBody>
          <a:bodyPr wrap="square" rtlCol="0">
            <a:spAutoFit/>
          </a:bodyPr>
          <a:lstStyle/>
          <a:p>
            <a:pPr>
              <a:lnSpc>
                <a:spcPct val="150000"/>
              </a:lnSpc>
            </a:pPr>
            <a:r>
              <a:rPr lang="zh-CN" altLang="en-US" sz="1600" dirty="0" smtClean="0">
                <a:latin typeface="黑体" panose="02010609060101010101" pitchFamily="49" charset="-122"/>
                <a:ea typeface="黑体" panose="02010609060101010101" pitchFamily="49" charset="-122"/>
              </a:rPr>
              <a:t>（一）存储结构</a:t>
            </a:r>
            <a:endParaRPr lang="en-US" altLang="zh-CN" sz="1600" dirty="0" smtClean="0">
              <a:latin typeface="黑体" panose="02010609060101010101" pitchFamily="49" charset="-122"/>
              <a:ea typeface="黑体" panose="02010609060101010101" pitchFamily="49" charset="-122"/>
            </a:endParaRPr>
          </a:p>
          <a:p>
            <a:pPr>
              <a:lnSpc>
                <a:spcPct val="150000"/>
              </a:lnSpc>
            </a:pPr>
            <a:r>
              <a:rPr lang="en-US" altLang="zh-CN" sz="1600" dirty="0" smtClean="0">
                <a:latin typeface="黑体" panose="02010609060101010101" pitchFamily="49" charset="-122"/>
                <a:ea typeface="黑体" panose="02010609060101010101" pitchFamily="49" charset="-122"/>
              </a:rPr>
              <a:t>	</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是</a:t>
            </a:r>
            <a:r>
              <a:rPr lang="en-US" altLang="zh-CN" sz="1600" dirty="0" smtClean="0">
                <a:latin typeface="黑体" panose="02010609060101010101" pitchFamily="49" charset="-122"/>
                <a:ea typeface="黑体" panose="02010609060101010101" pitchFamily="49" charset="-122"/>
              </a:rPr>
              <a:t>Remote Dictionary Server</a:t>
            </a:r>
            <a:r>
              <a:rPr lang="zh-CN" altLang="en-US" sz="1600" dirty="0" smtClean="0">
                <a:latin typeface="黑体" panose="02010609060101010101" pitchFamily="49" charset="-122"/>
                <a:ea typeface="黑体" panose="02010609060101010101" pitchFamily="49" charset="-122"/>
              </a:rPr>
              <a:t>的缩写，它使用字典结构存储数据，并允许其他应用通过</a:t>
            </a:r>
            <a:r>
              <a:rPr lang="en-US" altLang="zh-CN" sz="1600" dirty="0" smtClean="0">
                <a:latin typeface="黑体" panose="02010609060101010101" pitchFamily="49" charset="-122"/>
                <a:ea typeface="黑体" panose="02010609060101010101" pitchFamily="49" charset="-122"/>
              </a:rPr>
              <a:t>TCP</a:t>
            </a:r>
            <a:r>
              <a:rPr lang="zh-CN" altLang="en-US" sz="1600" dirty="0" smtClean="0">
                <a:latin typeface="黑体" panose="02010609060101010101" pitchFamily="49" charset="-122"/>
                <a:ea typeface="黑体" panose="02010609060101010101" pitchFamily="49" charset="-122"/>
              </a:rPr>
              <a:t>协议读写字典中的内容。同大多数脚本语言中的字典一样，</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字典中的键值除了可以是字符串，还可以是其他数据类型。</a:t>
            </a:r>
            <a:r>
              <a:rPr lang="en-US" altLang="zh-CN" sz="1600" dirty="0" err="1" smtClean="0">
                <a:latin typeface="黑体" panose="02010609060101010101" pitchFamily="49" charset="-122"/>
                <a:ea typeface="黑体" panose="02010609060101010101" pitchFamily="49" charset="-122"/>
              </a:rPr>
              <a:t>Redis</a:t>
            </a:r>
            <a:r>
              <a:rPr lang="en-US" altLang="zh-CN" sz="1600" dirty="0" smtClean="0">
                <a:latin typeface="黑体" panose="02010609060101010101" pitchFamily="49" charset="-122"/>
                <a:ea typeface="黑体" panose="02010609060101010101" pitchFamily="49" charset="-122"/>
              </a:rPr>
              <a:t> </a:t>
            </a:r>
            <a:r>
              <a:rPr lang="zh-CN" altLang="en-US" sz="1600" dirty="0" smtClean="0">
                <a:latin typeface="黑体" panose="02010609060101010101" pitchFamily="49" charset="-122"/>
                <a:ea typeface="黑体" panose="02010609060101010101" pitchFamily="49" charset="-122"/>
              </a:rPr>
              <a:t>支持的数据类型有字符串、散列、列表、集合、有序集合。</a:t>
            </a:r>
            <a:endParaRPr lang="zh-CN" altLang="en-US" sz="1600" dirty="0">
              <a:latin typeface="黑体" panose="02010609060101010101" pitchFamily="49" charset="-122"/>
              <a:ea typeface="黑体" panose="02010609060101010101" pitchFamily="49" charset="-122"/>
            </a:endParaRPr>
          </a:p>
        </p:txBody>
      </p:sp>
      <p:sp>
        <p:nvSpPr>
          <p:cNvPr id="6" name="文本框 5"/>
          <p:cNvSpPr txBox="1"/>
          <p:nvPr/>
        </p:nvSpPr>
        <p:spPr>
          <a:xfrm>
            <a:off x="643944" y="2447908"/>
            <a:ext cx="11234867" cy="1142620"/>
          </a:xfrm>
          <a:prstGeom prst="rect">
            <a:avLst/>
          </a:prstGeom>
          <a:noFill/>
        </p:spPr>
        <p:txBody>
          <a:bodyPr wrap="square" rtlCol="0">
            <a:spAutoFit/>
          </a:bodyPr>
          <a:lstStyle/>
          <a:p>
            <a:pPr>
              <a:lnSpc>
                <a:spcPct val="150000"/>
              </a:lnSpc>
            </a:pPr>
            <a:r>
              <a:rPr lang="zh-CN" altLang="en-US" sz="1600" dirty="0" smtClean="0">
                <a:latin typeface="黑体" panose="02010609060101010101" pitchFamily="49" charset="-122"/>
                <a:ea typeface="黑体" panose="02010609060101010101" pitchFamily="49" charset="-122"/>
              </a:rPr>
              <a:t>（二）内存存储与持久化</a:t>
            </a:r>
            <a:endParaRPr lang="en-US" altLang="zh-CN" sz="1600" dirty="0" smtClean="0">
              <a:latin typeface="黑体" panose="02010609060101010101" pitchFamily="49" charset="-122"/>
              <a:ea typeface="黑体" panose="02010609060101010101" pitchFamily="49" charset="-122"/>
            </a:endParaRPr>
          </a:p>
          <a:p>
            <a:pPr>
              <a:lnSpc>
                <a:spcPct val="150000"/>
              </a:lnSpc>
            </a:pPr>
            <a:r>
              <a:rPr lang="en-US" altLang="zh-CN" sz="1600" dirty="0" smtClean="0">
                <a:latin typeface="黑体" panose="02010609060101010101" pitchFamily="49" charset="-122"/>
                <a:ea typeface="黑体" panose="02010609060101010101" pitchFamily="49" charset="-122"/>
              </a:rPr>
              <a:t>	</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数据库的所有数据都存储在内存中。在一台普通的笔记本电脑上，</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可以在</a:t>
            </a:r>
            <a:r>
              <a:rPr lang="en-US" altLang="zh-CN" sz="1600" dirty="0" smtClean="0">
                <a:latin typeface="黑体" panose="02010609060101010101" pitchFamily="49" charset="-122"/>
                <a:ea typeface="黑体" panose="02010609060101010101" pitchFamily="49" charset="-122"/>
              </a:rPr>
              <a:t>1</a:t>
            </a:r>
            <a:r>
              <a:rPr lang="zh-CN" altLang="en-US" sz="1600" dirty="0" smtClean="0">
                <a:latin typeface="黑体" panose="02010609060101010101" pitchFamily="49" charset="-122"/>
                <a:ea typeface="黑体" panose="02010609060101010101" pitchFamily="49" charset="-122"/>
              </a:rPr>
              <a:t>秒内读写超过十万个键值。</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也提供了持久化的支持，即将内存中的数据异步写入硬盘中，同时不影响继续提供服务。</a:t>
            </a:r>
            <a:endParaRPr lang="zh-CN" altLang="en-US" sz="1600" dirty="0">
              <a:latin typeface="黑体" panose="02010609060101010101" pitchFamily="49" charset="-122"/>
              <a:ea typeface="黑体" panose="02010609060101010101" pitchFamily="49" charset="-122"/>
            </a:endParaRPr>
          </a:p>
        </p:txBody>
      </p:sp>
      <p:sp>
        <p:nvSpPr>
          <p:cNvPr id="7" name="文本框 2"/>
          <p:cNvSpPr txBox="1"/>
          <p:nvPr/>
        </p:nvSpPr>
        <p:spPr>
          <a:xfrm>
            <a:off x="643944" y="3626506"/>
            <a:ext cx="11109032" cy="1200329"/>
          </a:xfrm>
          <a:prstGeom prst="rect">
            <a:avLst/>
          </a:prstGeom>
          <a:noFill/>
        </p:spPr>
        <p:txBody>
          <a:bodyPr wrap="square" rtlCol="0">
            <a:spAutoFit/>
          </a:bodyPr>
          <a:lstStyle/>
          <a:p>
            <a:pPr>
              <a:lnSpc>
                <a:spcPct val="150000"/>
              </a:lnSpc>
            </a:pPr>
            <a:r>
              <a:rPr lang="zh-CN" altLang="en-US" sz="1600" dirty="0" smtClean="0">
                <a:latin typeface="黑体" panose="02010609060101010101" pitchFamily="49" charset="-122"/>
                <a:ea typeface="黑体" panose="02010609060101010101" pitchFamily="49" charset="-122"/>
              </a:rPr>
              <a:t>（三）功能丰富</a:t>
            </a:r>
            <a:endParaRPr lang="en-US" altLang="zh-CN" sz="1600" dirty="0" smtClean="0">
              <a:latin typeface="黑体" panose="02010609060101010101" pitchFamily="49" charset="-122"/>
              <a:ea typeface="黑体" panose="02010609060101010101" pitchFamily="49" charset="-122"/>
            </a:endParaRPr>
          </a:p>
          <a:p>
            <a:pPr>
              <a:lnSpc>
                <a:spcPct val="150000"/>
              </a:lnSpc>
            </a:pPr>
            <a:r>
              <a:rPr lang="en-US" altLang="zh-CN" sz="1600" dirty="0" smtClean="0">
                <a:latin typeface="黑体" panose="02010609060101010101" pitchFamily="49" charset="-122"/>
                <a:ea typeface="黑体" panose="02010609060101010101" pitchFamily="49" charset="-122"/>
              </a:rPr>
              <a:t>	</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在很多场合是名副其实的多面手，越来越多的人将其用作缓存、队列系统中。例如，</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可作为缓存系统，并且可以为每个键设置生存时间，生存时间到期后键会自动删除；</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还支持“发布</a:t>
            </a:r>
            <a:r>
              <a:rPr lang="en-US" altLang="zh-CN" sz="1600" dirty="0" smtClean="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订阅”的消息模式</a:t>
            </a:r>
            <a:r>
              <a:rPr lang="zh-CN" altLang="en-US" sz="1600" dirty="0">
                <a:latin typeface="黑体" panose="02010609060101010101" pitchFamily="49" charset="-122"/>
                <a:ea typeface="黑体" panose="02010609060101010101" pitchFamily="49" charset="-122"/>
              </a:rPr>
              <a:t>，</a:t>
            </a:r>
            <a:r>
              <a:rPr lang="zh-CN" altLang="en-US" sz="1600" dirty="0" smtClean="0">
                <a:latin typeface="黑体" panose="02010609060101010101" pitchFamily="49" charset="-122"/>
                <a:ea typeface="黑体" panose="02010609060101010101" pitchFamily="49" charset="-122"/>
              </a:rPr>
              <a:t>等等</a:t>
            </a:r>
            <a:endParaRPr lang="zh-CN" altLang="en-US" sz="1600" dirty="0">
              <a:latin typeface="黑体" panose="02010609060101010101" pitchFamily="49" charset="-122"/>
              <a:ea typeface="黑体" panose="02010609060101010101" pitchFamily="49" charset="-122"/>
            </a:endParaRPr>
          </a:p>
        </p:txBody>
      </p:sp>
      <p:sp>
        <p:nvSpPr>
          <p:cNvPr id="8" name="文本框 5"/>
          <p:cNvSpPr txBox="1"/>
          <p:nvPr/>
        </p:nvSpPr>
        <p:spPr>
          <a:xfrm>
            <a:off x="632497" y="4858131"/>
            <a:ext cx="11120479" cy="1569660"/>
          </a:xfrm>
          <a:prstGeom prst="rect">
            <a:avLst/>
          </a:prstGeom>
          <a:noFill/>
        </p:spPr>
        <p:txBody>
          <a:bodyPr wrap="square" rtlCol="0">
            <a:spAutoFit/>
          </a:bodyPr>
          <a:lstStyle/>
          <a:p>
            <a:pPr>
              <a:lnSpc>
                <a:spcPct val="150000"/>
              </a:lnSpc>
            </a:pPr>
            <a:r>
              <a:rPr lang="zh-CN" altLang="en-US" sz="1600" dirty="0" smtClean="0">
                <a:latin typeface="黑体" panose="02010609060101010101" pitchFamily="49" charset="-122"/>
                <a:ea typeface="黑体" panose="02010609060101010101" pitchFamily="49" charset="-122"/>
              </a:rPr>
              <a:t>（四）简单稳定</a:t>
            </a:r>
            <a:endParaRPr lang="en-US" altLang="zh-CN" sz="1600" dirty="0" smtClean="0">
              <a:latin typeface="黑体" panose="02010609060101010101" pitchFamily="49" charset="-122"/>
              <a:ea typeface="黑体" panose="02010609060101010101" pitchFamily="49" charset="-122"/>
            </a:endParaRPr>
          </a:p>
          <a:p>
            <a:pPr>
              <a:lnSpc>
                <a:spcPct val="150000"/>
              </a:lnSpc>
            </a:pPr>
            <a:r>
              <a:rPr lang="en-US" altLang="zh-CN" sz="1600" dirty="0" smtClean="0">
                <a:latin typeface="黑体" panose="02010609060101010101" pitchFamily="49" charset="-122"/>
                <a:ea typeface="黑体" panose="02010609060101010101" pitchFamily="49" charset="-122"/>
              </a:rPr>
              <a:t>	</a:t>
            </a:r>
            <a:r>
              <a:rPr lang="zh-CN" altLang="en-US" sz="1600" dirty="0" smtClean="0">
                <a:latin typeface="黑体" panose="02010609060101010101" pitchFamily="49" charset="-122"/>
                <a:ea typeface="黑体" panose="02010609060101010101" pitchFamily="49" charset="-122"/>
              </a:rPr>
              <a:t>在</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中使用命令来读写数据，就相当于</a:t>
            </a:r>
            <a:r>
              <a:rPr lang="en-US" altLang="zh-CN" sz="1600" dirty="0" smtClean="0">
                <a:latin typeface="黑体" panose="02010609060101010101" pitchFamily="49" charset="-122"/>
                <a:ea typeface="黑体" panose="02010609060101010101" pitchFamily="49" charset="-122"/>
              </a:rPr>
              <a:t>SQL</a:t>
            </a:r>
            <a:r>
              <a:rPr lang="zh-CN" altLang="en-US" sz="1600" dirty="0" smtClean="0">
                <a:latin typeface="黑体" panose="02010609060101010101" pitchFamily="49" charset="-122"/>
                <a:ea typeface="黑体" panose="02010609060101010101" pitchFamily="49" charset="-122"/>
              </a:rPr>
              <a:t>语言之关系型数据库。并且</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提供了几十种不同编程语言的客户端库，这些库很好地封装了</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命令，使得在程序中与</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进行交互更加容易。</a:t>
            </a:r>
            <a:r>
              <a:rPr lang="en-US" altLang="zh-CN" sz="1600" dirty="0">
                <a:latin typeface="黑体" panose="02010609060101010101" pitchFamily="49" charset="-122"/>
                <a:ea typeface="黑体" panose="02010609060101010101" pitchFamily="49" charset="-122"/>
              </a:rPr>
              <a:t> </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是开源的，良好的开发氛围和严谨的版本发布机制使得</a:t>
            </a:r>
            <a:r>
              <a:rPr lang="en-US" altLang="zh-CN" sz="1600" dirty="0" err="1" smtClean="0">
                <a:latin typeface="黑体" panose="02010609060101010101" pitchFamily="49" charset="-122"/>
                <a:ea typeface="黑体" panose="02010609060101010101" pitchFamily="49" charset="-122"/>
              </a:rPr>
              <a:t>Redis</a:t>
            </a:r>
            <a:r>
              <a:rPr lang="zh-CN" altLang="en-US" sz="1600" dirty="0" smtClean="0">
                <a:latin typeface="黑体" panose="02010609060101010101" pitchFamily="49" charset="-122"/>
                <a:ea typeface="黑体" panose="02010609060101010101" pitchFamily="49" charset="-122"/>
              </a:rPr>
              <a:t>的稳定版本更加可靠。</a:t>
            </a:r>
            <a:endParaRPr lang="en-US" altLang="zh-CN" sz="1600" dirty="0" smtClean="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39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537797" y="5987125"/>
            <a:ext cx="3942824" cy="830997"/>
          </a:xfrm>
          <a:prstGeom prst="rect">
            <a:avLst/>
          </a:prstGeom>
          <a:noFill/>
        </p:spPr>
        <p:txBody>
          <a:bodyPr wrap="square" rtlCol="0">
            <a:spAutoFit/>
          </a:bodyPr>
          <a:lstStyle/>
          <a:p>
            <a:r>
              <a:rPr lang="en-US" altLang="zh-CN" sz="1200" dirty="0">
                <a:solidFill>
                  <a:schemeClr val="accent5"/>
                </a:solidFill>
                <a:latin typeface="黑体" panose="02010609060101010101" pitchFamily="49" charset="-122"/>
                <a:ea typeface="黑体" panose="02010609060101010101" pitchFamily="49" charset="-122"/>
              </a:rPr>
              <a:t>SQL</a:t>
            </a:r>
            <a:r>
              <a:rPr lang="zh-CN" altLang="en-US" sz="1200" dirty="0">
                <a:solidFill>
                  <a:schemeClr val="accent5"/>
                </a:solidFill>
                <a:latin typeface="黑体" panose="02010609060101010101" pitchFamily="49" charset="-122"/>
                <a:ea typeface="黑体" panose="02010609060101010101" pitchFamily="49" charset="-122"/>
              </a:rPr>
              <a:t>语句：</a:t>
            </a:r>
          </a:p>
          <a:p>
            <a:r>
              <a:rPr lang="en-US" altLang="zh-CN" sz="1200" dirty="0">
                <a:solidFill>
                  <a:schemeClr val="accent5"/>
                </a:solidFill>
                <a:latin typeface="黑体" panose="02010609060101010101" pitchFamily="49" charset="-122"/>
                <a:ea typeface="黑体" panose="02010609060101010101" pitchFamily="49" charset="-122"/>
              </a:rPr>
              <a:t>SELECT title FROM posts WHERE id=1 LIMIT 1</a:t>
            </a:r>
          </a:p>
          <a:p>
            <a:r>
              <a:rPr lang="en-US" altLang="zh-CN" sz="1200" dirty="0" err="1">
                <a:solidFill>
                  <a:schemeClr val="accent5"/>
                </a:solidFill>
                <a:latin typeface="黑体" panose="02010609060101010101" pitchFamily="49" charset="-122"/>
                <a:ea typeface="黑体" panose="02010609060101010101" pitchFamily="49" charset="-122"/>
              </a:rPr>
              <a:t>Redis</a:t>
            </a:r>
            <a:r>
              <a:rPr lang="zh-CN" altLang="en-US" sz="1200" dirty="0">
                <a:solidFill>
                  <a:schemeClr val="accent5"/>
                </a:solidFill>
                <a:latin typeface="黑体" panose="02010609060101010101" pitchFamily="49" charset="-122"/>
                <a:ea typeface="黑体" panose="02010609060101010101" pitchFamily="49" charset="-122"/>
              </a:rPr>
              <a:t>中命令：</a:t>
            </a:r>
          </a:p>
          <a:p>
            <a:r>
              <a:rPr lang="en-US" altLang="zh-CN" sz="1200" dirty="0">
                <a:solidFill>
                  <a:schemeClr val="accent5"/>
                </a:solidFill>
                <a:latin typeface="黑体" panose="02010609060101010101" pitchFamily="49" charset="-122"/>
                <a:ea typeface="黑体" panose="02010609060101010101" pitchFamily="49" charset="-122"/>
              </a:rPr>
              <a:t>HGET post:1 title</a:t>
            </a:r>
            <a:endParaRPr lang="zh-CN" altLang="en-US" sz="1200" dirty="0">
              <a:solidFill>
                <a:schemeClr val="accent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24501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85395" y="110592"/>
            <a:ext cx="7186411" cy="772733"/>
          </a:xfrm>
        </p:spPr>
        <p:txBody>
          <a:bodyPr/>
          <a:lstStyle/>
          <a:p>
            <a:pPr algn="ctr"/>
            <a:r>
              <a:rPr lang="zh-CN" altLang="en-US" sz="4000" dirty="0" smtClean="0"/>
              <a:t>二、</a:t>
            </a:r>
            <a:r>
              <a:rPr lang="en-US" altLang="zh-CN" sz="4000" dirty="0" err="1" smtClean="0"/>
              <a:t>Redis</a:t>
            </a:r>
            <a:r>
              <a:rPr lang="zh-CN" altLang="en-US" sz="4000" dirty="0" smtClean="0"/>
              <a:t>数据类型</a:t>
            </a:r>
            <a:endParaRPr lang="zh-CN" altLang="en-US" sz="4000" dirty="0"/>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7" name="文本框 5"/>
          <p:cNvSpPr txBox="1"/>
          <p:nvPr/>
        </p:nvSpPr>
        <p:spPr>
          <a:xfrm>
            <a:off x="979619" y="958826"/>
            <a:ext cx="10613965" cy="1338828"/>
          </a:xfrm>
          <a:prstGeom prst="rect">
            <a:avLst/>
          </a:prstGeom>
          <a:noFill/>
        </p:spPr>
        <p:txBody>
          <a:bodyPr wrap="square" rtlCol="0">
            <a:spAutoFit/>
          </a:bodyPr>
          <a:lstStyle/>
          <a:p>
            <a:pPr>
              <a:lnSpc>
                <a:spcPct val="150000"/>
              </a:lnSpc>
            </a:pPr>
            <a:r>
              <a:rPr lang="en-US" altLang="zh-CN" dirty="0" smtClean="0">
                <a:solidFill>
                  <a:schemeClr val="accent5"/>
                </a:solidFill>
                <a:latin typeface="黑体" panose="02010609060101010101" pitchFamily="49" charset="-122"/>
                <a:ea typeface="黑体" panose="02010609060101010101" pitchFamily="49" charset="-122"/>
              </a:rPr>
              <a:t>1.</a:t>
            </a:r>
            <a:r>
              <a:rPr lang="zh-CN" altLang="en-US" dirty="0" smtClean="0">
                <a:solidFill>
                  <a:schemeClr val="accent5"/>
                </a:solidFill>
                <a:latin typeface="黑体" panose="02010609060101010101" pitchFamily="49" charset="-122"/>
                <a:ea typeface="黑体" panose="02010609060101010101" pitchFamily="49" charset="-122"/>
              </a:rPr>
              <a:t>字符串类型</a:t>
            </a:r>
            <a:endParaRPr lang="en-US" altLang="zh-CN" dirty="0" smtClean="0">
              <a:solidFill>
                <a:schemeClr val="accent5"/>
              </a:solidFill>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字符串类型是</a:t>
            </a:r>
            <a:r>
              <a:rPr lang="en-US" altLang="zh-CN" dirty="0" err="1" smtClean="0">
                <a:latin typeface="黑体" panose="02010609060101010101" pitchFamily="49" charset="-122"/>
                <a:ea typeface="黑体" panose="02010609060101010101" pitchFamily="49" charset="-122"/>
              </a:rPr>
              <a:t>Redis</a:t>
            </a:r>
            <a:r>
              <a:rPr lang="zh-CN" altLang="en-US" dirty="0" smtClean="0">
                <a:latin typeface="黑体" panose="02010609060101010101" pitchFamily="49" charset="-122"/>
                <a:ea typeface="黑体" panose="02010609060101010101" pitchFamily="49" charset="-122"/>
              </a:rPr>
              <a:t>中最基本的数据类型，它能存储任何形式的字符串，例如存储用户的邮箱、</a:t>
            </a:r>
            <a:r>
              <a:rPr lang="en-US" altLang="zh-CN" dirty="0" smtClean="0">
                <a:latin typeface="黑体" panose="02010609060101010101" pitchFamily="49" charset="-122"/>
                <a:ea typeface="黑体" panose="02010609060101010101" pitchFamily="49" charset="-122"/>
              </a:rPr>
              <a:t>JSON</a:t>
            </a:r>
            <a:r>
              <a:rPr lang="zh-CN" altLang="en-US" dirty="0" smtClean="0">
                <a:latin typeface="黑体" panose="02010609060101010101" pitchFamily="49" charset="-122"/>
                <a:ea typeface="黑体" panose="02010609060101010101" pitchFamily="49" charset="-122"/>
              </a:rPr>
              <a:t>化的对象甚至是一张图片。一个字符串类型键允许存储的数据的最大容量是</a:t>
            </a:r>
            <a:r>
              <a:rPr lang="en-US" altLang="zh-CN" dirty="0" smtClean="0">
                <a:latin typeface="黑体" panose="02010609060101010101" pitchFamily="49" charset="-122"/>
                <a:ea typeface="黑体" panose="02010609060101010101" pitchFamily="49" charset="-122"/>
              </a:rPr>
              <a:t>512MB</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sp>
        <p:nvSpPr>
          <p:cNvPr id="8" name="文本框 5"/>
          <p:cNvSpPr txBox="1"/>
          <p:nvPr/>
        </p:nvSpPr>
        <p:spPr>
          <a:xfrm>
            <a:off x="979619" y="2194962"/>
            <a:ext cx="10613966" cy="1754326"/>
          </a:xfrm>
          <a:prstGeom prst="rect">
            <a:avLst/>
          </a:prstGeom>
          <a:noFill/>
        </p:spPr>
        <p:txBody>
          <a:bodyPr wrap="square" rtlCol="0">
            <a:spAutoFit/>
          </a:bodyPr>
          <a:lstStyle/>
          <a:p>
            <a:pPr>
              <a:lnSpc>
                <a:spcPct val="150000"/>
              </a:lnSpc>
            </a:pPr>
            <a:r>
              <a:rPr lang="en-US" altLang="zh-CN" dirty="0">
                <a:solidFill>
                  <a:schemeClr val="accent5"/>
                </a:solidFill>
                <a:latin typeface="黑体" panose="02010609060101010101" pitchFamily="49" charset="-122"/>
                <a:ea typeface="黑体" panose="02010609060101010101" pitchFamily="49" charset="-122"/>
              </a:rPr>
              <a:t>2.</a:t>
            </a:r>
            <a:r>
              <a:rPr lang="zh-CN" altLang="en-US" dirty="0">
                <a:solidFill>
                  <a:schemeClr val="accent5"/>
                </a:solidFill>
                <a:latin typeface="黑体" panose="02010609060101010101" pitchFamily="49" charset="-122"/>
                <a:ea typeface="黑体" panose="02010609060101010101" pitchFamily="49" charset="-122"/>
              </a:rPr>
              <a:t>散列类型</a:t>
            </a:r>
            <a:endParaRPr lang="en-US" altLang="zh-CN" dirty="0">
              <a:solidFill>
                <a:schemeClr val="accent5"/>
              </a:solidFill>
              <a:latin typeface="黑体" panose="02010609060101010101" pitchFamily="49" charset="-122"/>
              <a:ea typeface="黑体" panose="02010609060101010101" pitchFamily="49" charset="-122"/>
            </a:endParaRPr>
          </a:p>
          <a:p>
            <a:pPr>
              <a:lnSpc>
                <a:spcPct val="150000"/>
              </a:lnSpc>
            </a:pPr>
            <a:r>
              <a:rPr lang="en-US" altLang="zh-CN" dirty="0" smtClean="0">
                <a:latin typeface="黑体" panose="02010609060101010101" pitchFamily="49" charset="-122"/>
                <a:ea typeface="黑体" panose="02010609060101010101" pitchFamily="49" charset="-122"/>
              </a:rPr>
              <a:t>	</a:t>
            </a:r>
            <a:r>
              <a:rPr lang="en-US" altLang="zh-CN" dirty="0" err="1" smtClean="0">
                <a:latin typeface="黑体" panose="02010609060101010101" pitchFamily="49" charset="-122"/>
                <a:ea typeface="黑体" panose="02010609060101010101" pitchFamily="49" charset="-122"/>
              </a:rPr>
              <a:t>Redis</a:t>
            </a:r>
            <a:r>
              <a:rPr lang="zh-CN" altLang="en-US" dirty="0" smtClean="0">
                <a:latin typeface="黑体" panose="02010609060101010101" pitchFamily="49" charset="-122"/>
                <a:ea typeface="黑体" panose="02010609060101010101" pitchFamily="49" charset="-122"/>
              </a:rPr>
              <a:t>是采用字典结构以键值对的形式存储数据，而散列类型的键值也是一种字典结构，其存储了字段和字段值的映射，但是字段值只能是字符串，不支持其他数据类型。</a:t>
            </a:r>
            <a:r>
              <a:rPr lang="zh-CN" altLang="en-US" dirty="0">
                <a:latin typeface="黑体" panose="02010609060101010101" pitchFamily="49" charset="-122"/>
                <a:ea typeface="黑体" panose="02010609060101010101" pitchFamily="49" charset="-122"/>
              </a:rPr>
              <a:t>散列类型适合存储</a:t>
            </a:r>
            <a:r>
              <a:rPr lang="zh-CN" altLang="en-US" dirty="0" smtClean="0">
                <a:latin typeface="黑体" panose="02010609060101010101" pitchFamily="49" charset="-122"/>
                <a:ea typeface="黑体" panose="02010609060101010101" pitchFamily="49" charset="-122"/>
              </a:rPr>
              <a:t>对象。</a:t>
            </a: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pPr>
              <a:lnSpc>
                <a:spcPct val="150000"/>
              </a:lnSpc>
            </a:pPr>
            <a:endParaRPr lang="en-US" altLang="zh-CN" dirty="0" smtClean="0">
              <a:latin typeface="黑体" panose="02010609060101010101" pitchFamily="49" charset="-122"/>
              <a:ea typeface="黑体" panose="02010609060101010101" pitchFamily="49" charset="-122"/>
            </a:endParaRPr>
          </a:p>
        </p:txBody>
      </p:sp>
      <p:sp>
        <p:nvSpPr>
          <p:cNvPr id="9" name="文本框 5"/>
          <p:cNvSpPr txBox="1"/>
          <p:nvPr/>
        </p:nvSpPr>
        <p:spPr>
          <a:xfrm>
            <a:off x="929283" y="3433122"/>
            <a:ext cx="10613965" cy="1338828"/>
          </a:xfrm>
          <a:prstGeom prst="rect">
            <a:avLst/>
          </a:prstGeom>
          <a:noFill/>
        </p:spPr>
        <p:txBody>
          <a:bodyPr wrap="square" rtlCol="0">
            <a:spAutoFit/>
          </a:bodyPr>
          <a:lstStyle/>
          <a:p>
            <a:pPr>
              <a:lnSpc>
                <a:spcPct val="150000"/>
              </a:lnSpc>
            </a:pPr>
            <a:r>
              <a:rPr lang="en-US" altLang="zh-CN" dirty="0">
                <a:solidFill>
                  <a:schemeClr val="accent5"/>
                </a:solidFill>
                <a:latin typeface="黑体" panose="02010609060101010101" pitchFamily="49" charset="-122"/>
                <a:ea typeface="黑体" panose="02010609060101010101" pitchFamily="49" charset="-122"/>
              </a:rPr>
              <a:t>3.</a:t>
            </a:r>
            <a:r>
              <a:rPr lang="zh-CN" altLang="en-US" dirty="0">
                <a:solidFill>
                  <a:schemeClr val="accent5"/>
                </a:solidFill>
                <a:latin typeface="黑体" panose="02010609060101010101" pitchFamily="49" charset="-122"/>
                <a:ea typeface="黑体" panose="02010609060101010101" pitchFamily="49" charset="-122"/>
              </a:rPr>
              <a:t>列表类型</a:t>
            </a:r>
            <a:endParaRPr lang="en-US" altLang="zh-CN" dirty="0">
              <a:solidFill>
                <a:schemeClr val="accent5"/>
              </a:solidFill>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列表类型可以存储一个有序的字符串列表，常用的操作是向列表两端添加元素，或者获得列表的某一个字段。</a:t>
            </a:r>
            <a:endParaRPr lang="en-US" altLang="zh-CN" dirty="0" smtClean="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0" name="文本框 5"/>
              <p:cNvSpPr txBox="1"/>
              <p:nvPr/>
            </p:nvSpPr>
            <p:spPr>
              <a:xfrm>
                <a:off x="895726" y="4625504"/>
                <a:ext cx="10613965" cy="923330"/>
              </a:xfrm>
              <a:prstGeom prst="rect">
                <a:avLst/>
              </a:prstGeom>
              <a:noFill/>
            </p:spPr>
            <p:txBody>
              <a:bodyPr wrap="square" rtlCol="0">
                <a:spAutoFit/>
              </a:bodyPr>
              <a:lstStyle/>
              <a:p>
                <a:pPr>
                  <a:lnSpc>
                    <a:spcPct val="150000"/>
                  </a:lnSpc>
                </a:pPr>
                <a:r>
                  <a:rPr lang="en-US" altLang="zh-CN" dirty="0">
                    <a:solidFill>
                      <a:schemeClr val="accent5"/>
                    </a:solidFill>
                    <a:latin typeface="黑体" panose="02010609060101010101" pitchFamily="49" charset="-122"/>
                    <a:ea typeface="黑体" panose="02010609060101010101" pitchFamily="49" charset="-122"/>
                  </a:rPr>
                  <a:t>4.</a:t>
                </a:r>
                <a:r>
                  <a:rPr lang="zh-CN" altLang="en-US" dirty="0">
                    <a:solidFill>
                      <a:schemeClr val="accent5"/>
                    </a:solidFill>
                    <a:latin typeface="黑体" panose="02010609060101010101" pitchFamily="49" charset="-122"/>
                    <a:ea typeface="黑体" panose="02010609060101010101" pitchFamily="49" charset="-122"/>
                  </a:rPr>
                  <a:t>集合类型</a:t>
                </a:r>
                <a:endParaRPr lang="en-US" altLang="zh-CN" dirty="0">
                  <a:solidFill>
                    <a:schemeClr val="accent5"/>
                  </a:solidFill>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集合中的每个元素都是不同的，并且没有顺序。一个集合类型</a:t>
                </a:r>
                <a:r>
                  <a:rPr lang="en-US" altLang="zh-CN" dirty="0">
                    <a:latin typeface="黑体" panose="02010609060101010101" pitchFamily="49" charset="-122"/>
                    <a:ea typeface="黑体" panose="02010609060101010101" pitchFamily="49" charset="-122"/>
                  </a:rPr>
                  <a:t>(set)</a:t>
                </a:r>
                <a:r>
                  <a:rPr lang="zh-CN" altLang="en-US" dirty="0">
                    <a:latin typeface="黑体" panose="02010609060101010101" pitchFamily="49" charset="-122"/>
                    <a:ea typeface="黑体" panose="02010609060101010101" pitchFamily="49" charset="-122"/>
                  </a:rPr>
                  <a:t>键可以存储至多</a:t>
                </a:r>
                <a14:m>
                  <m:oMath xmlns:m="http://schemas.openxmlformats.org/officeDocument/2006/math" xmlns="">
                    <m:sSup>
                      <m:sSupPr>
                        <m:ctrlPr>
                          <a:rPr lang="zh-CN" altLang="en-US" i="1">
                            <a:latin typeface="Cambria Math"/>
                          </a:rPr>
                        </m:ctrlPr>
                      </m:sSupPr>
                      <m:e>
                        <m:r>
                          <a:rPr lang="zh-CN" altLang="en-US">
                            <a:latin typeface="Cambria Math" panose="02040503050406030204" pitchFamily="18" charset="0"/>
                          </a:rPr>
                          <m:t>2</m:t>
                        </m:r>
                      </m:e>
                      <m:sup>
                        <m:r>
                          <a:rPr lang="zh-CN" altLang="en-US">
                            <a:latin typeface="Cambria Math" panose="02040503050406030204" pitchFamily="18" charset="0"/>
                          </a:rPr>
                          <m:t>32</m:t>
                        </m:r>
                      </m:sup>
                    </m:sSup>
                  </m:oMath>
                </a14:m>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个字段。</a:t>
                </a:r>
              </a:p>
            </p:txBody>
          </p:sp>
        </mc:Choice>
        <mc:Fallback xmlns="">
          <p:sp>
            <p:nvSpPr>
              <p:cNvPr id="10" name="文本框 5"/>
              <p:cNvSpPr txBox="1">
                <a:spLocks noRot="1" noChangeAspect="1" noMove="1" noResize="1" noEditPoints="1" noAdjustHandles="1" noChangeArrowheads="1" noChangeShapeType="1" noTextEdit="1"/>
              </p:cNvSpPr>
              <p:nvPr/>
            </p:nvSpPr>
            <p:spPr>
              <a:xfrm>
                <a:off x="895726" y="4625504"/>
                <a:ext cx="10613965" cy="923330"/>
              </a:xfrm>
              <a:prstGeom prst="rect">
                <a:avLst/>
              </a:prstGeom>
              <a:blipFill rotWithShape="1">
                <a:blip r:embed="rId2"/>
                <a:stretch>
                  <a:fillRect l="-517" b="-2649"/>
                </a:stretch>
              </a:blipFill>
            </p:spPr>
            <p:txBody>
              <a:bodyPr/>
              <a:lstStyle/>
              <a:p>
                <a:r>
                  <a:rPr lang="zh-CN" altLang="en-US">
                    <a:noFill/>
                  </a:rPr>
                  <a:t> </a:t>
                </a:r>
              </a:p>
            </p:txBody>
          </p:sp>
        </mc:Fallback>
      </mc:AlternateContent>
      <p:sp>
        <p:nvSpPr>
          <p:cNvPr id="11" name="文本框 5"/>
          <p:cNvSpPr txBox="1"/>
          <p:nvPr/>
        </p:nvSpPr>
        <p:spPr>
          <a:xfrm>
            <a:off x="929282" y="5522319"/>
            <a:ext cx="10613965" cy="1338828"/>
          </a:xfrm>
          <a:prstGeom prst="rect">
            <a:avLst/>
          </a:prstGeom>
          <a:noFill/>
        </p:spPr>
        <p:txBody>
          <a:bodyPr wrap="square" rtlCol="0">
            <a:spAutoFit/>
          </a:bodyPr>
          <a:lstStyle/>
          <a:p>
            <a:pPr>
              <a:lnSpc>
                <a:spcPct val="150000"/>
              </a:lnSpc>
            </a:pPr>
            <a:r>
              <a:rPr lang="en-US" altLang="zh-CN" dirty="0" smtClean="0">
                <a:solidFill>
                  <a:schemeClr val="accent5"/>
                </a:solidFill>
                <a:latin typeface="黑体" panose="02010609060101010101" pitchFamily="49" charset="-122"/>
                <a:ea typeface="黑体" panose="02010609060101010101" pitchFamily="49" charset="-122"/>
              </a:rPr>
              <a:t>5.</a:t>
            </a:r>
            <a:r>
              <a:rPr lang="zh-CN" altLang="en-US" dirty="0">
                <a:solidFill>
                  <a:schemeClr val="accent5"/>
                </a:solidFill>
                <a:latin typeface="黑体" panose="02010609060101010101" pitchFamily="49" charset="-122"/>
                <a:ea typeface="黑体" panose="02010609060101010101" pitchFamily="49" charset="-122"/>
              </a:rPr>
              <a:t>有序集合类型</a:t>
            </a:r>
            <a:endParaRPr lang="en-US" altLang="zh-CN" dirty="0">
              <a:solidFill>
                <a:schemeClr val="accent5"/>
              </a:solidFill>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在集合类型的基础</a:t>
            </a:r>
            <a:r>
              <a:rPr lang="zh-CN" altLang="en-US" dirty="0" smtClean="0">
                <a:latin typeface="黑体" panose="02010609060101010101" pitchFamily="49" charset="-122"/>
                <a:ea typeface="黑体" panose="02010609060101010101" pitchFamily="49" charset="-122"/>
              </a:rPr>
              <a:t>上，使得</a:t>
            </a:r>
            <a:r>
              <a:rPr lang="zh-CN" altLang="en-US" dirty="0">
                <a:latin typeface="黑体" panose="02010609060101010101" pitchFamily="49" charset="-122"/>
                <a:ea typeface="黑体" panose="02010609060101010101" pitchFamily="49" charset="-122"/>
              </a:rPr>
              <a:t>我们可以获得最高（最低）的前</a:t>
            </a:r>
            <a:r>
              <a:rPr lang="en-US" altLang="zh-CN" dirty="0">
                <a:latin typeface="黑体" panose="02010609060101010101" pitchFamily="49" charset="-122"/>
                <a:ea typeface="黑体" panose="02010609060101010101" pitchFamily="49" charset="-122"/>
              </a:rPr>
              <a:t>N</a:t>
            </a:r>
            <a:r>
              <a:rPr lang="zh-CN" altLang="en-US" dirty="0">
                <a:latin typeface="黑体" panose="02010609060101010101" pitchFamily="49" charset="-122"/>
                <a:ea typeface="黑体" panose="02010609060101010101" pitchFamily="49" charset="-122"/>
              </a:rPr>
              <a:t>个元素、指定分数范围内的元素等与分数有关的操作。</a:t>
            </a: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9" y="-117446"/>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847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85395" y="0"/>
            <a:ext cx="7186411" cy="772733"/>
          </a:xfrm>
        </p:spPr>
        <p:txBody>
          <a:bodyPr/>
          <a:lstStyle/>
          <a:p>
            <a:pPr algn="ctr"/>
            <a:r>
              <a:rPr lang="zh-CN" altLang="en-US" sz="4000" dirty="0" smtClean="0"/>
              <a:t>三、</a:t>
            </a:r>
            <a:r>
              <a:rPr lang="en-US" altLang="zh-CN" sz="4000" dirty="0" err="1" smtClean="0"/>
              <a:t>Redis</a:t>
            </a:r>
            <a:r>
              <a:rPr lang="zh-CN" altLang="en-US" sz="4000" dirty="0" smtClean="0"/>
              <a:t>常用命令</a:t>
            </a:r>
            <a:endParaRPr lang="zh-CN" altLang="en-US" sz="4000" dirty="0">
              <a:latin typeface="黑体" panose="02010609060101010101" pitchFamily="49" charset="-122"/>
              <a:ea typeface="黑体" panose="02010609060101010101" pitchFamily="49" charset="-122"/>
            </a:endParaRPr>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3" name="TextBox 2"/>
          <p:cNvSpPr txBox="1"/>
          <p:nvPr/>
        </p:nvSpPr>
        <p:spPr>
          <a:xfrm>
            <a:off x="1098958" y="796954"/>
            <a:ext cx="3796367" cy="5678478"/>
          </a:xfrm>
          <a:prstGeom prst="rect">
            <a:avLst/>
          </a:prstGeom>
          <a:noFill/>
        </p:spPr>
        <p:txBody>
          <a:bodyPr wrap="square" rtlCol="0">
            <a:spAutoFit/>
          </a:bodyPr>
          <a:lstStyle/>
          <a:p>
            <a:r>
              <a:rPr lang="en-US" altLang="zh-CN" sz="1100" dirty="0" smtClean="0">
                <a:solidFill>
                  <a:schemeClr val="accent5"/>
                </a:solidFill>
              </a:rPr>
              <a:t>(0)</a:t>
            </a:r>
            <a:r>
              <a:rPr lang="zh-CN" altLang="en-US" sz="1100" dirty="0" smtClean="0">
                <a:solidFill>
                  <a:schemeClr val="accent5"/>
                </a:solidFill>
              </a:rPr>
              <a:t>启动</a:t>
            </a:r>
            <a:endParaRPr lang="zh-CN" altLang="en-US" sz="1100" dirty="0">
              <a:solidFill>
                <a:schemeClr val="accent5"/>
              </a:solidFill>
            </a:endParaRPr>
          </a:p>
          <a:p>
            <a:r>
              <a:rPr lang="zh-CN" altLang="en-US" sz="1100" dirty="0"/>
              <a:t>启动 </a:t>
            </a:r>
            <a:r>
              <a:rPr lang="en-US" altLang="zh-CN" sz="1100" dirty="0" err="1"/>
              <a:t>Redis</a:t>
            </a:r>
            <a:endParaRPr lang="en-US" altLang="zh-CN" sz="1100" dirty="0"/>
          </a:p>
          <a:p>
            <a:r>
              <a:rPr lang="en-US" altLang="zh-CN" sz="1100" dirty="0" err="1"/>
              <a:t>redis</a:t>
            </a:r>
            <a:r>
              <a:rPr lang="en-US" altLang="zh-CN" sz="1100" dirty="0"/>
              <a:t>-server</a:t>
            </a:r>
          </a:p>
          <a:p>
            <a:r>
              <a:rPr lang="zh-CN" altLang="en-US" sz="1100" dirty="0"/>
              <a:t>检查</a:t>
            </a:r>
            <a:r>
              <a:rPr lang="en-US" altLang="zh-CN" sz="1100" dirty="0" err="1"/>
              <a:t>Redis</a:t>
            </a:r>
            <a:r>
              <a:rPr lang="zh-CN" altLang="en-US" sz="1100" dirty="0"/>
              <a:t>是否在工作</a:t>
            </a:r>
          </a:p>
          <a:p>
            <a:r>
              <a:rPr lang="en-US" altLang="zh-CN" sz="1100" dirty="0" err="1"/>
              <a:t>redis</a:t>
            </a:r>
            <a:r>
              <a:rPr lang="en-US" altLang="zh-CN" sz="1100" dirty="0"/>
              <a:t>-cli</a:t>
            </a:r>
          </a:p>
          <a:p>
            <a:r>
              <a:rPr lang="en-US" altLang="zh-CN" sz="1100" dirty="0">
                <a:solidFill>
                  <a:schemeClr val="accent5"/>
                </a:solidFill>
              </a:rPr>
              <a:t>(1)</a:t>
            </a:r>
            <a:r>
              <a:rPr lang="zh-CN" altLang="en-US" sz="1100" dirty="0">
                <a:solidFill>
                  <a:schemeClr val="accent5"/>
                </a:solidFill>
              </a:rPr>
              <a:t>字符串</a:t>
            </a:r>
          </a:p>
          <a:p>
            <a:r>
              <a:rPr lang="en-US" altLang="zh-CN" sz="1100" dirty="0"/>
              <a:t>SET name "Tom"</a:t>
            </a:r>
          </a:p>
          <a:p>
            <a:r>
              <a:rPr lang="en-US" altLang="zh-CN" sz="1100" dirty="0"/>
              <a:t>GET name</a:t>
            </a:r>
          </a:p>
          <a:p>
            <a:r>
              <a:rPr lang="en-US" altLang="zh-CN" sz="1100" dirty="0"/>
              <a:t>SET counter 1000</a:t>
            </a:r>
          </a:p>
          <a:p>
            <a:r>
              <a:rPr lang="en-US" altLang="zh-CN" sz="1100" dirty="0"/>
              <a:t>INCR counter</a:t>
            </a:r>
          </a:p>
          <a:p>
            <a:r>
              <a:rPr lang="en-US" altLang="zh-CN" sz="1100" dirty="0"/>
              <a:t>DECR counter</a:t>
            </a:r>
          </a:p>
          <a:p>
            <a:r>
              <a:rPr lang="en-US" altLang="zh-CN" sz="1100" dirty="0"/>
              <a:t>APPEND name "Jack"</a:t>
            </a:r>
          </a:p>
          <a:p>
            <a:r>
              <a:rPr lang="en-US" altLang="zh-CN" sz="1100" dirty="0"/>
              <a:t>GET name</a:t>
            </a:r>
          </a:p>
          <a:p>
            <a:r>
              <a:rPr lang="en-US" altLang="zh-CN" sz="1100" dirty="0">
                <a:solidFill>
                  <a:schemeClr val="accent5"/>
                </a:solidFill>
              </a:rPr>
              <a:t>(2)</a:t>
            </a:r>
            <a:r>
              <a:rPr lang="zh-CN" altLang="en-US" sz="1100" dirty="0">
                <a:solidFill>
                  <a:schemeClr val="accent5"/>
                </a:solidFill>
              </a:rPr>
              <a:t>散列类型</a:t>
            </a:r>
          </a:p>
          <a:p>
            <a:r>
              <a:rPr lang="en-US" altLang="zh-CN" sz="1100" dirty="0"/>
              <a:t>HMSET car name "</a:t>
            </a:r>
            <a:r>
              <a:rPr lang="en-US" altLang="zh-CN" sz="1100" dirty="0" err="1"/>
              <a:t>volvo</a:t>
            </a:r>
            <a:r>
              <a:rPr lang="en-US" altLang="zh-CN" sz="1100" dirty="0"/>
              <a:t>" color "black" price 20</a:t>
            </a:r>
          </a:p>
          <a:p>
            <a:r>
              <a:rPr lang="en-US" altLang="zh-CN" sz="1100" dirty="0"/>
              <a:t>HMGET car name</a:t>
            </a:r>
          </a:p>
          <a:p>
            <a:r>
              <a:rPr lang="en-US" altLang="zh-CN" sz="1100" dirty="0"/>
              <a:t>HEXISTS car name</a:t>
            </a:r>
          </a:p>
          <a:p>
            <a:r>
              <a:rPr lang="en-US" altLang="zh-CN" sz="1100" dirty="0"/>
              <a:t>HDEL car price</a:t>
            </a:r>
          </a:p>
          <a:p>
            <a:r>
              <a:rPr lang="en-US" altLang="zh-CN" sz="1100" dirty="0">
                <a:solidFill>
                  <a:schemeClr val="accent5"/>
                </a:solidFill>
              </a:rPr>
              <a:t>(3)</a:t>
            </a:r>
            <a:r>
              <a:rPr lang="zh-CN" altLang="en-US" sz="1100" dirty="0">
                <a:solidFill>
                  <a:schemeClr val="accent5"/>
                </a:solidFill>
              </a:rPr>
              <a:t>列表类型</a:t>
            </a:r>
          </a:p>
          <a:p>
            <a:r>
              <a:rPr lang="en-US" altLang="zh-CN" sz="1100" dirty="0"/>
              <a:t>LPUSH lists </a:t>
            </a:r>
            <a:r>
              <a:rPr lang="en-US" altLang="zh-CN" sz="1100" dirty="0" err="1"/>
              <a:t>redis</a:t>
            </a:r>
            <a:endParaRPr lang="en-US" altLang="zh-CN" sz="1100" dirty="0"/>
          </a:p>
          <a:p>
            <a:r>
              <a:rPr lang="en-US" altLang="zh-CN" sz="1100" dirty="0"/>
              <a:t>LPUSH lists </a:t>
            </a:r>
            <a:r>
              <a:rPr lang="en-US" altLang="zh-CN" sz="1100" dirty="0" err="1"/>
              <a:t>mogodb</a:t>
            </a:r>
            <a:endParaRPr lang="en-US" altLang="zh-CN" sz="1100" dirty="0"/>
          </a:p>
          <a:p>
            <a:r>
              <a:rPr lang="en-US" altLang="zh-CN" sz="1100" dirty="0"/>
              <a:t>RPUSH lists </a:t>
            </a:r>
            <a:r>
              <a:rPr lang="en-US" altLang="zh-CN" sz="1100" dirty="0" err="1"/>
              <a:t>mysql</a:t>
            </a:r>
            <a:endParaRPr lang="en-US" altLang="zh-CN" sz="1100" dirty="0"/>
          </a:p>
          <a:p>
            <a:r>
              <a:rPr lang="en-US" altLang="zh-CN" sz="1100" dirty="0"/>
              <a:t>LPOP lists</a:t>
            </a:r>
          </a:p>
          <a:p>
            <a:r>
              <a:rPr lang="en-US" altLang="zh-CN" sz="1100" dirty="0"/>
              <a:t>RPOP lists</a:t>
            </a:r>
          </a:p>
          <a:p>
            <a:r>
              <a:rPr lang="en-US" altLang="zh-CN" sz="1100" dirty="0"/>
              <a:t>LRANGE lists 0 10</a:t>
            </a:r>
          </a:p>
          <a:p>
            <a:r>
              <a:rPr lang="en-US" altLang="zh-CN" sz="1100" dirty="0">
                <a:solidFill>
                  <a:schemeClr val="accent5"/>
                </a:solidFill>
              </a:rPr>
              <a:t>(4)</a:t>
            </a:r>
            <a:r>
              <a:rPr lang="zh-CN" altLang="en-US" sz="1100" dirty="0">
                <a:solidFill>
                  <a:schemeClr val="accent5"/>
                </a:solidFill>
              </a:rPr>
              <a:t>集合类型</a:t>
            </a:r>
          </a:p>
          <a:p>
            <a:r>
              <a:rPr lang="en-US" altLang="zh-CN" sz="1100" dirty="0"/>
              <a:t>SADD letters a</a:t>
            </a:r>
          </a:p>
          <a:p>
            <a:r>
              <a:rPr lang="en-US" altLang="zh-CN" sz="1100" dirty="0"/>
              <a:t>SADD letters a b c</a:t>
            </a:r>
          </a:p>
          <a:p>
            <a:r>
              <a:rPr lang="en-US" altLang="zh-CN" sz="1100" dirty="0"/>
              <a:t>SREM letters c d</a:t>
            </a:r>
          </a:p>
          <a:p>
            <a:r>
              <a:rPr lang="en-US" altLang="zh-CN" sz="1100" dirty="0"/>
              <a:t>SMEMBERS </a:t>
            </a:r>
            <a:r>
              <a:rPr lang="en-US" altLang="zh-CN" sz="1100" dirty="0" smtClean="0"/>
              <a:t>letters</a:t>
            </a:r>
            <a:endParaRPr lang="en-US" altLang="zh-CN" sz="1100" dirty="0"/>
          </a:p>
          <a:p>
            <a:r>
              <a:rPr lang="en-US" altLang="zh-CN" sz="1100" dirty="0"/>
              <a:t>SADD </a:t>
            </a:r>
            <a:r>
              <a:rPr lang="en-US" altLang="zh-CN" sz="1100" dirty="0" err="1"/>
              <a:t>setA</a:t>
            </a:r>
            <a:r>
              <a:rPr lang="en-US" altLang="zh-CN" sz="1100" dirty="0"/>
              <a:t> 1 2 3</a:t>
            </a:r>
          </a:p>
          <a:p>
            <a:r>
              <a:rPr lang="en-US" altLang="zh-CN" sz="1100" dirty="0"/>
              <a:t>SADD </a:t>
            </a:r>
            <a:r>
              <a:rPr lang="en-US" altLang="zh-CN" sz="1100" dirty="0" err="1"/>
              <a:t>setB</a:t>
            </a:r>
            <a:r>
              <a:rPr lang="en-US" altLang="zh-CN" sz="1100" dirty="0"/>
              <a:t> 2 3 4</a:t>
            </a:r>
          </a:p>
          <a:p>
            <a:r>
              <a:rPr lang="en-US" altLang="zh-CN" sz="1100" dirty="0"/>
              <a:t>SDIFF </a:t>
            </a:r>
            <a:r>
              <a:rPr lang="en-US" altLang="zh-CN" sz="1100" dirty="0" err="1"/>
              <a:t>setA</a:t>
            </a:r>
            <a:r>
              <a:rPr lang="en-US" altLang="zh-CN" sz="1100" dirty="0"/>
              <a:t> </a:t>
            </a:r>
            <a:r>
              <a:rPr lang="en-US" altLang="zh-CN" sz="1100" dirty="0" err="1" smtClean="0"/>
              <a:t>setB</a:t>
            </a:r>
            <a:endParaRPr lang="en-US" altLang="zh-CN" sz="1100" dirty="0"/>
          </a:p>
        </p:txBody>
      </p:sp>
      <p:sp>
        <p:nvSpPr>
          <p:cNvPr id="12" name="TextBox 11"/>
          <p:cNvSpPr txBox="1"/>
          <p:nvPr/>
        </p:nvSpPr>
        <p:spPr>
          <a:xfrm>
            <a:off x="6423957" y="796954"/>
            <a:ext cx="3697709" cy="3647152"/>
          </a:xfrm>
          <a:prstGeom prst="rect">
            <a:avLst/>
          </a:prstGeom>
          <a:noFill/>
        </p:spPr>
        <p:txBody>
          <a:bodyPr wrap="square" rtlCol="0">
            <a:spAutoFit/>
          </a:bodyPr>
          <a:lstStyle/>
          <a:p>
            <a:r>
              <a:rPr lang="en-US" altLang="zh-CN" sz="1100" dirty="0">
                <a:solidFill>
                  <a:schemeClr val="accent5"/>
                </a:solidFill>
              </a:rPr>
              <a:t>(5)</a:t>
            </a:r>
            <a:r>
              <a:rPr lang="zh-CN" altLang="en-US" sz="1100" dirty="0">
                <a:solidFill>
                  <a:schemeClr val="accent5"/>
                </a:solidFill>
              </a:rPr>
              <a:t>有序集合</a:t>
            </a:r>
          </a:p>
          <a:p>
            <a:r>
              <a:rPr lang="zh-CN" altLang="en-US" sz="1100" dirty="0"/>
              <a:t> </a:t>
            </a:r>
            <a:r>
              <a:rPr lang="en-US" altLang="zh-CN" sz="1100" dirty="0"/>
              <a:t>ZADD tutorials 1 </a:t>
            </a:r>
            <a:r>
              <a:rPr lang="en-US" altLang="zh-CN" sz="1100" dirty="0" err="1"/>
              <a:t>redis</a:t>
            </a:r>
            <a:r>
              <a:rPr lang="en-US" altLang="zh-CN" sz="1100" dirty="0"/>
              <a:t>  2 </a:t>
            </a:r>
            <a:r>
              <a:rPr lang="en-US" altLang="zh-CN" sz="1100" dirty="0" err="1"/>
              <a:t>mongodb</a:t>
            </a:r>
            <a:r>
              <a:rPr lang="en-US" altLang="zh-CN" sz="1100" dirty="0"/>
              <a:t> 3 </a:t>
            </a:r>
            <a:r>
              <a:rPr lang="en-US" altLang="zh-CN" sz="1100" dirty="0" err="1"/>
              <a:t>mysql</a:t>
            </a:r>
            <a:r>
              <a:rPr lang="en-US" altLang="zh-CN" sz="1100" dirty="0"/>
              <a:t>  3 </a:t>
            </a:r>
            <a:r>
              <a:rPr lang="en-US" altLang="zh-CN" sz="1100" dirty="0" err="1"/>
              <a:t>mysql</a:t>
            </a:r>
            <a:endParaRPr lang="en-US" altLang="zh-CN" sz="1100" dirty="0"/>
          </a:p>
          <a:p>
            <a:r>
              <a:rPr lang="en-US" altLang="zh-CN" sz="1100" dirty="0"/>
              <a:t>ZRANGE tutorials 0 10 WITHSCORES </a:t>
            </a:r>
          </a:p>
          <a:p>
            <a:r>
              <a:rPr lang="en-US" altLang="zh-CN" sz="1100" dirty="0">
                <a:solidFill>
                  <a:schemeClr val="accent5"/>
                </a:solidFill>
              </a:rPr>
              <a:t>(6)</a:t>
            </a:r>
            <a:r>
              <a:rPr lang="zh-CN" altLang="en-US" sz="1100" dirty="0">
                <a:solidFill>
                  <a:schemeClr val="accent5"/>
                </a:solidFill>
              </a:rPr>
              <a:t>事务</a:t>
            </a:r>
          </a:p>
          <a:p>
            <a:r>
              <a:rPr lang="en-US" altLang="zh-CN" sz="1100" dirty="0"/>
              <a:t>MULTI</a:t>
            </a:r>
          </a:p>
          <a:p>
            <a:r>
              <a:rPr lang="en-US" altLang="zh-CN" sz="1100" dirty="0"/>
              <a:t>INCR likes</a:t>
            </a:r>
          </a:p>
          <a:p>
            <a:r>
              <a:rPr lang="en-US" altLang="zh-CN" sz="1100" dirty="0"/>
              <a:t>INCR visitors</a:t>
            </a:r>
          </a:p>
          <a:p>
            <a:r>
              <a:rPr lang="en-US" altLang="zh-CN" sz="1100" dirty="0"/>
              <a:t>EXEC</a:t>
            </a:r>
          </a:p>
          <a:p>
            <a:r>
              <a:rPr lang="en-US" altLang="zh-CN" sz="1100" dirty="0">
                <a:solidFill>
                  <a:schemeClr val="accent5"/>
                </a:solidFill>
              </a:rPr>
              <a:t>(7)</a:t>
            </a:r>
            <a:r>
              <a:rPr lang="zh-CN" altLang="en-US" sz="1100" dirty="0">
                <a:solidFill>
                  <a:schemeClr val="accent5"/>
                </a:solidFill>
              </a:rPr>
              <a:t>生存时间</a:t>
            </a:r>
          </a:p>
          <a:p>
            <a:r>
              <a:rPr lang="en-US" altLang="zh-CN" sz="1100" dirty="0"/>
              <a:t>SET session uuid11</a:t>
            </a:r>
          </a:p>
          <a:p>
            <a:r>
              <a:rPr lang="en-US" altLang="zh-CN" sz="1100" dirty="0"/>
              <a:t>EXPIRE session 20</a:t>
            </a:r>
          </a:p>
          <a:p>
            <a:r>
              <a:rPr lang="en-US" altLang="zh-CN" sz="1100" dirty="0"/>
              <a:t>TTL session</a:t>
            </a:r>
          </a:p>
          <a:p>
            <a:r>
              <a:rPr lang="en-US" altLang="zh-CN" sz="1100" dirty="0">
                <a:solidFill>
                  <a:schemeClr val="accent5"/>
                </a:solidFill>
              </a:rPr>
              <a:t>(8)</a:t>
            </a:r>
            <a:r>
              <a:rPr lang="zh-CN" altLang="en-US" sz="1100" dirty="0">
                <a:solidFill>
                  <a:schemeClr val="accent5"/>
                </a:solidFill>
              </a:rPr>
              <a:t>排序</a:t>
            </a:r>
          </a:p>
          <a:p>
            <a:r>
              <a:rPr lang="en-US" altLang="zh-CN" sz="1100" dirty="0"/>
              <a:t>LPUSH </a:t>
            </a:r>
            <a:r>
              <a:rPr lang="en-US" altLang="zh-CN" sz="1100" dirty="0" err="1"/>
              <a:t>mylist</a:t>
            </a:r>
            <a:r>
              <a:rPr lang="en-US" altLang="zh-CN" sz="1100" dirty="0"/>
              <a:t> 4 2 6 1 7 3</a:t>
            </a:r>
          </a:p>
          <a:p>
            <a:r>
              <a:rPr lang="en-US" altLang="zh-CN" sz="1100" dirty="0"/>
              <a:t>SORT </a:t>
            </a:r>
            <a:r>
              <a:rPr lang="en-US" altLang="zh-CN" sz="1100" dirty="0" err="1"/>
              <a:t>mylist</a:t>
            </a:r>
            <a:endParaRPr lang="en-US" altLang="zh-CN" sz="1100" dirty="0"/>
          </a:p>
          <a:p>
            <a:r>
              <a:rPr lang="en-US" altLang="zh-CN" sz="1100" dirty="0"/>
              <a:t>LPUSH </a:t>
            </a:r>
            <a:r>
              <a:rPr lang="en-US" altLang="zh-CN" sz="1100" dirty="0" err="1"/>
              <a:t>mylistalpha</a:t>
            </a:r>
            <a:r>
              <a:rPr lang="en-US" altLang="zh-CN" sz="1100" dirty="0"/>
              <a:t> a c e d c a</a:t>
            </a:r>
          </a:p>
          <a:p>
            <a:r>
              <a:rPr lang="en-US" altLang="zh-CN" sz="1100" dirty="0"/>
              <a:t>SORT </a:t>
            </a:r>
            <a:r>
              <a:rPr lang="en-US" altLang="zh-CN" sz="1100" dirty="0" err="1"/>
              <a:t>mylistalpha</a:t>
            </a:r>
            <a:r>
              <a:rPr lang="en-US" altLang="zh-CN" sz="1100" dirty="0"/>
              <a:t> ALPHA</a:t>
            </a:r>
          </a:p>
          <a:p>
            <a:r>
              <a:rPr lang="en-US" altLang="zh-CN" sz="1100" dirty="0">
                <a:solidFill>
                  <a:schemeClr val="accent5"/>
                </a:solidFill>
              </a:rPr>
              <a:t>(9)</a:t>
            </a:r>
            <a:r>
              <a:rPr lang="zh-CN" altLang="en-US" sz="1100" dirty="0">
                <a:solidFill>
                  <a:schemeClr val="accent5"/>
                </a:solidFill>
              </a:rPr>
              <a:t>消息通知</a:t>
            </a:r>
          </a:p>
          <a:p>
            <a:r>
              <a:rPr lang="en-US" altLang="zh-CN" sz="1100" dirty="0"/>
              <a:t>PUBLISH </a:t>
            </a:r>
            <a:r>
              <a:rPr lang="en-US" altLang="zh-CN" sz="1100" dirty="0" err="1"/>
              <a:t>redisChat</a:t>
            </a:r>
            <a:r>
              <a:rPr lang="en-US" altLang="zh-CN" sz="1100" dirty="0"/>
              <a:t> "</a:t>
            </a:r>
            <a:r>
              <a:rPr lang="en-US" altLang="zh-CN" sz="1100" dirty="0" err="1"/>
              <a:t>Redis</a:t>
            </a:r>
            <a:r>
              <a:rPr lang="en-US" altLang="zh-CN" sz="1100" dirty="0"/>
              <a:t> is a great caching technique"</a:t>
            </a:r>
          </a:p>
          <a:p>
            <a:r>
              <a:rPr lang="en-US" altLang="zh-CN" sz="1100" dirty="0"/>
              <a:t>SUBSCRIBE </a:t>
            </a:r>
            <a:r>
              <a:rPr lang="en-US" altLang="zh-CN" sz="1100" dirty="0" err="1"/>
              <a:t>redisChat</a:t>
            </a:r>
            <a:endParaRPr lang="en-US" altLang="zh-CN" sz="1100" dirty="0"/>
          </a:p>
          <a:p>
            <a:r>
              <a:rPr lang="en-US" altLang="zh-CN" sz="1100" dirty="0"/>
              <a:t>PUBLISH </a:t>
            </a:r>
            <a:r>
              <a:rPr lang="en-US" altLang="zh-CN" sz="1100" dirty="0" err="1"/>
              <a:t>redisChat</a:t>
            </a:r>
            <a:r>
              <a:rPr lang="en-US" altLang="zh-CN" sz="1100" dirty="0"/>
              <a:t> "Learn </a:t>
            </a:r>
            <a:r>
              <a:rPr lang="en-US" altLang="zh-CN" sz="1100" dirty="0" err="1"/>
              <a:t>redis</a:t>
            </a:r>
            <a:r>
              <a:rPr lang="en-US" altLang="zh-CN" sz="1100" dirty="0"/>
              <a:t> by tutorials point"</a:t>
            </a:r>
          </a:p>
        </p:txBody>
      </p:sp>
      <p:pic>
        <p:nvPicPr>
          <p:cNvPr id="6" name="图片 5"/>
          <p:cNvPicPr>
            <a:picLocks noChangeAspect="1"/>
          </p:cNvPicPr>
          <p:nvPr/>
        </p:nvPicPr>
        <p:blipFill>
          <a:blip r:embed="rId2"/>
          <a:stretch>
            <a:fillRect/>
          </a:stretch>
        </p:blipFill>
        <p:spPr>
          <a:xfrm>
            <a:off x="2778162" y="3736862"/>
            <a:ext cx="3714917" cy="2986916"/>
          </a:xfrm>
          <a:prstGeom prst="rect">
            <a:avLst/>
          </a:prstGeom>
        </p:spPr>
      </p:pic>
      <p:sp>
        <p:nvSpPr>
          <p:cNvPr id="7" name="TextBox 6"/>
          <p:cNvSpPr txBox="1"/>
          <p:nvPr/>
        </p:nvSpPr>
        <p:spPr>
          <a:xfrm>
            <a:off x="6493079" y="4621173"/>
            <a:ext cx="4915948" cy="1985159"/>
          </a:xfrm>
          <a:prstGeom prst="rect">
            <a:avLst/>
          </a:prstGeom>
          <a:noFill/>
        </p:spPr>
        <p:txBody>
          <a:bodyPr wrap="square" rtlCol="0">
            <a:spAutoFit/>
          </a:bodyPr>
          <a:lstStyle/>
          <a:p>
            <a:pPr>
              <a:lnSpc>
                <a:spcPct val="150000"/>
              </a:lnSpc>
            </a:pPr>
            <a:r>
              <a:rPr lang="en-US" altLang="zh-CN" sz="1400" dirty="0" err="1">
                <a:latin typeface="黑体" panose="02010609060101010101" pitchFamily="49" charset="-122"/>
                <a:ea typeface="黑体" panose="02010609060101010101" pitchFamily="49" charset="-122"/>
              </a:rPr>
              <a:t>Redis</a:t>
            </a:r>
            <a:r>
              <a:rPr lang="zh-CN" altLang="en-US" sz="1400" dirty="0">
                <a:latin typeface="黑体" panose="02010609060101010101" pitchFamily="49" charset="-122"/>
                <a:ea typeface="黑体" panose="02010609060101010101" pitchFamily="49" charset="-122"/>
              </a:rPr>
              <a:t>的底层通信协议对管道（</a:t>
            </a:r>
            <a:r>
              <a:rPr lang="en-US" altLang="zh-CN" sz="1400" dirty="0">
                <a:latin typeface="黑体" panose="02010609060101010101" pitchFamily="49" charset="-122"/>
                <a:ea typeface="黑体" panose="02010609060101010101" pitchFamily="49" charset="-122"/>
              </a:rPr>
              <a:t>pipelining</a:t>
            </a:r>
            <a:r>
              <a:rPr lang="zh-CN" altLang="en-US" sz="1400" dirty="0">
                <a:latin typeface="黑体" panose="02010609060101010101" pitchFamily="49" charset="-122"/>
                <a:ea typeface="黑体" panose="02010609060101010101" pitchFamily="49" charset="-122"/>
              </a:rPr>
              <a:t>）提供了支持，通过管道可以一次性发送多条指令并在执行完成后一次性将结果返回，当一组命令中每条命令不依赖于之前命令的执行结果时就可以将这组命令一起通过管道发出，管道可以减少客户端与</a:t>
            </a:r>
            <a:r>
              <a:rPr lang="en-US" altLang="zh-CN" sz="1400" dirty="0" err="1">
                <a:latin typeface="黑体" panose="02010609060101010101" pitchFamily="49" charset="-122"/>
                <a:ea typeface="黑体" panose="02010609060101010101" pitchFamily="49" charset="-122"/>
              </a:rPr>
              <a:t>Redis</a:t>
            </a:r>
            <a:r>
              <a:rPr lang="zh-CN" altLang="en-US" sz="1400" dirty="0">
                <a:latin typeface="黑体" panose="02010609060101010101" pitchFamily="49" charset="-122"/>
                <a:ea typeface="黑体" panose="02010609060101010101" pitchFamily="49" charset="-122"/>
              </a:rPr>
              <a:t>的通信次数来实现降低往返时延累计值的目的。</a:t>
            </a:r>
            <a:endParaRPr lang="en-US" altLang="zh-CN" sz="1400" dirty="0">
              <a:latin typeface="黑体" panose="02010609060101010101" pitchFamily="49" charset="-122"/>
              <a:ea typeface="黑体" panose="02010609060101010101" pitchFamily="49" charset="-122"/>
            </a:endParaRPr>
          </a:p>
          <a:p>
            <a:endParaRPr lang="zh-CN" alt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66737" cy="79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779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214693"/>
            <a:ext cx="9571838" cy="1303379"/>
          </a:xfrm>
        </p:spPr>
        <p:txBody>
          <a:bodyPr/>
          <a:lstStyle/>
          <a:p>
            <a:r>
              <a:rPr lang="zh-CN" altLang="en-US" dirty="0" smtClean="0"/>
              <a:t>第二章 </a:t>
            </a:r>
            <a:r>
              <a:rPr lang="en-US" altLang="zh-CN" dirty="0" err="1" smtClean="0"/>
              <a:t>Redis</a:t>
            </a:r>
            <a:r>
              <a:rPr lang="zh-CN" altLang="en-US" dirty="0" smtClean="0"/>
              <a:t>数据结构与对象</a:t>
            </a:r>
            <a:endParaRPr lang="zh-CN" altLang="en-US" dirty="0"/>
          </a:p>
        </p:txBody>
      </p:sp>
      <p:sp>
        <p:nvSpPr>
          <p:cNvPr id="4" name="TextBox 3"/>
          <p:cNvSpPr txBox="1"/>
          <p:nvPr/>
        </p:nvSpPr>
        <p:spPr>
          <a:xfrm>
            <a:off x="1778467" y="3808602"/>
            <a:ext cx="7935986" cy="400110"/>
          </a:xfrm>
          <a:prstGeom prst="rect">
            <a:avLst/>
          </a:prstGeom>
          <a:noFill/>
        </p:spPr>
        <p:txBody>
          <a:bodyPr wrap="square" rtlCol="0">
            <a:spAutoFit/>
          </a:bodyPr>
          <a:lstStyle/>
          <a:p>
            <a:r>
              <a:rPr lang="zh-CN" altLang="en-US" sz="2000" dirty="0" smtClean="0"/>
              <a:t>简单动态字符串、链表、跳跃表、字典、压缩列表、整数集合；对象</a:t>
            </a:r>
            <a:endParaRPr lang="zh-CN" altLang="en-US" sz="2000" dirty="0"/>
          </a:p>
        </p:txBody>
      </p:sp>
    </p:spTree>
    <p:extLst>
      <p:ext uri="{BB962C8B-B14F-4D97-AF65-F5344CB8AC3E}">
        <p14:creationId xmlns:p14="http://schemas.microsoft.com/office/powerpoint/2010/main" val="255840167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Linux</a:t>
            </a:r>
            <a:r>
              <a:rPr lang="zh-CN" altLang="en-US" dirty="0" smtClean="0"/>
              <a:t>公社 </a:t>
            </a:r>
            <a:r>
              <a:rPr lang="en-US" altLang="zh-CN" dirty="0" smtClean="0">
                <a:hlinkClick r:id="rId2"/>
              </a:rPr>
              <a:t>www.Linuxidc.com</a:t>
            </a:r>
            <a:endParaRPr lang="zh-CN" altLang="en-US" dirty="0"/>
          </a:p>
        </p:txBody>
      </p:sp>
      <p:sp>
        <p:nvSpPr>
          <p:cNvPr id="4" name="TextBox 3"/>
          <p:cNvSpPr txBox="1"/>
          <p:nvPr/>
        </p:nvSpPr>
        <p:spPr>
          <a:xfrm>
            <a:off x="996287" y="2033516"/>
            <a:ext cx="9198591" cy="3139321"/>
          </a:xfrm>
          <a:prstGeom prst="rect">
            <a:avLst/>
          </a:prstGeom>
          <a:noFill/>
        </p:spPr>
        <p:txBody>
          <a:bodyPr wrap="square" rtlCol="0">
            <a:spAutoFit/>
          </a:bodyPr>
          <a:lstStyle/>
          <a:p>
            <a:r>
              <a:rPr lang="en-US" altLang="zh-CN" dirty="0" smtClean="0"/>
              <a:t>Linux</a:t>
            </a:r>
            <a:r>
              <a:rPr lang="zh-CN" altLang="en-US" dirty="0" smtClean="0"/>
              <a:t>公社（</a:t>
            </a:r>
            <a:r>
              <a:rPr lang="en-US" altLang="zh-CN" dirty="0" smtClean="0">
                <a:hlinkClick r:id="rId2"/>
              </a:rPr>
              <a:t>www.LinuxIDC.com</a:t>
            </a:r>
            <a:r>
              <a:rPr lang="zh-CN" altLang="en-US" dirty="0" smtClean="0"/>
              <a:t>）于</a:t>
            </a:r>
            <a:r>
              <a:rPr lang="en-US" altLang="zh-CN" dirty="0" smtClean="0"/>
              <a:t>2006</a:t>
            </a:r>
            <a:r>
              <a:rPr lang="zh-CN" altLang="en-US" dirty="0" smtClean="0"/>
              <a:t>年</a:t>
            </a:r>
            <a:r>
              <a:rPr lang="en-US" altLang="zh-CN" dirty="0" smtClean="0"/>
              <a:t>9</a:t>
            </a:r>
            <a:r>
              <a:rPr lang="zh-CN" altLang="en-US" dirty="0" smtClean="0"/>
              <a:t>月</a:t>
            </a:r>
            <a:r>
              <a:rPr lang="en-US" altLang="zh-CN" dirty="0" smtClean="0"/>
              <a:t>25</a:t>
            </a:r>
            <a:r>
              <a:rPr lang="zh-CN" altLang="en-US" dirty="0" smtClean="0"/>
              <a:t>日注册并开通网站，</a:t>
            </a:r>
            <a:r>
              <a:rPr lang="en-US" altLang="zh-CN" dirty="0" smtClean="0"/>
              <a:t>Linux</a:t>
            </a:r>
            <a:r>
              <a:rPr lang="zh-CN" altLang="en-US" dirty="0" smtClean="0"/>
              <a:t>现在已经成为一种广受关注和支持的一种操作系统，</a:t>
            </a:r>
            <a:r>
              <a:rPr lang="en-US" altLang="zh-CN" dirty="0" smtClean="0"/>
              <a:t>IDC</a:t>
            </a:r>
            <a:r>
              <a:rPr lang="zh-CN" altLang="en-US" dirty="0" smtClean="0"/>
              <a:t>是互联网数据中心，</a:t>
            </a:r>
            <a:r>
              <a:rPr lang="en-US" altLang="zh-CN" dirty="0" err="1" smtClean="0"/>
              <a:t>LinuxIDC</a:t>
            </a:r>
            <a:r>
              <a:rPr lang="zh-CN" altLang="en-US" dirty="0" smtClean="0"/>
              <a:t>就是关于</a:t>
            </a:r>
            <a:r>
              <a:rPr lang="en-US" altLang="zh-CN" dirty="0" smtClean="0"/>
              <a:t>Linux</a:t>
            </a:r>
            <a:r>
              <a:rPr lang="zh-CN" altLang="en-US" dirty="0" smtClean="0"/>
              <a:t>的数据中心。</a:t>
            </a:r>
          </a:p>
          <a:p>
            <a:endParaRPr lang="zh-CN" altLang="en-US" dirty="0" smtClean="0"/>
          </a:p>
          <a:p>
            <a:r>
              <a:rPr lang="en-US" altLang="zh-CN" dirty="0" smtClean="0">
                <a:hlinkClick r:id="rId2"/>
              </a:rPr>
              <a:t>Linux</a:t>
            </a:r>
            <a:r>
              <a:rPr lang="zh-CN" altLang="en-US" dirty="0" smtClean="0">
                <a:hlinkClick r:id="rId2"/>
              </a:rPr>
              <a:t>公社</a:t>
            </a:r>
            <a:r>
              <a:rPr lang="zh-CN" altLang="en-US" dirty="0" smtClean="0"/>
              <a:t>是专业的</a:t>
            </a:r>
            <a:r>
              <a:rPr lang="en-US" altLang="zh-CN" dirty="0" smtClean="0"/>
              <a:t>Linux</a:t>
            </a:r>
            <a:r>
              <a:rPr lang="zh-CN" altLang="en-US" dirty="0" smtClean="0"/>
              <a:t>系统门户网站，实时发布最新</a:t>
            </a:r>
            <a:r>
              <a:rPr lang="en-US" altLang="zh-CN" dirty="0" smtClean="0"/>
              <a:t>Linux</a:t>
            </a:r>
            <a:r>
              <a:rPr lang="zh-CN" altLang="en-US" dirty="0" smtClean="0"/>
              <a:t>资讯，包括</a:t>
            </a:r>
            <a:r>
              <a:rPr lang="en-US" altLang="zh-CN" dirty="0" smtClean="0"/>
              <a:t>Linux</a:t>
            </a:r>
            <a:r>
              <a:rPr lang="zh-CN" altLang="en-US" dirty="0" smtClean="0"/>
              <a:t>、</a:t>
            </a:r>
            <a:r>
              <a:rPr lang="en-US" altLang="zh-CN" dirty="0" err="1" smtClean="0"/>
              <a:t>Ubuntu</a:t>
            </a:r>
            <a:r>
              <a:rPr lang="zh-CN" altLang="en-US" dirty="0" smtClean="0"/>
              <a:t>、</a:t>
            </a:r>
            <a:r>
              <a:rPr lang="en-US" altLang="zh-CN" dirty="0" smtClean="0"/>
              <a:t>Fedora</a:t>
            </a:r>
            <a:r>
              <a:rPr lang="zh-CN" altLang="en-US" dirty="0" smtClean="0"/>
              <a:t>、</a:t>
            </a:r>
            <a:r>
              <a:rPr lang="en-US" altLang="zh-CN" dirty="0" err="1" smtClean="0"/>
              <a:t>RedHat</a:t>
            </a:r>
            <a:r>
              <a:rPr lang="zh-CN" altLang="en-US" dirty="0" smtClean="0"/>
              <a:t>、红旗</a:t>
            </a:r>
            <a:r>
              <a:rPr lang="en-US" altLang="zh-CN" dirty="0" smtClean="0"/>
              <a:t>Linux</a:t>
            </a:r>
            <a:r>
              <a:rPr lang="zh-CN" altLang="en-US" dirty="0" smtClean="0"/>
              <a:t>、</a:t>
            </a:r>
            <a:r>
              <a:rPr lang="en-US" altLang="zh-CN" dirty="0" smtClean="0"/>
              <a:t>Linux</a:t>
            </a:r>
            <a:r>
              <a:rPr lang="zh-CN" altLang="en-US" dirty="0" smtClean="0"/>
              <a:t>教程、</a:t>
            </a:r>
            <a:r>
              <a:rPr lang="en-US" altLang="zh-CN" dirty="0" smtClean="0"/>
              <a:t>Linux</a:t>
            </a:r>
            <a:r>
              <a:rPr lang="zh-CN" altLang="en-US" dirty="0" smtClean="0"/>
              <a:t>认证、</a:t>
            </a:r>
            <a:r>
              <a:rPr lang="en-US" altLang="zh-CN" dirty="0" smtClean="0"/>
              <a:t>SUSE Linux</a:t>
            </a:r>
            <a:r>
              <a:rPr lang="zh-CN" altLang="en-US" dirty="0" smtClean="0"/>
              <a:t>、</a:t>
            </a:r>
            <a:r>
              <a:rPr lang="en-US" altLang="zh-CN" dirty="0" smtClean="0"/>
              <a:t>Android</a:t>
            </a:r>
            <a:r>
              <a:rPr lang="zh-CN" altLang="en-US" dirty="0" smtClean="0"/>
              <a:t>、</a:t>
            </a:r>
            <a:r>
              <a:rPr lang="en-US" altLang="zh-CN" dirty="0" smtClean="0"/>
              <a:t>Oracle</a:t>
            </a:r>
            <a:r>
              <a:rPr lang="zh-CN" altLang="en-US" dirty="0" smtClean="0"/>
              <a:t>、</a:t>
            </a:r>
            <a:r>
              <a:rPr lang="en-US" altLang="zh-CN" dirty="0" err="1" smtClean="0"/>
              <a:t>Hadoop</a:t>
            </a:r>
            <a:r>
              <a:rPr lang="zh-CN" altLang="en-US" dirty="0" smtClean="0"/>
              <a:t>等技术。</a:t>
            </a:r>
            <a:endParaRPr lang="en-US" altLang="zh-CN" dirty="0" smtClean="0"/>
          </a:p>
          <a:p>
            <a:endParaRPr lang="en-US" altLang="zh-CN" dirty="0" smtClean="0"/>
          </a:p>
          <a:p>
            <a:endParaRPr lang="zh-CN" altLang="en-US" dirty="0" smtClean="0"/>
          </a:p>
          <a:p>
            <a:r>
              <a:rPr lang="zh-CN" altLang="en-US" dirty="0" smtClean="0"/>
              <a:t> </a:t>
            </a:r>
          </a:p>
          <a:p>
            <a:endParaRPr lang="zh-CN" altLang="en-US" dirty="0"/>
          </a:p>
        </p:txBody>
      </p:sp>
      <p:pic>
        <p:nvPicPr>
          <p:cNvPr id="5" name="图片 4" descr="Linux公社.png">
            <a:hlinkClick r:id="rId2"/>
          </p:cNvPr>
          <p:cNvPicPr>
            <a:picLocks noChangeAspect="1"/>
          </p:cNvPicPr>
          <p:nvPr/>
        </p:nvPicPr>
        <p:blipFill>
          <a:blip r:embed="rId3"/>
          <a:stretch>
            <a:fillRect/>
          </a:stretch>
        </p:blipFill>
        <p:spPr>
          <a:xfrm>
            <a:off x="4747582" y="3963973"/>
            <a:ext cx="1905266" cy="19052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8942"/>
            <a:ext cx="9646276" cy="772733"/>
          </a:xfrm>
        </p:spPr>
        <p:txBody>
          <a:bodyPr/>
          <a:lstStyle/>
          <a:p>
            <a:pPr algn="ctr"/>
            <a:r>
              <a:rPr lang="zh-CN" altLang="en-US" sz="3600" dirty="0"/>
              <a:t>一</a:t>
            </a:r>
            <a:r>
              <a:rPr lang="zh-CN" altLang="en-US" sz="3600" dirty="0" smtClean="0"/>
              <a:t>、</a:t>
            </a:r>
            <a:r>
              <a:rPr lang="en-US" altLang="zh-CN" sz="3600" dirty="0" err="1" smtClean="0"/>
              <a:t>Redis</a:t>
            </a:r>
            <a:r>
              <a:rPr lang="zh-CN" altLang="en-US" sz="3600" dirty="0" smtClean="0"/>
              <a:t>数据结构</a:t>
            </a:r>
            <a:r>
              <a:rPr lang="en-US" altLang="zh-CN" sz="3600" dirty="0" smtClean="0"/>
              <a:t>—</a:t>
            </a:r>
            <a:r>
              <a:rPr lang="zh-CN" altLang="en-US" sz="3600" dirty="0" smtClean="0"/>
              <a:t>简单</a:t>
            </a:r>
            <a:r>
              <a:rPr lang="zh-CN" altLang="en-US" sz="3600" dirty="0"/>
              <a:t>动态字符串（</a:t>
            </a:r>
            <a:r>
              <a:rPr lang="en-US" altLang="zh-CN" sz="3600" dirty="0"/>
              <a:t>SDC</a:t>
            </a:r>
            <a:r>
              <a:rPr lang="zh-CN" altLang="en-US" sz="3600" dirty="0"/>
              <a:t>）</a:t>
            </a:r>
          </a:p>
        </p:txBody>
      </p:sp>
      <p:sp>
        <p:nvSpPr>
          <p:cNvPr id="4" name="文本框 3"/>
          <p:cNvSpPr txBox="1"/>
          <p:nvPr/>
        </p:nvSpPr>
        <p:spPr>
          <a:xfrm>
            <a:off x="643944" y="1415652"/>
            <a:ext cx="10509160" cy="454420"/>
          </a:xfrm>
          <a:prstGeom prst="rect">
            <a:avLst/>
          </a:prstGeom>
          <a:noFill/>
        </p:spPr>
        <p:txBody>
          <a:bodyPr wrap="square" rtlCol="0">
            <a:spAutoFit/>
          </a:bodyPr>
          <a:lstStyle/>
          <a:p>
            <a:pPr>
              <a:lnSpc>
                <a:spcPct val="150000"/>
              </a:lnSpc>
            </a:pPr>
            <a:r>
              <a:rPr lang="en-US" altLang="zh-CN" dirty="0" smtClean="0"/>
              <a:t>	</a:t>
            </a:r>
            <a:endParaRPr lang="zh-CN" altLang="en-US" dirty="0">
              <a:latin typeface="黑体" panose="02010609060101010101" pitchFamily="49" charset="-122"/>
              <a:ea typeface="黑体" panose="02010609060101010101" pitchFamily="49" charset="-122"/>
            </a:endParaRPr>
          </a:p>
        </p:txBody>
      </p:sp>
      <p:sp>
        <p:nvSpPr>
          <p:cNvPr id="6" name="文本框 5"/>
          <p:cNvSpPr txBox="1"/>
          <p:nvPr/>
        </p:nvSpPr>
        <p:spPr>
          <a:xfrm>
            <a:off x="1013176" y="1262786"/>
            <a:ext cx="9569003" cy="1569660"/>
          </a:xfrm>
          <a:prstGeom prst="rect">
            <a:avLst/>
          </a:prstGeom>
          <a:noFill/>
        </p:spPr>
        <p:txBody>
          <a:bodyPr wrap="square" rtlCol="0">
            <a:spAutoFit/>
          </a:bodyPr>
          <a:lstStyle/>
          <a:p>
            <a:pPr>
              <a:lnSpc>
                <a:spcPct val="150000"/>
              </a:lnSpc>
            </a:pPr>
            <a:r>
              <a:rPr lang="en-US" altLang="zh-CN" sz="1600" dirty="0" smtClean="0">
                <a:latin typeface="黑体" panose="02010609060101010101" pitchFamily="49" charset="-122"/>
                <a:ea typeface="黑体" panose="02010609060101010101" pitchFamily="49" charset="-122"/>
              </a:rPr>
              <a:t>  </a:t>
            </a:r>
            <a:r>
              <a:rPr lang="en-US" altLang="zh-CN" sz="1600" dirty="0" err="1" smtClean="0">
                <a:latin typeface="黑体" panose="02010609060101010101" pitchFamily="49" charset="-122"/>
                <a:ea typeface="黑体" panose="02010609060101010101" pitchFamily="49" charset="-122"/>
              </a:rPr>
              <a:t>Redis</a:t>
            </a:r>
            <a:r>
              <a:rPr lang="zh-CN" altLang="en-US" sz="1600" dirty="0">
                <a:latin typeface="黑体" panose="02010609060101010101" pitchFamily="49" charset="-122"/>
                <a:ea typeface="黑体" panose="02010609060101010101" pitchFamily="49" charset="-122"/>
              </a:rPr>
              <a:t>没有直接使用</a:t>
            </a:r>
            <a:r>
              <a:rPr lang="en-US" altLang="zh-CN" sz="1600" dirty="0">
                <a:latin typeface="黑体" panose="02010609060101010101" pitchFamily="49" charset="-122"/>
                <a:ea typeface="黑体" panose="02010609060101010101" pitchFamily="49" charset="-122"/>
              </a:rPr>
              <a:t>C</a:t>
            </a:r>
            <a:r>
              <a:rPr lang="zh-CN" altLang="en-US" sz="1600" dirty="0">
                <a:latin typeface="黑体" panose="02010609060101010101" pitchFamily="49" charset="-122"/>
                <a:ea typeface="黑体" panose="02010609060101010101" pitchFamily="49" charset="-122"/>
              </a:rPr>
              <a:t>语言传统的字符串表示，而是自己构建了名为简单动态字符串（</a:t>
            </a:r>
            <a:r>
              <a:rPr lang="en-US" altLang="zh-CN" sz="1600" dirty="0">
                <a:latin typeface="黑体" panose="02010609060101010101" pitchFamily="49" charset="-122"/>
                <a:ea typeface="黑体" panose="02010609060101010101" pitchFamily="49" charset="-122"/>
              </a:rPr>
              <a:t>simple dynamic string ,SDS</a:t>
            </a:r>
            <a:r>
              <a:rPr lang="zh-CN" altLang="en-US" sz="1600" dirty="0">
                <a:latin typeface="黑体" panose="02010609060101010101" pitchFamily="49" charset="-122"/>
                <a:ea typeface="黑体" panose="02010609060101010101" pitchFamily="49" charset="-122"/>
              </a:rPr>
              <a:t>）的抽象类型，并将</a:t>
            </a:r>
            <a:r>
              <a:rPr lang="en-US" altLang="zh-CN" sz="1600" dirty="0">
                <a:latin typeface="黑体" panose="02010609060101010101" pitchFamily="49" charset="-122"/>
                <a:ea typeface="黑体" panose="02010609060101010101" pitchFamily="49" charset="-122"/>
              </a:rPr>
              <a:t>SDS</a:t>
            </a:r>
            <a:r>
              <a:rPr lang="zh-CN" altLang="en-US" sz="1600" dirty="0">
                <a:latin typeface="黑体" panose="02010609060101010101" pitchFamily="49" charset="-122"/>
                <a:ea typeface="黑体" panose="02010609060101010101" pitchFamily="49" charset="-122"/>
              </a:rPr>
              <a:t>用作</a:t>
            </a:r>
            <a:r>
              <a:rPr lang="en-US" altLang="zh-CN" sz="1600" dirty="0" err="1">
                <a:latin typeface="黑体" panose="02010609060101010101" pitchFamily="49" charset="-122"/>
                <a:ea typeface="黑体" panose="02010609060101010101" pitchFamily="49" charset="-122"/>
              </a:rPr>
              <a:t>Redis</a:t>
            </a:r>
            <a:r>
              <a:rPr lang="zh-CN" altLang="en-US" sz="1600" dirty="0">
                <a:latin typeface="黑体" panose="02010609060101010101" pitchFamily="49" charset="-122"/>
                <a:ea typeface="黑体" panose="02010609060101010101" pitchFamily="49" charset="-122"/>
              </a:rPr>
              <a:t>的默认字符串</a:t>
            </a:r>
            <a:r>
              <a:rPr lang="zh-CN" altLang="en-US" sz="1600" dirty="0" smtClean="0">
                <a:latin typeface="黑体" panose="02010609060101010101" pitchFamily="49" charset="-122"/>
                <a:ea typeface="黑体" panose="02010609060101010101" pitchFamily="49" charset="-122"/>
              </a:rPr>
              <a:t>表示。</a:t>
            </a:r>
            <a:endParaRPr lang="en-US" altLang="zh-CN" sz="1600" dirty="0" smtClean="0">
              <a:latin typeface="黑体" panose="02010609060101010101" pitchFamily="49" charset="-122"/>
              <a:ea typeface="黑体" panose="02010609060101010101" pitchFamily="49" charset="-122"/>
            </a:endParaRPr>
          </a:p>
          <a:p>
            <a:pPr>
              <a:lnSpc>
                <a:spcPct val="150000"/>
              </a:lnSpc>
            </a:pPr>
            <a:r>
              <a:rPr lang="zh-CN" altLang="en-US" sz="1600" dirty="0" smtClean="0">
                <a:latin typeface="黑体" panose="02010609060101010101" pitchFamily="49" charset="-122"/>
                <a:ea typeface="黑体" panose="02010609060101010101" pitchFamily="49" charset="-122"/>
              </a:rPr>
              <a:t>  除了</a:t>
            </a:r>
            <a:r>
              <a:rPr lang="zh-CN" altLang="en-US" sz="1600" dirty="0">
                <a:latin typeface="黑体" panose="02010609060101010101" pitchFamily="49" charset="-122"/>
                <a:ea typeface="黑体" panose="02010609060101010101" pitchFamily="49" charset="-122"/>
              </a:rPr>
              <a:t>用来保存数据库中的字符串值之外，</a:t>
            </a:r>
            <a:r>
              <a:rPr lang="en-US" altLang="zh-CN" sz="1600" dirty="0">
                <a:latin typeface="黑体" panose="02010609060101010101" pitchFamily="49" charset="-122"/>
                <a:ea typeface="黑体" panose="02010609060101010101" pitchFamily="49" charset="-122"/>
              </a:rPr>
              <a:t>SDS</a:t>
            </a:r>
            <a:r>
              <a:rPr lang="zh-CN" altLang="en-US" sz="1600" dirty="0">
                <a:latin typeface="黑体" panose="02010609060101010101" pitchFamily="49" charset="-122"/>
                <a:ea typeface="黑体" panose="02010609060101010101" pitchFamily="49" charset="-122"/>
              </a:rPr>
              <a:t>还被用作缓冲区，例如</a:t>
            </a:r>
            <a:r>
              <a:rPr lang="en-US" altLang="zh-CN" sz="1600" dirty="0">
                <a:latin typeface="黑体" panose="02010609060101010101" pitchFamily="49" charset="-122"/>
                <a:ea typeface="黑体" panose="02010609060101010101" pitchFamily="49" charset="-122"/>
              </a:rPr>
              <a:t>AOF</a:t>
            </a:r>
            <a:r>
              <a:rPr lang="zh-CN" altLang="en-US" sz="1600" dirty="0">
                <a:latin typeface="黑体" panose="02010609060101010101" pitchFamily="49" charset="-122"/>
                <a:ea typeface="黑体" panose="02010609060101010101" pitchFamily="49" charset="-122"/>
              </a:rPr>
              <a:t>模块中的</a:t>
            </a:r>
            <a:r>
              <a:rPr lang="en-US" altLang="zh-CN" sz="1600" dirty="0">
                <a:latin typeface="黑体" panose="02010609060101010101" pitchFamily="49" charset="-122"/>
                <a:ea typeface="黑体" panose="02010609060101010101" pitchFamily="49" charset="-122"/>
              </a:rPr>
              <a:t>AOF</a:t>
            </a:r>
            <a:r>
              <a:rPr lang="zh-CN" altLang="en-US" sz="1600" dirty="0">
                <a:latin typeface="黑体" panose="02010609060101010101" pitchFamily="49" charset="-122"/>
                <a:ea typeface="黑体" panose="02010609060101010101" pitchFamily="49" charset="-122"/>
              </a:rPr>
              <a:t>缓冲区、客户端状态中的输入</a:t>
            </a:r>
            <a:r>
              <a:rPr lang="zh-CN" altLang="en-US" sz="1600" dirty="0" smtClean="0">
                <a:latin typeface="黑体" panose="02010609060101010101" pitchFamily="49" charset="-122"/>
                <a:ea typeface="黑体" panose="02010609060101010101" pitchFamily="49" charset="-122"/>
              </a:rPr>
              <a:t>缓冲区等。</a:t>
            </a:r>
            <a:endParaRPr lang="zh-CN" altLang="en-US" sz="1600" dirty="0">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44" y="3140982"/>
            <a:ext cx="5276850" cy="3019425"/>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567" y="3364862"/>
            <a:ext cx="4176464" cy="2219325"/>
          </a:xfrm>
          <a:prstGeom prst="rect">
            <a:avLst/>
          </a:prstGeom>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811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7057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1776</Words>
  <Application>Microsoft Macintosh PowerPoint</Application>
  <PresentationFormat>自定义</PresentationFormat>
  <Paragraphs>231</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平面</vt:lpstr>
      <vt:lpstr>Redis介绍与实现机制</vt:lpstr>
      <vt:lpstr>Linux公社 www.Linuxidc.com</vt:lpstr>
      <vt:lpstr>第一章 Redis介绍</vt:lpstr>
      <vt:lpstr>一、Redis特性</vt:lpstr>
      <vt:lpstr>二、Redis数据类型</vt:lpstr>
      <vt:lpstr>三、Redis常用命令</vt:lpstr>
      <vt:lpstr>第二章 Redis数据结构与对象</vt:lpstr>
      <vt:lpstr>Linux公社 www.Linuxidc.com</vt:lpstr>
      <vt:lpstr>一、Redis数据结构—简单动态字符串（SDC）</vt:lpstr>
      <vt:lpstr>一、 Redis数据结构—简单动态字符串（SDC）</vt:lpstr>
      <vt:lpstr>一、 Redis数据结构—跳跃表</vt:lpstr>
      <vt:lpstr>一、 Redis数据结构—链表</vt:lpstr>
      <vt:lpstr>一、 Redis数据结构—字典</vt:lpstr>
      <vt:lpstr>一、 Redis数据结构—整数集合</vt:lpstr>
      <vt:lpstr>一、 Redis数据结构—压缩列表</vt:lpstr>
      <vt:lpstr>二、 Redis对象</vt:lpstr>
      <vt:lpstr>二、 Redis对象</vt:lpstr>
      <vt:lpstr>二、 Redis对象—内存回收、对象共享</vt:lpstr>
      <vt:lpstr>第三章 Redis功能实现机制</vt:lpstr>
      <vt:lpstr>Linux公社 www.Linuxidc.com</vt:lpstr>
      <vt:lpstr>一、持久化 —RDB</vt:lpstr>
      <vt:lpstr>一、持久化—AOF </vt:lpstr>
      <vt:lpstr>一、持久化—RDB与AOF比较 </vt:lpstr>
      <vt:lpstr>二、事务 </vt:lpstr>
      <vt:lpstr>三、消息订阅 </vt:lpstr>
      <vt:lpstr>三、消息订阅 —实现原理</vt:lpstr>
      <vt:lpstr>四、Redis集群— 节点握手</vt:lpstr>
      <vt:lpstr>四、Redis集群—槽指派 </vt:lpstr>
      <vt:lpstr>四、Redis集群—执行命令、重新分片 </vt:lpstr>
      <vt:lpstr>Linux公社 www.Linuxidc.com</vt:lpstr>
      <vt:lpstr>谢谢！</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Redis介绍与实现机制</dc:title>
  <cp:lastModifiedBy>chopin sun</cp:lastModifiedBy>
  <cp:revision>1</cp:revision>
  <dcterms:modified xsi:type="dcterms:W3CDTF">2017-01-11T09:00:14Z</dcterms:modified>
</cp:coreProperties>
</file>