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354" r:id="rId3"/>
    <p:sldId id="283" r:id="rId4"/>
    <p:sldId id="285" r:id="rId5"/>
    <p:sldId id="286" r:id="rId6"/>
    <p:sldId id="287" r:id="rId7"/>
    <p:sldId id="288" r:id="rId8"/>
    <p:sldId id="381" r:id="rId9"/>
    <p:sldId id="382" r:id="rId10"/>
    <p:sldId id="383" r:id="rId11"/>
    <p:sldId id="292" r:id="rId12"/>
    <p:sldId id="317" r:id="rId13"/>
    <p:sldId id="318" r:id="rId14"/>
    <p:sldId id="319" r:id="rId15"/>
    <p:sldId id="326" r:id="rId16"/>
    <p:sldId id="32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49D"/>
    <a:srgbClr val="E8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83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AC91-895B-B340-BC97-9B6702E9588F}" type="datetimeFigureOut">
              <a:rPr lang="en-US" smtClean="0"/>
              <a:t>2016-09-22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3522-A149-F440-812F-F4FFAABB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2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93CD-BA95-D346-BB03-688A0987C39C}" type="datetimeFigureOut">
              <a:rPr lang="en-US" smtClean="0"/>
              <a:t>2016-09-22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00D6-3748-0C40-90E5-3435EABC0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39CD-0EBD-844F-BDD0-AD275015F3F3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2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6EA9A-5D2B-8A4C-B7AE-F2AAF70C5912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B48D-6E59-B543-BA42-17592DFEDC23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82DB-76F4-664F-8079-6D765210A799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6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DFA7-3447-AE40-86E8-45903BF34952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0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68F1-AFC9-924F-8678-9EB0BCE6FE8C}" type="datetime1">
              <a:rPr lang="en-CA" smtClean="0"/>
              <a:t>2016-09-22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B2F3-90DC-DF4C-B8A0-C871B9F04C3B}" type="datetime1">
              <a:rPr lang="en-CA" smtClean="0"/>
              <a:t>2016-09-22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2147-F440-664E-AAA5-336CA9FC8694}" type="datetime1">
              <a:rPr lang="en-CA" smtClean="0"/>
              <a:t>2016-09-22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D303-7F47-A34C-A435-F26971B10377}" type="datetime1">
              <a:rPr lang="en-CA" smtClean="0"/>
              <a:t>2016-09-22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E178-DECC-DC46-918C-3FAECA6C93F8}" type="datetime1">
              <a:rPr lang="en-CA" smtClean="0"/>
              <a:t>2016-09-22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F6-AF74-604A-A0D8-FF7597AB765E}" type="datetime1">
              <a:rPr lang="en-CA" smtClean="0"/>
              <a:t>2016-09-22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EAA6-F3F2-2F4F-A872-15776A1ECB6E}" type="datetime1">
              <a:rPr lang="en-CA" smtClean="0"/>
              <a:t>2016-09-22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2CC4-7626-2943-8A98-DC99FB93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12" y="3088123"/>
            <a:ext cx="6773565" cy="4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07141" y="4109198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00656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3592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4920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063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710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0611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0656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714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0107" y="5394740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362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4098" y="536658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4608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920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acintosh HD:Users:mohammedalshamrani:Downloads:School:Waldispul:Z-misc:presentation.group.meeting.may.14.2015:adle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5390" y="3708658"/>
            <a:ext cx="78146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Biological networks can be represented as a directed graph:</a:t>
            </a:r>
          </a:p>
          <a:p>
            <a:endParaRPr lang="en-US" dirty="0"/>
          </a:p>
          <a:p>
            <a:r>
              <a:rPr lang="en-US" dirty="0" smtClean="0"/>
              <a:t>Nodes                = genes</a:t>
            </a:r>
          </a:p>
          <a:p>
            <a:r>
              <a:rPr lang="en-US" dirty="0"/>
              <a:t>D</a:t>
            </a:r>
            <a:r>
              <a:rPr lang="en-US" dirty="0" smtClean="0"/>
              <a:t>irected edges =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2430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mohammedalshamrani:Downloads:School:Waldispul:Z-misc:presentation.group.meeting.may.14.2015:adle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8958" y="2879741"/>
            <a:ext cx="33400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Both</a:t>
            </a:r>
          </a:p>
          <a:p>
            <a:pPr algn="ctr"/>
            <a:r>
              <a:rPr lang="en-US" b="1" dirty="0" smtClean="0"/>
              <a:t>(counting along rows &amp; columns)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6551" y="3957293"/>
            <a:ext cx="1898223" cy="3995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34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4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34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/>
              <a:t>                           </a:t>
            </a:r>
          </a:p>
          <a:p>
            <a:pPr>
              <a:lnSpc>
                <a:spcPts val="28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28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ts val="27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ts val="27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3160"/>
              </a:lnSpc>
            </a:pPr>
            <a:endParaRPr lang="en-US" b="1" dirty="0"/>
          </a:p>
          <a:p>
            <a:pPr>
              <a:lnSpc>
                <a:spcPts val="3160"/>
              </a:lnSpc>
            </a:pPr>
            <a:endParaRPr lang="en-US" b="1" dirty="0" smtClean="0"/>
          </a:p>
          <a:p>
            <a:pPr>
              <a:lnSpc>
                <a:spcPts val="316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728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5" y="1039621"/>
            <a:ext cx="81767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 smtClean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       maximize the total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 ?  </a:t>
            </a:r>
          </a:p>
          <a:p>
            <a:endParaRPr lang="en-US" dirty="0" smtClean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237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4" y="1039621"/>
            <a:ext cx="89245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       maximize </a:t>
            </a:r>
            <a:r>
              <a:rPr lang="en-US" dirty="0" smtClean="0">
                <a:latin typeface="Cambria"/>
                <a:cs typeface="Cambria"/>
              </a:rPr>
              <a:t>the total </a:t>
            </a:r>
            <a:r>
              <a:rPr lang="en-US" b="1" i="1" dirty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>
                <a:latin typeface="Cambria"/>
                <a:cs typeface="Cambria"/>
              </a:rPr>
              <a:t>enefit ?  </a:t>
            </a:r>
            <a:r>
              <a:rPr lang="en-US" dirty="0" smtClean="0">
                <a:latin typeface="Cambria"/>
                <a:cs typeface="Cambria"/>
              </a:rPr>
              <a:t> </a:t>
            </a:r>
          </a:p>
          <a:p>
            <a:endParaRPr lang="en-US" dirty="0" smtClean="0">
              <a:latin typeface="Cambria"/>
              <a:cs typeface="Cambria"/>
            </a:endParaRPr>
          </a:p>
          <a:p>
            <a:r>
              <a:rPr lang="en-US" sz="2800" dirty="0" smtClean="0">
                <a:latin typeface="Cambria"/>
                <a:cs typeface="Cambria"/>
              </a:rPr>
              <a:t>A: </a:t>
            </a:r>
            <a:r>
              <a:rPr lang="en-US" dirty="0" smtClean="0">
                <a:latin typeface="Cambria"/>
                <a:cs typeface="Cambria"/>
              </a:rPr>
              <a:t>Faithfully follow the Oracle advice and get the all the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enefits = 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1+1+0+1+1+2+0</a:t>
            </a:r>
            <a:r>
              <a:rPr lang="en-US" dirty="0" smtClean="0">
                <a:latin typeface="Cambria"/>
                <a:cs typeface="Cambria"/>
              </a:rPr>
              <a:t> = </a:t>
            </a:r>
            <a:r>
              <a:rPr lang="en-US" b="1" dirty="0" smtClean="0">
                <a:solidFill>
                  <a:srgbClr val="008000"/>
                </a:solidFill>
                <a:latin typeface="Cambria"/>
                <a:cs typeface="Cambria"/>
              </a:rPr>
              <a:t>6</a:t>
            </a:r>
          </a:p>
          <a:p>
            <a:endParaRPr lang="en-US" dirty="0">
              <a:latin typeface="Cambria"/>
              <a:cs typeface="Cambr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83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4" y="1039621"/>
            <a:ext cx="89245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       maximize the total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 </a:t>
            </a:r>
            <a:r>
              <a:rPr lang="en-US" dirty="0">
                <a:latin typeface="Cambria"/>
                <a:cs typeface="Cambria"/>
              </a:rPr>
              <a:t>?  </a:t>
            </a:r>
            <a:r>
              <a:rPr lang="en-US" dirty="0" smtClean="0">
                <a:latin typeface="Cambria"/>
                <a:cs typeface="Cambria"/>
              </a:rPr>
              <a:t> </a:t>
            </a:r>
          </a:p>
          <a:p>
            <a:endParaRPr lang="en-US" dirty="0" smtClean="0">
              <a:latin typeface="Cambria"/>
              <a:cs typeface="Cambria"/>
            </a:endParaRPr>
          </a:p>
          <a:p>
            <a:r>
              <a:rPr lang="en-US" sz="2800" dirty="0" smtClean="0">
                <a:latin typeface="Cambria"/>
                <a:cs typeface="Cambria"/>
              </a:rPr>
              <a:t>A: </a:t>
            </a:r>
            <a:r>
              <a:rPr lang="en-US" dirty="0" smtClean="0">
                <a:latin typeface="Cambria"/>
                <a:cs typeface="Cambria"/>
              </a:rPr>
              <a:t>Faithfully follow the Oracle advice and get the all the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enefits = </a:t>
            </a:r>
            <a:r>
              <a:rPr lang="en-US" dirty="0" smtClean="0">
                <a:solidFill>
                  <a:srgbClr val="008000"/>
                </a:solidFill>
                <a:latin typeface="Cambria"/>
                <a:cs typeface="Cambria"/>
              </a:rPr>
              <a:t>1+1+0+1+1+2+0</a:t>
            </a:r>
            <a:r>
              <a:rPr lang="en-US" dirty="0" smtClean="0">
                <a:latin typeface="Cambria"/>
                <a:cs typeface="Cambria"/>
              </a:rPr>
              <a:t> = </a:t>
            </a:r>
            <a:r>
              <a:rPr lang="en-US" b="1" dirty="0" smtClean="0">
                <a:solidFill>
                  <a:srgbClr val="008000"/>
                </a:solidFill>
                <a:latin typeface="Cambria"/>
                <a:cs typeface="Cambria"/>
              </a:rPr>
              <a:t>6</a:t>
            </a:r>
          </a:p>
          <a:p>
            <a:r>
              <a:rPr lang="en-US" dirty="0" smtClean="0">
                <a:latin typeface="Cambria"/>
                <a:cs typeface="Cambria"/>
              </a:rPr>
              <a:t>						      But </a:t>
            </a:r>
            <a:r>
              <a:rPr lang="en-US" dirty="0">
                <a:latin typeface="Cambria"/>
                <a:cs typeface="Cambria"/>
              </a:rPr>
              <a:t>... you also get all the </a:t>
            </a:r>
            <a:r>
              <a:rPr lang="en-US" b="1" i="1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dirty="0">
                <a:latin typeface="Cambria"/>
                <a:cs typeface="Cambria"/>
              </a:rPr>
              <a:t>amages =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2+1+2+0+0+1+0 </a:t>
            </a:r>
            <a:r>
              <a:rPr lang="en-US" dirty="0">
                <a:latin typeface="Cambria"/>
                <a:cs typeface="Cambria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ambria"/>
                <a:cs typeface="Cambria"/>
              </a:rPr>
              <a:t>6</a:t>
            </a:r>
            <a:endParaRPr lang="en-US" b="1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95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4" y="1039621"/>
            <a:ext cx="89245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       maximize the total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 </a:t>
            </a:r>
            <a:r>
              <a:rPr lang="en-US" u="sng" dirty="0" smtClean="0">
                <a:latin typeface="Cambria"/>
                <a:cs typeface="Cambria"/>
              </a:rPr>
              <a:t>while keeping the total </a:t>
            </a:r>
            <a:r>
              <a:rPr lang="en-US" b="1" i="1" u="sng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u="sng" dirty="0" smtClean="0">
                <a:latin typeface="Cambria"/>
                <a:cs typeface="Cambria"/>
              </a:rPr>
              <a:t>amages &lt;= 3?   </a:t>
            </a:r>
          </a:p>
          <a:p>
            <a:endParaRPr lang="en-US" dirty="0" smtClean="0">
              <a:latin typeface="Cambria"/>
              <a:cs typeface="Cambr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6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4" y="1039621"/>
            <a:ext cx="89245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       maximize the total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 </a:t>
            </a:r>
            <a:r>
              <a:rPr lang="en-US" u="sng" dirty="0" smtClean="0">
                <a:latin typeface="Cambria"/>
                <a:cs typeface="Cambria"/>
              </a:rPr>
              <a:t>while keeping the total </a:t>
            </a:r>
            <a:r>
              <a:rPr lang="en-US" b="1" i="1" u="sng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u="sng" dirty="0" smtClean="0">
                <a:latin typeface="Cambria"/>
                <a:cs typeface="Cambria"/>
              </a:rPr>
              <a:t>amages &lt;= 3?   </a:t>
            </a:r>
          </a:p>
          <a:p>
            <a:endParaRPr lang="en-US" dirty="0" smtClean="0">
              <a:latin typeface="Cambria"/>
              <a:cs typeface="Cambria"/>
            </a:endParaRPr>
          </a:p>
          <a:p>
            <a:r>
              <a:rPr lang="en-US" sz="2800" dirty="0">
                <a:latin typeface="Cambria"/>
                <a:cs typeface="Cambria"/>
              </a:rPr>
              <a:t>A: </a:t>
            </a:r>
            <a:r>
              <a:rPr lang="en-US" dirty="0">
                <a:latin typeface="Cambria"/>
                <a:cs typeface="Cambria"/>
              </a:rPr>
              <a:t>Turn on   </a:t>
            </a:r>
            <a:r>
              <a:rPr lang="en-US" b="1" i="1" dirty="0"/>
              <a:t>g</a:t>
            </a:r>
            <a:r>
              <a:rPr lang="en-US" b="1" i="1" baseline="-25000" dirty="0"/>
              <a:t>0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3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4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5</a:t>
            </a:r>
            <a:endParaRPr lang="en-US" dirty="0">
              <a:latin typeface="Cambria"/>
              <a:cs typeface="Cambria"/>
            </a:endParaRPr>
          </a:p>
          <a:p>
            <a:r>
              <a:rPr lang="en-US" dirty="0" smtClean="0">
                <a:latin typeface="Cambria"/>
                <a:cs typeface="Cambria"/>
              </a:rPr>
              <a:t>        </a:t>
            </a:r>
            <a:r>
              <a:rPr lang="en-US" dirty="0">
                <a:latin typeface="Cambria"/>
                <a:cs typeface="Cambria"/>
              </a:rPr>
              <a:t>Turn off  </a:t>
            </a:r>
            <a:r>
              <a:rPr lang="en-US" b="1" i="1" dirty="0"/>
              <a:t>g</a:t>
            </a:r>
            <a:r>
              <a:rPr lang="en-US" b="1" i="1" baseline="-25000" dirty="0"/>
              <a:t>1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2 </a:t>
            </a:r>
            <a:endParaRPr lang="en-US" dirty="0">
              <a:latin typeface="Cambria"/>
              <a:cs typeface="Cambri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68000"/>
          </a:blip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404" y="1039621"/>
            <a:ext cx="89245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mbria"/>
                <a:cs typeface="Cambria"/>
              </a:rPr>
              <a:t>Q:</a:t>
            </a:r>
            <a:r>
              <a:rPr lang="en-US" dirty="0">
                <a:latin typeface="Cambria"/>
                <a:cs typeface="Cambria"/>
              </a:rPr>
              <a:t> What genes should one turn on/off (by external intervention) so as to </a:t>
            </a:r>
          </a:p>
          <a:p>
            <a:r>
              <a:rPr lang="en-US" dirty="0">
                <a:latin typeface="Cambria"/>
                <a:cs typeface="Cambria"/>
              </a:rPr>
              <a:t>        maximize the total </a:t>
            </a:r>
            <a:r>
              <a:rPr lang="en-US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dirty="0" smtClean="0">
                <a:latin typeface="Cambria"/>
                <a:cs typeface="Cambria"/>
              </a:rPr>
              <a:t>enefit </a:t>
            </a:r>
            <a:r>
              <a:rPr lang="en-US" u="sng" dirty="0" smtClean="0">
                <a:latin typeface="Cambria"/>
                <a:cs typeface="Cambria"/>
              </a:rPr>
              <a:t>while keeping the total </a:t>
            </a:r>
            <a:r>
              <a:rPr lang="en-US" b="1" i="1" u="sng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u="sng" dirty="0" smtClean="0">
                <a:latin typeface="Cambria"/>
                <a:cs typeface="Cambria"/>
              </a:rPr>
              <a:t>amages &lt;= 3?   </a:t>
            </a:r>
          </a:p>
          <a:p>
            <a:endParaRPr lang="en-US" dirty="0" smtClean="0">
              <a:latin typeface="Cambria"/>
              <a:cs typeface="Cambria"/>
            </a:endParaRPr>
          </a:p>
          <a:p>
            <a:r>
              <a:rPr lang="en-US" sz="2800" dirty="0">
                <a:latin typeface="Cambria"/>
                <a:cs typeface="Cambria"/>
              </a:rPr>
              <a:t>A: </a:t>
            </a:r>
            <a:r>
              <a:rPr lang="en-US" dirty="0">
                <a:latin typeface="Cambria"/>
                <a:cs typeface="Cambria"/>
              </a:rPr>
              <a:t>Turn on   </a:t>
            </a:r>
            <a:r>
              <a:rPr lang="en-US" b="1" i="1" dirty="0"/>
              <a:t>g</a:t>
            </a:r>
            <a:r>
              <a:rPr lang="en-US" b="1" i="1" baseline="-25000" dirty="0"/>
              <a:t>0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3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4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5</a:t>
            </a:r>
            <a:endParaRPr lang="en-US" dirty="0">
              <a:latin typeface="Cambria"/>
              <a:cs typeface="Cambria"/>
            </a:endParaRPr>
          </a:p>
          <a:p>
            <a:r>
              <a:rPr lang="en-US" dirty="0" smtClean="0">
                <a:latin typeface="Cambria"/>
                <a:cs typeface="Cambria"/>
              </a:rPr>
              <a:t>        </a:t>
            </a:r>
            <a:r>
              <a:rPr lang="en-US" dirty="0">
                <a:latin typeface="Cambria"/>
                <a:cs typeface="Cambria"/>
              </a:rPr>
              <a:t>Turn off  </a:t>
            </a:r>
            <a:r>
              <a:rPr lang="en-US" b="1" i="1" dirty="0"/>
              <a:t>g</a:t>
            </a:r>
            <a:r>
              <a:rPr lang="en-US" b="1" i="1" baseline="-25000" dirty="0"/>
              <a:t>1</a:t>
            </a:r>
            <a:r>
              <a:rPr lang="en-US" dirty="0">
                <a:latin typeface="Cambria"/>
                <a:cs typeface="Cambria"/>
              </a:rPr>
              <a:t>  &amp;  </a:t>
            </a:r>
            <a:r>
              <a:rPr lang="en-US" b="1" i="1" dirty="0"/>
              <a:t>g</a:t>
            </a:r>
            <a:r>
              <a:rPr lang="en-US" b="1" i="1" baseline="-25000" dirty="0"/>
              <a:t>2 </a:t>
            </a:r>
            <a:endParaRPr lang="en-US" dirty="0">
              <a:latin typeface="Cambria"/>
              <a:cs typeface="Cambri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51188" y="2540079"/>
            <a:ext cx="720000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13111" y="2238368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sz="2400" b="1" i="1" dirty="0" smtClean="0">
                <a:latin typeface="Cambria"/>
                <a:cs typeface="Cambria"/>
              </a:rPr>
              <a:t> </a:t>
            </a:r>
            <a:r>
              <a:rPr lang="en-US" sz="2400" dirty="0" smtClean="0">
                <a:latin typeface="Cambria"/>
                <a:cs typeface="Cambria"/>
              </a:rPr>
              <a:t>= 5 ,       </a:t>
            </a:r>
            <a:r>
              <a:rPr lang="en-US" sz="2000" dirty="0" smtClean="0"/>
              <a:t>Total </a:t>
            </a:r>
            <a:r>
              <a:rPr lang="en-US" sz="2400" dirty="0" smtClean="0"/>
              <a:t> </a:t>
            </a:r>
            <a:r>
              <a:rPr lang="en-US" sz="2400" b="1" i="1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sz="2400" b="1" i="1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= </a:t>
            </a:r>
            <a:r>
              <a:rPr lang="en-US" sz="2400" dirty="0" smtClean="0">
                <a:latin typeface="Cambria"/>
                <a:cs typeface="Cambria"/>
              </a:rPr>
              <a:t>3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3" name="Right Bracket 2"/>
          <p:cNvSpPr/>
          <p:nvPr/>
        </p:nvSpPr>
        <p:spPr>
          <a:xfrm>
            <a:off x="3567939" y="2280701"/>
            <a:ext cx="143283" cy="544024"/>
          </a:xfrm>
          <a:prstGeom prst="rightBracke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8477" y="1883147"/>
            <a:ext cx="376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ptimal solution (projection variant):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0801" y="3057001"/>
            <a:ext cx="3935643" cy="4092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7593" y="2593687"/>
            <a:ext cx="633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This problem is NP-hard by reduction from the Knapsack optimization problem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Holds for all three variants: </a:t>
            </a:r>
          </a:p>
          <a:p>
            <a:pPr algn="ctr"/>
            <a:r>
              <a:rPr lang="en-US" sz="2400" b="1" dirty="0" smtClean="0"/>
              <a:t>Projection, Attraction, and Both (</a:t>
            </a:r>
            <a:r>
              <a:rPr lang="en-US" sz="2400" b="1" dirty="0" err="1" smtClean="0"/>
              <a:t>proj</a:t>
            </a:r>
            <a:r>
              <a:rPr lang="en-US" sz="2400" b="1" dirty="0" smtClean="0"/>
              <a:t>. + att.)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9404" y="922038"/>
            <a:ext cx="89245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Which genes would you turn on/off to achieve maximal total </a:t>
            </a:r>
            <a:r>
              <a:rPr lang="en-US" sz="2000" b="1" i="1" dirty="0" smtClean="0">
                <a:solidFill>
                  <a:srgbClr val="008000"/>
                </a:solidFill>
                <a:latin typeface="Cambria"/>
                <a:cs typeface="Cambria"/>
              </a:rPr>
              <a:t>B</a:t>
            </a:r>
            <a:r>
              <a:rPr lang="en-US" sz="2000" dirty="0" smtClean="0">
                <a:latin typeface="Cambria"/>
                <a:cs typeface="Cambria"/>
              </a:rPr>
              <a:t>enefit </a:t>
            </a:r>
            <a:r>
              <a:rPr lang="en-US" sz="2000" i="1" dirty="0" smtClean="0">
                <a:latin typeface="Cambria"/>
                <a:cs typeface="Cambria"/>
              </a:rPr>
              <a:t>while total  </a:t>
            </a:r>
          </a:p>
          <a:p>
            <a:r>
              <a:rPr lang="en-US" sz="20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  <a:latin typeface="Cambria"/>
                <a:cs typeface="Cambria"/>
              </a:rPr>
              <a:t>       </a:t>
            </a:r>
            <a:r>
              <a:rPr lang="en-US" sz="2000" b="1" i="1" dirty="0" smtClean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lang="en-US" sz="2000" i="1" dirty="0" smtClean="0">
                <a:latin typeface="Cambria"/>
                <a:cs typeface="Cambria"/>
              </a:rPr>
              <a:t>amage </a:t>
            </a:r>
            <a:r>
              <a:rPr lang="en-US" sz="2000" dirty="0" smtClean="0">
                <a:latin typeface="Cambria"/>
                <a:cs typeface="Cambria"/>
              </a:rPr>
              <a:t>&lt;= </a:t>
            </a:r>
            <a:r>
              <a:rPr lang="en-US" sz="2000" b="1" i="1" dirty="0" smtClean="0">
                <a:solidFill>
                  <a:srgbClr val="0000FF"/>
                </a:solidFill>
                <a:latin typeface="Cambria"/>
                <a:cs typeface="Cambria"/>
              </a:rPr>
              <a:t>T</a:t>
            </a:r>
            <a:r>
              <a:rPr lang="en-US" sz="2000" i="1" dirty="0" smtClean="0">
                <a:latin typeface="Cambria"/>
                <a:cs typeface="Cambria"/>
              </a:rPr>
              <a:t>  </a:t>
            </a:r>
            <a:r>
              <a:rPr lang="en-US" sz="2000" dirty="0" smtClean="0">
                <a:latin typeface="Cambria"/>
                <a:cs typeface="Cambria"/>
              </a:rPr>
              <a:t>?</a:t>
            </a:r>
          </a:p>
          <a:p>
            <a:endParaRPr lang="en-US" dirty="0" smtClean="0">
              <a:latin typeface="Cambria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75793" y="922038"/>
            <a:ext cx="261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Problem Definition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9222" y="6376489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M. A. Shamrani, J. Waldispühl</a:t>
            </a:r>
            <a:r>
              <a:rPr lang="en-US" sz="1200" dirty="0"/>
              <a:t>, </a:t>
            </a:r>
            <a:r>
              <a:rPr lang="en-US" sz="1200" dirty="0" smtClean="0"/>
              <a:t>F. Major</a:t>
            </a:r>
            <a:r>
              <a:rPr lang="en-US" sz="1200" dirty="0"/>
              <a:t>. "Evolution by Computational Selection."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arXiv:1505.02348</a:t>
            </a:r>
            <a:r>
              <a:rPr lang="en-US" sz="1200" dirty="0"/>
              <a:t> (2015).</a:t>
            </a:r>
          </a:p>
          <a:p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07" y="4725889"/>
            <a:ext cx="1718560" cy="14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12" y="3088123"/>
            <a:ext cx="6773565" cy="4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07141" y="4109198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00656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3592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4920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063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710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0611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0656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714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0107" y="5394740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362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4098" y="536658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4608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920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acintosh HD:Users:mohammedalshamrani:Downloads:School:Waldispul:Z-misc:presentation.group.meeting.may.14.2015:adle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5390" y="3708658"/>
            <a:ext cx="78146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Biological networks can be represented as a directed graph:</a:t>
            </a:r>
          </a:p>
          <a:p>
            <a:endParaRPr lang="en-US" dirty="0"/>
          </a:p>
          <a:p>
            <a:r>
              <a:rPr lang="en-US" dirty="0" smtClean="0"/>
              <a:t>Nodes                = genes</a:t>
            </a:r>
          </a:p>
          <a:p>
            <a:r>
              <a:rPr lang="en-US" dirty="0"/>
              <a:t>D</a:t>
            </a:r>
            <a:r>
              <a:rPr lang="en-US" dirty="0" smtClean="0"/>
              <a:t>irected edges = interactions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An interaction can be promotional (</a:t>
            </a:r>
            <a:r>
              <a:rPr lang="en-US" b="1" dirty="0"/>
              <a:t>+</a:t>
            </a:r>
            <a:r>
              <a:rPr lang="en-US" dirty="0"/>
              <a:t>) or inhibitory (</a:t>
            </a:r>
            <a:r>
              <a:rPr lang="en-US" b="1" dirty="0"/>
              <a:t>-</a:t>
            </a:r>
            <a:r>
              <a:rPr lang="en-US" dirty="0"/>
              <a:t>) in nature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6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512" y="3088123"/>
            <a:ext cx="6773565" cy="4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405" y="3088123"/>
            <a:ext cx="716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above graph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represented as an adjacency matrix: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7141" y="4109198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00656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3592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4920" y="4143303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063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7105" y="457290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0611" y="498382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0656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0714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0107" y="5394740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3621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54098" y="536658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4608" y="5780756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920" y="6166771"/>
            <a:ext cx="267965" cy="211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Macintosh HD:Users:mohammedalshamrani:Downloads:School:Waldispul:Z-misc:presentation.group.meeting.may.14.2015:adlema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Rectangle 27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512" y="3088123"/>
            <a:ext cx="6773565" cy="4856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8260" y="4062361"/>
            <a:ext cx="2050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+ or – to signify the nature of the interaction: </a:t>
            </a:r>
            <a:r>
              <a:rPr lang="en-US" sz="2000" dirty="0" smtClean="0">
                <a:solidFill>
                  <a:srgbClr val="000000"/>
                </a:solidFill>
              </a:rPr>
              <a:t>promotional (+)     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or </a:t>
            </a:r>
          </a:p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inhibitory (-)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pic>
        <p:nvPicPr>
          <p:cNvPr id="14" name="Picture 13" descr="Macintosh HD:Users:mohammedalshamrani:Downloads:School:Waldispul:Z-misc:presentation.group.meeting.may.14.2015:adlema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pic>
        <p:nvPicPr>
          <p:cNvPr id="10" name="Picture 9" descr="Macintosh HD:Users:mohammedalshamrani:Downloads:School:Waldispul:Z-misc:presentation.group.meeting.may.14.2015:adlema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802" y="3377330"/>
            <a:ext cx="149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(hypothetical)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5315" y="2481147"/>
            <a:ext cx="289339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 smtClean="0">
                <a:solidFill>
                  <a:srgbClr val="0000FF"/>
                </a:solidFill>
              </a:rPr>
              <a:t>Oracle says:</a:t>
            </a:r>
          </a:p>
          <a:p>
            <a:pPr>
              <a:spcAft>
                <a:spcPts val="300"/>
              </a:spcAft>
            </a:pPr>
            <a:r>
              <a:rPr lang="en-US" b="1" i="1" dirty="0" smtClean="0"/>
              <a:t>g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3</a:t>
            </a:r>
            <a:r>
              <a:rPr lang="en-US" b="1" dirty="0" smtClean="0"/>
              <a:t> </a:t>
            </a:r>
            <a:r>
              <a:rPr lang="en-US" dirty="0" smtClean="0"/>
              <a:t>should be</a:t>
            </a:r>
            <a:r>
              <a:rPr lang="en-US" b="1" dirty="0" smtClean="0"/>
              <a:t> up (+)</a:t>
            </a:r>
          </a:p>
          <a:p>
            <a:r>
              <a:rPr lang="en-US" b="1" i="1" dirty="0" smtClean="0"/>
              <a:t>g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6 </a:t>
            </a:r>
            <a:r>
              <a:rPr lang="en-US" dirty="0" smtClean="0"/>
              <a:t>should be </a:t>
            </a:r>
            <a:r>
              <a:rPr lang="en-US" b="1" dirty="0" smtClean="0"/>
              <a:t>down (-)</a:t>
            </a:r>
          </a:p>
          <a:p>
            <a:r>
              <a:rPr lang="en-US" b="1" dirty="0" smtClean="0"/>
              <a:t>Indifferent to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0 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4 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5</a:t>
            </a:r>
            <a:endParaRPr lang="en-US" b="1" dirty="0" smtClean="0"/>
          </a:p>
        </p:txBody>
      </p:sp>
      <p:pic>
        <p:nvPicPr>
          <p:cNvPr id="11" name="Picture 10" descr="Macintosh HD:Users:mohammedalshamrani:Downloads:School:Waldispul:Z-misc:presentation.group.meeting.may.14.2015:adlema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712" y="3573754"/>
            <a:ext cx="2195993" cy="3246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Macintosh HD:Users:mohammedalshamrani:Downloads:School:Waldispul:Z-misc:presentation.group.meeting.may.14.2015:adlema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25315" y="2481147"/>
            <a:ext cx="289339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 smtClean="0">
                <a:solidFill>
                  <a:srgbClr val="0000FF"/>
                </a:solidFill>
              </a:rPr>
              <a:t>Oracle says:</a:t>
            </a:r>
          </a:p>
          <a:p>
            <a:pPr>
              <a:spcAft>
                <a:spcPts val="300"/>
              </a:spcAft>
            </a:pPr>
            <a:r>
              <a:rPr lang="en-US" b="1" i="1" dirty="0" smtClean="0"/>
              <a:t>g</a:t>
            </a:r>
            <a:r>
              <a:rPr lang="en-US" b="1" i="1" baseline="-25000" dirty="0" smtClean="0"/>
              <a:t>1</a:t>
            </a:r>
            <a:r>
              <a:rPr lang="en-US" b="1" i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3</a:t>
            </a:r>
            <a:r>
              <a:rPr lang="en-US" b="1" dirty="0" smtClean="0"/>
              <a:t> </a:t>
            </a:r>
            <a:r>
              <a:rPr lang="en-US" dirty="0" smtClean="0"/>
              <a:t>should be</a:t>
            </a:r>
            <a:r>
              <a:rPr lang="en-US" b="1" dirty="0" smtClean="0"/>
              <a:t> up (+)</a:t>
            </a:r>
          </a:p>
          <a:p>
            <a:r>
              <a:rPr lang="en-US" b="1" i="1" dirty="0" smtClean="0"/>
              <a:t>g</a:t>
            </a:r>
            <a:r>
              <a:rPr lang="en-US" b="1" i="1" baseline="-25000" dirty="0" smtClean="0"/>
              <a:t>2</a:t>
            </a:r>
            <a:r>
              <a:rPr lang="en-US" b="1" i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6 </a:t>
            </a:r>
            <a:r>
              <a:rPr lang="en-US" dirty="0" smtClean="0"/>
              <a:t>should be </a:t>
            </a:r>
            <a:r>
              <a:rPr lang="en-US" b="1" dirty="0" smtClean="0"/>
              <a:t>down (-)</a:t>
            </a:r>
          </a:p>
          <a:p>
            <a:r>
              <a:rPr lang="en-US" b="1" dirty="0" smtClean="0"/>
              <a:t>Indifferent to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0 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4  </a:t>
            </a:r>
            <a:r>
              <a:rPr lang="en-US" b="1" i="1" dirty="0" smtClean="0"/>
              <a:t>g</a:t>
            </a:r>
            <a:r>
              <a:rPr lang="en-US" b="1" i="1" baseline="-25000" dirty="0" smtClean="0"/>
              <a:t>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023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mohammedalshamrani:Downloads:School:Waldispul:Z-misc:presentation.group.meeting.may.14.2015:adle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17285" y="2879741"/>
            <a:ext cx="22680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Projection</a:t>
            </a:r>
          </a:p>
          <a:p>
            <a:pPr algn="ctr"/>
            <a:r>
              <a:rPr lang="en-US" b="1" dirty="0" smtClean="0"/>
              <a:t>(counting along rows)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33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cintosh HD:Users:mohammedalshamrani:Downloads:School:Waldispul:Z-misc:presentation.group.meeting.may.14.2015:adlem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28" y="729012"/>
            <a:ext cx="3268871" cy="226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5" y="3162836"/>
            <a:ext cx="8454301" cy="365780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034257" y="409674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3620" y="411217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9665" y="408429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25606" y="4513062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21806" y="451306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94742" y="4936434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18712" y="4926958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14281" y="5322449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92" y="6191856"/>
            <a:ext cx="165100" cy="1397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578229" y="6126096"/>
            <a:ext cx="398445" cy="311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01830" y="6094691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87214" y="6086012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990202" y="5702976"/>
            <a:ext cx="398445" cy="31130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25220" y="5322449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8179" y="5708921"/>
            <a:ext cx="398445" cy="311303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083" y="3174491"/>
            <a:ext cx="3487152" cy="39875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610777" y="169335"/>
            <a:ext cx="1898223" cy="426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49910" y="2879741"/>
            <a:ext cx="26027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Attraction </a:t>
            </a:r>
          </a:p>
          <a:p>
            <a:pPr algn="ctr"/>
            <a:r>
              <a:rPr lang="en-US" b="1" dirty="0" smtClean="0"/>
              <a:t>(counting along columns)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6551" y="3957293"/>
            <a:ext cx="1898223" cy="423876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1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ts val="34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3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ts val="34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                          </a:t>
            </a:r>
          </a:p>
          <a:p>
            <a:pPr>
              <a:lnSpc>
                <a:spcPts val="34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31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ts val="27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ts val="276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0</a:t>
            </a:r>
            <a:r>
              <a:rPr lang="en-US" b="1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3160"/>
              </a:lnSpc>
            </a:pPr>
            <a:endParaRPr lang="en-US" b="1" dirty="0"/>
          </a:p>
          <a:p>
            <a:pPr>
              <a:lnSpc>
                <a:spcPts val="3160"/>
              </a:lnSpc>
            </a:pPr>
            <a:endParaRPr lang="en-US" b="1" dirty="0" smtClean="0"/>
          </a:p>
          <a:p>
            <a:pPr>
              <a:lnSpc>
                <a:spcPts val="316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0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573</Words>
  <Application>Microsoft Macintosh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</dc:creator>
  <cp:lastModifiedBy>M A</cp:lastModifiedBy>
  <cp:revision>553</cp:revision>
  <dcterms:created xsi:type="dcterms:W3CDTF">2015-06-07T20:12:58Z</dcterms:created>
  <dcterms:modified xsi:type="dcterms:W3CDTF">2016-09-22T19:04:59Z</dcterms:modified>
</cp:coreProperties>
</file>