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Florentiu Ilie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</a:t>
            </a:r>
            <a:endParaRPr lang="en-US" dirty="0"/>
          </a:p>
        </p:txBody>
      </p:sp>
      <p:pic>
        <p:nvPicPr>
          <p:cNvPr id="1029" name="Picture 5" descr="C:\Users\A412171\Desktop\220px-T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076" y="4005064"/>
            <a:ext cx="913180" cy="10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668344" y="3284984"/>
            <a:ext cx="1008112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I am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root!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412171\OneDrive - Atos\1. ATM\99. automation\2. Linux Basics + Advanced\Plan 2017\Presentation\stuff\tux_pictures_tux_linux_wallpapers_with_the_last_question-ot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" y="0"/>
            <a:ext cx="9084501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447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Course1: Startup and Shutdown +</a:t>
            </a:r>
          </a:p>
          <a:p>
            <a:endParaRPr lang="en-US" dirty="0" smtClean="0"/>
          </a:p>
          <a:p>
            <a:r>
              <a:rPr lang="en-US" dirty="0" smtClean="0"/>
              <a:t>Course2: Linux directory tree, SSH</a:t>
            </a:r>
          </a:p>
          <a:p>
            <a:endParaRPr lang="en-US" dirty="0" smtClean="0"/>
          </a:p>
          <a:p>
            <a:r>
              <a:rPr lang="en-US" dirty="0" smtClean="0"/>
              <a:t>Course3: File permissions, Environment variables +</a:t>
            </a:r>
          </a:p>
          <a:p>
            <a:endParaRPr lang="en-US" dirty="0" smtClean="0"/>
          </a:p>
          <a:p>
            <a:r>
              <a:rPr lang="en-US" dirty="0" smtClean="0"/>
              <a:t>Course4: Users, Groups, Jobs +</a:t>
            </a:r>
          </a:p>
          <a:p>
            <a:endParaRPr lang="en-US" dirty="0" smtClean="0"/>
          </a:p>
          <a:p>
            <a:r>
              <a:rPr lang="en-US" dirty="0" smtClean="0"/>
              <a:t>Course5: Processes, Logging, Archiving</a:t>
            </a:r>
          </a:p>
          <a:p>
            <a:endParaRPr lang="en-US" dirty="0" smtClean="0"/>
          </a:p>
          <a:p>
            <a:r>
              <a:rPr lang="en-US" dirty="0" smtClean="0"/>
              <a:t>Course6: Filesystems, Disk Partitioning</a:t>
            </a:r>
          </a:p>
          <a:p>
            <a:endParaRPr lang="en-US" dirty="0" smtClean="0"/>
          </a:p>
          <a:p>
            <a:r>
              <a:rPr lang="en-US" dirty="0" smtClean="0"/>
              <a:t>Course7: LVM</a:t>
            </a:r>
          </a:p>
          <a:p>
            <a:endParaRPr lang="en-US" dirty="0" smtClean="0"/>
          </a:p>
          <a:p>
            <a:r>
              <a:rPr lang="en-US" dirty="0" smtClean="0"/>
              <a:t>Course8: Backup, Useful commands</a:t>
            </a:r>
          </a:p>
          <a:p>
            <a:endParaRPr lang="en-US" dirty="0" smtClean="0"/>
          </a:p>
          <a:p>
            <a:r>
              <a:rPr lang="en-US" dirty="0" smtClean="0"/>
              <a:t>Course9: Networking</a:t>
            </a:r>
          </a:p>
          <a:p>
            <a:endParaRPr lang="en-US" dirty="0" smtClean="0"/>
          </a:p>
          <a:p>
            <a:r>
              <a:rPr lang="en-US" dirty="0" smtClean="0"/>
              <a:t>Course10: Basic 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876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Initialization Test (20m) -&gt; DONE</a:t>
            </a:r>
          </a:p>
          <a:p>
            <a:endParaRPr lang="en-US" dirty="0" smtClean="0"/>
          </a:p>
          <a:p>
            <a:r>
              <a:rPr lang="en-US" dirty="0" smtClean="0"/>
              <a:t>Course 1-2(1h each)</a:t>
            </a:r>
          </a:p>
          <a:p>
            <a:r>
              <a:rPr lang="en-US" dirty="0" smtClean="0"/>
              <a:t>Test 2 (20m)</a:t>
            </a:r>
          </a:p>
          <a:p>
            <a:endParaRPr lang="en-US" dirty="0" smtClean="0"/>
          </a:p>
          <a:p>
            <a:r>
              <a:rPr lang="en-US" dirty="0" smtClean="0"/>
              <a:t>Course 3-5 </a:t>
            </a:r>
          </a:p>
          <a:p>
            <a:r>
              <a:rPr lang="en-US" dirty="0" smtClean="0"/>
              <a:t>Test 3 (50m)</a:t>
            </a:r>
          </a:p>
          <a:p>
            <a:endParaRPr lang="en-US" dirty="0" smtClean="0"/>
          </a:p>
          <a:p>
            <a:r>
              <a:rPr lang="en-US" dirty="0" smtClean="0"/>
              <a:t>Course 6-7</a:t>
            </a:r>
          </a:p>
          <a:p>
            <a:r>
              <a:rPr lang="en-US" dirty="0" smtClean="0"/>
              <a:t>Test 4 (30m)</a:t>
            </a:r>
          </a:p>
          <a:p>
            <a:endParaRPr lang="en-US" dirty="0"/>
          </a:p>
          <a:p>
            <a:r>
              <a:rPr lang="en-US" dirty="0"/>
              <a:t>Project ( 7days</a:t>
            </a:r>
            <a:r>
              <a:rPr lang="en-US" dirty="0" smtClean="0"/>
              <a:t>)</a:t>
            </a:r>
          </a:p>
          <a:p>
            <a:r>
              <a:rPr lang="en-US" dirty="0"/>
              <a:t>Project presentation (1h each student)</a:t>
            </a:r>
          </a:p>
          <a:p>
            <a:endParaRPr lang="en-US" dirty="0" smtClean="0"/>
          </a:p>
          <a:p>
            <a:r>
              <a:rPr lang="en-US" dirty="0" smtClean="0"/>
              <a:t>Course 8-10</a:t>
            </a:r>
          </a:p>
          <a:p>
            <a:r>
              <a:rPr lang="en-US" dirty="0" smtClean="0"/>
              <a:t>Test 5 (20m)</a:t>
            </a:r>
          </a:p>
          <a:p>
            <a:endParaRPr lang="en-US" dirty="0" smtClean="0"/>
          </a:p>
          <a:p>
            <a:r>
              <a:rPr lang="en-US" dirty="0" smtClean="0"/>
              <a:t>Review of all courses 1-10 (1-2h)</a:t>
            </a:r>
          </a:p>
          <a:p>
            <a:endParaRPr lang="en-US" dirty="0" smtClean="0"/>
          </a:p>
          <a:p>
            <a:r>
              <a:rPr lang="en-US" dirty="0" smtClean="0"/>
              <a:t>Final Test 1 – theoretical (1h)</a:t>
            </a:r>
          </a:p>
          <a:p>
            <a:r>
              <a:rPr lang="en-US" dirty="0" smtClean="0"/>
              <a:t>Final Test 2 – practical (1-2h)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600" dirty="0"/>
              <a:t>Linux is a free computer operating system </a:t>
            </a:r>
            <a:r>
              <a:rPr lang="en-US" sz="1600" dirty="0" smtClean="0"/>
              <a:t>similar </a:t>
            </a:r>
            <a:r>
              <a:rPr lang="en-US" sz="1600" dirty="0"/>
              <a:t>to the UNIX operating system in terms of concepts, features and </a:t>
            </a:r>
            <a:r>
              <a:rPr lang="en-US" sz="1600" dirty="0" smtClean="0"/>
              <a:t>functionality =&gt; </a:t>
            </a:r>
            <a:r>
              <a:rPr lang="en-US" sz="1600" b="1" u="sng" dirty="0" smtClean="0"/>
              <a:t>UNIX-like </a:t>
            </a:r>
            <a:r>
              <a:rPr lang="en-US" sz="1600" b="1" u="sng" dirty="0"/>
              <a:t>operating </a:t>
            </a:r>
            <a:r>
              <a:rPr lang="en-US" sz="1600" b="1" u="sng" dirty="0" smtClean="0"/>
              <a:t>system</a:t>
            </a:r>
          </a:p>
          <a:p>
            <a:pPr marL="114300" indent="0">
              <a:buNone/>
            </a:pPr>
            <a:endParaRPr lang="en-US" sz="1600" dirty="0" smtClean="0"/>
          </a:p>
          <a:p>
            <a:r>
              <a:rPr lang="en-US" sz="1600" dirty="0" smtClean="0"/>
              <a:t>Other characteristics:</a:t>
            </a:r>
          </a:p>
          <a:p>
            <a:pPr lvl="1"/>
            <a:r>
              <a:rPr lang="en-US" sz="1200" dirty="0" smtClean="0"/>
              <a:t>open </a:t>
            </a:r>
            <a:r>
              <a:rPr lang="en-US" sz="1200" dirty="0"/>
              <a:t>source operating </a:t>
            </a:r>
            <a:r>
              <a:rPr lang="en-US" sz="1200" dirty="0" smtClean="0"/>
              <a:t>system </a:t>
            </a:r>
          </a:p>
          <a:p>
            <a:pPr lvl="1"/>
            <a:r>
              <a:rPr lang="en-US" sz="1200" dirty="0" smtClean="0"/>
              <a:t>is similar to other operating systems you may have used before, such as Windows, OS X</a:t>
            </a:r>
          </a:p>
          <a:p>
            <a:pPr lvl="1"/>
            <a:r>
              <a:rPr lang="en-US" sz="1200" dirty="0" smtClean="0"/>
              <a:t>has </a:t>
            </a:r>
            <a:r>
              <a:rPr lang="en-US" sz="1200" dirty="0"/>
              <a:t>a graphical </a:t>
            </a:r>
            <a:r>
              <a:rPr lang="en-US" sz="1200" dirty="0" smtClean="0"/>
              <a:t>interface ( GUI ) – graphical user interface </a:t>
            </a:r>
          </a:p>
          <a:p>
            <a:pPr lvl="2"/>
            <a:r>
              <a:rPr lang="en-US" sz="1200" dirty="0" smtClean="0"/>
              <a:t>graphical server = sub-system that displays the graphics on the monitor ( known as X server or just “X” )</a:t>
            </a:r>
          </a:p>
          <a:p>
            <a:pPr lvl="2"/>
            <a:endParaRPr lang="en-US" sz="1200" dirty="0" smtClean="0"/>
          </a:p>
          <a:p>
            <a:pPr lvl="1"/>
            <a:r>
              <a:rPr lang="en-US" sz="1200" dirty="0" smtClean="0"/>
              <a:t>Unix developed </a:t>
            </a:r>
            <a:r>
              <a:rPr lang="en-US" sz="1200" dirty="0"/>
              <a:t>in the 1970s at Bell </a:t>
            </a:r>
            <a:r>
              <a:rPr lang="en-US" sz="1200" dirty="0" smtClean="0"/>
              <a:t>Labs</a:t>
            </a:r>
          </a:p>
          <a:p>
            <a:pPr lvl="1"/>
            <a:r>
              <a:rPr lang="en-US" sz="1200" dirty="0"/>
              <a:t>Linux was created in 1991 by Linus </a:t>
            </a:r>
            <a:r>
              <a:rPr lang="en-US" sz="1200" dirty="0" smtClean="0"/>
              <a:t>Torvalds</a:t>
            </a:r>
          </a:p>
          <a:p>
            <a:pPr lvl="1"/>
            <a:r>
              <a:rPr lang="en-US" sz="1200" dirty="0" smtClean="0"/>
              <a:t>known products: </a:t>
            </a:r>
            <a:r>
              <a:rPr lang="en-US" sz="1200" dirty="0" err="1" smtClean="0"/>
              <a:t>Redhat</a:t>
            </a:r>
            <a:r>
              <a:rPr lang="en-US" sz="1200" dirty="0" smtClean="0"/>
              <a:t>/CentOS, </a:t>
            </a:r>
            <a:r>
              <a:rPr lang="en-US" sz="1200" dirty="0" err="1" smtClean="0"/>
              <a:t>Suse</a:t>
            </a:r>
            <a:r>
              <a:rPr lang="en-US" sz="1200" dirty="0" smtClean="0"/>
              <a:t>/</a:t>
            </a:r>
            <a:r>
              <a:rPr lang="en-US" sz="1200" dirty="0" err="1" smtClean="0"/>
              <a:t>Opensuse</a:t>
            </a:r>
            <a:r>
              <a:rPr lang="en-US" sz="1200" dirty="0" smtClean="0"/>
              <a:t>, </a:t>
            </a:r>
            <a:r>
              <a:rPr lang="en-US" sz="1200" dirty="0"/>
              <a:t>U</a:t>
            </a:r>
            <a:r>
              <a:rPr lang="en-US" sz="1200" dirty="0" smtClean="0"/>
              <a:t>buntu, </a:t>
            </a:r>
            <a:r>
              <a:rPr lang="en-US" sz="1200" dirty="0" err="1"/>
              <a:t>D</a:t>
            </a:r>
            <a:r>
              <a:rPr lang="en-US" sz="1200" dirty="0" err="1" smtClean="0"/>
              <a:t>ebian</a:t>
            </a:r>
            <a:endParaRPr lang="en-US" sz="1200" dirty="0"/>
          </a:p>
          <a:p>
            <a:pPr lvl="1"/>
            <a:r>
              <a:rPr lang="en-US" sz="1200" dirty="0" smtClean="0"/>
              <a:t>tux: 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r>
              <a:rPr lang="en-US" sz="1200" dirty="0" smtClean="0"/>
              <a:t>daemons = services</a:t>
            </a:r>
          </a:p>
          <a:p>
            <a:pPr lvl="1"/>
            <a:r>
              <a:rPr lang="en-US" sz="1200" dirty="0" smtClean="0"/>
              <a:t>the shell = command process that allows you to control the computer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</p:txBody>
      </p:sp>
      <p:pic>
        <p:nvPicPr>
          <p:cNvPr id="4" name="Picture 5" descr="C:\Users\A412171\Desktop\220px-T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01" y="4509119"/>
            <a:ext cx="913180" cy="10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9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Startup and </a:t>
            </a:r>
            <a:r>
              <a:rPr lang="en-US" dirty="0" smtClean="0"/>
              <a:t>Shutdown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Booting sequence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677" y="2492896"/>
            <a:ext cx="39909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2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Startup and Shutdown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System run levels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24774"/>
              </p:ext>
            </p:extLst>
          </p:nvPr>
        </p:nvGraphicFramePr>
        <p:xfrm>
          <a:off x="755576" y="2276870"/>
          <a:ext cx="7920880" cy="4320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8569"/>
                <a:gridCol w="6362311"/>
              </a:tblGrid>
              <a:tr h="254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 err="1">
                          <a:effectLst/>
                        </a:rPr>
                        <a:t>Run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Level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 err="1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254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Linux is down and the system is halted.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508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s or 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Single user state with file systems unmounted. The system can be accessed only at the system console.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7624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Single </a:t>
                      </a:r>
                      <a:r>
                        <a:rPr lang="ro-RO" sz="1200" dirty="0" err="1">
                          <a:effectLst/>
                        </a:rPr>
                        <a:t>user</a:t>
                      </a:r>
                      <a:r>
                        <a:rPr lang="ro-RO" sz="1200" dirty="0">
                          <a:effectLst/>
                        </a:rPr>
                        <a:t> state </a:t>
                      </a:r>
                      <a:r>
                        <a:rPr lang="ro-RO" sz="1200" dirty="0" err="1">
                          <a:effectLst/>
                        </a:rPr>
                        <a:t>with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all</a:t>
                      </a:r>
                      <a:r>
                        <a:rPr lang="ro-RO" sz="1200" dirty="0">
                          <a:effectLst/>
                        </a:rPr>
                        <a:t> file </a:t>
                      </a:r>
                      <a:r>
                        <a:rPr lang="ro-RO" sz="1200" dirty="0" err="1">
                          <a:effectLst/>
                        </a:rPr>
                        <a:t>systems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mounted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and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SELinux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activated</a:t>
                      </a:r>
                      <a:r>
                        <a:rPr lang="ro-RO" sz="1200" dirty="0">
                          <a:effectLst/>
                        </a:rPr>
                        <a:t>. Mode for administrative </a:t>
                      </a:r>
                      <a:r>
                        <a:rPr lang="ro-RO" sz="1200" dirty="0" err="1">
                          <a:effectLst/>
                        </a:rPr>
                        <a:t>tasks</a:t>
                      </a:r>
                      <a:r>
                        <a:rPr lang="ro-RO" sz="1200" dirty="0">
                          <a:effectLst/>
                        </a:rPr>
                        <a:t>, </a:t>
                      </a:r>
                      <a:r>
                        <a:rPr lang="ro-RO" sz="1200" dirty="0" err="1">
                          <a:effectLst/>
                        </a:rPr>
                        <a:t>Does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not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configure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network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interfaces</a:t>
                      </a:r>
                      <a:r>
                        <a:rPr lang="ro-RO" sz="1200" dirty="0">
                          <a:effectLst/>
                        </a:rPr>
                        <a:t>, start </a:t>
                      </a:r>
                      <a:r>
                        <a:rPr lang="ro-RO" sz="1200" dirty="0" err="1">
                          <a:effectLst/>
                        </a:rPr>
                        <a:t>daemons</a:t>
                      </a:r>
                      <a:r>
                        <a:rPr lang="ro-RO" sz="1200" dirty="0">
                          <a:effectLst/>
                        </a:rPr>
                        <a:t>, or </a:t>
                      </a:r>
                      <a:r>
                        <a:rPr lang="ro-RO" sz="1200" dirty="0" err="1">
                          <a:effectLst/>
                        </a:rPr>
                        <a:t>allow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non-root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logins</a:t>
                      </a:r>
                      <a:r>
                        <a:rPr lang="ro-RO" sz="12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508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Multi-user state. Does not configure network interfaces or start daemons.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508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Multi-user state. All system and network services including NFS server running. X window is not available.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254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Not implemented.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508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Fully operaţional multi-user state with X window and GUI desktop running. This is the default run level.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2541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Linux reboots.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508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emergency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Special </a:t>
                      </a:r>
                      <a:r>
                        <a:rPr lang="ro-RO" sz="1200" dirty="0" err="1">
                          <a:effectLst/>
                        </a:rPr>
                        <a:t>boot</a:t>
                      </a:r>
                      <a:r>
                        <a:rPr lang="ro-RO" sz="1200" dirty="0">
                          <a:effectLst/>
                        </a:rPr>
                        <a:t> mode </a:t>
                      </a:r>
                      <a:r>
                        <a:rPr lang="ro-RO" sz="1200" dirty="0" err="1">
                          <a:effectLst/>
                        </a:rPr>
                        <a:t>to</a:t>
                      </a:r>
                      <a:r>
                        <a:rPr lang="ro-RO" sz="1200" dirty="0">
                          <a:effectLst/>
                        </a:rPr>
                        <a:t> fix </a:t>
                      </a:r>
                      <a:r>
                        <a:rPr lang="ro-RO" sz="1200" dirty="0" err="1">
                          <a:effectLst/>
                        </a:rPr>
                        <a:t>any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system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boot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issues</a:t>
                      </a:r>
                      <a:r>
                        <a:rPr lang="ro-RO" sz="1200" dirty="0">
                          <a:effectLst/>
                        </a:rPr>
                        <a:t>. The </a:t>
                      </a:r>
                      <a:r>
                        <a:rPr lang="ro-RO" sz="1200" dirty="0" err="1">
                          <a:effectLst/>
                        </a:rPr>
                        <a:t>root</a:t>
                      </a:r>
                      <a:r>
                        <a:rPr lang="ro-RO" sz="1200" dirty="0">
                          <a:effectLst/>
                        </a:rPr>
                        <a:t> file </a:t>
                      </a:r>
                      <a:r>
                        <a:rPr lang="ro-RO" sz="1200" dirty="0" err="1">
                          <a:effectLst/>
                        </a:rPr>
                        <a:t>system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is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dirty="0" err="1">
                          <a:effectLst/>
                        </a:rPr>
                        <a:t>mounted</a:t>
                      </a:r>
                      <a:r>
                        <a:rPr lang="ro-RO" sz="1200" dirty="0">
                          <a:effectLst/>
                        </a:rPr>
                        <a:t> in </a:t>
                      </a:r>
                      <a:r>
                        <a:rPr lang="ro-RO" sz="1200" dirty="0" err="1">
                          <a:effectLst/>
                        </a:rPr>
                        <a:t>read-only</a:t>
                      </a:r>
                      <a:r>
                        <a:rPr lang="ro-RO" sz="1200" dirty="0">
                          <a:effectLst/>
                        </a:rPr>
                        <a:t> mode.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0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Startup and Shutdown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init</a:t>
            </a:r>
            <a:r>
              <a:rPr lang="en-US" b="1" dirty="0" smtClean="0"/>
              <a:t>/</a:t>
            </a:r>
            <a:r>
              <a:rPr lang="en-US" b="1" dirty="0" err="1" smtClean="0"/>
              <a:t>systemd</a:t>
            </a:r>
            <a:r>
              <a:rPr lang="en-US" b="1" dirty="0" smtClean="0"/>
              <a:t> Process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Older versions ( bellow 6 including ) =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New versions ( above 7 including ) = </a:t>
            </a:r>
            <a:r>
              <a:rPr lang="en-US" dirty="0" err="1" smtClean="0"/>
              <a:t>systemd</a:t>
            </a:r>
            <a:endParaRPr lang="en-US" dirty="0" smtClean="0"/>
          </a:p>
          <a:p>
            <a:pPr lvl="1"/>
            <a:endParaRPr lang="en-US" dirty="0" smtClean="0"/>
          </a:p>
          <a:p>
            <a:pPr marL="411480" lvl="1" indent="0">
              <a:buNone/>
            </a:pPr>
            <a:r>
              <a:rPr lang="en-US" b="1" u="sng" dirty="0"/>
              <a:t>P</a:t>
            </a:r>
            <a:r>
              <a:rPr lang="en-US" b="1" u="sng" dirty="0" smtClean="0"/>
              <a:t>arent </a:t>
            </a:r>
            <a:r>
              <a:rPr lang="en-US" b="1" u="sng" dirty="0"/>
              <a:t>process </a:t>
            </a:r>
            <a:r>
              <a:rPr lang="en-US" dirty="0"/>
              <a:t>is a process that has created one or more child processes</a:t>
            </a:r>
            <a:r>
              <a:rPr lang="en-US" dirty="0" smtClean="0"/>
              <a:t>.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b="1" u="sng" dirty="0" smtClean="0"/>
              <a:t>Child processes</a:t>
            </a:r>
            <a:r>
              <a:rPr lang="en-US" dirty="0" smtClean="0"/>
              <a:t>: This </a:t>
            </a:r>
            <a:r>
              <a:rPr lang="en-US" dirty="0"/>
              <a:t>technique pertains to multitasking operating systems, and is sometimes called a </a:t>
            </a:r>
            <a:r>
              <a:rPr lang="en-US" dirty="0" err="1"/>
              <a:t>subprocess</a:t>
            </a:r>
            <a:r>
              <a:rPr lang="en-US" dirty="0"/>
              <a:t> or </a:t>
            </a:r>
            <a:r>
              <a:rPr lang="en-US" dirty="0" smtClean="0"/>
              <a:t>traditionally </a:t>
            </a:r>
            <a:r>
              <a:rPr lang="en-US" dirty="0"/>
              <a:t>a subtask</a:t>
            </a:r>
            <a:r>
              <a:rPr lang="en-US" dirty="0" smtClean="0"/>
              <a:t>.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Procedure to create child processes: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1. fork system call ( unix systems )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2. spawn ( windows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Startup and Shutdown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The Kernel</a:t>
            </a:r>
          </a:p>
          <a:p>
            <a:pPr lvl="1"/>
            <a:r>
              <a:rPr lang="en-US" dirty="0" smtClean="0"/>
              <a:t>constitutes </a:t>
            </a:r>
            <a:r>
              <a:rPr lang="en-US" dirty="0"/>
              <a:t>the central core of a computer operating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complete </a:t>
            </a:r>
            <a:r>
              <a:rPr lang="en-US" dirty="0"/>
              <a:t>control over everything that occurs in the </a:t>
            </a:r>
            <a:r>
              <a:rPr lang="en-US" dirty="0" smtClean="0"/>
              <a:t>system</a:t>
            </a:r>
            <a:endParaRPr lang="en-US" dirty="0"/>
          </a:p>
          <a:p>
            <a:pPr lvl="1"/>
            <a:r>
              <a:rPr lang="en-US" dirty="0"/>
              <a:t>set of software components called modules that work together coherently as a single unit to enable programs, services and applications </a:t>
            </a:r>
            <a:r>
              <a:rPr lang="en-US" dirty="0" smtClean="0"/>
              <a:t>to run on the system</a:t>
            </a:r>
          </a:p>
          <a:p>
            <a:pPr lvl="2"/>
            <a:r>
              <a:rPr lang="en-US" dirty="0" smtClean="0"/>
              <a:t>modules = device drivers</a:t>
            </a:r>
          </a:p>
          <a:p>
            <a:pPr lvl="3"/>
            <a:r>
              <a:rPr lang="en-US" dirty="0" smtClean="0"/>
              <a:t>modules can be: static or dynamic</a:t>
            </a:r>
          </a:p>
          <a:p>
            <a:pPr lvl="1"/>
            <a:r>
              <a:rPr lang="en-US" dirty="0" smtClean="0"/>
              <a:t>kernel with static modules = monolithic kernel, dynamic modules = modular kernel</a:t>
            </a:r>
          </a:p>
          <a:p>
            <a:pPr lvl="1"/>
            <a:r>
              <a:rPr lang="en-US" dirty="0" smtClean="0"/>
              <a:t>Kernel directories: /</a:t>
            </a:r>
            <a:r>
              <a:rPr lang="en-US" dirty="0"/>
              <a:t>boot</a:t>
            </a:r>
            <a:r>
              <a:rPr lang="en-US" dirty="0" smtClean="0"/>
              <a:t>, </a:t>
            </a:r>
            <a:r>
              <a:rPr lang="en-US" dirty="0"/>
              <a:t>/proc, /lib/modules and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components: ( in /boot )</a:t>
            </a:r>
          </a:p>
          <a:p>
            <a:pPr lvl="2"/>
            <a:r>
              <a:rPr lang="en-US" dirty="0" smtClean="0"/>
              <a:t>kernel image: </a:t>
            </a:r>
            <a:r>
              <a:rPr lang="en-US" dirty="0" err="1" smtClean="0"/>
              <a:t>vmlinuz-</a:t>
            </a:r>
            <a:r>
              <a:rPr lang="en-US" i="1" dirty="0" err="1" smtClean="0"/>
              <a:t>kernelversion</a:t>
            </a:r>
            <a:endParaRPr lang="en-US" i="1" dirty="0" smtClean="0"/>
          </a:p>
          <a:p>
            <a:pPr lvl="2"/>
            <a:r>
              <a:rPr lang="en-US" dirty="0" smtClean="0"/>
              <a:t>boot image: </a:t>
            </a:r>
            <a:r>
              <a:rPr lang="en-US" dirty="0" err="1" smtClean="0"/>
              <a:t>initrd-</a:t>
            </a:r>
            <a:r>
              <a:rPr lang="en-US" i="1" dirty="0" err="1" smtClean="0"/>
              <a:t>kernelverion.</a:t>
            </a:r>
            <a:r>
              <a:rPr lang="en-US" dirty="0" err="1" smtClean="0"/>
              <a:t>img</a:t>
            </a:r>
            <a:r>
              <a:rPr lang="en-US" dirty="0"/>
              <a:t> or </a:t>
            </a:r>
            <a:r>
              <a:rPr lang="en-US" dirty="0" err="1" smtClean="0"/>
              <a:t>initramfs-</a:t>
            </a:r>
            <a:r>
              <a:rPr lang="en-US" i="1" dirty="0" err="1" smtClean="0"/>
              <a:t>kernelverion</a:t>
            </a:r>
            <a:r>
              <a:rPr lang="en-US" dirty="0" err="1" smtClean="0"/>
              <a:t>.img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Startup and Shutdown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b="1" dirty="0" smtClean="0"/>
              <a:t>Linux shells</a:t>
            </a:r>
          </a:p>
          <a:p>
            <a:endParaRPr lang="en-US" sz="3800" b="1" dirty="0" smtClean="0"/>
          </a:p>
          <a:p>
            <a:r>
              <a:rPr lang="en-US" dirty="0" smtClean="0"/>
              <a:t>The </a:t>
            </a:r>
            <a:r>
              <a:rPr lang="en-US" dirty="0"/>
              <a:t>shell is referred to as the command interpreter. It accepts instructions (or input) from users (or scripts), interprets them and passes to the kernel for processing.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The Bourne Again Shell </a:t>
            </a:r>
            <a:r>
              <a:rPr lang="en-US" b="1" dirty="0" smtClean="0"/>
              <a:t>(</a:t>
            </a:r>
            <a:r>
              <a:rPr lang="en-US" b="1" dirty="0"/>
              <a:t>BASH)</a:t>
            </a:r>
            <a:endParaRPr lang="en-US" dirty="0"/>
          </a:p>
          <a:p>
            <a:r>
              <a:rPr lang="en-US" dirty="0"/>
              <a:t>	The</a:t>
            </a:r>
            <a:r>
              <a:rPr lang="en-US" i="1" dirty="0"/>
              <a:t> Bourne Again Shell </a:t>
            </a:r>
            <a:r>
              <a:rPr lang="en-US" dirty="0"/>
              <a:t>is the default shell for all users including</a:t>
            </a:r>
            <a:r>
              <a:rPr lang="en-US" i="1" dirty="0"/>
              <a:t> root.</a:t>
            </a:r>
            <a:r>
              <a:rPr lang="en-US" dirty="0"/>
              <a:t> It is identified by the $ prompt and is located in the</a:t>
            </a:r>
            <a:r>
              <a:rPr lang="en-US" i="1" dirty="0"/>
              <a:t> /bin/bash</a:t>
            </a:r>
            <a:r>
              <a:rPr lang="en-US" dirty="0"/>
              <a:t> file. It supports all the features listed above.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The </a:t>
            </a:r>
            <a:r>
              <a:rPr lang="en-US" b="1" dirty="0" err="1"/>
              <a:t>Korn</a:t>
            </a:r>
            <a:r>
              <a:rPr lang="en-US" b="1" dirty="0"/>
              <a:t> Shell</a:t>
            </a:r>
            <a:endParaRPr lang="en-US" dirty="0"/>
          </a:p>
          <a:p>
            <a:r>
              <a:rPr lang="en-US" dirty="0"/>
              <a:t> 	The</a:t>
            </a:r>
            <a:r>
              <a:rPr lang="en-US" i="1" dirty="0"/>
              <a:t> </a:t>
            </a:r>
            <a:r>
              <a:rPr lang="en-US" i="1" dirty="0" err="1"/>
              <a:t>Korn</a:t>
            </a:r>
            <a:r>
              <a:rPr lang="en-US" dirty="0"/>
              <a:t> shell is similar to the BASH shell in terms of features. </a:t>
            </a:r>
            <a:r>
              <a:rPr lang="en-US" dirty="0" smtClean="0"/>
              <a:t>It </a:t>
            </a:r>
            <a:r>
              <a:rPr lang="en-US" dirty="0"/>
              <a:t>resides in the</a:t>
            </a:r>
            <a:r>
              <a:rPr lang="en-US" i="1" dirty="0"/>
              <a:t> /bin/</a:t>
            </a:r>
            <a:r>
              <a:rPr lang="en-US" i="1" dirty="0" err="1"/>
              <a:t>ksh</a:t>
            </a:r>
            <a:r>
              <a:rPr lang="en-US" dirty="0"/>
              <a:t> file.</a:t>
            </a:r>
          </a:p>
          <a:p>
            <a:r>
              <a:rPr lang="en-US" dirty="0"/>
              <a:t> </a:t>
            </a: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C Shell</a:t>
            </a:r>
            <a:endParaRPr lang="en-US" dirty="0"/>
          </a:p>
          <a:p>
            <a:r>
              <a:rPr lang="en-US" dirty="0"/>
              <a:t> 	The C shell is mainly used by </a:t>
            </a:r>
            <a:r>
              <a:rPr lang="en-US" dirty="0" smtClean="0"/>
              <a:t>developers and </a:t>
            </a:r>
            <a:r>
              <a:rPr lang="en-US" dirty="0"/>
              <a:t>it resides in the</a:t>
            </a:r>
            <a:r>
              <a:rPr lang="en-US" i="1" dirty="0"/>
              <a:t> /bin/</a:t>
            </a:r>
            <a:r>
              <a:rPr lang="en-US" i="1" dirty="0" err="1"/>
              <a:t>csh</a:t>
            </a:r>
            <a:r>
              <a:rPr lang="en-US" dirty="0"/>
              <a:t> tile.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TC Shell</a:t>
            </a:r>
            <a:endParaRPr lang="en-US" dirty="0"/>
          </a:p>
          <a:p>
            <a:r>
              <a:rPr lang="en-US" dirty="0"/>
              <a:t> 	The TC shell is backward compatible with the C shell with many enhancements. The prompt for the TC shell is $ and it resides in</a:t>
            </a:r>
            <a:r>
              <a:rPr lang="en-US" i="1" dirty="0"/>
              <a:t> /bin/</a:t>
            </a:r>
            <a:r>
              <a:rPr lang="en-US" i="1" dirty="0" err="1"/>
              <a:t>tcsh</a:t>
            </a:r>
            <a:r>
              <a:rPr lang="en-US" dirty="0"/>
              <a:t>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647</Words>
  <Application>Microsoft Office PowerPoint</Application>
  <PresentationFormat>On-screen Show (4:3)</PresentationFormat>
  <Paragraphs>133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Linux Basics</vt:lpstr>
      <vt:lpstr>Course Content</vt:lpstr>
      <vt:lpstr>Schedule</vt:lpstr>
      <vt:lpstr>What is Linux ?</vt:lpstr>
      <vt:lpstr>System Startup and Shutdown</vt:lpstr>
      <vt:lpstr>System Startup and Shutdown</vt:lpstr>
      <vt:lpstr>System Startup and Shutdown</vt:lpstr>
      <vt:lpstr>System Startup and Shutdown</vt:lpstr>
      <vt:lpstr>System Startup and Shutdown</vt:lpstr>
      <vt:lpstr>Questions ?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Basics</dc:title>
  <dc:creator>Ilie, Florentiu Constantin</dc:creator>
  <cp:lastModifiedBy>Ilie, Florentiu Constantin</cp:lastModifiedBy>
  <cp:revision>16</cp:revision>
  <dcterms:created xsi:type="dcterms:W3CDTF">2017-01-31T09:04:47Z</dcterms:created>
  <dcterms:modified xsi:type="dcterms:W3CDTF">2017-02-15T15:54:44Z</dcterms:modified>
</cp:coreProperties>
</file>