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6" r:id="rId6"/>
    <p:sldId id="267" r:id="rId7"/>
    <p:sldId id="268" r:id="rId8"/>
    <p:sldId id="269" r:id="rId9"/>
    <p:sldId id="270" r:id="rId10"/>
    <p:sldId id="271"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26940B7-2224-486D-9296-38F8EBB31AE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821F8D7-FB90-4D7E-92E7-87E5444EFCAE}"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940B7-2224-486D-9296-38F8EBB31AE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940B7-2224-486D-9296-38F8EBB31AE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940B7-2224-486D-9296-38F8EBB31AE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26940B7-2224-486D-9296-38F8EBB31AEA}" type="datetimeFigureOut">
              <a:rPr lang="en-US" smtClean="0"/>
              <a:t>2/15/2017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F8D7-FB90-4D7E-92E7-87E5444EFCAE}"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6940B7-2224-486D-9296-38F8EBB31AE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6940B7-2224-486D-9296-38F8EBB31AEA}"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6940B7-2224-486D-9296-38F8EBB31AEA}"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26940B7-2224-486D-9296-38F8EBB31AEA}"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1F8D7-FB90-4D7E-92E7-87E5444EFC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6940B7-2224-486D-9296-38F8EBB31AE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1F8D7-FB90-4D7E-92E7-87E5444EFCAE}"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26940B7-2224-486D-9296-38F8EBB31AEA}" type="datetimeFigureOut">
              <a:rPr lang="en-US" smtClean="0"/>
              <a:t>2/15/2017</a:t>
            </a:fld>
            <a:endParaRPr lang="en-US"/>
          </a:p>
        </p:txBody>
      </p:sp>
      <p:sp>
        <p:nvSpPr>
          <p:cNvPr id="7" name="Slide Number Placeholder 6"/>
          <p:cNvSpPr>
            <a:spLocks noGrp="1"/>
          </p:cNvSpPr>
          <p:nvPr>
            <p:ph type="sldNum" sz="quarter" idx="12"/>
          </p:nvPr>
        </p:nvSpPr>
        <p:spPr/>
        <p:txBody>
          <a:bodyPr/>
          <a:lstStyle/>
          <a:p>
            <a:fld id="{D821F8D7-FB90-4D7E-92E7-87E5444EFCAE}"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26940B7-2224-486D-9296-38F8EBB31AEA}" type="datetimeFigureOut">
              <a:rPr lang="en-US" smtClean="0"/>
              <a:t>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821F8D7-FB90-4D7E-92E7-87E5444EFCAE}"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Florentiu Ilie</a:t>
            </a:r>
            <a:endParaRPr lang="en-US" dirty="0"/>
          </a:p>
        </p:txBody>
      </p:sp>
      <p:sp>
        <p:nvSpPr>
          <p:cNvPr id="2" name="Title 1"/>
          <p:cNvSpPr>
            <a:spLocks noGrp="1"/>
          </p:cNvSpPr>
          <p:nvPr>
            <p:ph type="ctrTitle"/>
          </p:nvPr>
        </p:nvSpPr>
        <p:spPr/>
        <p:txBody>
          <a:bodyPr/>
          <a:lstStyle/>
          <a:p>
            <a:r>
              <a:rPr lang="en-US" dirty="0" smtClean="0"/>
              <a:t>Linux Basics </a:t>
            </a:r>
            <a:r>
              <a:rPr lang="en-US" sz="2000" dirty="0"/>
              <a:t>(</a:t>
            </a:r>
            <a:r>
              <a:rPr lang="en-US" sz="2000" dirty="0" smtClean="0"/>
              <a:t> course III )</a:t>
            </a:r>
            <a:endParaRPr lang="en-US" sz="2000" dirty="0"/>
          </a:p>
        </p:txBody>
      </p:sp>
      <p:pic>
        <p:nvPicPr>
          <p:cNvPr id="1029" name="Picture 5" descr="C:\Users\A412171\Desktop\220px-Tu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076" y="4005064"/>
            <a:ext cx="913180" cy="1083363"/>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a:xfrm>
            <a:off x="7668344" y="3284984"/>
            <a:ext cx="1008112" cy="4572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200" dirty="0" smtClean="0">
                <a:solidFill>
                  <a:schemeClr val="tx1"/>
                </a:solidFill>
              </a:rPr>
              <a:t>I am </a:t>
            </a:r>
          </a:p>
          <a:p>
            <a:r>
              <a:rPr lang="en-US" sz="1200" dirty="0" smtClean="0">
                <a:solidFill>
                  <a:schemeClr val="tx1"/>
                </a:solidFill>
              </a:rPr>
              <a:t>root!</a:t>
            </a:r>
            <a:endParaRPr lang="en-US" sz="1200" dirty="0">
              <a:solidFill>
                <a:schemeClr val="tx1"/>
              </a:solidFill>
            </a:endParaRPr>
          </a:p>
        </p:txBody>
      </p:sp>
    </p:spTree>
    <p:extLst>
      <p:ext uri="{BB962C8B-B14F-4D97-AF65-F5344CB8AC3E}">
        <p14:creationId xmlns:p14="http://schemas.microsoft.com/office/powerpoint/2010/main" val="3669623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a:t>
            </a:r>
            <a:r>
              <a:rPr lang="en-US" dirty="0" smtClean="0"/>
              <a:t> Processors</a:t>
            </a:r>
            <a:endParaRPr lang="en-US" dirty="0"/>
          </a:p>
        </p:txBody>
      </p:sp>
      <p:sp>
        <p:nvSpPr>
          <p:cNvPr id="3" name="Content Placeholder 2"/>
          <p:cNvSpPr>
            <a:spLocks noGrp="1"/>
          </p:cNvSpPr>
          <p:nvPr>
            <p:ph idx="1"/>
          </p:nvPr>
        </p:nvSpPr>
        <p:spPr/>
        <p:txBody>
          <a:bodyPr/>
          <a:lstStyle/>
          <a:p>
            <a:r>
              <a:rPr lang="en-US" dirty="0"/>
              <a:t>Text processors are </a:t>
            </a:r>
            <a:r>
              <a:rPr lang="en-US" dirty="0" err="1"/>
              <a:t>usefull</a:t>
            </a:r>
            <a:r>
              <a:rPr lang="en-US" dirty="0"/>
              <a:t> commands for processing text that can be executed directly in the shell, or in a shell script. Here are some text processors within Linux environment</a:t>
            </a:r>
            <a:r>
              <a:rPr lang="en-US" dirty="0" smtClean="0"/>
              <a:t>:</a:t>
            </a:r>
          </a:p>
          <a:p>
            <a:endParaRPr lang="en-US" dirty="0"/>
          </a:p>
          <a:p>
            <a:r>
              <a:rPr lang="en-US" b="1" dirty="0"/>
              <a:t>GREP</a:t>
            </a:r>
            <a:r>
              <a:rPr lang="en-US" dirty="0"/>
              <a:t> – GNU Regular Expression Print</a:t>
            </a:r>
          </a:p>
          <a:p>
            <a:r>
              <a:rPr lang="en-US" b="1" dirty="0"/>
              <a:t>SED </a:t>
            </a:r>
            <a:r>
              <a:rPr lang="en-US" dirty="0"/>
              <a:t>– Stream </a:t>
            </a:r>
            <a:r>
              <a:rPr lang="en-US" dirty="0" smtClean="0"/>
              <a:t>Editor</a:t>
            </a:r>
          </a:p>
          <a:p>
            <a:r>
              <a:rPr lang="en-US" b="1" dirty="0" smtClean="0"/>
              <a:t>CUT</a:t>
            </a:r>
          </a:p>
          <a:p>
            <a:r>
              <a:rPr lang="en-US" b="1" dirty="0" smtClean="0"/>
              <a:t>TR</a:t>
            </a:r>
          </a:p>
          <a:p>
            <a:r>
              <a:rPr lang="en-US" b="1" dirty="0" smtClean="0"/>
              <a:t>AWK</a:t>
            </a:r>
            <a:endParaRPr lang="en-US" b="1" dirty="0"/>
          </a:p>
        </p:txBody>
      </p:sp>
    </p:spTree>
    <p:extLst>
      <p:ext uri="{BB962C8B-B14F-4D97-AF65-F5344CB8AC3E}">
        <p14:creationId xmlns:p14="http://schemas.microsoft.com/office/powerpoint/2010/main" val="411217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A412171\OneDrive - Atos\1. ATM\99. automation\2. Linux Basics + Advanced\Plan 2017\Presentation\stuff\tux_pictures_tux_linux_wallpapers_with_the_last_question-ot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 y="0"/>
            <a:ext cx="9084501" cy="68133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smtClean="0"/>
              <a:t>Questions ?</a:t>
            </a:r>
            <a:endParaRPr lang="en-US" dirty="0"/>
          </a:p>
        </p:txBody>
      </p:sp>
    </p:spTree>
    <p:extLst>
      <p:ext uri="{BB962C8B-B14F-4D97-AF65-F5344CB8AC3E}">
        <p14:creationId xmlns:p14="http://schemas.microsoft.com/office/powerpoint/2010/main" val="4102778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a:xfrm>
            <a:off x="457200" y="1752600"/>
            <a:ext cx="8229600" cy="4844752"/>
          </a:xfrm>
        </p:spPr>
        <p:txBody>
          <a:bodyPr>
            <a:normAutofit fontScale="62500" lnSpcReduction="20000"/>
          </a:bodyPr>
          <a:lstStyle/>
          <a:p>
            <a:r>
              <a:rPr lang="en-US" dirty="0">
                <a:solidFill>
                  <a:srgbClr val="00B0F0"/>
                </a:solidFill>
              </a:rPr>
              <a:t>Course1: Startup and Shutdown +</a:t>
            </a:r>
          </a:p>
          <a:p>
            <a:endParaRPr lang="en-US" dirty="0" smtClean="0"/>
          </a:p>
          <a:p>
            <a:r>
              <a:rPr lang="en-US" dirty="0" smtClean="0">
                <a:solidFill>
                  <a:srgbClr val="00B0F0"/>
                </a:solidFill>
              </a:rPr>
              <a:t>Course2: Linux directory tree, SSH</a:t>
            </a:r>
          </a:p>
          <a:p>
            <a:endParaRPr lang="en-US" dirty="0" smtClean="0"/>
          </a:p>
          <a:p>
            <a:r>
              <a:rPr lang="en-US" dirty="0" smtClean="0">
                <a:solidFill>
                  <a:srgbClr val="FF0000"/>
                </a:solidFill>
              </a:rPr>
              <a:t>Course3: File permissions, Environment variables +</a:t>
            </a:r>
          </a:p>
          <a:p>
            <a:endParaRPr lang="en-US" dirty="0" smtClean="0"/>
          </a:p>
          <a:p>
            <a:r>
              <a:rPr lang="en-US" dirty="0" smtClean="0"/>
              <a:t>Course4: Users, Groups, Jobs +</a:t>
            </a:r>
          </a:p>
          <a:p>
            <a:endParaRPr lang="en-US" dirty="0" smtClean="0"/>
          </a:p>
          <a:p>
            <a:r>
              <a:rPr lang="en-US" dirty="0" smtClean="0"/>
              <a:t>Course5: Processes, Logging, Archiving</a:t>
            </a:r>
          </a:p>
          <a:p>
            <a:endParaRPr lang="en-US" dirty="0" smtClean="0"/>
          </a:p>
          <a:p>
            <a:r>
              <a:rPr lang="en-US" dirty="0" smtClean="0"/>
              <a:t>Course6: Filesystems, Disk Partitioning</a:t>
            </a:r>
          </a:p>
          <a:p>
            <a:endParaRPr lang="en-US" dirty="0" smtClean="0"/>
          </a:p>
          <a:p>
            <a:r>
              <a:rPr lang="en-US" dirty="0" smtClean="0"/>
              <a:t>Course7: LVM</a:t>
            </a:r>
          </a:p>
          <a:p>
            <a:endParaRPr lang="en-US" dirty="0" smtClean="0"/>
          </a:p>
          <a:p>
            <a:r>
              <a:rPr lang="en-US" dirty="0" smtClean="0"/>
              <a:t>Course8: Backup, Useful commands</a:t>
            </a:r>
          </a:p>
          <a:p>
            <a:endParaRPr lang="en-US" dirty="0" smtClean="0"/>
          </a:p>
          <a:p>
            <a:r>
              <a:rPr lang="en-US" dirty="0" smtClean="0"/>
              <a:t>Course9: Networking</a:t>
            </a:r>
          </a:p>
          <a:p>
            <a:endParaRPr lang="en-US" dirty="0" smtClean="0"/>
          </a:p>
          <a:p>
            <a:r>
              <a:rPr lang="en-US" dirty="0" smtClean="0"/>
              <a:t>Course10: Basic Troubleshooting</a:t>
            </a:r>
            <a:endParaRPr lang="en-US" dirty="0"/>
          </a:p>
        </p:txBody>
      </p:sp>
    </p:spTree>
    <p:extLst>
      <p:ext uri="{BB962C8B-B14F-4D97-AF65-F5344CB8AC3E}">
        <p14:creationId xmlns:p14="http://schemas.microsoft.com/office/powerpoint/2010/main" val="276917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a:xfrm>
            <a:off x="457200" y="1752600"/>
            <a:ext cx="8229600" cy="4988768"/>
          </a:xfrm>
        </p:spPr>
        <p:txBody>
          <a:bodyPr>
            <a:normAutofit fontScale="62500" lnSpcReduction="20000"/>
          </a:bodyPr>
          <a:lstStyle/>
          <a:p>
            <a:r>
              <a:rPr lang="en-US" dirty="0" smtClean="0">
                <a:solidFill>
                  <a:srgbClr val="00B0F0"/>
                </a:solidFill>
              </a:rPr>
              <a:t>Initialization Test (20m)</a:t>
            </a:r>
          </a:p>
          <a:p>
            <a:endParaRPr lang="en-US" dirty="0" smtClean="0"/>
          </a:p>
          <a:p>
            <a:r>
              <a:rPr lang="en-US" dirty="0" smtClean="0">
                <a:solidFill>
                  <a:srgbClr val="00B0F0"/>
                </a:solidFill>
              </a:rPr>
              <a:t>Course 1-2(1h each)</a:t>
            </a:r>
          </a:p>
          <a:p>
            <a:r>
              <a:rPr lang="en-US" dirty="0" smtClean="0">
                <a:solidFill>
                  <a:srgbClr val="00B0F0"/>
                </a:solidFill>
              </a:rPr>
              <a:t>Test 2 (20m)</a:t>
            </a:r>
          </a:p>
          <a:p>
            <a:endParaRPr lang="en-US" dirty="0" smtClean="0"/>
          </a:p>
          <a:p>
            <a:r>
              <a:rPr lang="en-US" dirty="0" smtClean="0"/>
              <a:t>Course 3-5 </a:t>
            </a:r>
          </a:p>
          <a:p>
            <a:r>
              <a:rPr lang="en-US" dirty="0" smtClean="0"/>
              <a:t>Test 3 (50m)</a:t>
            </a:r>
          </a:p>
          <a:p>
            <a:endParaRPr lang="en-US" dirty="0" smtClean="0"/>
          </a:p>
          <a:p>
            <a:r>
              <a:rPr lang="en-US" dirty="0" smtClean="0"/>
              <a:t>Course 6-7</a:t>
            </a:r>
          </a:p>
          <a:p>
            <a:r>
              <a:rPr lang="en-US" dirty="0" smtClean="0"/>
              <a:t>Test 4 (30m)</a:t>
            </a:r>
          </a:p>
          <a:p>
            <a:endParaRPr lang="en-US" dirty="0"/>
          </a:p>
          <a:p>
            <a:r>
              <a:rPr lang="en-US" dirty="0"/>
              <a:t>Project ( 7days</a:t>
            </a:r>
            <a:r>
              <a:rPr lang="en-US" dirty="0" smtClean="0"/>
              <a:t>)</a:t>
            </a:r>
          </a:p>
          <a:p>
            <a:r>
              <a:rPr lang="en-US" dirty="0"/>
              <a:t>Project presentation (1h each student)</a:t>
            </a:r>
          </a:p>
          <a:p>
            <a:endParaRPr lang="en-US" dirty="0" smtClean="0"/>
          </a:p>
          <a:p>
            <a:r>
              <a:rPr lang="en-US" dirty="0" smtClean="0"/>
              <a:t>Course 8-10</a:t>
            </a:r>
          </a:p>
          <a:p>
            <a:r>
              <a:rPr lang="en-US" dirty="0" smtClean="0"/>
              <a:t>Test 5 (20m)</a:t>
            </a:r>
          </a:p>
          <a:p>
            <a:endParaRPr lang="en-US" dirty="0" smtClean="0"/>
          </a:p>
          <a:p>
            <a:r>
              <a:rPr lang="en-US" dirty="0" smtClean="0"/>
              <a:t>Review of all courses 1-10 (1-2h)</a:t>
            </a:r>
          </a:p>
          <a:p>
            <a:endParaRPr lang="en-US" dirty="0" smtClean="0"/>
          </a:p>
          <a:p>
            <a:r>
              <a:rPr lang="en-US" dirty="0" smtClean="0"/>
              <a:t>Final Test 1 – theoretical (1h)</a:t>
            </a:r>
          </a:p>
          <a:p>
            <a:r>
              <a:rPr lang="en-US" dirty="0" smtClean="0"/>
              <a:t>Final Test 2 – practical (1-2h)</a:t>
            </a:r>
          </a:p>
          <a:p>
            <a:endParaRPr lang="en-US" dirty="0"/>
          </a:p>
        </p:txBody>
      </p:sp>
    </p:spTree>
    <p:extLst>
      <p:ext uri="{BB962C8B-B14F-4D97-AF65-F5344CB8AC3E}">
        <p14:creationId xmlns:p14="http://schemas.microsoft.com/office/powerpoint/2010/main" val="388914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File permissions and </a:t>
            </a:r>
            <a:r>
              <a:rPr lang="en-US" b="1" dirty="0" smtClean="0"/>
              <a:t>ownership</a:t>
            </a:r>
            <a:endParaRPr lang="en-US" dirty="0"/>
          </a:p>
        </p:txBody>
      </p:sp>
      <p:sp>
        <p:nvSpPr>
          <p:cNvPr id="3" name="Content Placeholder 2"/>
          <p:cNvSpPr>
            <a:spLocks noGrp="1"/>
          </p:cNvSpPr>
          <p:nvPr>
            <p:ph idx="1"/>
          </p:nvPr>
        </p:nvSpPr>
        <p:spPr>
          <a:xfrm>
            <a:off x="457200" y="1628800"/>
            <a:ext cx="8229600" cy="4373563"/>
          </a:xfrm>
        </p:spPr>
        <p:txBody>
          <a:bodyPr>
            <a:normAutofit/>
          </a:bodyPr>
          <a:lstStyle/>
          <a:p>
            <a:pPr marL="114300" indent="0">
              <a:buNone/>
            </a:pPr>
            <a:r>
              <a:rPr lang="en-US" sz="1800" dirty="0" smtClean="0"/>
              <a:t>Permissions </a:t>
            </a:r>
            <a:r>
              <a:rPr lang="en-US" sz="1800" dirty="0"/>
              <a:t>are set on files and directories to prevent access by unauthorized </a:t>
            </a:r>
            <a:r>
              <a:rPr lang="en-US" sz="1800" dirty="0" smtClean="0"/>
              <a:t>users.</a:t>
            </a:r>
          </a:p>
          <a:p>
            <a:pPr marL="114300" indent="0">
              <a:buNone/>
            </a:pPr>
            <a:endParaRPr lang="en-US" sz="1800" dirty="0"/>
          </a:p>
          <a:p>
            <a:pPr marL="114300" indent="0">
              <a:buNone/>
            </a:pPr>
            <a:endParaRPr lang="en-US" sz="1800" dirty="0" smtClean="0"/>
          </a:p>
          <a:p>
            <a:pPr marL="114300" indent="0">
              <a:buNone/>
            </a:pPr>
            <a:endParaRPr lang="en-US" sz="1800" dirty="0"/>
          </a:p>
          <a:p>
            <a:pPr marL="114300" indent="0">
              <a:buNone/>
            </a:pPr>
            <a:endParaRPr lang="en-US" sz="1800" dirty="0" smtClean="0"/>
          </a:p>
          <a:p>
            <a:pPr marL="114300" indent="0">
              <a:buNone/>
            </a:pPr>
            <a:endParaRPr lang="en-US" sz="1800" dirty="0"/>
          </a:p>
          <a:p>
            <a:pPr marL="114300" indent="0">
              <a:buNone/>
            </a:pPr>
            <a:r>
              <a:rPr lang="en-US" sz="1800" dirty="0"/>
              <a:t>Permissions control what actions can be performed on a file or directory and by </a:t>
            </a:r>
            <a:r>
              <a:rPr lang="en-US" sz="1800" dirty="0" smtClean="0"/>
              <a:t>whom.</a:t>
            </a:r>
          </a:p>
          <a:p>
            <a:pPr marL="114300" indent="0">
              <a:buNone/>
            </a:pPr>
            <a:endParaRPr lang="en-US" sz="2000" dirty="0" smtClean="0"/>
          </a:p>
          <a:p>
            <a:pPr marL="114300" indent="0">
              <a:buNone/>
            </a:pPr>
            <a:endParaRPr lang="en-US" sz="2000" dirty="0" smtClean="0"/>
          </a:p>
          <a:p>
            <a:pPr marL="114300" indent="0">
              <a:buNone/>
            </a:pPr>
            <a:endParaRPr lang="en-US" sz="1200" dirty="0" smtClean="0"/>
          </a:p>
          <a:p>
            <a:pPr lvl="1"/>
            <a:endParaRPr lang="en-US" sz="1200" dirty="0" smtClean="0"/>
          </a:p>
          <a:p>
            <a:pPr lvl="1"/>
            <a:endParaRPr lang="en-US" sz="1200" dirty="0" smtClean="0"/>
          </a:p>
          <a:p>
            <a:pPr lvl="1"/>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1154605177"/>
              </p:ext>
            </p:extLst>
          </p:nvPr>
        </p:nvGraphicFramePr>
        <p:xfrm>
          <a:off x="683568" y="2250560"/>
          <a:ext cx="7776864" cy="1682496"/>
        </p:xfrm>
        <a:graphic>
          <a:graphicData uri="http://schemas.openxmlformats.org/drawingml/2006/table">
            <a:tbl>
              <a:tblPr firstRow="1" firstCol="1" lastRow="1" lastCol="1" bandRow="1" bandCol="1">
                <a:tableStyleId>{5C22544A-7EE6-4342-B048-85BDC9FD1C3A}</a:tableStyleId>
              </a:tblPr>
              <a:tblGrid>
                <a:gridCol w="1783080"/>
                <a:gridCol w="5993784"/>
              </a:tblGrid>
              <a:tr h="0">
                <a:tc>
                  <a:txBody>
                    <a:bodyPr/>
                    <a:lstStyle/>
                    <a:p>
                      <a:pPr>
                        <a:lnSpc>
                          <a:spcPct val="115000"/>
                        </a:lnSpc>
                        <a:spcAft>
                          <a:spcPts val="0"/>
                        </a:spcAft>
                      </a:pPr>
                      <a:r>
                        <a:rPr lang="en-US" sz="1200" dirty="0">
                          <a:effectLst/>
                        </a:rPr>
                        <a:t>Permission class</a:t>
                      </a:r>
                      <a:endParaRPr lang="en-US" sz="1100" dirty="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dirty="0">
                          <a:effectLst/>
                        </a:rPr>
                        <a:t>Description</a:t>
                      </a:r>
                      <a:endParaRPr lang="en-US" sz="1100" dirty="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User (u)</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Owner of the file or directory. Usually the creator of the file or directory is the owner of it</a:t>
                      </a:r>
                      <a:endParaRPr lang="en-US" sz="110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Group (g)</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A set of users that need identical access on files and directories that they share. Group information is maintained in the /etc/group file and users are assigned to groups according to shared file access needs.</a:t>
                      </a:r>
                      <a:endParaRPr lang="en-US" sz="110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Others (o)</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dirty="0">
                          <a:effectLst/>
                        </a:rPr>
                        <a:t>All other users that have access to the system except the owner and group members. Also called public.</a:t>
                      </a:r>
                      <a:endParaRPr lang="en-US" sz="1100" dirty="0">
                        <a:effectLst/>
                        <a:latin typeface="Arial"/>
                        <a:ea typeface="Times New Roman"/>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36340411"/>
              </p:ext>
            </p:extLst>
          </p:nvPr>
        </p:nvGraphicFramePr>
        <p:xfrm>
          <a:off x="683568" y="4509120"/>
          <a:ext cx="7776864" cy="2103120"/>
        </p:xfrm>
        <a:graphic>
          <a:graphicData uri="http://schemas.openxmlformats.org/drawingml/2006/table">
            <a:tbl>
              <a:tblPr firstRow="1" firstCol="1" lastRow="1" lastCol="1" bandRow="1" bandCol="1">
                <a:tableStyleId>{5C22544A-7EE6-4342-B048-85BDC9FD1C3A}</a:tableStyleId>
              </a:tblPr>
              <a:tblGrid>
                <a:gridCol w="1211580"/>
                <a:gridCol w="1028700"/>
                <a:gridCol w="1977390"/>
                <a:gridCol w="3559194"/>
              </a:tblGrid>
              <a:tr h="0">
                <a:tc>
                  <a:txBody>
                    <a:bodyPr/>
                    <a:lstStyle/>
                    <a:p>
                      <a:pPr>
                        <a:lnSpc>
                          <a:spcPct val="115000"/>
                        </a:lnSpc>
                        <a:spcAft>
                          <a:spcPts val="0"/>
                        </a:spcAft>
                      </a:pPr>
                      <a:r>
                        <a:rPr lang="en-US" sz="1200" dirty="0">
                          <a:effectLst/>
                        </a:rPr>
                        <a:t>Permission type</a:t>
                      </a:r>
                      <a:endParaRPr lang="en-US" sz="1100" dirty="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Symbol</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dirty="0">
                          <a:effectLst/>
                        </a:rPr>
                        <a:t>File</a:t>
                      </a:r>
                      <a:endParaRPr lang="en-US" sz="1100" dirty="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Directory</a:t>
                      </a:r>
                      <a:endParaRPr lang="en-US" sz="110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Read</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R</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Displays file contents or copies content to another file</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Displays contents with the ll command</a:t>
                      </a:r>
                      <a:endParaRPr lang="en-US" sz="110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Write</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W</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Modifies file contents</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Creates, removes, renames files and sub directories</a:t>
                      </a:r>
                      <a:endParaRPr lang="en-US" sz="110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Execute</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X</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Execute a file</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cd in a directory</a:t>
                      </a:r>
                      <a:endParaRPr lang="en-US" sz="1100">
                        <a:effectLst/>
                        <a:latin typeface="Arial"/>
                        <a:ea typeface="Times New Roman"/>
                        <a:cs typeface="Times New Roman"/>
                      </a:endParaRPr>
                    </a:p>
                  </a:txBody>
                  <a:tcPr marL="68580" marR="68580" marT="0" marB="0"/>
                </a:tc>
              </a:tr>
              <a:tr h="0">
                <a:tc>
                  <a:txBody>
                    <a:bodyPr/>
                    <a:lstStyle/>
                    <a:p>
                      <a:pPr>
                        <a:lnSpc>
                          <a:spcPct val="115000"/>
                        </a:lnSpc>
                        <a:spcAft>
                          <a:spcPts val="0"/>
                        </a:spcAft>
                      </a:pPr>
                      <a:r>
                        <a:rPr lang="en-US" sz="1200">
                          <a:effectLst/>
                        </a:rPr>
                        <a:t>Access denied</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a:effectLst/>
                        </a:rPr>
                        <a:t>none</a:t>
                      </a:r>
                      <a:endParaRPr lang="en-US" sz="1100">
                        <a:effectLst/>
                        <a:latin typeface="Arial"/>
                        <a:ea typeface="Times New Roman"/>
                        <a:cs typeface="Times New Roman"/>
                      </a:endParaRPr>
                    </a:p>
                  </a:txBody>
                  <a:tcPr marL="68580" marR="68580" marT="0" marB="0"/>
                </a:tc>
                <a:tc>
                  <a:txBody>
                    <a:bodyPr/>
                    <a:lstStyle/>
                    <a:p>
                      <a:pPr>
                        <a:lnSpc>
                          <a:spcPct val="115000"/>
                        </a:lnSpc>
                        <a:spcAft>
                          <a:spcPts val="0"/>
                        </a:spcAft>
                      </a:pPr>
                      <a:r>
                        <a:rPr lang="en-US" sz="1200" dirty="0">
                          <a:effectLst/>
                        </a:rPr>
                        <a:t>none</a:t>
                      </a:r>
                      <a:endParaRPr lang="en-US" sz="1100" dirty="0">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59901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permissions and ownership</a:t>
            </a:r>
            <a:endParaRPr lang="en-US" dirty="0"/>
          </a:p>
        </p:txBody>
      </p:sp>
      <p:sp>
        <p:nvSpPr>
          <p:cNvPr id="4" name="Content Placeholder 2"/>
          <p:cNvSpPr>
            <a:spLocks noGrp="1"/>
          </p:cNvSpPr>
          <p:nvPr>
            <p:ph idx="1"/>
          </p:nvPr>
        </p:nvSpPr>
        <p:spPr>
          <a:xfrm>
            <a:off x="457200" y="1700808"/>
            <a:ext cx="8229600" cy="5157192"/>
          </a:xfrm>
        </p:spPr>
        <p:txBody>
          <a:bodyPr>
            <a:normAutofit fontScale="70000" lnSpcReduction="20000"/>
          </a:bodyPr>
          <a:lstStyle/>
          <a:p>
            <a:pPr marL="114300" indent="0">
              <a:buNone/>
            </a:pPr>
            <a:r>
              <a:rPr lang="en-US" sz="1800" dirty="0" smtClean="0"/>
              <a:t>Listing files and interpretation:</a:t>
            </a:r>
          </a:p>
          <a:p>
            <a:pPr marL="114300" indent="0">
              <a:buNone/>
            </a:pPr>
            <a:endParaRPr lang="en-US" sz="1800" dirty="0" smtClean="0"/>
          </a:p>
          <a:p>
            <a:pPr marL="114300" indent="0">
              <a:buNone/>
            </a:pPr>
            <a:r>
              <a:rPr lang="en-US" sz="1800" dirty="0"/>
              <a:t>-</a:t>
            </a:r>
            <a:r>
              <a:rPr lang="en-US" sz="1800" dirty="0" err="1"/>
              <a:t>rw</a:t>
            </a:r>
            <a:r>
              <a:rPr lang="en-US" sz="1800" dirty="0"/>
              <a:t>-r--r--. 1 root </a:t>
            </a:r>
            <a:r>
              <a:rPr lang="en-US" sz="1800" dirty="0" err="1"/>
              <a:t>root</a:t>
            </a:r>
            <a:r>
              <a:rPr lang="en-US" sz="1800" dirty="0"/>
              <a:t>   64 Sep 21 04:37 </a:t>
            </a:r>
            <a:r>
              <a:rPr lang="en-US" sz="1800" dirty="0" err="1" smtClean="0"/>
              <a:t>device.map</a:t>
            </a:r>
            <a:endParaRPr lang="en-US" sz="1800" dirty="0" smtClean="0"/>
          </a:p>
          <a:p>
            <a:pPr marL="114300" indent="0">
              <a:buNone/>
            </a:pPr>
            <a:endParaRPr lang="en-US" sz="1800" dirty="0"/>
          </a:p>
          <a:p>
            <a:pPr marL="114300" indent="0">
              <a:buNone/>
            </a:pPr>
            <a:r>
              <a:rPr lang="en-US" sz="1800" dirty="0"/>
              <a:t>0 --- no permission</a:t>
            </a:r>
          </a:p>
          <a:p>
            <a:pPr marL="114300" indent="0">
              <a:buNone/>
            </a:pPr>
            <a:r>
              <a:rPr lang="en-US" sz="1800" dirty="0"/>
              <a:t>1 --x execute</a:t>
            </a:r>
          </a:p>
          <a:p>
            <a:pPr marL="114300" indent="0">
              <a:buNone/>
            </a:pPr>
            <a:r>
              <a:rPr lang="en-US" sz="1800" dirty="0"/>
              <a:t>2 -w- write</a:t>
            </a:r>
          </a:p>
          <a:p>
            <a:pPr marL="114300" indent="0">
              <a:buNone/>
            </a:pPr>
            <a:r>
              <a:rPr lang="en-US" sz="1800" dirty="0"/>
              <a:t>3 -</a:t>
            </a:r>
            <a:r>
              <a:rPr lang="en-US" sz="1800" dirty="0" err="1"/>
              <a:t>wx</a:t>
            </a:r>
            <a:r>
              <a:rPr lang="en-US" sz="1800" dirty="0"/>
              <a:t> write and execute</a:t>
            </a:r>
          </a:p>
          <a:p>
            <a:pPr marL="114300" indent="0">
              <a:buNone/>
            </a:pPr>
            <a:r>
              <a:rPr lang="en-US" sz="1800" dirty="0"/>
              <a:t>4 r-- read</a:t>
            </a:r>
          </a:p>
          <a:p>
            <a:pPr marL="114300" indent="0">
              <a:buNone/>
            </a:pPr>
            <a:r>
              <a:rPr lang="en-US" sz="1800" dirty="0"/>
              <a:t>5 r-x read and execute</a:t>
            </a:r>
          </a:p>
          <a:p>
            <a:pPr marL="114300" indent="0">
              <a:buNone/>
            </a:pPr>
            <a:r>
              <a:rPr lang="en-US" sz="1800" dirty="0"/>
              <a:t>6 </a:t>
            </a:r>
            <a:r>
              <a:rPr lang="en-US" sz="1800" dirty="0" err="1"/>
              <a:t>rw</a:t>
            </a:r>
            <a:r>
              <a:rPr lang="en-US" sz="1800" dirty="0"/>
              <a:t>- read and write</a:t>
            </a:r>
          </a:p>
          <a:p>
            <a:pPr marL="114300" indent="0">
              <a:buNone/>
            </a:pPr>
            <a:r>
              <a:rPr lang="en-US" sz="1800" dirty="0"/>
              <a:t>7 </a:t>
            </a:r>
            <a:r>
              <a:rPr lang="en-US" sz="1800" dirty="0" err="1"/>
              <a:t>rwx</a:t>
            </a:r>
            <a:r>
              <a:rPr lang="en-US" sz="1800" dirty="0"/>
              <a:t> read, write and execute</a:t>
            </a:r>
          </a:p>
          <a:p>
            <a:pPr marL="114300" indent="0">
              <a:buNone/>
            </a:pPr>
            <a:endParaRPr lang="en-US" sz="1800" dirty="0" smtClean="0"/>
          </a:p>
          <a:p>
            <a:pPr marL="114300" indent="0">
              <a:buNone/>
            </a:pPr>
            <a:r>
              <a:rPr lang="en-US" sz="1800" dirty="0" smtClean="0"/>
              <a:t>Commands for changing file ownership:</a:t>
            </a:r>
          </a:p>
          <a:p>
            <a:pPr marL="114300" indent="0">
              <a:buNone/>
            </a:pPr>
            <a:r>
              <a:rPr lang="en-US" sz="1800" dirty="0" err="1" smtClean="0"/>
              <a:t>chmod</a:t>
            </a:r>
            <a:r>
              <a:rPr lang="en-US" sz="1800" dirty="0" smtClean="0"/>
              <a:t> – command to set the permissions ( </a:t>
            </a:r>
            <a:r>
              <a:rPr lang="en-US" sz="1800" dirty="0" err="1" smtClean="0"/>
              <a:t>rwx</a:t>
            </a:r>
            <a:r>
              <a:rPr lang="en-US" sz="1800" dirty="0" smtClean="0"/>
              <a:t> ) on files/directories</a:t>
            </a:r>
          </a:p>
          <a:p>
            <a:pPr marL="114300" indent="0">
              <a:buNone/>
            </a:pPr>
            <a:r>
              <a:rPr lang="en-US" sz="1800" dirty="0" err="1" smtClean="0"/>
              <a:t>chown</a:t>
            </a:r>
            <a:r>
              <a:rPr lang="en-US" sz="1800" dirty="0" smtClean="0"/>
              <a:t> – for users and groups ( </a:t>
            </a:r>
            <a:r>
              <a:rPr lang="en-US" sz="1800" dirty="0" err="1" smtClean="0"/>
              <a:t>chown</a:t>
            </a:r>
            <a:r>
              <a:rPr lang="en-US" sz="1800" dirty="0"/>
              <a:t> </a:t>
            </a:r>
            <a:r>
              <a:rPr lang="en-US" sz="1800" i="1" dirty="0" err="1" smtClean="0"/>
              <a:t>username:group_name</a:t>
            </a:r>
            <a:r>
              <a:rPr lang="en-US" sz="1800" i="1" dirty="0" smtClean="0"/>
              <a:t> </a:t>
            </a:r>
            <a:r>
              <a:rPr lang="en-US" sz="1800" dirty="0" smtClean="0"/>
              <a:t>file1 )</a:t>
            </a:r>
          </a:p>
          <a:p>
            <a:pPr marL="114300" indent="0">
              <a:buNone/>
            </a:pPr>
            <a:r>
              <a:rPr lang="en-US" sz="1800" dirty="0" err="1" smtClean="0"/>
              <a:t>chgrp</a:t>
            </a:r>
            <a:r>
              <a:rPr lang="en-US" sz="1800" dirty="0" smtClean="0"/>
              <a:t> – for groups ( </a:t>
            </a:r>
            <a:r>
              <a:rPr lang="en-US" sz="1800" dirty="0" err="1" smtClean="0"/>
              <a:t>chgrp</a:t>
            </a:r>
            <a:r>
              <a:rPr lang="en-US" sz="1800" dirty="0" smtClean="0"/>
              <a:t>  </a:t>
            </a:r>
            <a:r>
              <a:rPr lang="en-US" sz="1800" i="1" dirty="0" err="1" smtClean="0"/>
              <a:t>group_name</a:t>
            </a:r>
            <a:r>
              <a:rPr lang="en-US" sz="1800" dirty="0" smtClean="0"/>
              <a:t> file1 )</a:t>
            </a:r>
          </a:p>
          <a:p>
            <a:pPr marL="114300" indent="0">
              <a:buNone/>
            </a:pPr>
            <a:endParaRPr lang="en-US" sz="1800" dirty="0" smtClean="0"/>
          </a:p>
          <a:p>
            <a:pPr marL="114300" indent="0">
              <a:buNone/>
            </a:pPr>
            <a:r>
              <a:rPr lang="pl-PL" sz="1800" dirty="0"/>
              <a:t>(4=r)+(1=x)==(5=r-x)</a:t>
            </a:r>
            <a:br>
              <a:rPr lang="pl-PL" sz="1800" dirty="0"/>
            </a:br>
            <a:r>
              <a:rPr lang="pl-PL" sz="1800" dirty="0"/>
              <a:t>(4=r)+(2=w)==(6=rw-)</a:t>
            </a:r>
            <a:br>
              <a:rPr lang="pl-PL" sz="1800" dirty="0"/>
            </a:br>
            <a:r>
              <a:rPr lang="pl-PL" sz="1800" dirty="0"/>
              <a:t>(4=r)+(2=w)+(1=x) == (7=rwx)</a:t>
            </a:r>
            <a:endParaRPr lang="en-US" sz="1800" dirty="0"/>
          </a:p>
          <a:p>
            <a:endParaRPr lang="en-US" sz="1800" dirty="0" smtClean="0"/>
          </a:p>
          <a:p>
            <a:r>
              <a:rPr lang="en-US" sz="1600" dirty="0" smtClean="0"/>
              <a:t>example:</a:t>
            </a:r>
          </a:p>
          <a:p>
            <a:pPr lvl="1"/>
            <a:r>
              <a:rPr lang="en-US" sz="1600" dirty="0" smtClean="0"/>
              <a:t>777 </a:t>
            </a:r>
            <a:r>
              <a:rPr lang="en-US" sz="1600" dirty="0"/>
              <a:t>= "-</a:t>
            </a:r>
            <a:r>
              <a:rPr lang="en-US" sz="1600" dirty="0" err="1"/>
              <a:t>rwxrwxrwx</a:t>
            </a:r>
            <a:r>
              <a:rPr lang="en-US" sz="1600" dirty="0"/>
              <a:t>" = </a:t>
            </a:r>
            <a:r>
              <a:rPr lang="en-US" sz="1600" dirty="0" err="1"/>
              <a:t>rwx</a:t>
            </a:r>
            <a:r>
              <a:rPr lang="en-US" sz="1600" dirty="0"/>
              <a:t> for all </a:t>
            </a:r>
          </a:p>
          <a:p>
            <a:pPr lvl="1"/>
            <a:r>
              <a:rPr lang="en-US" sz="1600" dirty="0"/>
              <a:t>754 = "-</a:t>
            </a:r>
            <a:r>
              <a:rPr lang="en-US" sz="1600" dirty="0" err="1"/>
              <a:t>rwxr</a:t>
            </a:r>
            <a:r>
              <a:rPr lang="en-US" sz="1600" dirty="0"/>
              <a:t>-</a:t>
            </a:r>
            <a:r>
              <a:rPr lang="en-US" sz="1600" dirty="0" err="1"/>
              <a:t>xr</a:t>
            </a:r>
            <a:r>
              <a:rPr lang="en-US" sz="1600" dirty="0"/>
              <a:t>--" = </a:t>
            </a:r>
            <a:r>
              <a:rPr lang="en-US" sz="1600" dirty="0" err="1"/>
              <a:t>rwx</a:t>
            </a:r>
            <a:r>
              <a:rPr lang="en-US" sz="1600" dirty="0"/>
              <a:t> for owner, r-x for group, r-- for other </a:t>
            </a:r>
          </a:p>
          <a:p>
            <a:pPr lvl="1"/>
            <a:r>
              <a:rPr lang="en-US" sz="1600" dirty="0"/>
              <a:t>124 = "--x-w-r--" = x for owner, w for group, r for </a:t>
            </a:r>
            <a:r>
              <a:rPr lang="en-US" sz="1600" dirty="0" smtClean="0"/>
              <a:t>other</a:t>
            </a:r>
          </a:p>
          <a:p>
            <a:pPr lvl="1"/>
            <a:endParaRPr lang="en-US" sz="1200" dirty="0" smtClean="0"/>
          </a:p>
          <a:p>
            <a:pPr lvl="1"/>
            <a:endParaRPr lang="en-US" sz="12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564904"/>
            <a:ext cx="2294890" cy="1405890"/>
          </a:xfrm>
          <a:prstGeom prst="rect">
            <a:avLst/>
          </a:prstGeom>
          <a:noFill/>
          <a:ln>
            <a:noFill/>
          </a:ln>
        </p:spPr>
      </p:pic>
    </p:spTree>
    <p:extLst>
      <p:ext uri="{BB962C8B-B14F-4D97-AF65-F5344CB8AC3E}">
        <p14:creationId xmlns:p14="http://schemas.microsoft.com/office/powerpoint/2010/main" val="2421117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SUID, SGID &amp; Sticky bit</a:t>
            </a:r>
            <a:endParaRPr lang="en-US" dirty="0"/>
          </a:p>
        </p:txBody>
      </p:sp>
      <p:sp>
        <p:nvSpPr>
          <p:cNvPr id="3" name="Content Placeholder 2"/>
          <p:cNvSpPr>
            <a:spLocks noGrp="1"/>
          </p:cNvSpPr>
          <p:nvPr>
            <p:ph idx="1"/>
          </p:nvPr>
        </p:nvSpPr>
        <p:spPr/>
        <p:txBody>
          <a:bodyPr>
            <a:normAutofit fontScale="77500" lnSpcReduction="20000"/>
          </a:bodyPr>
          <a:lstStyle/>
          <a:p>
            <a:r>
              <a:rPr lang="en-US" i="1" u="sng" dirty="0" smtClean="0"/>
              <a:t>Sticky Bit ( 1 )</a:t>
            </a:r>
          </a:p>
          <a:p>
            <a:pPr lvl="1"/>
            <a:r>
              <a:rPr lang="en-US" dirty="0"/>
              <a:t>The sticky bit is used to indicate special permissions for files and directories. If a directory with sticky bit enabled, will restricts deletion of file inside it. It can be removed by root, owner of file or who have write permission on it. </a:t>
            </a:r>
            <a:endParaRPr lang="en-US" dirty="0" smtClean="0"/>
          </a:p>
          <a:p>
            <a:pPr lvl="1"/>
            <a:r>
              <a:rPr lang="en-US" dirty="0" smtClean="0"/>
              <a:t>command to set: </a:t>
            </a:r>
            <a:r>
              <a:rPr lang="en-US" dirty="0" err="1" smtClean="0"/>
              <a:t>chmod</a:t>
            </a:r>
            <a:r>
              <a:rPr lang="en-US" dirty="0" smtClean="0"/>
              <a:t> </a:t>
            </a:r>
            <a:r>
              <a:rPr lang="en-US" b="1" dirty="0" smtClean="0"/>
              <a:t>+t </a:t>
            </a:r>
            <a:r>
              <a:rPr lang="en-US" dirty="0" smtClean="0"/>
              <a:t>file or </a:t>
            </a:r>
            <a:r>
              <a:rPr lang="en-US" dirty="0" err="1" smtClean="0"/>
              <a:t>chmod</a:t>
            </a:r>
            <a:r>
              <a:rPr lang="en-US" dirty="0" smtClean="0"/>
              <a:t> </a:t>
            </a:r>
            <a:r>
              <a:rPr lang="en-US" b="1" dirty="0" smtClean="0"/>
              <a:t>1</a:t>
            </a:r>
            <a:r>
              <a:rPr lang="en-US" dirty="0" smtClean="0"/>
              <a:t>755</a:t>
            </a:r>
          </a:p>
          <a:p>
            <a:pPr marL="411480" lvl="1" indent="0">
              <a:buNone/>
            </a:pPr>
            <a:endParaRPr lang="en-US" i="1" dirty="0" smtClean="0"/>
          </a:p>
          <a:p>
            <a:r>
              <a:rPr lang="en-US" i="1" u="sng" dirty="0" smtClean="0"/>
              <a:t>SUID ( 4 )</a:t>
            </a:r>
          </a:p>
          <a:p>
            <a:pPr lvl="1"/>
            <a:r>
              <a:rPr lang="en-US" dirty="0"/>
              <a:t>If SUID bit is set on a file and a user executed it. The process will have the same rights as the owner of the file being executed</a:t>
            </a:r>
            <a:r>
              <a:rPr lang="en-US" dirty="0" smtClean="0"/>
              <a:t>.</a:t>
            </a:r>
          </a:p>
          <a:p>
            <a:pPr lvl="1"/>
            <a:r>
              <a:rPr lang="en-US" dirty="0" smtClean="0"/>
              <a:t>command to set: </a:t>
            </a:r>
            <a:r>
              <a:rPr lang="en-US" dirty="0" err="1" smtClean="0"/>
              <a:t>chmod</a:t>
            </a:r>
            <a:r>
              <a:rPr lang="en-US" dirty="0" smtClean="0"/>
              <a:t> </a:t>
            </a:r>
            <a:r>
              <a:rPr lang="en-US" dirty="0" err="1" smtClean="0"/>
              <a:t>u</a:t>
            </a:r>
            <a:r>
              <a:rPr lang="en-US" b="1" dirty="0" err="1" smtClean="0"/>
              <a:t>+s</a:t>
            </a:r>
            <a:r>
              <a:rPr lang="en-US" b="1" dirty="0" smtClean="0"/>
              <a:t> </a:t>
            </a:r>
            <a:r>
              <a:rPr lang="en-US" dirty="0" smtClean="0"/>
              <a:t>or </a:t>
            </a:r>
            <a:r>
              <a:rPr lang="en-US" dirty="0" err="1" smtClean="0"/>
              <a:t>chmod</a:t>
            </a:r>
            <a:r>
              <a:rPr lang="en-US" dirty="0" smtClean="0"/>
              <a:t> </a:t>
            </a:r>
            <a:r>
              <a:rPr lang="en-US" b="1" dirty="0" smtClean="0"/>
              <a:t>4</a:t>
            </a:r>
            <a:r>
              <a:rPr lang="en-US" dirty="0" smtClean="0"/>
              <a:t>755</a:t>
            </a:r>
          </a:p>
          <a:p>
            <a:pPr marL="411480" lvl="1" indent="0">
              <a:buNone/>
            </a:pPr>
            <a:endParaRPr lang="en-US" dirty="0" smtClean="0"/>
          </a:p>
          <a:p>
            <a:r>
              <a:rPr lang="en-US" i="1" u="sng" dirty="0" smtClean="0"/>
              <a:t>SGID ( 2 )</a:t>
            </a:r>
          </a:p>
          <a:p>
            <a:pPr lvl="1"/>
            <a:r>
              <a:rPr lang="en-US" dirty="0"/>
              <a:t>Same as SUID, The process will have the same group rights of the file being executed. If SGID bit is set on any directory, all sub directories and files created inside will get same group ownership as main directory, it doesn’t matter who is creating</a:t>
            </a:r>
            <a:r>
              <a:rPr lang="en-US" dirty="0" smtClean="0"/>
              <a:t>.</a:t>
            </a:r>
          </a:p>
          <a:p>
            <a:pPr lvl="1"/>
            <a:r>
              <a:rPr lang="en-US" dirty="0" smtClean="0"/>
              <a:t>command to set: </a:t>
            </a:r>
            <a:r>
              <a:rPr lang="en-US" dirty="0" err="1" smtClean="0"/>
              <a:t>chmod</a:t>
            </a:r>
            <a:r>
              <a:rPr lang="en-US" dirty="0" smtClean="0"/>
              <a:t> </a:t>
            </a:r>
            <a:r>
              <a:rPr lang="en-US" dirty="0" err="1" smtClean="0"/>
              <a:t>g</a:t>
            </a:r>
            <a:r>
              <a:rPr lang="en-US" b="1" dirty="0" err="1" smtClean="0"/>
              <a:t>+s</a:t>
            </a:r>
            <a:r>
              <a:rPr lang="en-US" b="1" dirty="0" smtClean="0"/>
              <a:t> </a:t>
            </a:r>
            <a:r>
              <a:rPr lang="en-US" dirty="0" smtClean="0"/>
              <a:t>or </a:t>
            </a:r>
            <a:r>
              <a:rPr lang="en-US" dirty="0" err="1" smtClean="0"/>
              <a:t>chmod</a:t>
            </a:r>
            <a:r>
              <a:rPr lang="en-US" dirty="0" smtClean="0"/>
              <a:t> </a:t>
            </a:r>
            <a:r>
              <a:rPr lang="en-US" b="1" dirty="0" smtClean="0"/>
              <a:t>2</a:t>
            </a:r>
            <a:r>
              <a:rPr lang="en-US" dirty="0" smtClean="0"/>
              <a:t>755</a:t>
            </a:r>
            <a:endParaRPr lang="en-US" dirty="0"/>
          </a:p>
        </p:txBody>
      </p:sp>
    </p:spTree>
    <p:extLst>
      <p:ext uri="{BB962C8B-B14F-4D97-AF65-F5344CB8AC3E}">
        <p14:creationId xmlns:p14="http://schemas.microsoft.com/office/powerpoint/2010/main" val="3936703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Environmental Variables and User Profiles</a:t>
            </a:r>
            <a:endParaRPr lang="en-US" dirty="0"/>
          </a:p>
        </p:txBody>
      </p:sp>
      <p:sp>
        <p:nvSpPr>
          <p:cNvPr id="3" name="Content Placeholder 2"/>
          <p:cNvSpPr>
            <a:spLocks noGrp="1"/>
          </p:cNvSpPr>
          <p:nvPr>
            <p:ph idx="1"/>
          </p:nvPr>
        </p:nvSpPr>
        <p:spPr/>
        <p:txBody>
          <a:bodyPr>
            <a:normAutofit lnSpcReduction="10000"/>
          </a:bodyPr>
          <a:lstStyle/>
          <a:p>
            <a:r>
              <a:rPr lang="en-US" dirty="0"/>
              <a:t>Environment variables are a set of dynamic named values that can affect the way running processes will behave on a computer</a:t>
            </a:r>
            <a:r>
              <a:rPr lang="en-US" dirty="0" smtClean="0"/>
              <a:t>.</a:t>
            </a:r>
          </a:p>
          <a:p>
            <a:r>
              <a:rPr lang="en-US" dirty="0" smtClean="0"/>
              <a:t>commands: set, </a:t>
            </a:r>
            <a:r>
              <a:rPr lang="en-US" dirty="0" err="1" smtClean="0"/>
              <a:t>env</a:t>
            </a:r>
            <a:endParaRPr lang="en-US" dirty="0" smtClean="0"/>
          </a:p>
          <a:p>
            <a:r>
              <a:rPr lang="en-US" dirty="0" smtClean="0"/>
              <a:t>global profile files: /</a:t>
            </a:r>
            <a:r>
              <a:rPr lang="en-US" dirty="0" err="1" smtClean="0"/>
              <a:t>etc</a:t>
            </a:r>
            <a:r>
              <a:rPr lang="en-US" dirty="0" smtClean="0"/>
              <a:t>/profile and /</a:t>
            </a:r>
            <a:r>
              <a:rPr lang="en-US" dirty="0" err="1" smtClean="0"/>
              <a:t>etc</a:t>
            </a:r>
            <a:r>
              <a:rPr lang="en-US" dirty="0" smtClean="0"/>
              <a:t>/</a:t>
            </a:r>
            <a:r>
              <a:rPr lang="en-US" dirty="0" err="1" smtClean="0"/>
              <a:t>bashrc</a:t>
            </a:r>
            <a:endParaRPr lang="en-US" dirty="0"/>
          </a:p>
          <a:p>
            <a:r>
              <a:rPr lang="en-US" dirty="0" smtClean="0"/>
              <a:t>each user has its own profile files: ( present in its own home directory )</a:t>
            </a:r>
          </a:p>
          <a:p>
            <a:pPr lvl="1"/>
            <a:r>
              <a:rPr lang="en-US" dirty="0" smtClean="0"/>
              <a:t>.</a:t>
            </a:r>
            <a:r>
              <a:rPr lang="en-US" dirty="0" err="1" smtClean="0"/>
              <a:t>bash_profile</a:t>
            </a:r>
            <a:r>
              <a:rPr lang="en-US" dirty="0" smtClean="0"/>
              <a:t>, .</a:t>
            </a:r>
            <a:r>
              <a:rPr lang="en-US" dirty="0" err="1" smtClean="0"/>
              <a:t>bashrc</a:t>
            </a:r>
            <a:r>
              <a:rPr lang="en-US" dirty="0" smtClean="0"/>
              <a:t>, .profile</a:t>
            </a:r>
            <a:endParaRPr lang="en-US" dirty="0"/>
          </a:p>
          <a:p>
            <a:r>
              <a:rPr lang="en-US" dirty="0" smtClean="0"/>
              <a:t>environment variables example:</a:t>
            </a:r>
          </a:p>
          <a:p>
            <a:pPr lvl="1"/>
            <a:r>
              <a:rPr lang="en-US" dirty="0" smtClean="0"/>
              <a:t>PATH </a:t>
            </a:r>
          </a:p>
          <a:p>
            <a:pPr lvl="2"/>
            <a:r>
              <a:rPr lang="en-US" dirty="0" smtClean="0"/>
              <a:t>echo $PATH -&gt; output: </a:t>
            </a:r>
            <a:r>
              <a:rPr lang="de-DE" dirty="0"/>
              <a:t>/</a:t>
            </a:r>
            <a:r>
              <a:rPr lang="de-DE" dirty="0" err="1"/>
              <a:t>usr</a:t>
            </a:r>
            <a:r>
              <a:rPr lang="de-DE" dirty="0"/>
              <a:t>/</a:t>
            </a:r>
            <a:r>
              <a:rPr lang="de-DE" dirty="0" err="1"/>
              <a:t>local</a:t>
            </a:r>
            <a:r>
              <a:rPr lang="de-DE" dirty="0"/>
              <a:t>/</a:t>
            </a:r>
            <a:r>
              <a:rPr lang="de-DE" dirty="0" err="1"/>
              <a:t>sbin</a:t>
            </a:r>
            <a:r>
              <a:rPr lang="de-DE" dirty="0"/>
              <a:t>:/</a:t>
            </a:r>
            <a:r>
              <a:rPr lang="de-DE" dirty="0" err="1"/>
              <a:t>usr</a:t>
            </a:r>
            <a:r>
              <a:rPr lang="de-DE" dirty="0"/>
              <a:t>/</a:t>
            </a:r>
            <a:r>
              <a:rPr lang="de-DE" dirty="0" err="1"/>
              <a:t>local</a:t>
            </a:r>
            <a:r>
              <a:rPr lang="de-DE" dirty="0"/>
              <a:t>/bin:/</a:t>
            </a:r>
            <a:r>
              <a:rPr lang="de-DE" dirty="0" err="1"/>
              <a:t>usr</a:t>
            </a:r>
            <a:r>
              <a:rPr lang="de-DE" dirty="0"/>
              <a:t>/</a:t>
            </a:r>
            <a:r>
              <a:rPr lang="de-DE" dirty="0" err="1"/>
              <a:t>sbin</a:t>
            </a:r>
            <a:r>
              <a:rPr lang="de-DE" dirty="0"/>
              <a:t>:/</a:t>
            </a:r>
            <a:r>
              <a:rPr lang="de-DE" dirty="0" err="1"/>
              <a:t>usr</a:t>
            </a:r>
            <a:r>
              <a:rPr lang="de-DE" dirty="0"/>
              <a:t>/bin:/</a:t>
            </a:r>
            <a:r>
              <a:rPr lang="de-DE" dirty="0" err="1"/>
              <a:t>sbin</a:t>
            </a:r>
            <a:r>
              <a:rPr lang="de-DE" dirty="0"/>
              <a:t>:/bin</a:t>
            </a:r>
            <a:endParaRPr lang="en-US" dirty="0" smtClean="0"/>
          </a:p>
          <a:p>
            <a:pPr lvl="2"/>
            <a:endParaRPr lang="en-US" dirty="0"/>
          </a:p>
        </p:txBody>
      </p:sp>
    </p:spTree>
    <p:extLst>
      <p:ext uri="{BB962C8B-B14F-4D97-AF65-F5344CB8AC3E}">
        <p14:creationId xmlns:p14="http://schemas.microsoft.com/office/powerpoint/2010/main" val="209187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Text </a:t>
            </a:r>
            <a:r>
              <a:rPr lang="en-US" b="1" dirty="0" smtClean="0"/>
              <a:t>Editors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a:t>emacs</a:t>
            </a:r>
            <a:r>
              <a:rPr lang="en-US" dirty="0"/>
              <a:t> - This is much more than a text editor. Richard Stallman's </a:t>
            </a:r>
            <a:r>
              <a:rPr lang="en-US" dirty="0" err="1"/>
              <a:t>emacs</a:t>
            </a:r>
            <a:r>
              <a:rPr lang="en-US" dirty="0"/>
              <a:t> editor can be used as a calendar and appointment book, to send e-mail, play games, and more</a:t>
            </a:r>
            <a:r>
              <a:rPr lang="en-US" dirty="0" smtClean="0"/>
              <a:t>.</a:t>
            </a:r>
          </a:p>
          <a:p>
            <a:endParaRPr lang="en-US" dirty="0"/>
          </a:p>
          <a:p>
            <a:r>
              <a:rPr lang="en-US" b="1" dirty="0" err="1"/>
              <a:t>mcedit</a:t>
            </a:r>
            <a:r>
              <a:rPr lang="en-US" dirty="0"/>
              <a:t> - People who like DOS-type editors will like working with </a:t>
            </a:r>
            <a:r>
              <a:rPr lang="en-US" dirty="0" err="1"/>
              <a:t>mcedit</a:t>
            </a:r>
            <a:r>
              <a:rPr lang="en-US" dirty="0"/>
              <a:t>. This editor is included in the package with mc binary</a:t>
            </a:r>
            <a:r>
              <a:rPr lang="en-US" dirty="0" smtClean="0"/>
              <a:t>.</a:t>
            </a:r>
          </a:p>
          <a:p>
            <a:endParaRPr lang="en-US" dirty="0"/>
          </a:p>
          <a:p>
            <a:r>
              <a:rPr lang="en-US" b="1" dirty="0"/>
              <a:t>joe</a:t>
            </a:r>
            <a:r>
              <a:rPr lang="en-US" dirty="0"/>
              <a:t> - Known as Joe's Own Editor, it can be used to emulate some other editors</a:t>
            </a:r>
            <a:r>
              <a:rPr lang="en-US" dirty="0" smtClean="0"/>
              <a:t>.</a:t>
            </a:r>
          </a:p>
          <a:p>
            <a:endParaRPr lang="en-US" dirty="0"/>
          </a:p>
          <a:p>
            <a:r>
              <a:rPr lang="en-US" b="1" dirty="0"/>
              <a:t>vi</a:t>
            </a:r>
            <a:r>
              <a:rPr lang="en-US" dirty="0"/>
              <a:t> - This one was written by Bill Joy. There's also the </a:t>
            </a:r>
            <a:r>
              <a:rPr lang="en-US" b="1" dirty="0"/>
              <a:t>vim (Vi </a:t>
            </a:r>
            <a:r>
              <a:rPr lang="en-US" b="1" dirty="0" err="1"/>
              <a:t>IMproved</a:t>
            </a:r>
            <a:r>
              <a:rPr lang="en-US" b="1" dirty="0"/>
              <a:t>)</a:t>
            </a:r>
            <a:r>
              <a:rPr lang="en-US" dirty="0"/>
              <a:t> version available on practically every Linux system</a:t>
            </a:r>
          </a:p>
        </p:txBody>
      </p:sp>
    </p:spTree>
    <p:extLst>
      <p:ext uri="{BB962C8B-B14F-4D97-AF65-F5344CB8AC3E}">
        <p14:creationId xmlns:p14="http://schemas.microsoft.com/office/powerpoint/2010/main" val="114565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Vi/VIM</a:t>
            </a:r>
            <a:endParaRPr lang="en-US" dirty="0"/>
          </a:p>
        </p:txBody>
      </p:sp>
      <p:sp>
        <p:nvSpPr>
          <p:cNvPr id="3" name="Content Placeholder 2"/>
          <p:cNvSpPr>
            <a:spLocks noGrp="1"/>
          </p:cNvSpPr>
          <p:nvPr>
            <p:ph idx="1"/>
          </p:nvPr>
        </p:nvSpPr>
        <p:spPr/>
        <p:txBody>
          <a:bodyPr>
            <a:normAutofit fontScale="92500" lnSpcReduction="20000"/>
          </a:bodyPr>
          <a:lstStyle/>
          <a:p>
            <a:r>
              <a:rPr lang="en-US" dirty="0"/>
              <a:t>Editing a file in vi is done by issuing the command: </a:t>
            </a:r>
            <a:r>
              <a:rPr lang="en-US" b="1" dirty="0"/>
              <a:t>vi file-to-edit.txt  </a:t>
            </a:r>
            <a:r>
              <a:rPr lang="en-US" dirty="0"/>
              <a:t>(ex :</a:t>
            </a:r>
            <a:r>
              <a:rPr lang="en-US" b="1" dirty="0"/>
              <a:t> vi profile</a:t>
            </a:r>
            <a:r>
              <a:rPr lang="en-US" dirty="0" smtClean="0"/>
              <a:t>)</a:t>
            </a:r>
          </a:p>
          <a:p>
            <a:endParaRPr lang="en-US" dirty="0"/>
          </a:p>
          <a:p>
            <a:r>
              <a:rPr lang="en-US" dirty="0"/>
              <a:t>The vi editor has three modes, command mode, insert mode and command line mode.</a:t>
            </a:r>
          </a:p>
          <a:p>
            <a:pPr lvl="1"/>
            <a:r>
              <a:rPr lang="en-US" b="1" dirty="0"/>
              <a:t>Command mode:</a:t>
            </a:r>
            <a:r>
              <a:rPr lang="en-US" dirty="0"/>
              <a:t> letters or sequence of letters interactively command vi. Commands are case sensitive. The ESC key can end a command.</a:t>
            </a:r>
          </a:p>
          <a:p>
            <a:pPr lvl="1"/>
            <a:r>
              <a:rPr lang="en-US" b="1" dirty="0"/>
              <a:t>Insert mode:</a:t>
            </a:r>
            <a:r>
              <a:rPr lang="en-US" dirty="0"/>
              <a:t> Text is inserted. The ESC key ends insert mode and returns you to command mode. From </a:t>
            </a:r>
            <a:r>
              <a:rPr lang="en-US" i="1" dirty="0"/>
              <a:t>Command mode</a:t>
            </a:r>
            <a:r>
              <a:rPr lang="en-US" dirty="0"/>
              <a:t> you can enter </a:t>
            </a:r>
            <a:r>
              <a:rPr lang="en-US" i="1" dirty="0"/>
              <a:t>Insert mode</a:t>
            </a:r>
            <a:r>
              <a:rPr lang="en-US" dirty="0"/>
              <a:t> with the "</a:t>
            </a:r>
            <a:r>
              <a:rPr lang="en-US" dirty="0" err="1"/>
              <a:t>i</a:t>
            </a:r>
            <a:r>
              <a:rPr lang="en-US" dirty="0"/>
              <a:t>" (insert), "a" (insert after), "A" (insert at end of line), "o" (open new line after current line) or "O" (Open line above current line) commands</a:t>
            </a:r>
            <a:r>
              <a:rPr lang="en-US" dirty="0" smtClean="0"/>
              <a:t>.</a:t>
            </a:r>
          </a:p>
          <a:p>
            <a:pPr lvl="1"/>
            <a:r>
              <a:rPr lang="en-US" b="1" dirty="0"/>
              <a:t>Command line mode:</a:t>
            </a:r>
            <a:r>
              <a:rPr lang="en-US" dirty="0"/>
              <a:t> You enter this mode by typing ":" which puts the command line entry at the foot of the screen.</a:t>
            </a:r>
          </a:p>
          <a:p>
            <a:endParaRPr lang="en-US" dirty="0"/>
          </a:p>
        </p:txBody>
      </p:sp>
    </p:spTree>
    <p:extLst>
      <p:ext uri="{BB962C8B-B14F-4D97-AF65-F5344CB8AC3E}">
        <p14:creationId xmlns:p14="http://schemas.microsoft.com/office/powerpoint/2010/main" val="2306532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0</TotalTime>
  <Words>1007</Words>
  <Application>Microsoft Office PowerPoint</Application>
  <PresentationFormat>On-screen Show (4:3)</PresentationFormat>
  <Paragraphs>156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Apothecary</vt:lpstr>
      <vt:lpstr>Linux Basics ( course III )</vt:lpstr>
      <vt:lpstr>Course Content</vt:lpstr>
      <vt:lpstr>Schedule</vt:lpstr>
      <vt:lpstr>File permissions and ownership</vt:lpstr>
      <vt:lpstr>File permissions and ownership</vt:lpstr>
      <vt:lpstr>SUID, SGID &amp; Sticky bit</vt:lpstr>
      <vt:lpstr>Environmental Variables and User Profiles</vt:lpstr>
      <vt:lpstr>Text Editors</vt:lpstr>
      <vt:lpstr>Vi/VIM</vt:lpstr>
      <vt:lpstr>TeXt Processors</vt:lpstr>
      <vt:lpstr>Questions ?</vt:lpstr>
    </vt:vector>
  </TitlesOfParts>
  <Company>Atos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Basics</dc:title>
  <dc:creator>Ilie, Florentiu Constantin</dc:creator>
  <cp:lastModifiedBy>Ilie, Florentiu Constantin</cp:lastModifiedBy>
  <cp:revision>26</cp:revision>
  <dcterms:created xsi:type="dcterms:W3CDTF">2017-01-31T09:04:47Z</dcterms:created>
  <dcterms:modified xsi:type="dcterms:W3CDTF">2017-02-15T15:54:29Z</dcterms:modified>
</cp:coreProperties>
</file>