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6" r:id="rId5"/>
    <p:sldId id="267" r:id="rId6"/>
    <p:sldId id="268" r:id="rId7"/>
    <p:sldId id="270" r:id="rId8"/>
    <p:sldId id="271" r:id="rId9"/>
    <p:sldId id="272" r:id="rId10"/>
    <p:sldId id="273" r:id="rId11"/>
    <p:sldId id="275" r:id="rId12"/>
    <p:sldId id="274" r:id="rId13"/>
    <p:sldId id="277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04" y="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26940B7-2224-486D-9296-38F8EBB31AE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Florentiu Ilie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Startup Course</a:t>
            </a:r>
            <a:endParaRPr lang="en-US" dirty="0"/>
          </a:p>
        </p:txBody>
      </p:sp>
      <p:pic>
        <p:nvPicPr>
          <p:cNvPr id="5123" name="Picture 3" descr="C:\Users\A412171\Desktop\tux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221088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A412171\Desktop\Untitl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996952"/>
            <a:ext cx="1152128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64045" y="3439743"/>
            <a:ext cx="1372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 am root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6962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5047344"/>
              </p:ext>
            </p:extLst>
          </p:nvPr>
        </p:nvGraphicFramePr>
        <p:xfrm>
          <a:off x="323528" y="1700808"/>
          <a:ext cx="8496944" cy="48245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9267"/>
                <a:gridCol w="6457677"/>
              </a:tblGrid>
              <a:tr h="1629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Command</a:t>
                      </a:r>
                      <a:endParaRPr lang="en-US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64" marR="5264" marT="5264" marB="52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Description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64" marR="5264" marT="5264" marB="5264" anchor="ctr"/>
                </a:tc>
              </a:tr>
              <a:tr h="3130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cat [filename]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64" marR="5264" marT="5264" marB="52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Display file’s contents to the standard output device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(usually your monitor).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64" marR="5264" marT="5264" marB="5264" anchor="ctr"/>
                </a:tc>
              </a:tr>
              <a:tr h="1629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clear</a:t>
                      </a:r>
                      <a:endParaRPr lang="en-US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64" marR="5264" marT="5264" marB="52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Clear a command line screen/window for a fresh start.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64" marR="5264" marT="5264" marB="5264" anchor="ctr"/>
                </a:tc>
              </a:tr>
              <a:tr h="1629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cp [options] source destination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64" marR="5264" marT="5264" marB="52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Copy files and directories.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64" marR="5264" marT="5264" marB="5264" anchor="ctr"/>
                </a:tc>
              </a:tr>
              <a:tr h="1629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date [options]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64" marR="5264" marT="5264" marB="52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Display or set the system date and time.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64" marR="5264" marT="5264" marB="5264" anchor="ctr"/>
                </a:tc>
              </a:tr>
              <a:tr h="1629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df [options]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64" marR="5264" marT="5264" marB="52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Display used and available disk space.</a:t>
                      </a:r>
                      <a:endParaRPr lang="en-US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64" marR="5264" marT="5264" marB="5264" anchor="ctr"/>
                </a:tc>
              </a:tr>
              <a:tr h="1629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du [options]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64" marR="5264" marT="5264" marB="52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Show how much space each file takes up.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64" marR="5264" marT="5264" marB="5264" anchor="ctr"/>
                </a:tc>
              </a:tr>
              <a:tr h="1629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file [options] filename</a:t>
                      </a:r>
                      <a:endParaRPr lang="en-US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64" marR="5264" marT="5264" marB="52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Determine what type of data is within a file.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64" marR="5264" marT="5264" marB="5264" anchor="ctr"/>
                </a:tc>
              </a:tr>
              <a:tr h="1629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find [pathname] [expression]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64" marR="5264" marT="5264" marB="52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Search for files matching a provided pattern.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64" marR="5264" marT="5264" marB="5264" anchor="ctr"/>
                </a:tc>
              </a:tr>
              <a:tr h="1629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grep [options] pattern [filesname]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64" marR="5264" marT="5264" marB="52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Search files or output for a particular pattern.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64" marR="5264" marT="5264" marB="5264" anchor="ctr"/>
                </a:tc>
              </a:tr>
              <a:tr h="1629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kill [options] pid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64" marR="5264" marT="5264" marB="52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Stop a process. If the process refuses to stop, use kill -9 pid.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64" marR="5264" marT="5264" marB="5264" anchor="ctr"/>
                </a:tc>
              </a:tr>
              <a:tr h="1629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less [options] [filename]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64" marR="5264" marT="5264" marB="52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View the contents of a file one page at a time.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64" marR="5264" marT="5264" marB="5264" anchor="ctr"/>
                </a:tc>
              </a:tr>
              <a:tr h="1629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ln [options] source [destination]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64" marR="5264" marT="5264" marB="52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Create a shortcut.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64" marR="5264" marT="5264" marB="5264" anchor="ctr"/>
                </a:tc>
              </a:tr>
              <a:tr h="3130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locate filename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64" marR="5264" marT="5264" marB="52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Search a copy of your filesystem for the specified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filename.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64" marR="5264" marT="5264" marB="5264" anchor="ctr"/>
                </a:tc>
              </a:tr>
              <a:tr h="1629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ls [options]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64" marR="5264" marT="5264" marB="52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List directory contents.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64" marR="5264" marT="5264" marB="5264" anchor="ctr"/>
                </a:tc>
              </a:tr>
              <a:tr h="1629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man [command]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64" marR="5264" marT="5264" marB="52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Display the help information for the specified command.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64" marR="5264" marT="5264" marB="5264" anchor="ctr"/>
                </a:tc>
              </a:tr>
              <a:tr h="1629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mkdir [options] directory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64" marR="5264" marT="5264" marB="52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Create a new directory.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64" marR="5264" marT="5264" marB="5264" anchor="ctr"/>
                </a:tc>
              </a:tr>
              <a:tr h="1629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mv [options] source destination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64" marR="5264" marT="5264" marB="52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Rename or move file(s) or directories.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64" marR="5264" marT="5264" marB="5264" anchor="ctr"/>
                </a:tc>
              </a:tr>
              <a:tr h="1629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 err="1">
                          <a:effectLst/>
                        </a:rPr>
                        <a:t>pwd</a:t>
                      </a:r>
                      <a:endParaRPr lang="en-US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64" marR="5264" marT="5264" marB="52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Display the pathname for the current directory.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64" marR="5264" marT="5264" marB="5264" anchor="ctr"/>
                </a:tc>
              </a:tr>
              <a:tr h="1629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rm [options] directory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64" marR="5264" marT="5264" marB="52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Remove (delete) file(s) and/or directories.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64" marR="5264" marT="5264" marB="5264" anchor="ctr"/>
                </a:tc>
              </a:tr>
              <a:tr h="1629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rmdir [options] directory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64" marR="5264" marT="5264" marB="52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Delete empty directories.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64" marR="5264" marT="5264" marB="5264" anchor="ctr"/>
                </a:tc>
              </a:tr>
              <a:tr h="3130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ssh [options] user@machine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64" marR="5264" marT="5264" marB="52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Remotely log in to another Linux machine, over the network.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Leave an ssh session by typing exit.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64" marR="5264" marT="5264" marB="5264" anchor="ctr"/>
                </a:tc>
              </a:tr>
              <a:tr h="3130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tail [options] [filename]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64" marR="5264" marT="5264" marB="52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Display the last n lines of a file (the default is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10).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64" marR="5264" marT="5264" marB="5264" anchor="ctr"/>
                </a:tc>
              </a:tr>
              <a:tr h="3130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top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64" marR="5264" marT="5264" marB="52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Displays the resources being used on your system. Press q to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exit.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64" marR="5264" marT="5264" marB="5264" anchor="ctr"/>
                </a:tc>
              </a:tr>
              <a:tr h="1629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touch filename</a:t>
                      </a:r>
                      <a:endParaRPr lang="en-U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64" marR="5264" marT="5264" marB="526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Create an empty file with the specified name.</a:t>
                      </a:r>
                      <a:endParaRPr lang="en-US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64" marR="5264" marT="5264" marB="5264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93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 process is created in memory when a program or command is executed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A unique identification number, known as process identification (PID), is allocated to </a:t>
            </a:r>
            <a:r>
              <a:rPr lang="en-US" sz="1600" dirty="0" smtClean="0"/>
              <a:t>it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Process States: running, waiting, sleeping, stopped and zombie.</a:t>
            </a:r>
          </a:p>
          <a:p>
            <a:r>
              <a:rPr lang="en-US" sz="1600" dirty="0"/>
              <a:t>Stop/Terminate a process: kill -9 </a:t>
            </a:r>
            <a:r>
              <a:rPr lang="en-US" sz="1600" dirty="0" err="1"/>
              <a:t>PID_name</a:t>
            </a:r>
            <a:endParaRPr lang="en-US" sz="1600" dirty="0"/>
          </a:p>
          <a:p>
            <a:r>
              <a:rPr lang="en-US" sz="1600" dirty="0" smtClean="0"/>
              <a:t>A </a:t>
            </a:r>
            <a:r>
              <a:rPr lang="en-US" sz="1600" dirty="0"/>
              <a:t>process is any program, application or command that runs on the system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commands:</a:t>
            </a:r>
          </a:p>
          <a:p>
            <a:pPr lvl="1"/>
            <a:r>
              <a:rPr lang="en-US" sz="1600" dirty="0" err="1" smtClean="0"/>
              <a:t>ps</a:t>
            </a:r>
            <a:r>
              <a:rPr lang="en-US" sz="1600" dirty="0" smtClean="0"/>
              <a:t> –</a:t>
            </a:r>
            <a:r>
              <a:rPr lang="en-US" sz="1600" dirty="0" err="1" smtClean="0"/>
              <a:t>ef</a:t>
            </a:r>
            <a:r>
              <a:rPr lang="en-US" sz="1600" dirty="0" smtClean="0"/>
              <a:t> ( equivalent to task manager on windows )</a:t>
            </a:r>
          </a:p>
          <a:p>
            <a:pPr lvl="1"/>
            <a:r>
              <a:rPr lang="en-US" sz="1600" dirty="0" smtClean="0"/>
              <a:t>top</a:t>
            </a:r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547664" y="4304417"/>
            <a:ext cx="6192688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/>
              <a:t>top - 14:06:49 up 299 days,  9:34, </a:t>
            </a:r>
            <a:r>
              <a:rPr lang="en-US" sz="1300" b="1" dirty="0"/>
              <a:t>309 users</a:t>
            </a:r>
            <a:r>
              <a:rPr lang="en-US" sz="1300" dirty="0"/>
              <a:t>,  </a:t>
            </a:r>
            <a:r>
              <a:rPr lang="en-US" sz="1300" b="1" dirty="0"/>
              <a:t>load average</a:t>
            </a:r>
            <a:r>
              <a:rPr lang="en-US" sz="1300" dirty="0"/>
              <a:t>: 3.23, 3.70, 4.92</a:t>
            </a:r>
          </a:p>
          <a:p>
            <a:r>
              <a:rPr lang="en-US" sz="1300" b="1" dirty="0"/>
              <a:t>Tasks:</a:t>
            </a:r>
            <a:r>
              <a:rPr lang="en-US" sz="1300" dirty="0"/>
              <a:t> 3236 total,   4 running, 3231 sleeping,   0 stopped,   1 zombie</a:t>
            </a:r>
          </a:p>
          <a:p>
            <a:r>
              <a:rPr lang="en-US" sz="1300" b="1" dirty="0" err="1"/>
              <a:t>Cpu</a:t>
            </a:r>
            <a:r>
              <a:rPr lang="en-US" sz="1300" b="1" dirty="0"/>
              <a:t>(s)</a:t>
            </a:r>
            <a:r>
              <a:rPr lang="en-US" sz="1300" dirty="0"/>
              <a:t>: 18.9%us,  1.0%sy,  0.0%ni, 79.7%id,  0.2%wa,  0.0%hi,  0.2%si,  0.0%st</a:t>
            </a:r>
          </a:p>
          <a:p>
            <a:r>
              <a:rPr lang="en-US" sz="1300" b="1" dirty="0"/>
              <a:t>Mem</a:t>
            </a:r>
            <a:r>
              <a:rPr lang="en-US" sz="1300" dirty="0"/>
              <a:t>:  49447872k total, 49185324k used,   262548k free,   541036k buffers</a:t>
            </a:r>
          </a:p>
          <a:p>
            <a:r>
              <a:rPr lang="en-US" sz="1300" b="1" dirty="0"/>
              <a:t>Swap</a:t>
            </a:r>
            <a:r>
              <a:rPr lang="en-US" sz="1300" dirty="0"/>
              <a:t>:  2048248k total,      204k used,  2048044k free, 39704080k cached</a:t>
            </a:r>
          </a:p>
          <a:p>
            <a:endParaRPr lang="en-US" sz="1300" dirty="0"/>
          </a:p>
          <a:p>
            <a:r>
              <a:rPr lang="en-US" sz="1300" dirty="0"/>
              <a:t>  PID USER      PR  NI  VIRT  RES  SHR S %CPU %MEM    TIME+  COMMAND</a:t>
            </a:r>
          </a:p>
          <a:p>
            <a:r>
              <a:rPr lang="en-US" sz="1300" dirty="0"/>
              <a:t> 8910 s245235   25   0  353m 345m 1012 R 100.0  0.7  50259:50 conssh.sh</a:t>
            </a:r>
          </a:p>
          <a:p>
            <a:r>
              <a:rPr lang="en-US" sz="1300" dirty="0"/>
              <a:t>15983 a170232   25   0  199m 192m 1012 R 100.0  0.4  20333:51 conssh.sh</a:t>
            </a:r>
          </a:p>
          <a:p>
            <a:r>
              <a:rPr lang="en-US" sz="1300" dirty="0"/>
              <a:t>22385 a157164   25   0  233m 226m 1012 R 100.0  0.5  16024:12 conssh.sh</a:t>
            </a:r>
          </a:p>
          <a:p>
            <a:r>
              <a:rPr lang="en-US" sz="1300" dirty="0"/>
              <a:t>12581 a412171   15   0 15152 3532  840 R  2.9  0.0   0:00.69 top</a:t>
            </a:r>
          </a:p>
        </p:txBody>
      </p:sp>
    </p:spTree>
    <p:extLst>
      <p:ext uri="{BB962C8B-B14F-4D97-AF65-F5344CB8AC3E}">
        <p14:creationId xmlns:p14="http://schemas.microsoft.com/office/powerpoint/2010/main" val="95000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Mounting is the act of associating a storage device to a particular location in the directory </a:t>
            </a:r>
            <a:r>
              <a:rPr lang="en-US" dirty="0" smtClean="0"/>
              <a:t>tree.</a:t>
            </a:r>
          </a:p>
          <a:p>
            <a:r>
              <a:rPr lang="en-US" dirty="0"/>
              <a:t>Besides filesystems on partitions, floppy disks, and CDs, there are other types of </a:t>
            </a:r>
            <a:r>
              <a:rPr lang="en-US" dirty="0" smtClean="0"/>
              <a:t>filesystems.</a:t>
            </a:r>
          </a:p>
          <a:p>
            <a:pPr lvl="1"/>
            <a:r>
              <a:rPr lang="en-US" dirty="0" err="1" smtClean="0"/>
              <a:t>tmpfs</a:t>
            </a:r>
            <a:r>
              <a:rPr lang="en-US" dirty="0" smtClean="0"/>
              <a:t> – virtual memory filesystem</a:t>
            </a:r>
          </a:p>
          <a:p>
            <a:pPr lvl="1"/>
            <a:r>
              <a:rPr lang="en-US" dirty="0" err="1" smtClean="0"/>
              <a:t>nfs</a:t>
            </a:r>
            <a:endParaRPr lang="en-US" dirty="0" smtClean="0"/>
          </a:p>
          <a:p>
            <a:pPr lvl="1"/>
            <a:r>
              <a:rPr lang="en-US" dirty="0" err="1" smtClean="0"/>
              <a:t>cifs</a:t>
            </a:r>
            <a:endParaRPr lang="en-US" dirty="0" smtClean="0"/>
          </a:p>
          <a:p>
            <a:pPr lvl="1"/>
            <a:r>
              <a:rPr lang="en-US" dirty="0" smtClean="0"/>
              <a:t>standard </a:t>
            </a:r>
            <a:r>
              <a:rPr lang="en-US" dirty="0" err="1" smtClean="0"/>
              <a:t>linux</a:t>
            </a:r>
            <a:r>
              <a:rPr lang="en-US" dirty="0" smtClean="0"/>
              <a:t> filesystem types: ext2/3/4, </a:t>
            </a:r>
            <a:r>
              <a:rPr lang="en-US" dirty="0" err="1" smtClean="0"/>
              <a:t>xfs</a:t>
            </a:r>
            <a:endParaRPr lang="en-US" dirty="0" smtClean="0"/>
          </a:p>
          <a:p>
            <a:r>
              <a:rPr lang="en-US" dirty="0" smtClean="0"/>
              <a:t>commands:</a:t>
            </a:r>
          </a:p>
          <a:p>
            <a:pPr lvl="1"/>
            <a:r>
              <a:rPr lang="en-US" dirty="0" smtClean="0"/>
              <a:t>mount</a:t>
            </a:r>
          </a:p>
          <a:p>
            <a:pPr lvl="1"/>
            <a:r>
              <a:rPr lang="en-US" dirty="0" err="1" smtClean="0"/>
              <a:t>df</a:t>
            </a:r>
            <a:r>
              <a:rPr lang="en-US" dirty="0" smtClean="0"/>
              <a:t> -h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5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tools: 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Editing a file in vi is done by issuing the command: </a:t>
            </a:r>
            <a:r>
              <a:rPr lang="en-US" b="1" dirty="0"/>
              <a:t>vi file-to-edit.txt  </a:t>
            </a:r>
            <a:r>
              <a:rPr lang="en-US" dirty="0"/>
              <a:t>(ex :</a:t>
            </a:r>
            <a:r>
              <a:rPr lang="en-US" b="1" dirty="0"/>
              <a:t> vi profile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The vi editor has three modes, command mode, insert mode and command line mode.</a:t>
            </a:r>
          </a:p>
          <a:p>
            <a:pPr lvl="1"/>
            <a:r>
              <a:rPr lang="en-US" b="1" dirty="0"/>
              <a:t>Command mode:</a:t>
            </a:r>
            <a:r>
              <a:rPr lang="en-US" dirty="0"/>
              <a:t> letters or sequence of letters interactively command vi. Commands are case sensitive. The ESC key can end a command.</a:t>
            </a:r>
          </a:p>
          <a:p>
            <a:pPr lvl="1"/>
            <a:r>
              <a:rPr lang="en-US" b="1" dirty="0"/>
              <a:t>Insert mode:</a:t>
            </a:r>
            <a:r>
              <a:rPr lang="en-US" dirty="0"/>
              <a:t> Text is inserted. The ESC key ends insert mode and returns you to command mode. From </a:t>
            </a:r>
            <a:r>
              <a:rPr lang="en-US" i="1" dirty="0"/>
              <a:t>Command mode</a:t>
            </a:r>
            <a:r>
              <a:rPr lang="en-US" dirty="0"/>
              <a:t> you can enter </a:t>
            </a:r>
            <a:r>
              <a:rPr lang="en-US" i="1" dirty="0"/>
              <a:t>Insert mode</a:t>
            </a:r>
            <a:r>
              <a:rPr lang="en-US" dirty="0"/>
              <a:t> with the "</a:t>
            </a:r>
            <a:r>
              <a:rPr lang="en-US" dirty="0" err="1"/>
              <a:t>i</a:t>
            </a:r>
            <a:r>
              <a:rPr lang="en-US" dirty="0"/>
              <a:t>" (insert), "a" (insert after), "A" (insert at end of line), "o" (open new line after current line) or "O" (Open line above current line) commands</a:t>
            </a:r>
            <a:r>
              <a:rPr lang="en-US" dirty="0" smtClean="0"/>
              <a:t>.</a:t>
            </a:r>
          </a:p>
          <a:p>
            <a:pPr lvl="1"/>
            <a:r>
              <a:rPr lang="en-US" b="1" dirty="0"/>
              <a:t>Command line mode:</a:t>
            </a:r>
            <a:r>
              <a:rPr lang="en-US" dirty="0"/>
              <a:t> You enter this mode by typing ":" which puts the command line entry at the foot of the screen.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01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A412171\OneDrive - Atos\1. ATM\99. automation\2. Linux Basics + Advanced\Plan 2017\Presentation\stuff\tux_pictures_tux_linux_wallpapers_with_the_last_question-oth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" y="0"/>
            <a:ext cx="9084501" cy="681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77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4475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Linux ?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Login/Logout</a:t>
            </a:r>
          </a:p>
          <a:p>
            <a:r>
              <a:rPr lang="en-US" dirty="0" smtClean="0"/>
              <a:t>The shell</a:t>
            </a:r>
          </a:p>
          <a:p>
            <a:r>
              <a:rPr lang="en-US" dirty="0"/>
              <a:t>U</a:t>
            </a:r>
            <a:r>
              <a:rPr lang="en-US" dirty="0" smtClean="0"/>
              <a:t>sers</a:t>
            </a:r>
          </a:p>
          <a:p>
            <a:r>
              <a:rPr lang="en-US" dirty="0" smtClean="0"/>
              <a:t>SUDO &amp; SU</a:t>
            </a:r>
            <a:endParaRPr lang="en-US" dirty="0" smtClean="0"/>
          </a:p>
          <a:p>
            <a:r>
              <a:rPr lang="en-US" dirty="0" smtClean="0"/>
              <a:t>Moving around (through directories)</a:t>
            </a:r>
          </a:p>
          <a:p>
            <a:r>
              <a:rPr lang="en-US" dirty="0" smtClean="0"/>
              <a:t>Basic Commands</a:t>
            </a:r>
          </a:p>
          <a:p>
            <a:r>
              <a:rPr lang="en-US" dirty="0" smtClean="0"/>
              <a:t>Processes</a:t>
            </a:r>
            <a:endParaRPr lang="en-US" dirty="0" smtClean="0"/>
          </a:p>
          <a:p>
            <a:r>
              <a:rPr lang="en-US" dirty="0" smtClean="0"/>
              <a:t>Mounts</a:t>
            </a:r>
          </a:p>
          <a:p>
            <a:r>
              <a:rPr lang="en-US" dirty="0" smtClean="0"/>
              <a:t>Editing tools: vi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917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Linux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1600" dirty="0"/>
              <a:t>Linux is a free computer operating system </a:t>
            </a:r>
            <a:r>
              <a:rPr lang="en-US" sz="1600" dirty="0" smtClean="0"/>
              <a:t>similar </a:t>
            </a:r>
            <a:r>
              <a:rPr lang="en-US" sz="1600" dirty="0"/>
              <a:t>to the UNIX operating system in terms of concepts, features and </a:t>
            </a:r>
            <a:r>
              <a:rPr lang="en-US" sz="1600" dirty="0" smtClean="0"/>
              <a:t>functionality =&gt; </a:t>
            </a:r>
            <a:r>
              <a:rPr lang="en-US" sz="1600" b="1" u="sng" dirty="0" smtClean="0"/>
              <a:t>UNIX-like </a:t>
            </a:r>
            <a:r>
              <a:rPr lang="en-US" sz="1600" b="1" u="sng" dirty="0"/>
              <a:t>operating </a:t>
            </a:r>
            <a:r>
              <a:rPr lang="en-US" sz="1600" b="1" u="sng" dirty="0" smtClean="0"/>
              <a:t>system</a:t>
            </a:r>
          </a:p>
          <a:p>
            <a:pPr marL="114300" indent="0">
              <a:buNone/>
            </a:pPr>
            <a:endParaRPr lang="en-US" sz="1600" dirty="0" smtClean="0"/>
          </a:p>
          <a:p>
            <a:r>
              <a:rPr lang="en-US" sz="1600" dirty="0" smtClean="0"/>
              <a:t>Other characteristics:</a:t>
            </a:r>
          </a:p>
          <a:p>
            <a:pPr lvl="1"/>
            <a:r>
              <a:rPr lang="en-US" sz="1200" dirty="0" smtClean="0"/>
              <a:t>open </a:t>
            </a:r>
            <a:r>
              <a:rPr lang="en-US" sz="1200" dirty="0"/>
              <a:t>source operating </a:t>
            </a:r>
            <a:r>
              <a:rPr lang="en-US" sz="1200" dirty="0" smtClean="0"/>
              <a:t>system </a:t>
            </a:r>
          </a:p>
          <a:p>
            <a:pPr lvl="1"/>
            <a:r>
              <a:rPr lang="en-US" sz="1200" dirty="0" smtClean="0"/>
              <a:t>is similar to other operating systems you may have used before, such as Windows, OS X</a:t>
            </a:r>
          </a:p>
          <a:p>
            <a:pPr lvl="1"/>
            <a:r>
              <a:rPr lang="en-US" sz="1200" dirty="0" smtClean="0"/>
              <a:t>has </a:t>
            </a:r>
            <a:r>
              <a:rPr lang="en-US" sz="1200" dirty="0"/>
              <a:t>a graphical </a:t>
            </a:r>
            <a:r>
              <a:rPr lang="en-US" sz="1200" dirty="0" smtClean="0"/>
              <a:t>interface ( GUI ) – graphical user interface </a:t>
            </a:r>
          </a:p>
          <a:p>
            <a:pPr lvl="2"/>
            <a:r>
              <a:rPr lang="en-US" sz="1200" dirty="0" smtClean="0"/>
              <a:t>graphical server = sub-system that displays the graphics on the monitor ( known as X server or just “X” )</a:t>
            </a:r>
          </a:p>
          <a:p>
            <a:pPr lvl="2"/>
            <a:endParaRPr lang="en-US" sz="1200" dirty="0" smtClean="0"/>
          </a:p>
          <a:p>
            <a:pPr lvl="1"/>
            <a:r>
              <a:rPr lang="en-US" sz="1200" dirty="0" smtClean="0"/>
              <a:t>Unix developed </a:t>
            </a:r>
            <a:r>
              <a:rPr lang="en-US" sz="1200" dirty="0"/>
              <a:t>in the 1970s at Bell </a:t>
            </a:r>
            <a:r>
              <a:rPr lang="en-US" sz="1200" dirty="0" smtClean="0"/>
              <a:t>Labs</a:t>
            </a:r>
          </a:p>
          <a:p>
            <a:pPr lvl="1"/>
            <a:r>
              <a:rPr lang="en-US" sz="1200" dirty="0"/>
              <a:t>Linux was created in 1991 by Linus </a:t>
            </a:r>
            <a:r>
              <a:rPr lang="en-US" sz="1200" dirty="0" smtClean="0"/>
              <a:t>Torvalds</a:t>
            </a:r>
          </a:p>
          <a:p>
            <a:pPr lvl="1"/>
            <a:r>
              <a:rPr lang="en-US" sz="1200" dirty="0" smtClean="0"/>
              <a:t>known products: </a:t>
            </a:r>
            <a:r>
              <a:rPr lang="en-US" sz="1200" dirty="0" err="1" smtClean="0"/>
              <a:t>Redhat</a:t>
            </a:r>
            <a:r>
              <a:rPr lang="en-US" sz="1200" dirty="0" smtClean="0"/>
              <a:t>/CentOS, </a:t>
            </a:r>
            <a:r>
              <a:rPr lang="en-US" sz="1200" dirty="0" err="1" smtClean="0"/>
              <a:t>Suse</a:t>
            </a:r>
            <a:r>
              <a:rPr lang="en-US" sz="1200" dirty="0" smtClean="0"/>
              <a:t>/</a:t>
            </a:r>
            <a:r>
              <a:rPr lang="en-US" sz="1200" dirty="0" err="1" smtClean="0"/>
              <a:t>Opensuse</a:t>
            </a:r>
            <a:r>
              <a:rPr lang="en-US" sz="1200" dirty="0" smtClean="0"/>
              <a:t>, </a:t>
            </a:r>
            <a:r>
              <a:rPr lang="en-US" sz="1200" dirty="0"/>
              <a:t>U</a:t>
            </a:r>
            <a:r>
              <a:rPr lang="en-US" sz="1200" dirty="0" smtClean="0"/>
              <a:t>buntu, </a:t>
            </a:r>
            <a:r>
              <a:rPr lang="en-US" sz="1200" dirty="0" err="1"/>
              <a:t>D</a:t>
            </a:r>
            <a:r>
              <a:rPr lang="en-US" sz="1200" dirty="0" err="1" smtClean="0"/>
              <a:t>ebian</a:t>
            </a:r>
            <a:endParaRPr lang="en-US" sz="1200" dirty="0"/>
          </a:p>
          <a:p>
            <a:pPr lvl="1"/>
            <a:r>
              <a:rPr lang="en-US" sz="1200" dirty="0" smtClean="0"/>
              <a:t>tux: </a:t>
            </a:r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  <a:p>
            <a:pPr lvl="1"/>
            <a:r>
              <a:rPr lang="en-US" sz="1200" dirty="0" smtClean="0"/>
              <a:t>daemons = services</a:t>
            </a:r>
          </a:p>
          <a:p>
            <a:pPr lvl="1"/>
            <a:r>
              <a:rPr lang="en-US" sz="1200" dirty="0" smtClean="0"/>
              <a:t>the shell = command process that allows you to control the computer</a:t>
            </a:r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</p:txBody>
      </p:sp>
      <p:pic>
        <p:nvPicPr>
          <p:cNvPr id="4" name="Picture 5" descr="C:\Users\A412171\Desktop\220px-Tu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501" y="4509119"/>
            <a:ext cx="913180" cy="108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90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Login/logout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can be done directly on the server ( own console ) or remote through adapted programs ( putty, </a:t>
            </a:r>
            <a:r>
              <a:rPr lang="en-US" dirty="0" err="1" smtClean="0"/>
              <a:t>mobaxterm</a:t>
            </a:r>
            <a:r>
              <a:rPr lang="en-US" dirty="0" smtClean="0"/>
              <a:t> 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729098"/>
            <a:ext cx="3716621" cy="357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48" y="3140968"/>
            <a:ext cx="4013182" cy="274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73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The </a:t>
            </a:r>
            <a:r>
              <a:rPr lang="ro-RO" dirty="0" err="1"/>
              <a:t>shell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interface</a:t>
            </a:r>
            <a:r>
              <a:rPr lang="ro-RO" dirty="0"/>
              <a:t> </a:t>
            </a:r>
            <a:r>
              <a:rPr lang="ro-RO" dirty="0" err="1"/>
              <a:t>between</a:t>
            </a:r>
            <a:r>
              <a:rPr lang="ro-RO" dirty="0"/>
              <a:t> a </a:t>
            </a:r>
            <a:r>
              <a:rPr lang="ro-RO" dirty="0" err="1"/>
              <a:t>user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kernel</a:t>
            </a:r>
            <a:r>
              <a:rPr lang="ro-RO" dirty="0"/>
              <a:t>. </a:t>
            </a:r>
            <a:r>
              <a:rPr lang="ro-RO" dirty="0" err="1"/>
              <a:t>User</a:t>
            </a:r>
            <a:r>
              <a:rPr lang="ro-RO" dirty="0"/>
              <a:t> </a:t>
            </a:r>
            <a:r>
              <a:rPr lang="ro-RO" dirty="0" err="1"/>
              <a:t>provides</a:t>
            </a:r>
            <a:r>
              <a:rPr lang="ro-RO" dirty="0"/>
              <a:t> </a:t>
            </a:r>
            <a:r>
              <a:rPr lang="ro-RO" dirty="0" err="1"/>
              <a:t>instructions</a:t>
            </a:r>
            <a:r>
              <a:rPr lang="ro-RO" dirty="0"/>
              <a:t> (</a:t>
            </a:r>
            <a:r>
              <a:rPr lang="ro-RO" dirty="0" err="1"/>
              <a:t>commands</a:t>
            </a:r>
            <a:r>
              <a:rPr lang="ro-RO" dirty="0"/>
              <a:t>)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shell</a:t>
            </a:r>
            <a:r>
              <a:rPr lang="ro-RO" dirty="0"/>
              <a:t>, </a:t>
            </a:r>
            <a:r>
              <a:rPr lang="ro-RO" dirty="0" err="1"/>
              <a:t>which</a:t>
            </a:r>
            <a:r>
              <a:rPr lang="ro-RO" dirty="0"/>
              <a:t> are </a:t>
            </a:r>
            <a:r>
              <a:rPr lang="ro-RO" dirty="0" err="1"/>
              <a:t>interpreted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passed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kernel</a:t>
            </a:r>
            <a:r>
              <a:rPr lang="ro-RO" dirty="0"/>
              <a:t> for </a:t>
            </a:r>
            <a:r>
              <a:rPr lang="ro-RO" dirty="0" err="1" smtClean="0"/>
              <a:t>processing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21546"/>
            <a:ext cx="2605129" cy="2659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044184"/>
              </p:ext>
            </p:extLst>
          </p:nvPr>
        </p:nvGraphicFramePr>
        <p:xfrm>
          <a:off x="899592" y="3672202"/>
          <a:ext cx="5256582" cy="2637118"/>
        </p:xfrm>
        <a:graphic>
          <a:graphicData uri="http://schemas.openxmlformats.org/drawingml/2006/table">
            <a:tbl>
              <a:tblPr/>
              <a:tblGrid>
                <a:gridCol w="1752194"/>
                <a:gridCol w="1128125"/>
                <a:gridCol w="2376263"/>
              </a:tblGrid>
              <a:tr h="188846">
                <a:tc>
                  <a:txBody>
                    <a:bodyPr/>
                    <a:lstStyle/>
                    <a:p>
                      <a:r>
                        <a:rPr lang="en-US" sz="900" dirty="0"/>
                        <a:t>Name of shell</a:t>
                      </a:r>
                    </a:p>
                  </a:txBody>
                  <a:tcPr marL="45346" marR="45346" marT="22673" marB="22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Command name</a:t>
                      </a:r>
                    </a:p>
                  </a:txBody>
                  <a:tcPr marL="45346" marR="45346" marT="22673" marB="22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Description</a:t>
                      </a:r>
                    </a:p>
                  </a:txBody>
                  <a:tcPr marL="45346" marR="45346" marT="22673" marB="22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3483">
                <a:tc>
                  <a:txBody>
                    <a:bodyPr/>
                    <a:lstStyle/>
                    <a:p>
                      <a:r>
                        <a:rPr lang="en-US" sz="900"/>
                        <a:t>Bourne shell</a:t>
                      </a:r>
                    </a:p>
                  </a:txBody>
                  <a:tcPr marL="45346" marR="45346" marT="22673" marB="22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sh</a:t>
                      </a:r>
                    </a:p>
                  </a:txBody>
                  <a:tcPr marL="45346" marR="45346" marT="22673" marB="22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The most basic shell available on all UNIX systems</a:t>
                      </a:r>
                    </a:p>
                  </a:txBody>
                  <a:tcPr marL="45346" marR="45346" marT="22673" marB="22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3483">
                <a:tc>
                  <a:txBody>
                    <a:bodyPr/>
                    <a:lstStyle/>
                    <a:p>
                      <a:r>
                        <a:rPr lang="en-US" sz="900"/>
                        <a:t>Korn Shell</a:t>
                      </a:r>
                    </a:p>
                  </a:txBody>
                  <a:tcPr marL="45346" marR="45346" marT="22673" marB="22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ksh / pdksh</a:t>
                      </a:r>
                    </a:p>
                  </a:txBody>
                  <a:tcPr marL="45346" marR="45346" marT="22673" marB="22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Based on the Bourne shell with enhancements</a:t>
                      </a:r>
                    </a:p>
                  </a:txBody>
                  <a:tcPr marL="45346" marR="45346" marT="22673" marB="22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3483">
                <a:tc>
                  <a:txBody>
                    <a:bodyPr/>
                    <a:lstStyle/>
                    <a:p>
                      <a:r>
                        <a:rPr lang="en-US" sz="900"/>
                        <a:t>C Shell</a:t>
                      </a:r>
                    </a:p>
                  </a:txBody>
                  <a:tcPr marL="45346" marR="45346" marT="22673" marB="22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csh</a:t>
                      </a:r>
                    </a:p>
                  </a:txBody>
                  <a:tcPr marL="45346" marR="45346" marT="22673" marB="22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Similar to the C programming language in syntax</a:t>
                      </a:r>
                    </a:p>
                  </a:txBody>
                  <a:tcPr marL="45346" marR="45346" marT="22673" marB="22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38977">
                <a:tc>
                  <a:txBody>
                    <a:bodyPr/>
                    <a:lstStyle/>
                    <a:p>
                      <a:r>
                        <a:rPr lang="en-US" sz="900"/>
                        <a:t>Bash Shell</a:t>
                      </a:r>
                    </a:p>
                  </a:txBody>
                  <a:tcPr marL="45346" marR="45346" marT="22673" marB="22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bash</a:t>
                      </a:r>
                    </a:p>
                  </a:txBody>
                  <a:tcPr marL="45346" marR="45346" marT="22673" marB="22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Bourne Again Shell combines the advantages of the Korn Shell and the C Shell. The default on most Linux distributions.</a:t>
                      </a:r>
                    </a:p>
                  </a:txBody>
                  <a:tcPr marL="45346" marR="45346" marT="22673" marB="22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8846">
                <a:tc>
                  <a:txBody>
                    <a:bodyPr/>
                    <a:lstStyle/>
                    <a:p>
                      <a:r>
                        <a:rPr lang="en-US" sz="900" dirty="0" err="1"/>
                        <a:t>tcsh</a:t>
                      </a:r>
                      <a:endParaRPr lang="en-US" sz="900" dirty="0"/>
                    </a:p>
                  </a:txBody>
                  <a:tcPr marL="45346" marR="45346" marT="22673" marB="22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tcsh</a:t>
                      </a:r>
                    </a:p>
                  </a:txBody>
                  <a:tcPr marL="45346" marR="45346" marT="22673" marB="22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Similar to the C Shell</a:t>
                      </a:r>
                    </a:p>
                  </a:txBody>
                  <a:tcPr marL="45346" marR="45346" marT="22673" marB="22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44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user Administrator from Windows, in Linux we have </a:t>
            </a:r>
            <a:r>
              <a:rPr lang="en-US" b="1" dirty="0"/>
              <a:t>root</a:t>
            </a:r>
            <a:r>
              <a:rPr lang="en-US" dirty="0"/>
              <a:t> ( </a:t>
            </a:r>
            <a:r>
              <a:rPr lang="en-US" dirty="0" err="1"/>
              <a:t>uid</a:t>
            </a:r>
            <a:r>
              <a:rPr lang="en-US" dirty="0"/>
              <a:t>=0 ) which can do everything on the system.</a:t>
            </a:r>
          </a:p>
          <a:p>
            <a:endParaRPr lang="en-US" dirty="0"/>
          </a:p>
          <a:p>
            <a:r>
              <a:rPr lang="en-US" dirty="0"/>
              <a:t>Important files (where users/groups are stored):</a:t>
            </a:r>
          </a:p>
          <a:p>
            <a:pPr lvl="1"/>
            <a:r>
              <a:rPr lang="en-US" sz="1300" dirty="0"/>
              <a:t>/</a:t>
            </a:r>
            <a:r>
              <a:rPr lang="en-US" sz="1300" dirty="0" err="1"/>
              <a:t>etc</a:t>
            </a:r>
            <a:r>
              <a:rPr lang="en-US" sz="1300" dirty="0"/>
              <a:t>/</a:t>
            </a:r>
            <a:r>
              <a:rPr lang="en-US" sz="1300" dirty="0" err="1"/>
              <a:t>passwd</a:t>
            </a:r>
            <a:r>
              <a:rPr lang="en-US" sz="1300" dirty="0"/>
              <a:t> – details regarding home directory, shell, </a:t>
            </a:r>
            <a:r>
              <a:rPr lang="en-US" sz="1300" dirty="0" err="1"/>
              <a:t>etc</a:t>
            </a:r>
            <a:endParaRPr lang="en-US" sz="1300" dirty="0"/>
          </a:p>
          <a:p>
            <a:pPr lvl="1"/>
            <a:r>
              <a:rPr lang="en-US" sz="1300" dirty="0"/>
              <a:t>/</a:t>
            </a:r>
            <a:r>
              <a:rPr lang="en-US" sz="1300" dirty="0" err="1"/>
              <a:t>etc</a:t>
            </a:r>
            <a:r>
              <a:rPr lang="en-US" sz="1300" dirty="0"/>
              <a:t>/shadow – details regarding password encryption, password/account </a:t>
            </a:r>
            <a:r>
              <a:rPr lang="en-US" sz="1300" dirty="0" err="1"/>
              <a:t>availabilitity</a:t>
            </a:r>
            <a:endParaRPr lang="en-US" sz="1300" dirty="0"/>
          </a:p>
          <a:p>
            <a:pPr lvl="1"/>
            <a:r>
              <a:rPr lang="en-US" sz="1300" dirty="0"/>
              <a:t>/</a:t>
            </a:r>
            <a:r>
              <a:rPr lang="en-US" sz="1300" dirty="0" err="1"/>
              <a:t>etc</a:t>
            </a:r>
            <a:r>
              <a:rPr lang="en-US" sz="1300" dirty="0"/>
              <a:t>/group – details regarding groups and the users that are part of the groups</a:t>
            </a:r>
          </a:p>
          <a:p>
            <a:r>
              <a:rPr lang="en-US" dirty="0"/>
              <a:t>Important commands:</a:t>
            </a:r>
          </a:p>
          <a:p>
            <a:pPr lvl="1"/>
            <a:r>
              <a:rPr lang="en-US" sz="1400" dirty="0" err="1"/>
              <a:t>useradd</a:t>
            </a:r>
            <a:r>
              <a:rPr lang="en-US" sz="1400" dirty="0"/>
              <a:t>/</a:t>
            </a:r>
            <a:r>
              <a:rPr lang="en-US" sz="1400" dirty="0" err="1"/>
              <a:t>usermod</a:t>
            </a:r>
            <a:r>
              <a:rPr lang="en-US" sz="1400" dirty="0"/>
              <a:t>/</a:t>
            </a:r>
            <a:r>
              <a:rPr lang="en-US" sz="1400" dirty="0" err="1"/>
              <a:t>userdel</a:t>
            </a:r>
            <a:endParaRPr lang="en-US" sz="1400" dirty="0"/>
          </a:p>
          <a:p>
            <a:pPr lvl="1"/>
            <a:r>
              <a:rPr lang="en-US" sz="1400" dirty="0" err="1"/>
              <a:t>passwd</a:t>
            </a:r>
            <a:endParaRPr lang="en-US" sz="1400" dirty="0"/>
          </a:p>
          <a:p>
            <a:pPr lvl="1"/>
            <a:r>
              <a:rPr lang="en-US" sz="1400" dirty="0"/>
              <a:t>id</a:t>
            </a:r>
          </a:p>
          <a:p>
            <a:pPr lvl="1"/>
            <a:r>
              <a:rPr lang="en-US" sz="1400" dirty="0" err="1" smtClean="0"/>
              <a:t>chage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0541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passwd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/shadow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81562"/>
            <a:ext cx="7632848" cy="1307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581128"/>
            <a:ext cx="7618165" cy="1356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205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SUDO &amp; 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sudo</a:t>
            </a:r>
            <a:r>
              <a:rPr lang="en-US" dirty="0" smtClean="0"/>
              <a:t>: ( root permissions )</a:t>
            </a:r>
          </a:p>
          <a:p>
            <a:pPr lvl="1"/>
            <a:r>
              <a:rPr lang="en-US" dirty="0"/>
              <a:t>Root is the super user and has the ability to do anything on a </a:t>
            </a:r>
            <a:r>
              <a:rPr lang="en-US" dirty="0" smtClean="0"/>
              <a:t>system -&gt; </a:t>
            </a:r>
            <a:r>
              <a:rPr lang="en-US" dirty="0" err="1" smtClean="0"/>
              <a:t>sudo</a:t>
            </a:r>
            <a:r>
              <a:rPr lang="en-US" dirty="0" smtClean="0"/>
              <a:t> is used to have permissions as other users.</a:t>
            </a:r>
          </a:p>
          <a:p>
            <a:pPr lvl="1"/>
            <a:r>
              <a:rPr lang="en-US" dirty="0"/>
              <a:t>reads the content of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sudoers</a:t>
            </a:r>
            <a:r>
              <a:rPr lang="en-US" dirty="0"/>
              <a:t> -&gt; gives </a:t>
            </a:r>
            <a:r>
              <a:rPr lang="en-US" dirty="0" smtClean="0"/>
              <a:t>permissions</a:t>
            </a:r>
          </a:p>
          <a:p>
            <a:pPr lvl="1"/>
            <a:r>
              <a:rPr lang="en-US" dirty="0" smtClean="0"/>
              <a:t>syntax: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i="1" dirty="0" smtClean="0"/>
              <a:t>command</a:t>
            </a:r>
          </a:p>
          <a:p>
            <a:pPr lvl="1"/>
            <a:endParaRPr lang="en-US" i="1" dirty="0" smtClean="0"/>
          </a:p>
          <a:p>
            <a:r>
              <a:rPr lang="en-US" b="1" dirty="0" err="1" smtClean="0"/>
              <a:t>su</a:t>
            </a:r>
            <a:r>
              <a:rPr lang="en-US" dirty="0" smtClean="0"/>
              <a:t>: ( substitute user – login )</a:t>
            </a:r>
          </a:p>
          <a:p>
            <a:pPr lvl="1"/>
            <a:r>
              <a:rPr lang="en-US" dirty="0"/>
              <a:t>command for login with another user while you are still </a:t>
            </a:r>
            <a:r>
              <a:rPr lang="en-US" dirty="0" smtClean="0"/>
              <a:t>connected.</a:t>
            </a:r>
          </a:p>
          <a:p>
            <a:pPr lvl="1"/>
            <a:r>
              <a:rPr lang="en-US" dirty="0"/>
              <a:t>command makes it possible to change a login session's </a:t>
            </a:r>
            <a:r>
              <a:rPr lang="en-US" dirty="0" smtClean="0"/>
              <a:t>owner </a:t>
            </a:r>
            <a:r>
              <a:rPr lang="en-US" dirty="0"/>
              <a:t>without the owner having to first log out of that </a:t>
            </a:r>
            <a:r>
              <a:rPr lang="en-US" dirty="0" smtClean="0"/>
              <a:t>session.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01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Moving around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(Through </a:t>
            </a:r>
            <a:r>
              <a:rPr lang="en-US" sz="2200" dirty="0"/>
              <a:t>directories</a:t>
            </a:r>
            <a:r>
              <a:rPr lang="en-US" sz="22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command to “move around” the server is the change directory command: </a:t>
            </a:r>
            <a:r>
              <a:rPr lang="en-US" b="1" dirty="0"/>
              <a:t>cd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917787"/>
              </p:ext>
            </p:extLst>
          </p:nvPr>
        </p:nvGraphicFramePr>
        <p:xfrm>
          <a:off x="590872" y="2636912"/>
          <a:ext cx="8229600" cy="39852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91840"/>
                <a:gridCol w="493776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Command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Function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Returns you to your login directory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cd ~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Also returns you to your login directory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cd /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Takes you to the entire system's root directory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cd /root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Takes you to the home directory of the root, or superuser, account created at installation; you must be the root user to access this directory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cd /home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Takes you to the home directory, where user login directories are usually stored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cd ..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Moves you up one directory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cd ~otheruser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Takes you to otheruser's login directory, if otheruser has granted you permission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cd /dir1/subdirfoo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Regardless of which directory you are in, this absolute path takes you directly to </a:t>
                      </a:r>
                      <a:r>
                        <a:rPr lang="en-US" sz="1000">
                          <a:effectLst/>
                        </a:rPr>
                        <a:t>subdirfoo</a:t>
                      </a:r>
                      <a:r>
                        <a:rPr lang="en-US" sz="1200">
                          <a:effectLst/>
                        </a:rPr>
                        <a:t>, a subdirectory of </a:t>
                      </a:r>
                      <a:r>
                        <a:rPr lang="en-US" sz="1000">
                          <a:effectLst/>
                        </a:rPr>
                        <a:t>dir1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cd ../../dir3/dir2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This relative path takes you up two directories, then to </a:t>
                      </a:r>
                      <a:r>
                        <a:rPr lang="en-US" sz="1000" dirty="0">
                          <a:effectLst/>
                        </a:rPr>
                        <a:t>dir3</a:t>
                      </a:r>
                      <a:r>
                        <a:rPr lang="en-US" sz="1200" dirty="0">
                          <a:effectLst/>
                        </a:rPr>
                        <a:t>, then to the </a:t>
                      </a:r>
                      <a:r>
                        <a:rPr lang="en-US" sz="1000" dirty="0">
                          <a:effectLst/>
                        </a:rPr>
                        <a:t>dir2</a:t>
                      </a:r>
                      <a:r>
                        <a:rPr lang="en-US" sz="1200" dirty="0">
                          <a:effectLst/>
                        </a:rPr>
                        <a:t> directory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76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0</TotalTime>
  <Words>1405</Words>
  <Application>Microsoft Office PowerPoint</Application>
  <PresentationFormat>On-screen Show (4:3)</PresentationFormat>
  <Paragraphs>207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Apothecary</vt:lpstr>
      <vt:lpstr>Linux Startup Course</vt:lpstr>
      <vt:lpstr>Course Content</vt:lpstr>
      <vt:lpstr>What is Linux ?</vt:lpstr>
      <vt:lpstr>Login/logout</vt:lpstr>
      <vt:lpstr>The shell</vt:lpstr>
      <vt:lpstr>Users</vt:lpstr>
      <vt:lpstr>Users</vt:lpstr>
      <vt:lpstr>SUDO &amp; SU</vt:lpstr>
      <vt:lpstr>Moving around  (Through directories)</vt:lpstr>
      <vt:lpstr>Basic Commands</vt:lpstr>
      <vt:lpstr>processes</vt:lpstr>
      <vt:lpstr>Mounts</vt:lpstr>
      <vt:lpstr>Editing tools: vi</vt:lpstr>
      <vt:lpstr>Questions ?</vt:lpstr>
    </vt:vector>
  </TitlesOfParts>
  <Company>Atos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Basics</dc:title>
  <dc:creator>Ilie, Florentiu Constantin</dc:creator>
  <cp:lastModifiedBy>Ilie, Florentiu Constantin</cp:lastModifiedBy>
  <cp:revision>24</cp:revision>
  <dcterms:created xsi:type="dcterms:W3CDTF">2017-01-31T09:04:47Z</dcterms:created>
  <dcterms:modified xsi:type="dcterms:W3CDTF">2017-02-28T13:20:58Z</dcterms:modified>
</cp:coreProperties>
</file>