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5" r:id="rId6"/>
    <p:sldId id="264" r:id="rId7"/>
    <p:sldId id="266" r:id="rId8"/>
    <p:sldId id="261" r:id="rId9"/>
    <p:sldId id="267" r:id="rId10"/>
    <p:sldId id="260" r:id="rId11"/>
    <p:sldId id="262" r:id="rId12"/>
    <p:sldId id="263"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6" d="100"/>
          <a:sy n="36" d="100"/>
        </p:scale>
        <p:origin x="6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754A277-ECDC-49B7-9E3E-1A37D348F837}"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4AFDB-0AA0-4186-9E49-EE9B849C211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7156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4A277-ECDC-49B7-9E3E-1A37D348F837}"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4AFDB-0AA0-4186-9E49-EE9B849C211A}" type="slidenum">
              <a:rPr lang="en-US" smtClean="0"/>
              <a:t>‹#›</a:t>
            </a:fld>
            <a:endParaRPr lang="en-US"/>
          </a:p>
        </p:txBody>
      </p:sp>
    </p:spTree>
    <p:extLst>
      <p:ext uri="{BB962C8B-B14F-4D97-AF65-F5344CB8AC3E}">
        <p14:creationId xmlns:p14="http://schemas.microsoft.com/office/powerpoint/2010/main" val="195977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4A277-ECDC-49B7-9E3E-1A37D348F837}"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4AFDB-0AA0-4186-9E49-EE9B849C211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44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4A277-ECDC-49B7-9E3E-1A37D348F837}"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4AFDB-0AA0-4186-9E49-EE9B849C211A}" type="slidenum">
              <a:rPr lang="en-US" smtClean="0"/>
              <a:t>‹#›</a:t>
            </a:fld>
            <a:endParaRPr lang="en-US"/>
          </a:p>
        </p:txBody>
      </p:sp>
    </p:spTree>
    <p:extLst>
      <p:ext uri="{BB962C8B-B14F-4D97-AF65-F5344CB8AC3E}">
        <p14:creationId xmlns:p14="http://schemas.microsoft.com/office/powerpoint/2010/main" val="146574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4A277-ECDC-49B7-9E3E-1A37D348F837}"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4AFDB-0AA0-4186-9E49-EE9B849C211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06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4A277-ECDC-49B7-9E3E-1A37D348F837}" type="datetimeFigureOut">
              <a:rPr lang="en-US" smtClean="0"/>
              <a:t>14-Apr-20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4AFDB-0AA0-4186-9E49-EE9B849C211A}" type="slidenum">
              <a:rPr lang="en-US" smtClean="0"/>
              <a:t>‹#›</a:t>
            </a:fld>
            <a:endParaRPr lang="en-US"/>
          </a:p>
        </p:txBody>
      </p:sp>
    </p:spTree>
    <p:extLst>
      <p:ext uri="{BB962C8B-B14F-4D97-AF65-F5344CB8AC3E}">
        <p14:creationId xmlns:p14="http://schemas.microsoft.com/office/powerpoint/2010/main" val="346018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4A277-ECDC-49B7-9E3E-1A37D348F837}" type="datetimeFigureOut">
              <a:rPr lang="en-US" smtClean="0"/>
              <a:t>14-Apr-20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4AFDB-0AA0-4186-9E49-EE9B849C211A}" type="slidenum">
              <a:rPr lang="en-US" smtClean="0"/>
              <a:t>‹#›</a:t>
            </a:fld>
            <a:endParaRPr lang="en-US"/>
          </a:p>
        </p:txBody>
      </p:sp>
    </p:spTree>
    <p:extLst>
      <p:ext uri="{BB962C8B-B14F-4D97-AF65-F5344CB8AC3E}">
        <p14:creationId xmlns:p14="http://schemas.microsoft.com/office/powerpoint/2010/main" val="201259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54A277-ECDC-49B7-9E3E-1A37D348F837}" type="datetimeFigureOut">
              <a:rPr lang="en-US" smtClean="0"/>
              <a:t>14-Apr-20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4AFDB-0AA0-4186-9E49-EE9B849C211A}" type="slidenum">
              <a:rPr lang="en-US" smtClean="0"/>
              <a:t>‹#›</a:t>
            </a:fld>
            <a:endParaRPr lang="en-US"/>
          </a:p>
        </p:txBody>
      </p:sp>
    </p:spTree>
    <p:extLst>
      <p:ext uri="{BB962C8B-B14F-4D97-AF65-F5344CB8AC3E}">
        <p14:creationId xmlns:p14="http://schemas.microsoft.com/office/powerpoint/2010/main" val="3484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4A277-ECDC-49B7-9E3E-1A37D348F837}" type="datetimeFigureOut">
              <a:rPr lang="en-US" smtClean="0"/>
              <a:t>14-Apr-20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4AFDB-0AA0-4186-9E49-EE9B849C211A}" type="slidenum">
              <a:rPr lang="en-US" smtClean="0"/>
              <a:t>‹#›</a:t>
            </a:fld>
            <a:endParaRPr lang="en-US"/>
          </a:p>
        </p:txBody>
      </p:sp>
    </p:spTree>
    <p:extLst>
      <p:ext uri="{BB962C8B-B14F-4D97-AF65-F5344CB8AC3E}">
        <p14:creationId xmlns:p14="http://schemas.microsoft.com/office/powerpoint/2010/main" val="27587929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4A277-ECDC-49B7-9E3E-1A37D348F837}" type="datetimeFigureOut">
              <a:rPr lang="en-US" smtClean="0"/>
              <a:t>14-Apr-20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4AFDB-0AA0-4186-9E49-EE9B849C211A}" type="slidenum">
              <a:rPr lang="en-US" smtClean="0"/>
              <a:t>‹#›</a:t>
            </a:fld>
            <a:endParaRPr lang="en-US"/>
          </a:p>
        </p:txBody>
      </p:sp>
    </p:spTree>
    <p:extLst>
      <p:ext uri="{BB962C8B-B14F-4D97-AF65-F5344CB8AC3E}">
        <p14:creationId xmlns:p14="http://schemas.microsoft.com/office/powerpoint/2010/main" val="2976988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4A277-ECDC-49B7-9E3E-1A37D348F837}" type="datetimeFigureOut">
              <a:rPr lang="en-US" smtClean="0"/>
              <a:t>14-Apr-20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4AFDB-0AA0-4186-9E49-EE9B849C211A}"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79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754A277-ECDC-49B7-9E3E-1A37D348F837}" type="datetimeFigureOut">
              <a:rPr lang="en-US" smtClean="0"/>
              <a:t>14-Apr-20</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9E4AFDB-0AA0-4186-9E49-EE9B849C211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8530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E227-6CEA-4E37-94D8-390BCC0D5B43}"/>
              </a:ext>
            </a:extLst>
          </p:cNvPr>
          <p:cNvSpPr>
            <a:spLocks noGrp="1"/>
          </p:cNvSpPr>
          <p:nvPr>
            <p:ph type="ctrTitle"/>
          </p:nvPr>
        </p:nvSpPr>
        <p:spPr>
          <a:xfrm>
            <a:off x="2692398" y="604911"/>
            <a:ext cx="9082260" cy="3052686"/>
          </a:xfrm>
        </p:spPr>
        <p:txBody>
          <a:bodyPr>
            <a:normAutofit/>
          </a:bodyPr>
          <a:lstStyle/>
          <a:p>
            <a:r>
              <a:rPr lang="en-US" sz="8000" dirty="0"/>
              <a:t>Pneumonia Detection in lung X-Rays </a:t>
            </a:r>
          </a:p>
        </p:txBody>
      </p:sp>
      <p:sp>
        <p:nvSpPr>
          <p:cNvPr id="3" name="Subtitle 2">
            <a:extLst>
              <a:ext uri="{FF2B5EF4-FFF2-40B4-BE49-F238E27FC236}">
                <a16:creationId xmlns:a16="http://schemas.microsoft.com/office/drawing/2014/main" id="{FB493027-7D93-4D23-904E-137B539FA424}"/>
              </a:ext>
            </a:extLst>
          </p:cNvPr>
          <p:cNvSpPr>
            <a:spLocks noGrp="1"/>
          </p:cNvSpPr>
          <p:nvPr>
            <p:ph type="subTitle" idx="1"/>
          </p:nvPr>
        </p:nvSpPr>
        <p:spPr>
          <a:xfrm>
            <a:off x="548640" y="3657597"/>
            <a:ext cx="8959427" cy="2785406"/>
          </a:xfrm>
        </p:spPr>
        <p:txBody>
          <a:bodyPr>
            <a:normAutofit/>
          </a:bodyPr>
          <a:lstStyle/>
          <a:p>
            <a:r>
              <a:rPr lang="en-US" sz="3600" dirty="0"/>
              <a:t>Mayur Kurup and Niyati Chopra</a:t>
            </a:r>
          </a:p>
        </p:txBody>
      </p:sp>
    </p:spTree>
    <p:extLst>
      <p:ext uri="{BB962C8B-B14F-4D97-AF65-F5344CB8AC3E}">
        <p14:creationId xmlns:p14="http://schemas.microsoft.com/office/powerpoint/2010/main" val="55755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C042-B62D-4646-B246-8645E6CD18BE}"/>
              </a:ext>
            </a:extLst>
          </p:cNvPr>
          <p:cNvSpPr>
            <a:spLocks noGrp="1"/>
          </p:cNvSpPr>
          <p:nvPr>
            <p:ph type="title"/>
          </p:nvPr>
        </p:nvSpPr>
        <p:spPr/>
        <p:txBody>
          <a:bodyPr>
            <a:normAutofit/>
          </a:bodyPr>
          <a:lstStyle/>
          <a:p>
            <a:r>
              <a:rPr lang="en-US" dirty="0"/>
              <a:t>Support Vector Machine</a:t>
            </a:r>
          </a:p>
        </p:txBody>
      </p:sp>
      <p:sp>
        <p:nvSpPr>
          <p:cNvPr id="3" name="Content Placeholder 2">
            <a:extLst>
              <a:ext uri="{FF2B5EF4-FFF2-40B4-BE49-F238E27FC236}">
                <a16:creationId xmlns:a16="http://schemas.microsoft.com/office/drawing/2014/main" id="{D346FF65-3178-4595-8F82-F6838F4D6BC5}"/>
              </a:ext>
            </a:extLst>
          </p:cNvPr>
          <p:cNvSpPr>
            <a:spLocks noGrp="1"/>
          </p:cNvSpPr>
          <p:nvPr>
            <p:ph idx="1"/>
          </p:nvPr>
        </p:nvSpPr>
        <p:spPr>
          <a:xfrm>
            <a:off x="1024128" y="1871003"/>
            <a:ext cx="9720071" cy="4438357"/>
          </a:xfrm>
        </p:spPr>
        <p:txBody>
          <a:bodyPr/>
          <a:lstStyle/>
          <a:p>
            <a:r>
              <a:rPr lang="en-US" dirty="0"/>
              <a:t>The objective of an SVM is to find a hyperplane in  an N dimensional space to help classify data points into classes. Here N is the number of predictors. We used SVM to classify our images into two categories based on the value of the target variable, i.e. has pneumonia or doesn’t have pneumonia. We achieved a training accuracy of 74.59 and a testing accuracy of 71.01%</a:t>
            </a:r>
          </a:p>
          <a:p>
            <a:endParaRPr lang="en-US" dirty="0"/>
          </a:p>
          <a:p>
            <a:endParaRPr lang="en-US" dirty="0"/>
          </a:p>
          <a:p>
            <a:r>
              <a:rPr lang="en-US" dirty="0"/>
              <a:t> </a:t>
            </a:r>
          </a:p>
        </p:txBody>
      </p:sp>
      <p:pic>
        <p:nvPicPr>
          <p:cNvPr id="5" name="Picture 4">
            <a:extLst>
              <a:ext uri="{FF2B5EF4-FFF2-40B4-BE49-F238E27FC236}">
                <a16:creationId xmlns:a16="http://schemas.microsoft.com/office/drawing/2014/main" id="{518C1E74-C2ED-48DE-9467-27704AEE1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71" y="3666040"/>
            <a:ext cx="6574231" cy="2982183"/>
          </a:xfrm>
          <a:prstGeom prst="rect">
            <a:avLst/>
          </a:prstGeom>
        </p:spPr>
      </p:pic>
      <p:pic>
        <p:nvPicPr>
          <p:cNvPr id="7" name="Picture 6">
            <a:extLst>
              <a:ext uri="{FF2B5EF4-FFF2-40B4-BE49-F238E27FC236}">
                <a16:creationId xmlns:a16="http://schemas.microsoft.com/office/drawing/2014/main" id="{B5B4310D-F628-4605-8010-388E11E32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102" y="3191960"/>
            <a:ext cx="4831199" cy="3456263"/>
          </a:xfrm>
          <a:prstGeom prst="rect">
            <a:avLst/>
          </a:prstGeom>
        </p:spPr>
      </p:pic>
    </p:spTree>
    <p:extLst>
      <p:ext uri="{BB962C8B-B14F-4D97-AF65-F5344CB8AC3E}">
        <p14:creationId xmlns:p14="http://schemas.microsoft.com/office/powerpoint/2010/main" val="161357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2240-5B47-4213-9533-DC4AA12E3E66}"/>
              </a:ext>
            </a:extLst>
          </p:cNvPr>
          <p:cNvSpPr>
            <a:spLocks noGrp="1"/>
          </p:cNvSpPr>
          <p:nvPr>
            <p:ph type="title"/>
          </p:nvPr>
        </p:nvSpPr>
        <p:spPr/>
        <p:txBody>
          <a:bodyPr/>
          <a:lstStyle/>
          <a:p>
            <a:r>
              <a:rPr lang="en-US" dirty="0"/>
              <a:t>Bonus: Logistic Regression</a:t>
            </a:r>
          </a:p>
        </p:txBody>
      </p:sp>
      <p:sp>
        <p:nvSpPr>
          <p:cNvPr id="3" name="Content Placeholder 2">
            <a:extLst>
              <a:ext uri="{FF2B5EF4-FFF2-40B4-BE49-F238E27FC236}">
                <a16:creationId xmlns:a16="http://schemas.microsoft.com/office/drawing/2014/main" id="{6E316AEF-124E-4CF0-9BED-79D4A55F42A1}"/>
              </a:ext>
            </a:extLst>
          </p:cNvPr>
          <p:cNvSpPr>
            <a:spLocks noGrp="1"/>
          </p:cNvSpPr>
          <p:nvPr>
            <p:ph idx="1"/>
          </p:nvPr>
        </p:nvSpPr>
        <p:spPr>
          <a:xfrm>
            <a:off x="1024129" y="2084832"/>
            <a:ext cx="4865208" cy="4393340"/>
          </a:xfrm>
        </p:spPr>
        <p:txBody>
          <a:bodyPr/>
          <a:lstStyle/>
          <a:p>
            <a:r>
              <a:rPr lang="en-US" dirty="0"/>
              <a:t>Logistic regression is a classification algorithm used to segregate data based on categorical target variables. We performed logistic regression to check how a simple algorithm like logistic regression performs on an image dataset. We got a training accuracy of 72.25% and a testing accuracy of 70.40%.</a:t>
            </a:r>
          </a:p>
          <a:p>
            <a:endParaRPr lang="en-US" dirty="0"/>
          </a:p>
        </p:txBody>
      </p:sp>
      <p:pic>
        <p:nvPicPr>
          <p:cNvPr id="5" name="Picture 4">
            <a:extLst>
              <a:ext uri="{FF2B5EF4-FFF2-40B4-BE49-F238E27FC236}">
                <a16:creationId xmlns:a16="http://schemas.microsoft.com/office/drawing/2014/main" id="{C0989278-DFBA-4C77-8210-7687AF6B0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665" y="2084832"/>
            <a:ext cx="4865208" cy="3480593"/>
          </a:xfrm>
          <a:prstGeom prst="rect">
            <a:avLst/>
          </a:prstGeom>
        </p:spPr>
      </p:pic>
    </p:spTree>
    <p:extLst>
      <p:ext uri="{BB962C8B-B14F-4D97-AF65-F5344CB8AC3E}">
        <p14:creationId xmlns:p14="http://schemas.microsoft.com/office/powerpoint/2010/main" val="297560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0A0F-677D-444B-A287-777257DAC1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0A5A1AE-7C55-48F4-A014-3B108362005D}"/>
              </a:ext>
            </a:extLst>
          </p:cNvPr>
          <p:cNvSpPr>
            <a:spLocks noGrp="1"/>
          </p:cNvSpPr>
          <p:nvPr>
            <p:ph idx="1"/>
          </p:nvPr>
        </p:nvSpPr>
        <p:spPr>
          <a:xfrm>
            <a:off x="1024128" y="1842868"/>
            <a:ext cx="9720071" cy="4466492"/>
          </a:xfrm>
        </p:spPr>
        <p:txBody>
          <a:bodyPr/>
          <a:lstStyle/>
          <a:p>
            <a:r>
              <a:rPr lang="en-US" u="sng" dirty="0"/>
              <a:t>Future developments</a:t>
            </a:r>
            <a:r>
              <a:rPr lang="en-US" dirty="0"/>
              <a:t>: we can use a Residual Neural Network to get a more accurate model, however, due to computational limitations, we were not able to implement the same. A residual neural network uses double or triple layer skips that contain non-linearities and batch normalizations in between. </a:t>
            </a:r>
          </a:p>
          <a:p>
            <a:r>
              <a:rPr lang="en-US" u="sng" dirty="0"/>
              <a:t>Model Comparison</a:t>
            </a:r>
            <a:r>
              <a:rPr lang="en-US" dirty="0"/>
              <a:t>: SVM got a lower accuracy as we could not extract much metadata from the images. We found only 3 useful parameters from the 39 given parameters. If we would have found more useful parameters, SVM would have performed better. </a:t>
            </a:r>
          </a:p>
          <a:p>
            <a:r>
              <a:rPr lang="en-US" dirty="0"/>
              <a:t>CNN on the other, in spite of being slower than SVM, gives a much higher accuracy rate. </a:t>
            </a:r>
          </a:p>
        </p:txBody>
      </p:sp>
    </p:spTree>
    <p:extLst>
      <p:ext uri="{BB962C8B-B14F-4D97-AF65-F5344CB8AC3E}">
        <p14:creationId xmlns:p14="http://schemas.microsoft.com/office/powerpoint/2010/main" val="138690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9E61-146C-4877-AD4C-FBEF565D6826}"/>
              </a:ext>
            </a:extLst>
          </p:cNvPr>
          <p:cNvSpPr>
            <a:spLocks noGrp="1"/>
          </p:cNvSpPr>
          <p:nvPr>
            <p:ph type="title"/>
          </p:nvPr>
        </p:nvSpPr>
        <p:spPr>
          <a:xfrm>
            <a:off x="1024128" y="880636"/>
            <a:ext cx="9720072" cy="1204195"/>
          </a:xfrm>
        </p:spPr>
        <p:txBody>
          <a:bodyPr>
            <a:normAutofit fontScale="90000"/>
          </a:bodyPr>
          <a:lstStyle/>
          <a:p>
            <a:pPr algn="ctr"/>
            <a:r>
              <a:rPr lang="en-US" sz="9600" dirty="0"/>
              <a:t>THANK YOU</a:t>
            </a:r>
          </a:p>
        </p:txBody>
      </p:sp>
      <p:pic>
        <p:nvPicPr>
          <p:cNvPr id="5" name="Content Placeholder 4">
            <a:extLst>
              <a:ext uri="{FF2B5EF4-FFF2-40B4-BE49-F238E27FC236}">
                <a16:creationId xmlns:a16="http://schemas.microsoft.com/office/drawing/2014/main" id="{B9245E08-EFCD-4489-953C-344B3D1598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3143" y="2583380"/>
            <a:ext cx="5445713" cy="3393983"/>
          </a:xfrm>
        </p:spPr>
      </p:pic>
    </p:spTree>
    <p:extLst>
      <p:ext uri="{BB962C8B-B14F-4D97-AF65-F5344CB8AC3E}">
        <p14:creationId xmlns:p14="http://schemas.microsoft.com/office/powerpoint/2010/main" val="79304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823B-2C33-417C-97A8-D13CF20B259A}"/>
              </a:ext>
            </a:extLst>
          </p:cNvPr>
          <p:cNvSpPr>
            <a:spLocks noGrp="1"/>
          </p:cNvSpPr>
          <p:nvPr>
            <p:ph type="title"/>
          </p:nvPr>
        </p:nvSpPr>
        <p:spPr>
          <a:xfrm>
            <a:off x="1295402" y="506437"/>
            <a:ext cx="9601196" cy="1575581"/>
          </a:xfrm>
        </p:spPr>
        <p:txBody>
          <a:bodyPr/>
          <a:lstStyle/>
          <a:p>
            <a:r>
              <a:rPr lang="en-US" dirty="0"/>
              <a:t>Introduction</a:t>
            </a:r>
          </a:p>
        </p:txBody>
      </p:sp>
      <p:sp>
        <p:nvSpPr>
          <p:cNvPr id="3" name="Content Placeholder 2">
            <a:extLst>
              <a:ext uri="{FF2B5EF4-FFF2-40B4-BE49-F238E27FC236}">
                <a16:creationId xmlns:a16="http://schemas.microsoft.com/office/drawing/2014/main" id="{C1FB27DB-BE91-4814-A0AB-EEEA2F9C74CC}"/>
              </a:ext>
            </a:extLst>
          </p:cNvPr>
          <p:cNvSpPr>
            <a:spLocks noGrp="1"/>
          </p:cNvSpPr>
          <p:nvPr>
            <p:ph idx="1"/>
          </p:nvPr>
        </p:nvSpPr>
        <p:spPr>
          <a:xfrm>
            <a:off x="478302" y="1955409"/>
            <a:ext cx="6211544" cy="4754880"/>
          </a:xfrm>
        </p:spPr>
        <p:txBody>
          <a:bodyPr>
            <a:normAutofit/>
          </a:bodyPr>
          <a:lstStyle/>
          <a:p>
            <a:r>
              <a:rPr lang="en-US" dirty="0"/>
              <a:t>Pneumonia is responsible for 15% of deaths. Recently, under the circumstances of the global pandemic, pneumonia cases have risen manifold as the virus attacks the respiratory system. </a:t>
            </a:r>
          </a:p>
          <a:p>
            <a:r>
              <a:rPr lang="en-US" dirty="0"/>
              <a:t>This is why having an algorithm that inputs chest X-ray </a:t>
            </a:r>
            <a:r>
              <a:rPr lang="en-US" dirty="0" err="1"/>
              <a:t>dicom</a:t>
            </a:r>
            <a:r>
              <a:rPr lang="en-US" dirty="0"/>
              <a:t> images and detects whether pneumonia exists in the lungs is important and very useful.</a:t>
            </a:r>
          </a:p>
          <a:p>
            <a:r>
              <a:rPr lang="en-US" dirty="0"/>
              <a:t> Our dataset is hosted as a competition on Kaggle in association with the Radiology Society of North America(RSNA). It consists of X-ray </a:t>
            </a:r>
            <a:r>
              <a:rPr lang="en-US" dirty="0" err="1"/>
              <a:t>dicom</a:t>
            </a:r>
            <a:r>
              <a:rPr lang="en-US" dirty="0"/>
              <a:t> images of multiple patients. </a:t>
            </a:r>
          </a:p>
        </p:txBody>
      </p:sp>
      <p:pic>
        <p:nvPicPr>
          <p:cNvPr id="1026" name="Picture 2" descr="Products - Data Briefs - Number 328 - November 2018">
            <a:extLst>
              <a:ext uri="{FF2B5EF4-FFF2-40B4-BE49-F238E27FC236}">
                <a16:creationId xmlns:a16="http://schemas.microsoft.com/office/drawing/2014/main" id="{6B31A582-4AE0-4F29-BC4F-391C3F2ED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525" y="2082018"/>
            <a:ext cx="5324475" cy="366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5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A0AC-D7D7-4D5D-92B2-E5131FB7B223}"/>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A8BE2C7F-1C55-45A0-BE29-F2A83E7B60D0}"/>
              </a:ext>
            </a:extLst>
          </p:cNvPr>
          <p:cNvSpPr>
            <a:spLocks noGrp="1"/>
          </p:cNvSpPr>
          <p:nvPr>
            <p:ph idx="1"/>
          </p:nvPr>
        </p:nvSpPr>
        <p:spPr>
          <a:xfrm>
            <a:off x="1024128" y="2560320"/>
            <a:ext cx="6080057" cy="3749040"/>
          </a:xfrm>
        </p:spPr>
        <p:txBody>
          <a:bodyPr/>
          <a:lstStyle/>
          <a:p>
            <a:r>
              <a:rPr lang="en-US" dirty="0"/>
              <a:t>There are three types of patient records: Normal, Opacity, No Lung Opacity / Not Normal. The No Lung Opacity / Not Normal patients, have target variable value as 0. This means that they are treated as having no pneumonia. Our main focus is on the patients with Lung Opacity. They have target variable value as 1. </a:t>
            </a:r>
          </a:p>
        </p:txBody>
      </p:sp>
      <p:pic>
        <p:nvPicPr>
          <p:cNvPr id="5" name="Picture 4">
            <a:extLst>
              <a:ext uri="{FF2B5EF4-FFF2-40B4-BE49-F238E27FC236}">
                <a16:creationId xmlns:a16="http://schemas.microsoft.com/office/drawing/2014/main" id="{2DD361FF-3AAC-43F3-81FB-B51A7557B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980" y="1764140"/>
            <a:ext cx="4709694" cy="4508644"/>
          </a:xfrm>
          <a:prstGeom prst="rect">
            <a:avLst/>
          </a:prstGeom>
        </p:spPr>
      </p:pic>
    </p:spTree>
    <p:extLst>
      <p:ext uri="{BB962C8B-B14F-4D97-AF65-F5344CB8AC3E}">
        <p14:creationId xmlns:p14="http://schemas.microsoft.com/office/powerpoint/2010/main" val="2609566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80DB-0410-475F-A714-BD85AEF27915}"/>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45FFD25F-DC00-4A4E-88BA-02C7EDFF0F68}"/>
              </a:ext>
            </a:extLst>
          </p:cNvPr>
          <p:cNvSpPr>
            <a:spLocks noGrp="1"/>
          </p:cNvSpPr>
          <p:nvPr>
            <p:ph idx="1"/>
          </p:nvPr>
        </p:nvSpPr>
        <p:spPr>
          <a:xfrm>
            <a:off x="1024129" y="2926080"/>
            <a:ext cx="4813964" cy="3383280"/>
          </a:xfrm>
        </p:spPr>
        <p:txBody>
          <a:bodyPr/>
          <a:lstStyle/>
          <a:p>
            <a:r>
              <a:rPr lang="en-US" dirty="0"/>
              <a:t>Our dataset comprises of a number of patients having 0-4 lung opacity instances. We are given x-min, y-min, width and height of the bounding boxes by which we can detect pneumonia of the patient based on their X-ray image</a:t>
            </a:r>
          </a:p>
        </p:txBody>
      </p:sp>
      <p:pic>
        <p:nvPicPr>
          <p:cNvPr id="11" name="Picture 10">
            <a:extLst>
              <a:ext uri="{FF2B5EF4-FFF2-40B4-BE49-F238E27FC236}">
                <a16:creationId xmlns:a16="http://schemas.microsoft.com/office/drawing/2014/main" id="{44775A50-52C7-4D71-B867-7EA3BE6DA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164" y="1701676"/>
            <a:ext cx="6084686" cy="4077629"/>
          </a:xfrm>
          <a:prstGeom prst="rect">
            <a:avLst/>
          </a:prstGeom>
        </p:spPr>
      </p:pic>
    </p:spTree>
    <p:extLst>
      <p:ext uri="{BB962C8B-B14F-4D97-AF65-F5344CB8AC3E}">
        <p14:creationId xmlns:p14="http://schemas.microsoft.com/office/powerpoint/2010/main" val="122518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89BB-2765-4A11-AE87-A8E64B5A9C4B}"/>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AC345D1-A5D7-4140-8500-3206287C4B97}"/>
              </a:ext>
            </a:extLst>
          </p:cNvPr>
          <p:cNvSpPr>
            <a:spLocks noGrp="1"/>
          </p:cNvSpPr>
          <p:nvPr>
            <p:ph idx="1"/>
          </p:nvPr>
        </p:nvSpPr>
        <p:spPr>
          <a:xfrm>
            <a:off x="1024128" y="2286000"/>
            <a:ext cx="5071871" cy="4023360"/>
          </a:xfrm>
        </p:spPr>
        <p:txBody>
          <a:bodyPr/>
          <a:lstStyle/>
          <a:p>
            <a:r>
              <a:rPr lang="en-US" dirty="0"/>
              <a:t>As mentioned, we are given X-ray </a:t>
            </a:r>
            <a:r>
              <a:rPr lang="en-US" dirty="0" err="1"/>
              <a:t>dicom</a:t>
            </a:r>
            <a:r>
              <a:rPr lang="en-US" dirty="0"/>
              <a:t> images as well as box co-ordinates. We can simply plot the boxes on X-ray images to visualize where the opacity in the lungs occurs. This is an example of the just the patient X-ray and one with the bounding boxes.</a:t>
            </a:r>
          </a:p>
        </p:txBody>
      </p:sp>
      <p:pic>
        <p:nvPicPr>
          <p:cNvPr id="7" name="Picture 6">
            <a:extLst>
              <a:ext uri="{FF2B5EF4-FFF2-40B4-BE49-F238E27FC236}">
                <a16:creationId xmlns:a16="http://schemas.microsoft.com/office/drawing/2014/main" id="{C2220914-DF7D-4A74-BD7B-F9049E26A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8870" y="953088"/>
            <a:ext cx="3027016" cy="3158900"/>
          </a:xfrm>
          <a:prstGeom prst="rect">
            <a:avLst/>
          </a:prstGeom>
        </p:spPr>
      </p:pic>
      <p:pic>
        <p:nvPicPr>
          <p:cNvPr id="9" name="Picture 8">
            <a:extLst>
              <a:ext uri="{FF2B5EF4-FFF2-40B4-BE49-F238E27FC236}">
                <a16:creationId xmlns:a16="http://schemas.microsoft.com/office/drawing/2014/main" id="{81A47832-EF1C-4483-AB3C-F720066D4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622" y="3560535"/>
            <a:ext cx="3158900" cy="3158900"/>
          </a:xfrm>
          <a:prstGeom prst="rect">
            <a:avLst/>
          </a:prstGeom>
        </p:spPr>
      </p:pic>
    </p:spTree>
    <p:extLst>
      <p:ext uri="{BB962C8B-B14F-4D97-AF65-F5344CB8AC3E}">
        <p14:creationId xmlns:p14="http://schemas.microsoft.com/office/powerpoint/2010/main" val="79287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6AE6-2837-4DFA-A952-95839F52F9BB}"/>
              </a:ext>
            </a:extLst>
          </p:cNvPr>
          <p:cNvSpPr>
            <a:spLocks noGrp="1"/>
          </p:cNvSpPr>
          <p:nvPr>
            <p:ph type="title"/>
          </p:nvPr>
        </p:nvSpPr>
        <p:spPr>
          <a:xfrm>
            <a:off x="1024128" y="35170"/>
            <a:ext cx="9720072" cy="1674056"/>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3F9E048A-ACEF-4BFB-B130-14603908C7A7}"/>
              </a:ext>
            </a:extLst>
          </p:cNvPr>
          <p:cNvSpPr>
            <a:spLocks noGrp="1"/>
          </p:cNvSpPr>
          <p:nvPr>
            <p:ph idx="1"/>
          </p:nvPr>
        </p:nvSpPr>
        <p:spPr>
          <a:xfrm>
            <a:off x="1024129" y="1463040"/>
            <a:ext cx="5615822" cy="3685735"/>
          </a:xfrm>
        </p:spPr>
        <p:txBody>
          <a:bodyPr>
            <a:normAutofit/>
          </a:bodyPr>
          <a:lstStyle/>
          <a:p>
            <a:r>
              <a:rPr lang="en-US" dirty="0"/>
              <a:t>The boxes are used to show the location in the lungs where pneumonia like symptoms are present. As you can see in the plot, symptoms are not bounded to any particular location in the lungs. The boxes also have a distribution similar to a gaussian distribution in terms of width and height.</a:t>
            </a:r>
          </a:p>
          <a:p>
            <a:endParaRPr lang="en-US" dirty="0"/>
          </a:p>
        </p:txBody>
      </p:sp>
      <p:pic>
        <p:nvPicPr>
          <p:cNvPr id="5" name="Picture 4">
            <a:extLst>
              <a:ext uri="{FF2B5EF4-FFF2-40B4-BE49-F238E27FC236}">
                <a16:creationId xmlns:a16="http://schemas.microsoft.com/office/drawing/2014/main" id="{1CB28C95-22DD-4EE0-BEA3-EBFD2ED61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083" y="3626836"/>
            <a:ext cx="3339197" cy="3231164"/>
          </a:xfrm>
          <a:prstGeom prst="rect">
            <a:avLst/>
          </a:prstGeom>
        </p:spPr>
      </p:pic>
      <p:pic>
        <p:nvPicPr>
          <p:cNvPr id="7" name="Picture 6">
            <a:extLst>
              <a:ext uri="{FF2B5EF4-FFF2-40B4-BE49-F238E27FC236}">
                <a16:creationId xmlns:a16="http://schemas.microsoft.com/office/drawing/2014/main" id="{95539408-6810-4BA0-A437-722ECB26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5234" y="1463040"/>
            <a:ext cx="4674236" cy="4440147"/>
          </a:xfrm>
          <a:prstGeom prst="rect">
            <a:avLst/>
          </a:prstGeom>
        </p:spPr>
      </p:pic>
    </p:spTree>
    <p:extLst>
      <p:ext uri="{BB962C8B-B14F-4D97-AF65-F5344CB8AC3E}">
        <p14:creationId xmlns:p14="http://schemas.microsoft.com/office/powerpoint/2010/main" val="391695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2D2B-B72C-4740-9D81-C1FC846DA7FA}"/>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AE34F449-0B44-4176-B084-6D66B554F774}"/>
              </a:ext>
            </a:extLst>
          </p:cNvPr>
          <p:cNvSpPr>
            <a:spLocks noGrp="1"/>
          </p:cNvSpPr>
          <p:nvPr>
            <p:ph idx="1"/>
          </p:nvPr>
        </p:nvSpPr>
        <p:spPr/>
        <p:txBody>
          <a:bodyPr/>
          <a:lstStyle/>
          <a:p>
            <a:r>
              <a:rPr lang="en-US" dirty="0"/>
              <a:t>We have used the following models to predict the presence of pneumonia on our dataset:</a:t>
            </a:r>
          </a:p>
          <a:p>
            <a:pPr marL="457200" indent="-457200">
              <a:buAutoNum type="arabicPeriod"/>
            </a:pPr>
            <a:r>
              <a:rPr lang="en-US" dirty="0"/>
              <a:t>CNN – Convolutional Neural Networks</a:t>
            </a:r>
          </a:p>
          <a:p>
            <a:pPr marL="457200" indent="-457200">
              <a:buAutoNum type="arabicPeriod"/>
            </a:pPr>
            <a:r>
              <a:rPr lang="en-US" dirty="0"/>
              <a:t>SVM – Support Vector Machines</a:t>
            </a:r>
          </a:p>
          <a:p>
            <a:pPr marL="457200" indent="-457200">
              <a:buAutoNum type="arabicPeriod"/>
            </a:pPr>
            <a:r>
              <a:rPr lang="en-US" dirty="0"/>
              <a:t>Bonus: Logistic Regression</a:t>
            </a:r>
          </a:p>
        </p:txBody>
      </p:sp>
    </p:spTree>
    <p:extLst>
      <p:ext uri="{BB962C8B-B14F-4D97-AF65-F5344CB8AC3E}">
        <p14:creationId xmlns:p14="http://schemas.microsoft.com/office/powerpoint/2010/main" val="189496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6314-9661-4377-8F83-2374388BCF54}"/>
              </a:ext>
            </a:extLst>
          </p:cNvPr>
          <p:cNvSpPr>
            <a:spLocks noGrp="1"/>
          </p:cNvSpPr>
          <p:nvPr>
            <p:ph type="title"/>
          </p:nvPr>
        </p:nvSpPr>
        <p:spPr/>
        <p:txBody>
          <a:bodyPr/>
          <a:lstStyle/>
          <a:p>
            <a:r>
              <a:rPr lang="en-US" dirty="0"/>
              <a:t>Convolutional neural networks (CNN)</a:t>
            </a:r>
          </a:p>
        </p:txBody>
      </p:sp>
      <p:sp>
        <p:nvSpPr>
          <p:cNvPr id="3" name="Content Placeholder 2">
            <a:extLst>
              <a:ext uri="{FF2B5EF4-FFF2-40B4-BE49-F238E27FC236}">
                <a16:creationId xmlns:a16="http://schemas.microsoft.com/office/drawing/2014/main" id="{101E9BDF-6EE5-413C-A658-33F329910C58}"/>
              </a:ext>
            </a:extLst>
          </p:cNvPr>
          <p:cNvSpPr>
            <a:spLocks noGrp="1"/>
          </p:cNvSpPr>
          <p:nvPr>
            <p:ph idx="1"/>
          </p:nvPr>
        </p:nvSpPr>
        <p:spPr>
          <a:xfrm>
            <a:off x="1024128" y="1814732"/>
            <a:ext cx="10506689" cy="1055077"/>
          </a:xfrm>
        </p:spPr>
        <p:txBody>
          <a:bodyPr/>
          <a:lstStyle/>
          <a:p>
            <a:r>
              <a:rPr lang="en-US" dirty="0"/>
              <a:t>A CNN, takes an image as input and assigns certain aspects of the image a level of importance. It uses these aspects to differentiate between images. The level of pre-processing required in CNNs is significantly lower than any other classification algorithms. </a:t>
            </a:r>
          </a:p>
        </p:txBody>
      </p:sp>
      <p:pic>
        <p:nvPicPr>
          <p:cNvPr id="5" name="Picture 4">
            <a:extLst>
              <a:ext uri="{FF2B5EF4-FFF2-40B4-BE49-F238E27FC236}">
                <a16:creationId xmlns:a16="http://schemas.microsoft.com/office/drawing/2014/main" id="{8EC90E3C-1572-4455-9B8B-1B09808FB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036" y="2968283"/>
            <a:ext cx="6312931" cy="3723483"/>
          </a:xfrm>
          <a:prstGeom prst="rect">
            <a:avLst/>
          </a:prstGeom>
        </p:spPr>
      </p:pic>
      <p:sp>
        <p:nvSpPr>
          <p:cNvPr id="7" name="TextBox 6">
            <a:extLst>
              <a:ext uri="{FF2B5EF4-FFF2-40B4-BE49-F238E27FC236}">
                <a16:creationId xmlns:a16="http://schemas.microsoft.com/office/drawing/2014/main" id="{FF340213-91D8-449E-A65D-55C579E87BFC}"/>
              </a:ext>
            </a:extLst>
          </p:cNvPr>
          <p:cNvSpPr txBox="1"/>
          <p:nvPr/>
        </p:nvSpPr>
        <p:spPr>
          <a:xfrm>
            <a:off x="1024128" y="2968283"/>
            <a:ext cx="4040241" cy="2400657"/>
          </a:xfrm>
          <a:prstGeom prst="rect">
            <a:avLst/>
          </a:prstGeom>
          <a:noFill/>
        </p:spPr>
        <p:txBody>
          <a:bodyPr wrap="square" rtlCol="0">
            <a:spAutoFit/>
          </a:bodyPr>
          <a:lstStyle/>
          <a:p>
            <a:r>
              <a:rPr lang="en-US" sz="2200" dirty="0"/>
              <a:t>A CNN can successfully capture the spatial and temporal dependencies in an image through the application of relevant filters. The image shows the various stages of filters used in a CNN. </a:t>
            </a:r>
          </a:p>
          <a:p>
            <a:endParaRPr lang="en-US" dirty="0"/>
          </a:p>
        </p:txBody>
      </p:sp>
    </p:spTree>
    <p:extLst>
      <p:ext uri="{BB962C8B-B14F-4D97-AF65-F5344CB8AC3E}">
        <p14:creationId xmlns:p14="http://schemas.microsoft.com/office/powerpoint/2010/main" val="4783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681F-12D1-4626-BA95-01869328F7A8}"/>
              </a:ext>
            </a:extLst>
          </p:cNvPr>
          <p:cNvSpPr>
            <a:spLocks noGrp="1"/>
          </p:cNvSpPr>
          <p:nvPr>
            <p:ph type="title"/>
          </p:nvPr>
        </p:nvSpPr>
        <p:spPr/>
        <p:txBody>
          <a:bodyPr/>
          <a:lstStyle/>
          <a:p>
            <a:r>
              <a:rPr lang="en-US"/>
              <a:t>Convolutional neural networks (CNN)</a:t>
            </a:r>
          </a:p>
        </p:txBody>
      </p:sp>
      <p:sp>
        <p:nvSpPr>
          <p:cNvPr id="3" name="Content Placeholder 2">
            <a:extLst>
              <a:ext uri="{FF2B5EF4-FFF2-40B4-BE49-F238E27FC236}">
                <a16:creationId xmlns:a16="http://schemas.microsoft.com/office/drawing/2014/main" id="{2FE2281C-8B44-432E-AC21-3D07977DB4BE}"/>
              </a:ext>
            </a:extLst>
          </p:cNvPr>
          <p:cNvSpPr>
            <a:spLocks noGrp="1"/>
          </p:cNvSpPr>
          <p:nvPr>
            <p:ph idx="1"/>
          </p:nvPr>
        </p:nvSpPr>
        <p:spPr>
          <a:xfrm>
            <a:off x="1024128" y="1871003"/>
            <a:ext cx="10497312" cy="4438357"/>
          </a:xfrm>
        </p:spPr>
        <p:txBody>
          <a:bodyPr/>
          <a:lstStyle/>
          <a:p>
            <a:r>
              <a:rPr lang="en-US" dirty="0"/>
              <a:t>Our CNN model has 50 layers. It has returned an training accuracy of 97.60% and a testing accuracy of 96.01%.</a:t>
            </a:r>
          </a:p>
          <a:p>
            <a:endParaRPr lang="en-US" dirty="0"/>
          </a:p>
        </p:txBody>
      </p:sp>
      <p:pic>
        <p:nvPicPr>
          <p:cNvPr id="7" name="Picture 6">
            <a:extLst>
              <a:ext uri="{FF2B5EF4-FFF2-40B4-BE49-F238E27FC236}">
                <a16:creationId xmlns:a16="http://schemas.microsoft.com/office/drawing/2014/main" id="{BC784B12-4671-431B-A5A9-2D43FDAAA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121" y="5628520"/>
            <a:ext cx="9400085" cy="680840"/>
          </a:xfrm>
          <a:prstGeom prst="rect">
            <a:avLst/>
          </a:prstGeom>
        </p:spPr>
      </p:pic>
      <p:pic>
        <p:nvPicPr>
          <p:cNvPr id="9" name="Picture 8">
            <a:extLst>
              <a:ext uri="{FF2B5EF4-FFF2-40B4-BE49-F238E27FC236}">
                <a16:creationId xmlns:a16="http://schemas.microsoft.com/office/drawing/2014/main" id="{7B16A914-D419-4DF7-BCE7-D18E1BF70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721" y="2588455"/>
            <a:ext cx="7776884" cy="2912013"/>
          </a:xfrm>
          <a:prstGeom prst="rect">
            <a:avLst/>
          </a:prstGeom>
        </p:spPr>
      </p:pic>
    </p:spTree>
    <p:extLst>
      <p:ext uri="{BB962C8B-B14F-4D97-AF65-F5344CB8AC3E}">
        <p14:creationId xmlns:p14="http://schemas.microsoft.com/office/powerpoint/2010/main" val="29744521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1282</TotalTime>
  <Words>725</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Tw Cen MT</vt:lpstr>
      <vt:lpstr>Tw Cen MT Condensed</vt:lpstr>
      <vt:lpstr>Wingdings 3</vt:lpstr>
      <vt:lpstr>Integral</vt:lpstr>
      <vt:lpstr>Pneumonia Detection in lung X-Rays </vt:lpstr>
      <vt:lpstr>Introduction</vt:lpstr>
      <vt:lpstr>Exploratory Data Analysis</vt:lpstr>
      <vt:lpstr>Exploratory Data Analysis</vt:lpstr>
      <vt:lpstr>Exploratory Data Analysis</vt:lpstr>
      <vt:lpstr>Exploratory Data Analysis</vt:lpstr>
      <vt:lpstr>Modelling</vt:lpstr>
      <vt:lpstr>Convolutional neural networks (CNN)</vt:lpstr>
      <vt:lpstr>Convolutional neural networks (CNN)</vt:lpstr>
      <vt:lpstr>Support Vector Machine</vt:lpstr>
      <vt:lpstr>Bonus: Logistic Regression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in lung X-Rays </dc:title>
  <dc:creator>Niyati Chopra</dc:creator>
  <cp:lastModifiedBy>Niyati Chopra</cp:lastModifiedBy>
  <cp:revision>28</cp:revision>
  <dcterms:created xsi:type="dcterms:W3CDTF">2020-04-14T19:14:38Z</dcterms:created>
  <dcterms:modified xsi:type="dcterms:W3CDTF">2020-04-15T16:37:09Z</dcterms:modified>
</cp:coreProperties>
</file>