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103813136" r:id="rId3"/>
    <p:sldId id="210381313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FEC14-5E21-43E0-8B06-43D45134FBD3}" type="datetimeFigureOut">
              <a:rPr lang="en-IN" smtClean="0"/>
              <a:t>16-07-2022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36B73-EC8F-4A02-88EB-1697BA4E14A2}" type="slidenum">
              <a:rPr lang="en-IN" smtClean="0"/>
              <a:t>‹#›</a:t>
            </a:fld>
            <a:endParaRPr lang="en-IN"/>
          </a:p>
        </p:txBody>
      </p:sp>
    </p:spTree>
    <p:extLst>
      <p:ext uri="{BB962C8B-B14F-4D97-AF65-F5344CB8AC3E}">
        <p14:creationId xmlns:p14="http://schemas.microsoft.com/office/powerpoint/2010/main" val="342778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99A62B2-82B8-73A5-4F6E-055AB7680C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D5F6EDB-6434-967B-584D-606A09DAE2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0244" name="Slide Number Placeholder 3">
            <a:extLst>
              <a:ext uri="{FF2B5EF4-FFF2-40B4-BE49-F238E27FC236}">
                <a16:creationId xmlns:a16="http://schemas.microsoft.com/office/drawing/2014/main" id="{CD3C4FCF-283D-1D23-757B-CA680853DE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E25B430-76BF-4EC6-9B9B-6413AC96EF82}"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35CC32-7435-49EB-84D0-9F8410EB42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9700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5F6-C7F7-D79F-72A3-ED880437F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314898-AF4E-C813-8D90-40F270881A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809748-1FA1-399E-7832-122108DB81D6}"/>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5" name="Footer Placeholder 4">
            <a:extLst>
              <a:ext uri="{FF2B5EF4-FFF2-40B4-BE49-F238E27FC236}">
                <a16:creationId xmlns:a16="http://schemas.microsoft.com/office/drawing/2014/main" id="{6DECBF71-D580-0DDB-A614-E2D9D799F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1B1DB1-60A5-0C4C-84CA-9A9782015777}"/>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253833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5BAA-31D7-BF75-8B4D-E2877E2AB4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71766C-4A53-27DC-E5B8-9FCD079653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0EC6D-6B89-0C4A-2C74-F311514E4E50}"/>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5" name="Footer Placeholder 4">
            <a:extLst>
              <a:ext uri="{FF2B5EF4-FFF2-40B4-BE49-F238E27FC236}">
                <a16:creationId xmlns:a16="http://schemas.microsoft.com/office/drawing/2014/main" id="{0AD7B068-D4D4-DC97-8EC6-1727ABBDD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86FF1-D9AE-1515-467B-755730AEC572}"/>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425177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E0DE5-6E21-FB88-98A3-40A7D5E74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22F406-B880-E784-64FC-792FCDBA8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01EF9-0262-7FCC-D04A-0FB78837EAD2}"/>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5" name="Footer Placeholder 4">
            <a:extLst>
              <a:ext uri="{FF2B5EF4-FFF2-40B4-BE49-F238E27FC236}">
                <a16:creationId xmlns:a16="http://schemas.microsoft.com/office/drawing/2014/main" id="{872881F8-2D30-7660-51EE-F74CB4F95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24514-AD2E-90E1-5DF9-BA9157ADFAA1}"/>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251033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3765-30A9-0BAE-20B0-DBC19C477F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D5C26B-4638-F880-19C2-9CBBFE74A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ED85C-A3BC-106F-2A31-58D01FE3902C}"/>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5" name="Footer Placeholder 4">
            <a:extLst>
              <a:ext uri="{FF2B5EF4-FFF2-40B4-BE49-F238E27FC236}">
                <a16:creationId xmlns:a16="http://schemas.microsoft.com/office/drawing/2014/main" id="{F0A152EA-BC5F-EE01-59F6-A8331CEE4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69080-1B76-F982-50DB-E4CEC403FECB}"/>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260458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021E-8B60-409A-BF09-4DA4ACDB1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F010FD-BA6B-D582-F723-4AA5F7CA6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D3509-2DBB-6839-CBC7-74E64047E504}"/>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5" name="Footer Placeholder 4">
            <a:extLst>
              <a:ext uri="{FF2B5EF4-FFF2-40B4-BE49-F238E27FC236}">
                <a16:creationId xmlns:a16="http://schemas.microsoft.com/office/drawing/2014/main" id="{FCEF2D8F-DCCE-EC24-9869-2D1A73AC1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5A59B-6121-DBCF-F250-F957921135FA}"/>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190999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CAAA-DAEB-9193-6E4E-F771AD52A6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F7795D-0596-5D64-58B5-8ECED49B8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39CC86-0462-13A0-10F1-782191338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769BEE-231D-F64A-BD4B-F8BA5D604161}"/>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6" name="Footer Placeholder 5">
            <a:extLst>
              <a:ext uri="{FF2B5EF4-FFF2-40B4-BE49-F238E27FC236}">
                <a16:creationId xmlns:a16="http://schemas.microsoft.com/office/drawing/2014/main" id="{6B9B5FFC-8957-48FA-1605-D93BB6B832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BED0F-3F43-04CB-BBE6-2DBB7831F0BA}"/>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381181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9808-F9F1-287D-8309-3E2A8FE377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9A9B4B-7C4D-CE5F-535A-337680D32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4FF1C-ED95-B1A8-E23D-1CE422062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FB7B56-FBE9-75B7-252D-4CCD6329A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D2B344-2E71-2337-6B6A-ED8CA8EEF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EA998C-188C-5C26-497C-7F1C7BE06792}"/>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8" name="Footer Placeholder 7">
            <a:extLst>
              <a:ext uri="{FF2B5EF4-FFF2-40B4-BE49-F238E27FC236}">
                <a16:creationId xmlns:a16="http://schemas.microsoft.com/office/drawing/2014/main" id="{B158923F-F467-273B-C923-501675BC5D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BE4D66-0D53-A4FE-8BE3-FE195C5B7867}"/>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382420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3B58-9DB0-ADC2-CBD8-0528A71ADB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FA1FC2-D5E2-8260-C0F2-10F3366A3C5B}"/>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4" name="Footer Placeholder 3">
            <a:extLst>
              <a:ext uri="{FF2B5EF4-FFF2-40B4-BE49-F238E27FC236}">
                <a16:creationId xmlns:a16="http://schemas.microsoft.com/office/drawing/2014/main" id="{DADF5336-CDFA-D5DB-2265-806706EAB3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BDDB78-FB9C-E79A-EC81-1614730A2B59}"/>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334907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32303-D6EA-61F6-209C-262036E865E1}"/>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3" name="Footer Placeholder 2">
            <a:extLst>
              <a:ext uri="{FF2B5EF4-FFF2-40B4-BE49-F238E27FC236}">
                <a16:creationId xmlns:a16="http://schemas.microsoft.com/office/drawing/2014/main" id="{AFDCD35A-28E8-C41D-5B35-4F103C6535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229C0C-1A43-8ACE-0A2A-BF5E98B921FB}"/>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71145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E6B4-3ED7-2693-0788-D40E3A165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8EAE39-9222-2111-95FF-5672A480F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73F8FF-26EF-F571-E250-7885000F5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45931-5A66-C3F6-03DC-FF5DF41A50E6}"/>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6" name="Footer Placeholder 5">
            <a:extLst>
              <a:ext uri="{FF2B5EF4-FFF2-40B4-BE49-F238E27FC236}">
                <a16:creationId xmlns:a16="http://schemas.microsoft.com/office/drawing/2014/main" id="{E771B32B-6C6D-47D1-E3AE-C977BE0EB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C3DECF-C0B4-8FFA-0DE7-62C0D50D9D42}"/>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143279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8732-C246-C2EC-964D-FEDA1D940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FDCC70-58BD-1C5A-D81A-BF8F44748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269E56-0EAB-9FED-DD4B-25DACA00D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23B4-411D-3526-8CBD-85F0ACD48CC4}"/>
              </a:ext>
            </a:extLst>
          </p:cNvPr>
          <p:cNvSpPr>
            <a:spLocks noGrp="1"/>
          </p:cNvSpPr>
          <p:nvPr>
            <p:ph type="dt" sz="half" idx="10"/>
          </p:nvPr>
        </p:nvSpPr>
        <p:spPr/>
        <p:txBody>
          <a:bodyPr/>
          <a:lstStyle/>
          <a:p>
            <a:fld id="{51C0D0CC-57CC-4AA0-8944-BEC29A0B78C6}" type="datetimeFigureOut">
              <a:rPr lang="en-IN" smtClean="0"/>
              <a:t>16-07-2022</a:t>
            </a:fld>
            <a:endParaRPr lang="en-IN"/>
          </a:p>
        </p:txBody>
      </p:sp>
      <p:sp>
        <p:nvSpPr>
          <p:cNvPr id="6" name="Footer Placeholder 5">
            <a:extLst>
              <a:ext uri="{FF2B5EF4-FFF2-40B4-BE49-F238E27FC236}">
                <a16:creationId xmlns:a16="http://schemas.microsoft.com/office/drawing/2014/main" id="{6F68AB67-5DAD-6DA0-EBE2-D4387F62C0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16E09-EE19-A52D-0933-90AF1AF545F4}"/>
              </a:ext>
            </a:extLst>
          </p:cNvPr>
          <p:cNvSpPr>
            <a:spLocks noGrp="1"/>
          </p:cNvSpPr>
          <p:nvPr>
            <p:ph type="sldNum" sz="quarter" idx="12"/>
          </p:nvPr>
        </p:nvSpPr>
        <p:spPr/>
        <p:txBody>
          <a:bodyPr/>
          <a:lstStyle/>
          <a:p>
            <a:fld id="{0969776F-A947-49F8-802C-9DDA98C1C5EC}" type="slidenum">
              <a:rPr lang="en-IN" smtClean="0"/>
              <a:t>‹#›</a:t>
            </a:fld>
            <a:endParaRPr lang="en-IN"/>
          </a:p>
        </p:txBody>
      </p:sp>
    </p:spTree>
    <p:extLst>
      <p:ext uri="{BB962C8B-B14F-4D97-AF65-F5344CB8AC3E}">
        <p14:creationId xmlns:p14="http://schemas.microsoft.com/office/powerpoint/2010/main" val="3252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9D8EE-60F8-A8B7-8121-483E05158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53646-D9B7-AED9-327C-FC20CFC69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7F4F5-5A86-5024-71E1-544B368AE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0D0CC-57CC-4AA0-8944-BEC29A0B78C6}" type="datetimeFigureOut">
              <a:rPr lang="en-IN" smtClean="0"/>
              <a:t>16-07-2022</a:t>
            </a:fld>
            <a:endParaRPr lang="en-IN"/>
          </a:p>
        </p:txBody>
      </p:sp>
      <p:sp>
        <p:nvSpPr>
          <p:cNvPr id="5" name="Footer Placeholder 4">
            <a:extLst>
              <a:ext uri="{FF2B5EF4-FFF2-40B4-BE49-F238E27FC236}">
                <a16:creationId xmlns:a16="http://schemas.microsoft.com/office/drawing/2014/main" id="{82729F61-3041-9EDF-580A-D8C44A689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69C5E2-06B4-70F9-D509-F02E0D033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9776F-A947-49F8-802C-9DDA98C1C5EC}" type="slidenum">
              <a:rPr lang="en-IN" smtClean="0"/>
              <a:t>‹#›</a:t>
            </a:fld>
            <a:endParaRPr lang="en-IN"/>
          </a:p>
        </p:txBody>
      </p:sp>
    </p:spTree>
    <p:extLst>
      <p:ext uri="{BB962C8B-B14F-4D97-AF65-F5344CB8AC3E}">
        <p14:creationId xmlns:p14="http://schemas.microsoft.com/office/powerpoint/2010/main" val="114484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TextBox 1049">
            <a:extLst>
              <a:ext uri="{FF2B5EF4-FFF2-40B4-BE49-F238E27FC236}">
                <a16:creationId xmlns:a16="http://schemas.microsoft.com/office/drawing/2014/main" id="{96BF1E5C-A60B-4B60-9D50-AB434D6FC35E}"/>
              </a:ext>
            </a:extLst>
          </p:cNvPr>
          <p:cNvSpPr txBox="1">
            <a:spLocks noChangeArrowheads="1"/>
          </p:cNvSpPr>
          <p:nvPr/>
        </p:nvSpPr>
        <p:spPr bwMode="auto">
          <a:xfrm>
            <a:off x="684412" y="639161"/>
            <a:ext cx="112231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rgbClr val="0070C0"/>
                </a:solidFill>
                <a:latin typeface="Chronicle Display Black"/>
              </a:rPr>
              <a:t>CI/CD Pipeline to Deploy Snowflake Data Warehouse Using </a:t>
            </a:r>
            <a:r>
              <a:rPr lang="en-US" altLang="en-US" sz="3200" dirty="0" err="1">
                <a:solidFill>
                  <a:srgbClr val="0070C0"/>
                </a:solidFill>
                <a:latin typeface="Chronicle Display Black"/>
              </a:rPr>
              <a:t>dbt</a:t>
            </a:r>
            <a:endParaRPr lang="en-US" altLang="en-US" sz="3200" dirty="0">
              <a:solidFill>
                <a:srgbClr val="0070C0"/>
              </a:solidFill>
              <a:latin typeface="Chronicle Display Black"/>
            </a:endParaRPr>
          </a:p>
        </p:txBody>
      </p:sp>
      <p:grpSp>
        <p:nvGrpSpPr>
          <p:cNvPr id="3" name="Group 2">
            <a:extLst>
              <a:ext uri="{FF2B5EF4-FFF2-40B4-BE49-F238E27FC236}">
                <a16:creationId xmlns:a16="http://schemas.microsoft.com/office/drawing/2014/main" id="{0CB87BDF-EAE3-361F-0ACE-4D26531B6706}"/>
              </a:ext>
            </a:extLst>
          </p:cNvPr>
          <p:cNvGrpSpPr/>
          <p:nvPr/>
        </p:nvGrpSpPr>
        <p:grpSpPr>
          <a:xfrm>
            <a:off x="877493" y="1380304"/>
            <a:ext cx="6874588" cy="4502694"/>
            <a:chOff x="877493" y="1492064"/>
            <a:chExt cx="6874588" cy="4502694"/>
          </a:xfrm>
        </p:grpSpPr>
        <p:sp>
          <p:nvSpPr>
            <p:cNvPr id="6" name="Rectangle 5">
              <a:extLst>
                <a:ext uri="{FF2B5EF4-FFF2-40B4-BE49-F238E27FC236}">
                  <a16:creationId xmlns:a16="http://schemas.microsoft.com/office/drawing/2014/main" id="{04B92DFC-3831-407A-B725-729A9BE75E8B}"/>
                </a:ext>
              </a:extLst>
            </p:cNvPr>
            <p:cNvSpPr/>
            <p:nvPr/>
          </p:nvSpPr>
          <p:spPr>
            <a:xfrm>
              <a:off x="877493" y="4205772"/>
              <a:ext cx="5917516" cy="1509321"/>
            </a:xfrm>
            <a:prstGeom prst="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latin typeface="Chronicle Display Black"/>
              </a:endParaRPr>
            </a:p>
          </p:txBody>
        </p:sp>
        <p:sp>
          <p:nvSpPr>
            <p:cNvPr id="4" name="Rectangle 3">
              <a:extLst>
                <a:ext uri="{FF2B5EF4-FFF2-40B4-BE49-F238E27FC236}">
                  <a16:creationId xmlns:a16="http://schemas.microsoft.com/office/drawing/2014/main" id="{8DE9D01C-85B0-4761-9807-34576ED8629C}"/>
                </a:ext>
              </a:extLst>
            </p:cNvPr>
            <p:cNvSpPr/>
            <p:nvPr/>
          </p:nvSpPr>
          <p:spPr>
            <a:xfrm>
              <a:off x="945826" y="2175082"/>
              <a:ext cx="1316038" cy="962576"/>
            </a:xfrm>
            <a:prstGeom prst="rect">
              <a:avLst/>
            </a:prstGeom>
            <a:solidFill>
              <a:schemeClr val="accent5">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sz="1200" dirty="0">
                  <a:solidFill>
                    <a:schemeClr val="tx1"/>
                  </a:solidFill>
                  <a:latin typeface="Chronicle Display Black"/>
                </a:rPr>
                <a:t>Source Code Management</a:t>
              </a:r>
              <a:endParaRPr lang="en-US" sz="1600" dirty="0">
                <a:latin typeface="Chronicle Display Black"/>
              </a:endParaRPr>
            </a:p>
          </p:txBody>
        </p:sp>
        <p:pic>
          <p:nvPicPr>
            <p:cNvPr id="9223" name="Picture 2" descr="10 Steps to Become a Top Coder. -">
              <a:extLst>
                <a:ext uri="{FF2B5EF4-FFF2-40B4-BE49-F238E27FC236}">
                  <a16:creationId xmlns:a16="http://schemas.microsoft.com/office/drawing/2014/main" id="{8C503006-1694-F257-981B-69761644C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896" y="4419600"/>
              <a:ext cx="1169991" cy="120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2" descr="Docker Hub vs. GitLab | GitLab">
              <a:extLst>
                <a:ext uri="{FF2B5EF4-FFF2-40B4-BE49-F238E27FC236}">
                  <a16:creationId xmlns:a16="http://schemas.microsoft.com/office/drawing/2014/main" id="{1336992A-857A-A3C1-849D-4DD7E4277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290" y="4529136"/>
              <a:ext cx="96996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6" descr="How to deploy Java apps with Docker (it's pretty awesome!)">
              <a:extLst>
                <a:ext uri="{FF2B5EF4-FFF2-40B4-BE49-F238E27FC236}">
                  <a16:creationId xmlns:a16="http://schemas.microsoft.com/office/drawing/2014/main" id="{2487CCD1-290D-0025-23FD-A54F3AA45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1354" y="3781856"/>
              <a:ext cx="683192" cy="33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51B3514D-1D49-4A98-B385-C05FA074A96B}"/>
                </a:ext>
              </a:extLst>
            </p:cNvPr>
            <p:cNvCxnSpPr>
              <a:cxnSpLocks/>
            </p:cNvCxnSpPr>
            <p:nvPr/>
          </p:nvCxnSpPr>
          <p:spPr>
            <a:xfrm flipV="1">
              <a:off x="1231896" y="3065152"/>
              <a:ext cx="0" cy="11406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8F6D4A-AC12-40A9-8999-C9C132FD24BE}"/>
                </a:ext>
              </a:extLst>
            </p:cNvPr>
            <p:cNvCxnSpPr>
              <a:cxnSpLocks/>
            </p:cNvCxnSpPr>
            <p:nvPr/>
          </p:nvCxnSpPr>
          <p:spPr>
            <a:xfrm flipH="1" flipV="1">
              <a:off x="1490067" y="3056468"/>
              <a:ext cx="15286" cy="11492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9FCF50-BB5E-4D48-8DFC-FF04FC3AE122}"/>
                </a:ext>
              </a:extLst>
            </p:cNvPr>
            <p:cNvCxnSpPr>
              <a:cxnSpLocks/>
            </p:cNvCxnSpPr>
            <p:nvPr/>
          </p:nvCxnSpPr>
          <p:spPr>
            <a:xfrm flipV="1">
              <a:off x="1794052" y="3074454"/>
              <a:ext cx="0" cy="113131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233" name="TextBox 1046">
              <a:extLst>
                <a:ext uri="{FF2B5EF4-FFF2-40B4-BE49-F238E27FC236}">
                  <a16:creationId xmlns:a16="http://schemas.microsoft.com/office/drawing/2014/main" id="{E37502EE-C530-E1EF-F1CF-81B11D7FAC2E}"/>
                </a:ext>
              </a:extLst>
            </p:cNvPr>
            <p:cNvSpPr txBox="1">
              <a:spLocks noChangeArrowheads="1"/>
            </p:cNvSpPr>
            <p:nvPr/>
          </p:nvSpPr>
          <p:spPr bwMode="auto">
            <a:xfrm>
              <a:off x="3138520" y="5533093"/>
              <a:ext cx="1499393" cy="461665"/>
            </a:xfrm>
            <a:prstGeom prst="rect">
              <a:avLst/>
            </a:prstGeom>
            <a:solidFill>
              <a:schemeClr val="accent5">
                <a:lumMod val="20000"/>
                <a:lumOff val="80000"/>
              </a:schemeClr>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fontAlgn="auto" hangingPunct="1">
                <a:spcBef>
                  <a:spcPts val="0"/>
                </a:spcBef>
                <a:spcAft>
                  <a:spcPts val="0"/>
                </a:spcAft>
                <a:defRPr/>
              </a:pPr>
              <a:r>
                <a:rPr lang="en-US" sz="1200" dirty="0">
                  <a:latin typeface="Chronicle Display Black"/>
                </a:rPr>
                <a:t>Developer’s</a:t>
              </a:r>
            </a:p>
            <a:p>
              <a:pPr algn="ctr" eaLnBrk="1" fontAlgn="auto" hangingPunct="1">
                <a:spcBef>
                  <a:spcPts val="0"/>
                </a:spcBef>
                <a:spcAft>
                  <a:spcPts val="0"/>
                </a:spcAft>
                <a:defRPr/>
              </a:pPr>
              <a:r>
                <a:rPr lang="en-US" sz="1200" dirty="0">
                  <a:latin typeface="Chronicle Display Black"/>
                </a:rPr>
                <a:t>Environment</a:t>
              </a:r>
            </a:p>
          </p:txBody>
        </p:sp>
        <p:sp>
          <p:nvSpPr>
            <p:cNvPr id="9236" name="TextBox 92">
              <a:extLst>
                <a:ext uri="{FF2B5EF4-FFF2-40B4-BE49-F238E27FC236}">
                  <a16:creationId xmlns:a16="http://schemas.microsoft.com/office/drawing/2014/main" id="{15BDBE92-213C-5179-5CF8-05992C3883BD}"/>
                </a:ext>
              </a:extLst>
            </p:cNvPr>
            <p:cNvSpPr txBox="1">
              <a:spLocks noChangeArrowheads="1"/>
            </p:cNvSpPr>
            <p:nvPr/>
          </p:nvSpPr>
          <p:spPr bwMode="auto">
            <a:xfrm>
              <a:off x="1827786" y="3554179"/>
              <a:ext cx="171688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Chronicle Display Black"/>
                </a:rPr>
                <a:t>Create docker image and push</a:t>
              </a:r>
            </a:p>
          </p:txBody>
        </p:sp>
        <p:sp>
          <p:nvSpPr>
            <p:cNvPr id="32" name="Rectangle 31">
              <a:extLst>
                <a:ext uri="{FF2B5EF4-FFF2-40B4-BE49-F238E27FC236}">
                  <a16:creationId xmlns:a16="http://schemas.microsoft.com/office/drawing/2014/main" id="{2EE799A5-94E8-47D1-BD42-ACEDC517446F}"/>
                </a:ext>
              </a:extLst>
            </p:cNvPr>
            <p:cNvSpPr/>
            <p:nvPr/>
          </p:nvSpPr>
          <p:spPr>
            <a:xfrm>
              <a:off x="4148028" y="4366418"/>
              <a:ext cx="659717" cy="242090"/>
            </a:xfrm>
            <a:prstGeom prst="rect">
              <a:avLst/>
            </a:prstGeom>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sz="1200" dirty="0">
                  <a:latin typeface="Chronicle Display Black"/>
                </a:rPr>
                <a:t>yaml</a:t>
              </a:r>
            </a:p>
          </p:txBody>
        </p:sp>
        <p:cxnSp>
          <p:nvCxnSpPr>
            <p:cNvPr id="136" name="Straight Arrow Connector 135">
              <a:extLst>
                <a:ext uri="{FF2B5EF4-FFF2-40B4-BE49-F238E27FC236}">
                  <a16:creationId xmlns:a16="http://schemas.microsoft.com/office/drawing/2014/main" id="{71481C23-13C8-4BD4-B43A-A8ECDD367A06}"/>
                </a:ext>
              </a:extLst>
            </p:cNvPr>
            <p:cNvCxnSpPr>
              <a:cxnSpLocks/>
              <a:stCxn id="4" idx="3"/>
              <a:endCxn id="2" idx="1"/>
            </p:cNvCxnSpPr>
            <p:nvPr/>
          </p:nvCxnSpPr>
          <p:spPr>
            <a:xfrm>
              <a:off x="2261864" y="2656370"/>
              <a:ext cx="823843" cy="265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FEF66C4-1844-4B42-98D3-84D6B555C17C}"/>
                </a:ext>
              </a:extLst>
            </p:cNvPr>
            <p:cNvSpPr/>
            <p:nvPr/>
          </p:nvSpPr>
          <p:spPr>
            <a:xfrm>
              <a:off x="3085707" y="1835961"/>
              <a:ext cx="4666374" cy="1646124"/>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endParaRPr lang="en-US" dirty="0">
                <a:latin typeface="Chronicle Display Black"/>
              </a:endParaRPr>
            </a:p>
          </p:txBody>
        </p:sp>
        <p:pic>
          <p:nvPicPr>
            <p:cNvPr id="59" name="Picture 58">
              <a:extLst>
                <a:ext uri="{FF2B5EF4-FFF2-40B4-BE49-F238E27FC236}">
                  <a16:creationId xmlns:a16="http://schemas.microsoft.com/office/drawing/2014/main" id="{621F3FE9-E3C2-02BD-E252-06D0B2840B0A}"/>
                </a:ext>
              </a:extLst>
            </p:cNvPr>
            <p:cNvPicPr>
              <a:picLocks noChangeAspect="1"/>
            </p:cNvPicPr>
            <p:nvPr/>
          </p:nvPicPr>
          <p:blipFill>
            <a:blip r:embed="rId6"/>
            <a:stretch>
              <a:fillRect/>
            </a:stretch>
          </p:blipFill>
          <p:spPr>
            <a:xfrm>
              <a:off x="4745723" y="1492064"/>
              <a:ext cx="1215960" cy="681781"/>
            </a:xfrm>
            <a:prstGeom prst="rect">
              <a:avLst/>
            </a:prstGeom>
          </p:spPr>
        </p:pic>
        <p:pic>
          <p:nvPicPr>
            <p:cNvPr id="62" name="Picture 61">
              <a:extLst>
                <a:ext uri="{FF2B5EF4-FFF2-40B4-BE49-F238E27FC236}">
                  <a16:creationId xmlns:a16="http://schemas.microsoft.com/office/drawing/2014/main" id="{5427C5FD-BC12-3FC3-D609-2D2E7A204A21}"/>
                </a:ext>
              </a:extLst>
            </p:cNvPr>
            <p:cNvPicPr>
              <a:picLocks noChangeAspect="1"/>
            </p:cNvPicPr>
            <p:nvPr/>
          </p:nvPicPr>
          <p:blipFill>
            <a:blip r:embed="rId6"/>
            <a:stretch>
              <a:fillRect/>
            </a:stretch>
          </p:blipFill>
          <p:spPr>
            <a:xfrm>
              <a:off x="3849569" y="4671221"/>
              <a:ext cx="1220288" cy="684208"/>
            </a:xfrm>
            <a:prstGeom prst="rect">
              <a:avLst/>
            </a:prstGeom>
          </p:spPr>
        </p:pic>
        <p:pic>
          <p:nvPicPr>
            <p:cNvPr id="16" name="Picture 15">
              <a:extLst>
                <a:ext uri="{FF2B5EF4-FFF2-40B4-BE49-F238E27FC236}">
                  <a16:creationId xmlns:a16="http://schemas.microsoft.com/office/drawing/2014/main" id="{82D9AE02-8E71-5E3B-2C12-CF3B158379E2}"/>
                </a:ext>
              </a:extLst>
            </p:cNvPr>
            <p:cNvPicPr>
              <a:picLocks noChangeAspect="1"/>
            </p:cNvPicPr>
            <p:nvPr/>
          </p:nvPicPr>
          <p:blipFill>
            <a:blip r:embed="rId7"/>
            <a:stretch>
              <a:fillRect/>
            </a:stretch>
          </p:blipFill>
          <p:spPr>
            <a:xfrm>
              <a:off x="5175229" y="4639088"/>
              <a:ext cx="1444429" cy="645286"/>
            </a:xfrm>
            <a:prstGeom prst="rect">
              <a:avLst/>
            </a:prstGeom>
          </p:spPr>
        </p:pic>
        <p:sp>
          <p:nvSpPr>
            <p:cNvPr id="78" name="TextBox 77">
              <a:extLst>
                <a:ext uri="{FF2B5EF4-FFF2-40B4-BE49-F238E27FC236}">
                  <a16:creationId xmlns:a16="http://schemas.microsoft.com/office/drawing/2014/main" id="{026839A6-BC2B-F7BE-3C30-1ED9EC3C0266}"/>
                </a:ext>
              </a:extLst>
            </p:cNvPr>
            <p:cNvSpPr txBox="1"/>
            <p:nvPr/>
          </p:nvSpPr>
          <p:spPr>
            <a:xfrm>
              <a:off x="945826" y="1912204"/>
              <a:ext cx="1391822" cy="184666"/>
            </a:xfrm>
            <a:prstGeom prst="rect">
              <a:avLst/>
            </a:prstGeom>
            <a:noFill/>
          </p:spPr>
          <p:txBody>
            <a:bodyPr wrap="square" lIns="0" tIns="0" rIns="0" bIns="0">
              <a:spAutoFit/>
            </a:bodyPr>
            <a:lstStyle/>
            <a:p>
              <a:pPr eaLnBrk="1" fontAlgn="auto" hangingPunct="1">
                <a:spcBef>
                  <a:spcPts val="0"/>
                </a:spcBef>
                <a:spcAft>
                  <a:spcPts val="0"/>
                </a:spcAft>
                <a:defRPr/>
              </a:pPr>
              <a:r>
                <a:rPr lang="en-US" sz="1200" dirty="0">
                  <a:latin typeface="Chronicle Display Black"/>
                </a:rPr>
                <a:t>Git/GitLab/Bit Bucket</a:t>
              </a:r>
            </a:p>
          </p:txBody>
        </p:sp>
        <p:sp>
          <p:nvSpPr>
            <p:cNvPr id="79" name="Rectangle 78">
              <a:extLst>
                <a:ext uri="{FF2B5EF4-FFF2-40B4-BE49-F238E27FC236}">
                  <a16:creationId xmlns:a16="http://schemas.microsoft.com/office/drawing/2014/main" id="{374C5048-D883-4F4E-1D48-8F0346EC8600}"/>
                </a:ext>
              </a:extLst>
            </p:cNvPr>
            <p:cNvSpPr/>
            <p:nvPr/>
          </p:nvSpPr>
          <p:spPr>
            <a:xfrm>
              <a:off x="3444256" y="2149461"/>
              <a:ext cx="1033857" cy="636166"/>
            </a:xfrm>
            <a:prstGeom prst="rect">
              <a:avLst/>
            </a:prstGeom>
            <a:solidFill>
              <a:schemeClr val="accent4">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normAutofit/>
            </a:bodyPr>
            <a:lstStyle/>
            <a:p>
              <a:pPr algn="ctr" eaLnBrk="1" fontAlgn="auto" hangingPunct="1">
                <a:spcBef>
                  <a:spcPts val="0"/>
                </a:spcBef>
                <a:spcAft>
                  <a:spcPts val="0"/>
                </a:spcAft>
                <a:defRPr/>
              </a:pPr>
              <a:endParaRPr lang="en-US" sz="1100" dirty="0" err="1">
                <a:solidFill>
                  <a:schemeClr val="accent6"/>
                </a:solidFill>
                <a:latin typeface="Chronicle Display Black"/>
              </a:endParaRPr>
            </a:p>
          </p:txBody>
        </p:sp>
        <p:cxnSp>
          <p:nvCxnSpPr>
            <p:cNvPr id="84" name="Straight Arrow Connector 83">
              <a:extLst>
                <a:ext uri="{FF2B5EF4-FFF2-40B4-BE49-F238E27FC236}">
                  <a16:creationId xmlns:a16="http://schemas.microsoft.com/office/drawing/2014/main" id="{4B154F6B-6446-C462-056F-76A21A124F29}"/>
                </a:ext>
              </a:extLst>
            </p:cNvPr>
            <p:cNvCxnSpPr>
              <a:cxnSpLocks/>
            </p:cNvCxnSpPr>
            <p:nvPr/>
          </p:nvCxnSpPr>
          <p:spPr>
            <a:xfrm flipV="1">
              <a:off x="4477886" y="2467047"/>
              <a:ext cx="443361" cy="4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26AB9AC-4592-FA41-6A1A-8B491B2579C2}"/>
                </a:ext>
              </a:extLst>
            </p:cNvPr>
            <p:cNvSpPr/>
            <p:nvPr/>
          </p:nvSpPr>
          <p:spPr>
            <a:xfrm>
              <a:off x="4921132" y="2173845"/>
              <a:ext cx="1033857" cy="636166"/>
            </a:xfrm>
            <a:prstGeom prst="rect">
              <a:avLst/>
            </a:prstGeom>
            <a:solidFill>
              <a:schemeClr val="accent4">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normAutofit/>
            </a:bodyPr>
            <a:lstStyle/>
            <a:p>
              <a:pPr algn="ctr" eaLnBrk="1" fontAlgn="auto" hangingPunct="1">
                <a:spcBef>
                  <a:spcPts val="0"/>
                </a:spcBef>
                <a:spcAft>
                  <a:spcPts val="0"/>
                </a:spcAft>
                <a:defRPr/>
              </a:pPr>
              <a:endParaRPr lang="en-US" sz="1600" dirty="0" err="1">
                <a:solidFill>
                  <a:schemeClr val="accent6"/>
                </a:solidFill>
                <a:latin typeface="Chronicle Display Black"/>
              </a:endParaRPr>
            </a:p>
          </p:txBody>
        </p:sp>
        <p:sp>
          <p:nvSpPr>
            <p:cNvPr id="88" name="Rectangle 87">
              <a:extLst>
                <a:ext uri="{FF2B5EF4-FFF2-40B4-BE49-F238E27FC236}">
                  <a16:creationId xmlns:a16="http://schemas.microsoft.com/office/drawing/2014/main" id="{C91292B2-0372-BB4D-84E5-9F6A83B48AD5}"/>
                </a:ext>
              </a:extLst>
            </p:cNvPr>
            <p:cNvSpPr/>
            <p:nvPr/>
          </p:nvSpPr>
          <p:spPr>
            <a:xfrm>
              <a:off x="6356044" y="2160053"/>
              <a:ext cx="1033857" cy="636166"/>
            </a:xfrm>
            <a:prstGeom prst="rect">
              <a:avLst/>
            </a:prstGeom>
            <a:solidFill>
              <a:schemeClr val="accent4">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normAutofit/>
            </a:bodyPr>
            <a:lstStyle/>
            <a:p>
              <a:pPr algn="ctr" eaLnBrk="1" fontAlgn="auto" hangingPunct="1">
                <a:spcBef>
                  <a:spcPts val="0"/>
                </a:spcBef>
                <a:spcAft>
                  <a:spcPts val="0"/>
                </a:spcAft>
                <a:defRPr/>
              </a:pPr>
              <a:endParaRPr lang="en-US" sz="1600" dirty="0" err="1">
                <a:solidFill>
                  <a:schemeClr val="accent6"/>
                </a:solidFill>
                <a:latin typeface="Chronicle Display Black"/>
              </a:endParaRPr>
            </a:p>
          </p:txBody>
        </p:sp>
        <p:cxnSp>
          <p:nvCxnSpPr>
            <p:cNvPr id="89" name="Straight Arrow Connector 88">
              <a:extLst>
                <a:ext uri="{FF2B5EF4-FFF2-40B4-BE49-F238E27FC236}">
                  <a16:creationId xmlns:a16="http://schemas.microsoft.com/office/drawing/2014/main" id="{6E28F37F-D901-74C9-F543-31C727597C32}"/>
                </a:ext>
              </a:extLst>
            </p:cNvPr>
            <p:cNvCxnSpPr>
              <a:cxnSpLocks/>
            </p:cNvCxnSpPr>
            <p:nvPr/>
          </p:nvCxnSpPr>
          <p:spPr>
            <a:xfrm flipV="1">
              <a:off x="5939254" y="2447442"/>
              <a:ext cx="443361" cy="4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5EDF3D9-E14D-1474-8EDE-7F0DDE00FA33}"/>
                </a:ext>
              </a:extLst>
            </p:cNvPr>
            <p:cNvSpPr txBox="1"/>
            <p:nvPr/>
          </p:nvSpPr>
          <p:spPr>
            <a:xfrm>
              <a:off x="3562608" y="2314241"/>
              <a:ext cx="756157" cy="369332"/>
            </a:xfrm>
            <a:prstGeom prst="rect">
              <a:avLst/>
            </a:prstGeom>
            <a:noFill/>
          </p:spPr>
          <p:txBody>
            <a:bodyPr wrap="square" lIns="0" tIns="0" rIns="0" bIns="0">
              <a:spAutoFit/>
            </a:bodyPr>
            <a:lstStyle/>
            <a:p>
              <a:pPr algn="ctr" eaLnBrk="1" fontAlgn="auto" hangingPunct="1">
                <a:spcBef>
                  <a:spcPts val="0"/>
                </a:spcBef>
                <a:spcAft>
                  <a:spcPts val="0"/>
                </a:spcAft>
                <a:defRPr/>
              </a:pPr>
              <a:r>
                <a:rPr lang="en-US" sz="1200" dirty="0">
                  <a:latin typeface="Chronicle Display Black"/>
                </a:rPr>
                <a:t>Validations Scans</a:t>
              </a:r>
            </a:p>
          </p:txBody>
        </p:sp>
        <p:sp>
          <p:nvSpPr>
            <p:cNvPr id="91" name="TextBox 90">
              <a:extLst>
                <a:ext uri="{FF2B5EF4-FFF2-40B4-BE49-F238E27FC236}">
                  <a16:creationId xmlns:a16="http://schemas.microsoft.com/office/drawing/2014/main" id="{7B6F5C01-A045-F007-B47E-3DDF16E0CFAD}"/>
                </a:ext>
              </a:extLst>
            </p:cNvPr>
            <p:cNvSpPr txBox="1"/>
            <p:nvPr/>
          </p:nvSpPr>
          <p:spPr>
            <a:xfrm>
              <a:off x="5119768" y="2263030"/>
              <a:ext cx="636587" cy="369332"/>
            </a:xfrm>
            <a:prstGeom prst="rect">
              <a:avLst/>
            </a:prstGeom>
            <a:noFill/>
          </p:spPr>
          <p:txBody>
            <a:bodyPr lIns="0" tIns="0" rIns="0" bIns="0">
              <a:spAutoFit/>
            </a:bodyPr>
            <a:lstStyle/>
            <a:p>
              <a:pPr algn="ctr" eaLnBrk="1" fontAlgn="auto" hangingPunct="1">
                <a:spcBef>
                  <a:spcPts val="0"/>
                </a:spcBef>
                <a:spcAft>
                  <a:spcPts val="0"/>
                </a:spcAft>
                <a:defRPr/>
              </a:pPr>
              <a:r>
                <a:rPr lang="en-US" sz="1200" dirty="0">
                  <a:latin typeface="Chronicle Display Black"/>
                </a:rPr>
                <a:t>Code Build</a:t>
              </a:r>
            </a:p>
          </p:txBody>
        </p:sp>
        <p:sp>
          <p:nvSpPr>
            <p:cNvPr id="93" name="TextBox 92">
              <a:extLst>
                <a:ext uri="{FF2B5EF4-FFF2-40B4-BE49-F238E27FC236}">
                  <a16:creationId xmlns:a16="http://schemas.microsoft.com/office/drawing/2014/main" id="{36E5CDC3-950E-CA48-F73A-5A3D27C96129}"/>
                </a:ext>
              </a:extLst>
            </p:cNvPr>
            <p:cNvSpPr txBox="1"/>
            <p:nvPr/>
          </p:nvSpPr>
          <p:spPr>
            <a:xfrm>
              <a:off x="6361891" y="2358672"/>
              <a:ext cx="990600" cy="184666"/>
            </a:xfrm>
            <a:prstGeom prst="rect">
              <a:avLst/>
            </a:prstGeom>
            <a:noFill/>
          </p:spPr>
          <p:txBody>
            <a:bodyPr lIns="0" tIns="0" rIns="0" bIns="0">
              <a:spAutoFit/>
            </a:bodyPr>
            <a:lstStyle/>
            <a:p>
              <a:pPr algn="ctr" eaLnBrk="1" fontAlgn="auto" hangingPunct="1">
                <a:spcBef>
                  <a:spcPts val="0"/>
                </a:spcBef>
                <a:spcAft>
                  <a:spcPts val="0"/>
                </a:spcAft>
                <a:defRPr/>
              </a:pPr>
              <a:r>
                <a:rPr lang="en-US" sz="1200" dirty="0">
                  <a:latin typeface="Chronicle Display Black"/>
                </a:rPr>
                <a:t>Unit Tests</a:t>
              </a:r>
            </a:p>
          </p:txBody>
        </p:sp>
        <p:sp>
          <p:nvSpPr>
            <p:cNvPr id="98" name="TextBox 92">
              <a:extLst>
                <a:ext uri="{FF2B5EF4-FFF2-40B4-BE49-F238E27FC236}">
                  <a16:creationId xmlns:a16="http://schemas.microsoft.com/office/drawing/2014/main" id="{50C1654E-E65A-48A7-1397-59564C89823F}"/>
                </a:ext>
              </a:extLst>
            </p:cNvPr>
            <p:cNvSpPr txBox="1">
              <a:spLocks noChangeArrowheads="1"/>
            </p:cNvSpPr>
            <p:nvPr/>
          </p:nvSpPr>
          <p:spPr bwMode="auto">
            <a:xfrm>
              <a:off x="4513332" y="3269983"/>
              <a:ext cx="186928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Chronicle Display Black"/>
                </a:rPr>
                <a:t>Pull the Docker image and Deploy</a:t>
              </a:r>
            </a:p>
          </p:txBody>
        </p:sp>
        <p:sp>
          <p:nvSpPr>
            <p:cNvPr id="44" name="Left Brace 43">
              <a:extLst>
                <a:ext uri="{FF2B5EF4-FFF2-40B4-BE49-F238E27FC236}">
                  <a16:creationId xmlns:a16="http://schemas.microsoft.com/office/drawing/2014/main" id="{EEF175D9-6FAE-57C7-D04A-F082C2D14F14}"/>
                </a:ext>
              </a:extLst>
            </p:cNvPr>
            <p:cNvSpPr/>
            <p:nvPr/>
          </p:nvSpPr>
          <p:spPr>
            <a:xfrm rot="16200000">
              <a:off x="5266933" y="1074943"/>
              <a:ext cx="234297" cy="3693125"/>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Chronicle Display Black"/>
              </a:endParaRPr>
            </a:p>
          </p:txBody>
        </p:sp>
      </p:grpSp>
      <p:sp>
        <p:nvSpPr>
          <p:cNvPr id="52" name="Rectangle 51">
            <a:extLst>
              <a:ext uri="{FF2B5EF4-FFF2-40B4-BE49-F238E27FC236}">
                <a16:creationId xmlns:a16="http://schemas.microsoft.com/office/drawing/2014/main" id="{E00BB3C4-E89C-E3F7-62A9-3472F1A1AB9D}"/>
              </a:ext>
            </a:extLst>
          </p:cNvPr>
          <p:cNvSpPr/>
          <p:nvPr/>
        </p:nvSpPr>
        <p:spPr>
          <a:xfrm>
            <a:off x="4895998" y="2962694"/>
            <a:ext cx="915410" cy="206174"/>
          </a:xfrm>
          <a:prstGeom prst="rect">
            <a:avLst/>
          </a:prstGeom>
          <a:solidFill>
            <a:schemeClr val="accent5">
              <a:lumMod val="20000"/>
              <a:lumOff val="80000"/>
            </a:schemeClr>
          </a:solidFill>
          <a:ln/>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en-US" sz="1200" dirty="0">
                <a:latin typeface="Chronicle Display Black"/>
              </a:rPr>
              <a:t>CI Pipelines</a:t>
            </a:r>
          </a:p>
        </p:txBody>
      </p:sp>
      <p:sp>
        <p:nvSpPr>
          <p:cNvPr id="56" name="Rectangle 47">
            <a:extLst>
              <a:ext uri="{FF2B5EF4-FFF2-40B4-BE49-F238E27FC236}">
                <a16:creationId xmlns:a16="http://schemas.microsoft.com/office/drawing/2014/main" id="{CB48E042-60D3-0712-9A08-8F6CBD36BC28}"/>
              </a:ext>
            </a:extLst>
          </p:cNvPr>
          <p:cNvSpPr>
            <a:spLocks noChangeArrowheads="1"/>
          </p:cNvSpPr>
          <p:nvPr/>
        </p:nvSpPr>
        <p:spPr bwMode="auto">
          <a:xfrm>
            <a:off x="8019691" y="1824913"/>
            <a:ext cx="1691067" cy="22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spcBef>
                <a:spcPct val="50000"/>
              </a:spcBef>
              <a:defRPr/>
            </a:pPr>
            <a:r>
              <a:rPr lang="en-GB" sz="1400" b="1" dirty="0">
                <a:solidFill>
                  <a:prstClr val="black"/>
                </a:solidFill>
                <a:latin typeface="Chronicle Display Black"/>
                <a:ea typeface="Open Sans" panose="020B0606030504020204" pitchFamily="34" charset="0"/>
                <a:cs typeface="Open Sans" panose="020B0606030504020204" pitchFamily="34" charset="0"/>
              </a:rPr>
              <a:t>Tech Stack</a:t>
            </a:r>
          </a:p>
        </p:txBody>
      </p:sp>
      <p:sp>
        <p:nvSpPr>
          <p:cNvPr id="57" name="TextBox 56">
            <a:extLst>
              <a:ext uri="{FF2B5EF4-FFF2-40B4-BE49-F238E27FC236}">
                <a16:creationId xmlns:a16="http://schemas.microsoft.com/office/drawing/2014/main" id="{BE87D640-D6CA-A28B-B2CE-875C09080C54}"/>
              </a:ext>
            </a:extLst>
          </p:cNvPr>
          <p:cNvSpPr txBox="1"/>
          <p:nvPr/>
        </p:nvSpPr>
        <p:spPr>
          <a:xfrm>
            <a:off x="7833511" y="2083401"/>
            <a:ext cx="1346195" cy="1015663"/>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DBT Cloud</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Snowflake</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GIT</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Docker Hub</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Visual Studio</a:t>
            </a:r>
          </a:p>
        </p:txBody>
      </p:sp>
      <p:cxnSp>
        <p:nvCxnSpPr>
          <p:cNvPr id="58" name="Straight Connector 57">
            <a:extLst>
              <a:ext uri="{FF2B5EF4-FFF2-40B4-BE49-F238E27FC236}">
                <a16:creationId xmlns:a16="http://schemas.microsoft.com/office/drawing/2014/main" id="{6CE3E9C0-49CE-4997-E433-57EF30394FB1}"/>
              </a:ext>
            </a:extLst>
          </p:cNvPr>
          <p:cNvCxnSpPr>
            <a:cxnSpLocks/>
          </p:cNvCxnSpPr>
          <p:nvPr/>
        </p:nvCxnSpPr>
        <p:spPr>
          <a:xfrm>
            <a:off x="7971556" y="2081932"/>
            <a:ext cx="1164138" cy="1469"/>
          </a:xfrm>
          <a:prstGeom prst="line">
            <a:avLst/>
          </a:prstGeom>
          <a:noFill/>
          <a:ln w="25400" cap="flat" cmpd="sng" algn="ctr">
            <a:solidFill>
              <a:srgbClr val="012169"/>
            </a:solidFill>
            <a:prstDash val="solid"/>
          </a:ln>
          <a:effectLst/>
        </p:spPr>
      </p:cxnSp>
      <p:sp>
        <p:nvSpPr>
          <p:cNvPr id="64" name="Rectangle 47">
            <a:extLst>
              <a:ext uri="{FF2B5EF4-FFF2-40B4-BE49-F238E27FC236}">
                <a16:creationId xmlns:a16="http://schemas.microsoft.com/office/drawing/2014/main" id="{332394B9-A1DE-D3B5-57E2-14652DD3A887}"/>
              </a:ext>
            </a:extLst>
          </p:cNvPr>
          <p:cNvSpPr>
            <a:spLocks noChangeArrowheads="1"/>
          </p:cNvSpPr>
          <p:nvPr/>
        </p:nvSpPr>
        <p:spPr bwMode="auto">
          <a:xfrm>
            <a:off x="7786669" y="3572403"/>
            <a:ext cx="32314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spcBef>
                <a:spcPct val="50000"/>
              </a:spcBef>
              <a:defRPr/>
            </a:pPr>
            <a:r>
              <a:rPr lang="en-GB" sz="1400" b="1" dirty="0">
                <a:solidFill>
                  <a:prstClr val="black"/>
                </a:solidFill>
                <a:latin typeface="Chronicle Display Black"/>
                <a:ea typeface="Open Sans" panose="020B0606030504020204" pitchFamily="34" charset="0"/>
                <a:cs typeface="Open Sans" panose="020B0606030504020204" pitchFamily="34" charset="0"/>
              </a:rPr>
              <a:t>Strategy</a:t>
            </a:r>
          </a:p>
        </p:txBody>
      </p:sp>
      <p:cxnSp>
        <p:nvCxnSpPr>
          <p:cNvPr id="65" name="Straight Connector 64">
            <a:extLst>
              <a:ext uri="{FF2B5EF4-FFF2-40B4-BE49-F238E27FC236}">
                <a16:creationId xmlns:a16="http://schemas.microsoft.com/office/drawing/2014/main" id="{3C472C1B-64C1-9820-FB2F-CD5753BBD5AB}"/>
              </a:ext>
            </a:extLst>
          </p:cNvPr>
          <p:cNvCxnSpPr/>
          <p:nvPr/>
        </p:nvCxnSpPr>
        <p:spPr>
          <a:xfrm>
            <a:off x="7788770" y="3826608"/>
            <a:ext cx="3165687" cy="0"/>
          </a:xfrm>
          <a:prstGeom prst="line">
            <a:avLst/>
          </a:prstGeom>
          <a:noFill/>
          <a:ln w="25400" cap="flat" cmpd="sng" algn="ctr">
            <a:solidFill>
              <a:srgbClr val="012169"/>
            </a:solidFill>
            <a:prstDash val="solid"/>
          </a:ln>
          <a:effectLst/>
        </p:spPr>
      </p:cxnSp>
      <p:sp>
        <p:nvSpPr>
          <p:cNvPr id="66" name="TextBox 65">
            <a:extLst>
              <a:ext uri="{FF2B5EF4-FFF2-40B4-BE49-F238E27FC236}">
                <a16:creationId xmlns:a16="http://schemas.microsoft.com/office/drawing/2014/main" id="{97875609-190A-60DA-C8B5-484735ACA30B}"/>
              </a:ext>
            </a:extLst>
          </p:cNvPr>
          <p:cNvSpPr txBox="1"/>
          <p:nvPr/>
        </p:nvSpPr>
        <p:spPr>
          <a:xfrm>
            <a:off x="7678696" y="3875222"/>
            <a:ext cx="3417132" cy="2123658"/>
          </a:xfrm>
          <a:prstGeom prst="rect">
            <a:avLst/>
          </a:prstGeom>
          <a:noFill/>
        </p:spPr>
        <p:txBody>
          <a:bodyPr wrap="square" rtlCol="0">
            <a:spAutoFit/>
          </a:bodyPr>
          <a:lstStyle/>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Set up Local development environment</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Set up GIT repository</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Set up </a:t>
            </a:r>
            <a:r>
              <a:rPr lang="en-US" sz="1200" dirty="0" err="1">
                <a:solidFill>
                  <a:srgbClr val="575757"/>
                </a:solidFill>
                <a:latin typeface="Chronicle Display Black"/>
                <a:ea typeface="Open Sans" panose="020B0606030504020204" pitchFamily="34" charset="0"/>
                <a:cs typeface="Open Sans" panose="020B0606030504020204" pitchFamily="34" charset="0"/>
              </a:rPr>
              <a:t>dbt</a:t>
            </a:r>
            <a:endParaRPr lang="en-US" sz="1200" dirty="0">
              <a:solidFill>
                <a:srgbClr val="575757"/>
              </a:solidFill>
              <a:latin typeface="Chronicle Display Black"/>
              <a:ea typeface="Open Sans" panose="020B0606030504020204" pitchFamily="34" charset="0"/>
              <a:cs typeface="Open Sans" panose="020B0606030504020204" pitchFamily="34" charset="0"/>
            </a:endParaRP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Set up </a:t>
            </a:r>
            <a:r>
              <a:rPr lang="en-US" sz="1200" dirty="0" err="1">
                <a:solidFill>
                  <a:srgbClr val="575757"/>
                </a:solidFill>
                <a:latin typeface="Chronicle Display Black"/>
                <a:ea typeface="Open Sans" panose="020B0606030504020204" pitchFamily="34" charset="0"/>
                <a:cs typeface="Open Sans" panose="020B0606030504020204" pitchFamily="34" charset="0"/>
              </a:rPr>
              <a:t>dbt</a:t>
            </a:r>
            <a:r>
              <a:rPr lang="en-US" sz="1200" dirty="0">
                <a:solidFill>
                  <a:srgbClr val="575757"/>
                </a:solidFill>
                <a:latin typeface="Chronicle Display Black"/>
                <a:ea typeface="Open Sans" panose="020B0606030504020204" pitchFamily="34" charset="0"/>
                <a:cs typeface="Open Sans" panose="020B0606030504020204" pitchFamily="34" charset="0"/>
              </a:rPr>
              <a:t> </a:t>
            </a:r>
            <a:r>
              <a:rPr lang="en-US" sz="1200" dirty="0" err="1">
                <a:solidFill>
                  <a:srgbClr val="575757"/>
                </a:solidFill>
                <a:latin typeface="Chronicle Display Black"/>
                <a:ea typeface="Open Sans" panose="020B0606030504020204" pitchFamily="34" charset="0"/>
                <a:cs typeface="Open Sans" panose="020B0606030504020204" pitchFamily="34" charset="0"/>
              </a:rPr>
              <a:t>yaml</a:t>
            </a:r>
            <a:r>
              <a:rPr lang="en-US" sz="1200" dirty="0">
                <a:solidFill>
                  <a:srgbClr val="575757"/>
                </a:solidFill>
                <a:latin typeface="Chronicle Display Black"/>
                <a:ea typeface="Open Sans" panose="020B0606030504020204" pitchFamily="34" charset="0"/>
                <a:cs typeface="Open Sans" panose="020B0606030504020204" pitchFamily="34" charset="0"/>
              </a:rPr>
              <a:t> file</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Initialize Docker Image</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Create Project and code in DBT</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Push the code to GIT</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Set up Git in </a:t>
            </a:r>
            <a:r>
              <a:rPr lang="en-US" sz="1200" dirty="0" err="1">
                <a:solidFill>
                  <a:srgbClr val="575757"/>
                </a:solidFill>
                <a:latin typeface="Chronicle Display Black"/>
                <a:ea typeface="Open Sans" panose="020B0606030504020204" pitchFamily="34" charset="0"/>
                <a:cs typeface="Open Sans" panose="020B0606030504020204" pitchFamily="34" charset="0"/>
              </a:rPr>
              <a:t>dbt</a:t>
            </a:r>
            <a:r>
              <a:rPr lang="en-US" sz="1200" dirty="0">
                <a:solidFill>
                  <a:srgbClr val="575757"/>
                </a:solidFill>
                <a:latin typeface="Chronicle Display Black"/>
                <a:ea typeface="Open Sans" panose="020B0606030504020204" pitchFamily="34" charset="0"/>
                <a:cs typeface="Open Sans" panose="020B0606030504020204" pitchFamily="34" charset="0"/>
              </a:rPr>
              <a:t> Cloud</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Set up CI pipeline in </a:t>
            </a:r>
            <a:r>
              <a:rPr lang="en-US" sz="1200" dirty="0" err="1">
                <a:solidFill>
                  <a:srgbClr val="575757"/>
                </a:solidFill>
                <a:latin typeface="Chronicle Display Black"/>
                <a:ea typeface="Open Sans" panose="020B0606030504020204" pitchFamily="34" charset="0"/>
                <a:cs typeface="Open Sans" panose="020B0606030504020204" pitchFamily="34" charset="0"/>
              </a:rPr>
              <a:t>dbt</a:t>
            </a:r>
            <a:r>
              <a:rPr lang="en-US" sz="1200" dirty="0">
                <a:solidFill>
                  <a:srgbClr val="575757"/>
                </a:solidFill>
                <a:latin typeface="Chronicle Display Black"/>
                <a:ea typeface="Open Sans" panose="020B0606030504020204" pitchFamily="34" charset="0"/>
                <a:cs typeface="Open Sans" panose="020B0606030504020204" pitchFamily="34" charset="0"/>
              </a:rPr>
              <a:t> cloud with Snowflake Credentials</a:t>
            </a:r>
          </a:p>
          <a:p>
            <a:pPr marL="171450" indent="-171450">
              <a:buFont typeface="Arial" panose="020B0604020202020204" pitchFamily="34" charset="0"/>
              <a:buChar char="•"/>
              <a:defRPr/>
            </a:pPr>
            <a:r>
              <a:rPr lang="en-US" sz="1200" dirty="0">
                <a:solidFill>
                  <a:srgbClr val="575757"/>
                </a:solidFill>
                <a:latin typeface="Chronicle Display Black"/>
                <a:ea typeface="Open Sans" panose="020B0606030504020204" pitchFamily="34" charset="0"/>
                <a:cs typeface="Open Sans" panose="020B0606030504020204" pitchFamily="34" charset="0"/>
              </a:rPr>
              <a:t>Create Pull request and deploy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3B7C9B3-21A7-4233-86ED-776FDD2E2E9F}"/>
              </a:ext>
            </a:extLst>
          </p:cNvPr>
          <p:cNvSpPr txBox="1"/>
          <p:nvPr/>
        </p:nvSpPr>
        <p:spPr>
          <a:xfrm>
            <a:off x="410548" y="448532"/>
            <a:ext cx="10565841" cy="553998"/>
          </a:xfrm>
          <a:prstGeom prst="rect">
            <a:avLst/>
          </a:prstGeom>
          <a:noFill/>
        </p:spPr>
        <p:txBody>
          <a:bodyPr wrap="none" lIns="0" tIns="0" rIns="0" bIns="0" rtlCol="0">
            <a:spAutoFit/>
          </a:bodyPr>
          <a:lstStyle/>
          <a:p>
            <a:pPr algn="l"/>
            <a:r>
              <a:rPr lang="en-US" sz="3600" dirty="0">
                <a:solidFill>
                  <a:schemeClr val="accent1"/>
                </a:solidFill>
                <a:latin typeface="Chronicle Display Black"/>
              </a:rPr>
              <a:t>Identify PII Data and Restrict Access using Azure Purview</a:t>
            </a:r>
          </a:p>
        </p:txBody>
      </p:sp>
      <p:grpSp>
        <p:nvGrpSpPr>
          <p:cNvPr id="16" name="Group 15">
            <a:extLst>
              <a:ext uri="{FF2B5EF4-FFF2-40B4-BE49-F238E27FC236}">
                <a16:creationId xmlns:a16="http://schemas.microsoft.com/office/drawing/2014/main" id="{F2BBE049-3519-F35D-12E1-E1D462921571}"/>
              </a:ext>
            </a:extLst>
          </p:cNvPr>
          <p:cNvGrpSpPr/>
          <p:nvPr/>
        </p:nvGrpSpPr>
        <p:grpSpPr>
          <a:xfrm>
            <a:off x="405132" y="1378787"/>
            <a:ext cx="8160817" cy="4510959"/>
            <a:chOff x="1172548" y="1572783"/>
            <a:chExt cx="8160817" cy="4510959"/>
          </a:xfrm>
        </p:grpSpPr>
        <p:sp>
          <p:nvSpPr>
            <p:cNvPr id="68" name="Rectangle 67">
              <a:extLst>
                <a:ext uri="{FF2B5EF4-FFF2-40B4-BE49-F238E27FC236}">
                  <a16:creationId xmlns:a16="http://schemas.microsoft.com/office/drawing/2014/main" id="{7EF9E949-8D02-47B1-8FD8-FFF56E06C221}"/>
                </a:ext>
              </a:extLst>
            </p:cNvPr>
            <p:cNvSpPr/>
            <p:nvPr/>
          </p:nvSpPr>
          <p:spPr bwMode="auto">
            <a:xfrm>
              <a:off x="1450187" y="5591439"/>
              <a:ext cx="7883178" cy="492303"/>
            </a:xfrm>
            <a:prstGeom prst="rect">
              <a:avLst/>
            </a:prstGeom>
            <a:no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384">
                <a:spcAft>
                  <a:spcPts val="400"/>
                </a:spcAft>
                <a:defRPr/>
              </a:pPr>
              <a:r>
                <a:rPr kumimoji="0" lang="en-US" sz="1600" b="0" i="0" u="none" strike="noStrike" kern="0" cap="none" spc="0" normalizeH="0" baseline="0" noProof="0" dirty="0">
                  <a:ln>
                    <a:noFill/>
                  </a:ln>
                  <a:solidFill>
                    <a:srgbClr val="0078D4"/>
                  </a:solidFill>
                  <a:effectLst/>
                  <a:uLnTx/>
                  <a:uFillTx/>
                  <a:latin typeface="Chronicle Display Black"/>
                  <a:cs typeface="Segoe UI"/>
                </a:rPr>
                <a:t>On-prem &amp; </a:t>
              </a:r>
              <a:r>
                <a:rPr lang="en-US" sz="1600" kern="0" dirty="0">
                  <a:solidFill>
                    <a:srgbClr val="0078D4"/>
                  </a:solidFill>
                  <a:latin typeface="Chronicle Display Black"/>
                  <a:cs typeface="Segoe UI"/>
                </a:rPr>
                <a:t>Multi-Cloud                                            </a:t>
              </a:r>
              <a:r>
                <a:rPr kumimoji="0" lang="en-US" sz="1600" b="0" i="0" u="none" strike="noStrike" kern="0" cap="none" spc="0" normalizeH="0" baseline="0" noProof="0" dirty="0">
                  <a:ln>
                    <a:noFill/>
                  </a:ln>
                  <a:solidFill>
                    <a:srgbClr val="0078D4"/>
                  </a:solidFill>
                  <a:effectLst/>
                  <a:uLnTx/>
                  <a:uFillTx/>
                  <a:latin typeface="Chronicle Display Black"/>
                  <a:cs typeface="Segoe UI"/>
                </a:rPr>
                <a:t> Operational, </a:t>
              </a:r>
              <a:r>
                <a:rPr lang="en-US" sz="1600" kern="0" dirty="0">
                  <a:solidFill>
                    <a:srgbClr val="0078D4"/>
                  </a:solidFill>
                  <a:latin typeface="Chronicle Display Black"/>
                  <a:cs typeface="Segoe UI"/>
                </a:rPr>
                <a:t>Analytical</a:t>
              </a:r>
              <a:r>
                <a:rPr kumimoji="0" lang="en-US" sz="1600" b="0" i="0" u="none" strike="noStrike" kern="0" cap="none" spc="0" normalizeH="0" baseline="0" noProof="0" dirty="0">
                  <a:ln>
                    <a:noFill/>
                  </a:ln>
                  <a:solidFill>
                    <a:srgbClr val="0078D4"/>
                  </a:solidFill>
                  <a:effectLst/>
                  <a:uLnTx/>
                  <a:uFillTx/>
                  <a:latin typeface="Chronicle Display Black"/>
                  <a:cs typeface="Segoe UI"/>
                </a:rPr>
                <a:t>, SaaS</a:t>
              </a:r>
            </a:p>
          </p:txBody>
        </p:sp>
        <p:grpSp>
          <p:nvGrpSpPr>
            <p:cNvPr id="13" name="Group 12">
              <a:extLst>
                <a:ext uri="{FF2B5EF4-FFF2-40B4-BE49-F238E27FC236}">
                  <a16:creationId xmlns:a16="http://schemas.microsoft.com/office/drawing/2014/main" id="{52F373EF-14AA-C84C-7CDB-BD451BB8ED04}"/>
                </a:ext>
              </a:extLst>
            </p:cNvPr>
            <p:cNvGrpSpPr/>
            <p:nvPr/>
          </p:nvGrpSpPr>
          <p:grpSpPr>
            <a:xfrm>
              <a:off x="1172548" y="1572783"/>
              <a:ext cx="7804867" cy="4085495"/>
              <a:chOff x="1172548" y="1572783"/>
              <a:chExt cx="7804867" cy="4085495"/>
            </a:xfrm>
          </p:grpSpPr>
          <p:sp>
            <p:nvSpPr>
              <p:cNvPr id="62" name="Rectangle 61">
                <a:extLst>
                  <a:ext uri="{FF2B5EF4-FFF2-40B4-BE49-F238E27FC236}">
                    <a16:creationId xmlns:a16="http://schemas.microsoft.com/office/drawing/2014/main" id="{3125F0DB-ED7F-4515-8964-877316530555}"/>
                  </a:ext>
                </a:extLst>
              </p:cNvPr>
              <p:cNvSpPr/>
              <p:nvPr/>
            </p:nvSpPr>
            <p:spPr bwMode="auto">
              <a:xfrm>
                <a:off x="1172548" y="1572783"/>
                <a:ext cx="7804867" cy="3716818"/>
              </a:xfrm>
              <a:prstGeom prst="rect">
                <a:avLst/>
              </a:prstGeom>
              <a:solidFill>
                <a:schemeClr val="bg1">
                  <a:lumMod val="95000"/>
                </a:schemeClr>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28" tIns="45706"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2917">
                        <a:srgbClr val="FFFFFF"/>
                      </a:gs>
                      <a:gs pos="30000">
                        <a:srgbClr val="FFFFFF"/>
                      </a:gs>
                    </a:gsLst>
                    <a:lin ang="5400000" scaled="0"/>
                  </a:gradFill>
                  <a:effectLst/>
                  <a:uLnTx/>
                  <a:uFillTx/>
                  <a:latin typeface="Chronicle Display Black"/>
                </a:endParaRPr>
              </a:p>
            </p:txBody>
          </p:sp>
          <p:sp>
            <p:nvSpPr>
              <p:cNvPr id="64" name="Rectangle 63">
                <a:extLst>
                  <a:ext uri="{FF2B5EF4-FFF2-40B4-BE49-F238E27FC236}">
                    <a16:creationId xmlns:a16="http://schemas.microsoft.com/office/drawing/2014/main" id="{6F59636B-36B6-4C8A-96CA-62B2CDBA16F5}"/>
                  </a:ext>
                </a:extLst>
              </p:cNvPr>
              <p:cNvSpPr/>
              <p:nvPr/>
            </p:nvSpPr>
            <p:spPr>
              <a:xfrm>
                <a:off x="3138172" y="4168220"/>
                <a:ext cx="1105848" cy="264061"/>
              </a:xfrm>
              <a:prstGeom prst="rect">
                <a:avLst/>
              </a:prstGeom>
            </p:spPr>
            <p:txBody>
              <a:bodyPr wrap="square" lIns="0">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Chronicle Display Black"/>
                  <a:cs typeface="Segoe UI" pitchFamily="34" charset="0"/>
                </a:endParaRPr>
              </a:p>
            </p:txBody>
          </p:sp>
          <p:sp>
            <p:nvSpPr>
              <p:cNvPr id="66" name="Rectangle 65">
                <a:extLst>
                  <a:ext uri="{FF2B5EF4-FFF2-40B4-BE49-F238E27FC236}">
                    <a16:creationId xmlns:a16="http://schemas.microsoft.com/office/drawing/2014/main" id="{1F3F67F4-A221-46D3-8722-9EA2D94E6F12}"/>
                  </a:ext>
                </a:extLst>
              </p:cNvPr>
              <p:cNvSpPr/>
              <p:nvPr/>
            </p:nvSpPr>
            <p:spPr bwMode="auto">
              <a:xfrm>
                <a:off x="1253621" y="4168219"/>
                <a:ext cx="7570041" cy="955645"/>
              </a:xfrm>
              <a:prstGeom prst="rect">
                <a:avLst/>
              </a:prstGeom>
              <a:solidFill>
                <a:srgbClr val="FFFFFF"/>
              </a:solidFill>
              <a:ln w="10795" cap="flat" cmpd="sng" algn="ctr">
                <a:noFill/>
                <a:prstDash val="soli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hronicle Display Black"/>
                </a:endParaRPr>
              </a:p>
              <a:p>
                <a:pPr algn="ctr" defTabSz="932114" fontAlgn="base">
                  <a:spcBef>
                    <a:spcPct val="0"/>
                  </a:spcBef>
                  <a:spcAft>
                    <a:spcPct val="0"/>
                  </a:spcAft>
                  <a:defRPr/>
                </a:pPr>
                <a:endParaRPr kumimoji="0" lang="en-US" sz="1400" b="0" i="0" u="none" strike="noStrike" kern="1200" cap="none" spc="0" normalizeH="0" baseline="0" noProof="0" dirty="0">
                  <a:ln>
                    <a:noFill/>
                  </a:ln>
                  <a:effectLst/>
                  <a:uLnTx/>
                  <a:uFillTx/>
                  <a:latin typeface="Chronicle Display Black"/>
                  <a:cs typeface="Segoe UI" pitchFamily="34" charset="0"/>
                </a:endParaRPr>
              </a:p>
              <a:p>
                <a:pPr algn="ctr" defTabSz="932114" fontAlgn="base">
                  <a:spcBef>
                    <a:spcPct val="0"/>
                  </a:spcBef>
                  <a:spcAft>
                    <a:spcPct val="0"/>
                  </a:spcAft>
                  <a:defRPr/>
                </a:pPr>
                <a:r>
                  <a:rPr kumimoji="0" lang="en-US" sz="1400" b="0" i="0" u="none" strike="noStrike" kern="1200" cap="none" spc="0" normalizeH="0" baseline="0" noProof="0" dirty="0">
                    <a:ln>
                      <a:noFill/>
                    </a:ln>
                    <a:effectLst/>
                    <a:uLnTx/>
                    <a:uFillTx/>
                    <a:latin typeface="Chronicle Display Black"/>
                    <a:cs typeface="Segoe UI" pitchFamily="34" charset="0"/>
                  </a:rPr>
                  <a:t> </a:t>
                </a:r>
              </a:p>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hronicle Display Black"/>
                </a:endParaRPr>
              </a:p>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hronicle Display Black"/>
                </a:endParaRPr>
              </a:p>
            </p:txBody>
          </p:sp>
          <p:sp>
            <p:nvSpPr>
              <p:cNvPr id="70" name="Rectangle 11">
                <a:extLst>
                  <a:ext uri="{FF2B5EF4-FFF2-40B4-BE49-F238E27FC236}">
                    <a16:creationId xmlns:a16="http://schemas.microsoft.com/office/drawing/2014/main" id="{7420834C-4F40-4E46-A228-85CC45409376}"/>
                  </a:ext>
                </a:extLst>
              </p:cNvPr>
              <p:cNvSpPr/>
              <p:nvPr/>
            </p:nvSpPr>
            <p:spPr bwMode="auto">
              <a:xfrm>
                <a:off x="2735829" y="5504008"/>
                <a:ext cx="4809174" cy="154270"/>
              </a:xfrm>
              <a:custGeom>
                <a:avLst/>
                <a:gdLst>
                  <a:gd name="connsiteX0" fmla="*/ 0 w 510540"/>
                  <a:gd name="connsiteY0" fmla="*/ 0 h 4404360"/>
                  <a:gd name="connsiteX1" fmla="*/ 510540 w 510540"/>
                  <a:gd name="connsiteY1" fmla="*/ 0 h 4404360"/>
                  <a:gd name="connsiteX2" fmla="*/ 510540 w 510540"/>
                  <a:gd name="connsiteY2" fmla="*/ 4404360 h 4404360"/>
                  <a:gd name="connsiteX3" fmla="*/ 0 w 510540"/>
                  <a:gd name="connsiteY3" fmla="*/ 4404360 h 4404360"/>
                  <a:gd name="connsiteX4" fmla="*/ 0 w 510540"/>
                  <a:gd name="connsiteY4" fmla="*/ 0 h 4404360"/>
                  <a:gd name="connsiteX0" fmla="*/ 0 w 510540"/>
                  <a:gd name="connsiteY0" fmla="*/ 4404360 h 4495800"/>
                  <a:gd name="connsiteX1" fmla="*/ 0 w 510540"/>
                  <a:gd name="connsiteY1" fmla="*/ 0 h 4495800"/>
                  <a:gd name="connsiteX2" fmla="*/ 510540 w 510540"/>
                  <a:gd name="connsiteY2" fmla="*/ 0 h 4495800"/>
                  <a:gd name="connsiteX3" fmla="*/ 510540 w 510540"/>
                  <a:gd name="connsiteY3" fmla="*/ 4404360 h 4495800"/>
                  <a:gd name="connsiteX4" fmla="*/ 91440 w 510540"/>
                  <a:gd name="connsiteY4" fmla="*/ 4495800 h 4495800"/>
                  <a:gd name="connsiteX0" fmla="*/ 0 w 510540"/>
                  <a:gd name="connsiteY0" fmla="*/ 4404360 h 4404360"/>
                  <a:gd name="connsiteX1" fmla="*/ 0 w 510540"/>
                  <a:gd name="connsiteY1" fmla="*/ 0 h 4404360"/>
                  <a:gd name="connsiteX2" fmla="*/ 510540 w 510540"/>
                  <a:gd name="connsiteY2" fmla="*/ 0 h 4404360"/>
                  <a:gd name="connsiteX3" fmla="*/ 510540 w 510540"/>
                  <a:gd name="connsiteY3" fmla="*/ 4404360 h 4404360"/>
                </a:gdLst>
                <a:ahLst/>
                <a:cxnLst>
                  <a:cxn ang="0">
                    <a:pos x="connsiteX0" y="connsiteY0"/>
                  </a:cxn>
                  <a:cxn ang="0">
                    <a:pos x="connsiteX1" y="connsiteY1"/>
                  </a:cxn>
                  <a:cxn ang="0">
                    <a:pos x="connsiteX2" y="connsiteY2"/>
                  </a:cxn>
                  <a:cxn ang="0">
                    <a:pos x="connsiteX3" y="connsiteY3"/>
                  </a:cxn>
                </a:cxnLst>
                <a:rect l="l" t="t" r="r" b="b"/>
                <a:pathLst>
                  <a:path w="510540" h="4404360">
                    <a:moveTo>
                      <a:pt x="0" y="4404360"/>
                    </a:moveTo>
                    <a:lnTo>
                      <a:pt x="0" y="0"/>
                    </a:lnTo>
                    <a:lnTo>
                      <a:pt x="510540" y="0"/>
                    </a:lnTo>
                    <a:lnTo>
                      <a:pt x="510540" y="4404360"/>
                    </a:lnTo>
                  </a:path>
                </a:pathLst>
              </a:custGeom>
              <a:noFill/>
              <a:ln w="19050" cap="flat" cmpd="sng" algn="ctr">
                <a:solidFill>
                  <a:srgbClr val="0078D4"/>
                </a:solidFill>
                <a:prstDash val="solid"/>
                <a:miter lim="800000"/>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Chronicle Display Black"/>
                  <a:cs typeface="Segoe UI" pitchFamily="34" charset="0"/>
                </a:endParaRPr>
              </a:p>
            </p:txBody>
          </p:sp>
          <p:cxnSp>
            <p:nvCxnSpPr>
              <p:cNvPr id="82" name="Straight Connector 81">
                <a:extLst>
                  <a:ext uri="{FF2B5EF4-FFF2-40B4-BE49-F238E27FC236}">
                    <a16:creationId xmlns:a16="http://schemas.microsoft.com/office/drawing/2014/main" id="{E3C62654-7EAD-4F9B-AC6E-FFFEC0DFEE33}"/>
                  </a:ext>
                </a:extLst>
              </p:cNvPr>
              <p:cNvCxnSpPr>
                <a:cxnSpLocks/>
              </p:cNvCxnSpPr>
              <p:nvPr/>
            </p:nvCxnSpPr>
            <p:spPr>
              <a:xfrm>
                <a:off x="5144917" y="5291487"/>
                <a:ext cx="0" cy="212520"/>
              </a:xfrm>
              <a:prstGeom prst="line">
                <a:avLst/>
              </a:prstGeom>
              <a:noFill/>
              <a:ln w="19050" cap="flat" cmpd="sng" algn="ctr">
                <a:solidFill>
                  <a:srgbClr val="0078D4"/>
                </a:solidFill>
                <a:prstDash val="solid"/>
                <a:miter lim="800000"/>
              </a:ln>
              <a:effectLst/>
            </p:spPr>
          </p:cxnSp>
          <p:sp>
            <p:nvSpPr>
              <p:cNvPr id="96" name="TextBox 95">
                <a:extLst>
                  <a:ext uri="{FF2B5EF4-FFF2-40B4-BE49-F238E27FC236}">
                    <a16:creationId xmlns:a16="http://schemas.microsoft.com/office/drawing/2014/main" id="{645D4A26-47CF-4FDA-8028-DB4DA21ED37B}"/>
                  </a:ext>
                </a:extLst>
              </p:cNvPr>
              <p:cNvSpPr txBox="1"/>
              <p:nvPr/>
            </p:nvSpPr>
            <p:spPr>
              <a:xfrm>
                <a:off x="1318731" y="3710725"/>
                <a:ext cx="3518252" cy="215444"/>
              </a:xfrm>
              <a:prstGeom prst="rect">
                <a:avLst/>
              </a:prstGeom>
              <a:noFill/>
            </p:spPr>
            <p:txBody>
              <a:bodyPr wrap="square" lIns="0" tIns="0" rIns="0" bIns="0" rtlCol="0">
                <a:spAutoFit/>
              </a:bodyPr>
              <a:lstStyle/>
              <a:p>
                <a:pPr algn="ctr" defTabSz="931935" fontAlgn="base">
                  <a:spcBef>
                    <a:spcPct val="0"/>
                  </a:spcBef>
                  <a:spcAft>
                    <a:spcPct val="0"/>
                  </a:spcAft>
                  <a:defRPr/>
                </a:pPr>
                <a:r>
                  <a:rPr lang="en-US" sz="1400" dirty="0">
                    <a:solidFill>
                      <a:srgbClr val="000000"/>
                    </a:solidFill>
                    <a:latin typeface="Chronicle Display Black"/>
                    <a:cs typeface="Segoe UI" pitchFamily="34" charset="0"/>
                  </a:rPr>
                  <a:t>Automated Scanning &amp; Classification</a:t>
                </a:r>
              </a:p>
            </p:txBody>
          </p:sp>
          <p:sp>
            <p:nvSpPr>
              <p:cNvPr id="37" name="TextBox 36">
                <a:extLst>
                  <a:ext uri="{FF2B5EF4-FFF2-40B4-BE49-F238E27FC236}">
                    <a16:creationId xmlns:a16="http://schemas.microsoft.com/office/drawing/2014/main" id="{D50A6ACD-B5AF-48C3-8326-3158326D9450}"/>
                  </a:ext>
                </a:extLst>
              </p:cNvPr>
              <p:cNvSpPr txBox="1"/>
              <p:nvPr/>
            </p:nvSpPr>
            <p:spPr>
              <a:xfrm>
                <a:off x="2087880" y="3388641"/>
                <a:ext cx="2347929" cy="369332"/>
              </a:xfrm>
              <a:prstGeom prst="rect">
                <a:avLst/>
              </a:prstGeom>
              <a:noFill/>
            </p:spPr>
            <p:txBody>
              <a:bodyPr wrap="square">
                <a:spAutoFit/>
              </a:bodyPr>
              <a:lstStyle/>
              <a:p>
                <a:pPr defTabSz="950846" fontAlgn="base">
                  <a:spcBef>
                    <a:spcPct val="0"/>
                  </a:spcBef>
                  <a:spcAft>
                    <a:spcPct val="0"/>
                  </a:spcAft>
                  <a:defRPr/>
                </a:pPr>
                <a:r>
                  <a:rPr lang="en-US" b="1" dirty="0">
                    <a:latin typeface="Chronicle Display Black"/>
                    <a:ea typeface="Segoe UI" pitchFamily="34" charset="0"/>
                    <a:cs typeface="Segoe UI Semibold" panose="020B0502040204020203" pitchFamily="34" charset="0"/>
                  </a:rPr>
                  <a:t>Unified Experience</a:t>
                </a:r>
                <a:endParaRPr lang="en-US" sz="1800" b="1" dirty="0">
                  <a:latin typeface="Chronicle Display Black"/>
                  <a:ea typeface="Segoe UI" pitchFamily="34" charset="0"/>
                  <a:cs typeface="Segoe UI Semibold" panose="020B0502040204020203" pitchFamily="34" charset="0"/>
                </a:endParaRPr>
              </a:p>
            </p:txBody>
          </p:sp>
          <p:pic>
            <p:nvPicPr>
              <p:cNvPr id="8" name="Picture 7">
                <a:extLst>
                  <a:ext uri="{FF2B5EF4-FFF2-40B4-BE49-F238E27FC236}">
                    <a16:creationId xmlns:a16="http://schemas.microsoft.com/office/drawing/2014/main" id="{E48B48B0-79BE-9A93-81FA-2C12DFA4D173}"/>
                  </a:ext>
                </a:extLst>
              </p:cNvPr>
              <p:cNvPicPr>
                <a:picLocks noChangeAspect="1"/>
              </p:cNvPicPr>
              <p:nvPr/>
            </p:nvPicPr>
            <p:blipFill>
              <a:blip r:embed="rId3"/>
              <a:stretch>
                <a:fillRect/>
              </a:stretch>
            </p:blipFill>
            <p:spPr>
              <a:xfrm>
                <a:off x="2096325" y="1798980"/>
                <a:ext cx="1892581" cy="1472489"/>
              </a:xfrm>
              <a:prstGeom prst="rect">
                <a:avLst/>
              </a:prstGeom>
            </p:spPr>
          </p:pic>
          <p:sp>
            <p:nvSpPr>
              <p:cNvPr id="38" name="Rectangle 37">
                <a:extLst>
                  <a:ext uri="{FF2B5EF4-FFF2-40B4-BE49-F238E27FC236}">
                    <a16:creationId xmlns:a16="http://schemas.microsoft.com/office/drawing/2014/main" id="{08A908CA-0CD4-2634-EF62-6EC2F1EF5976}"/>
                  </a:ext>
                </a:extLst>
              </p:cNvPr>
              <p:cNvSpPr/>
              <p:nvPr/>
            </p:nvSpPr>
            <p:spPr bwMode="auto">
              <a:xfrm>
                <a:off x="5351140" y="3364369"/>
                <a:ext cx="3260122" cy="692713"/>
              </a:xfrm>
              <a:prstGeom prst="rect">
                <a:avLst/>
              </a:prstGeom>
              <a:solidFill>
                <a:srgbClr val="0070C0"/>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hronicle Display Black"/>
                </a:endParaRPr>
              </a:p>
            </p:txBody>
          </p:sp>
          <p:sp>
            <p:nvSpPr>
              <p:cNvPr id="40" name="TextBox 39">
                <a:extLst>
                  <a:ext uri="{FF2B5EF4-FFF2-40B4-BE49-F238E27FC236}">
                    <a16:creationId xmlns:a16="http://schemas.microsoft.com/office/drawing/2014/main" id="{A65A8D28-8E3F-28A3-CA42-48455CF09A4A}"/>
                  </a:ext>
                </a:extLst>
              </p:cNvPr>
              <p:cNvSpPr txBox="1"/>
              <p:nvPr/>
            </p:nvSpPr>
            <p:spPr>
              <a:xfrm>
                <a:off x="6096000" y="3434948"/>
                <a:ext cx="1594057" cy="307777"/>
              </a:xfrm>
              <a:prstGeom prst="rect">
                <a:avLst/>
              </a:prstGeom>
              <a:noFill/>
            </p:spPr>
            <p:txBody>
              <a:bodyPr wrap="square" lIns="0" tIns="0" rIns="0" bIns="0" rtlCol="0">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hronicle Display Black"/>
                    <a:cs typeface="Segoe UI" pitchFamily="34" charset="0"/>
                  </a:rPr>
                  <a:t>Data </a:t>
                </a:r>
                <a:r>
                  <a:rPr lang="en-US" sz="2000" dirty="0">
                    <a:solidFill>
                      <a:schemeClr val="bg1"/>
                    </a:solidFill>
                    <a:latin typeface="Chronicle Display Black"/>
                    <a:cs typeface="Segoe UI" pitchFamily="34" charset="0"/>
                  </a:rPr>
                  <a:t>Map</a:t>
                </a:r>
                <a:endParaRPr kumimoji="0" lang="en-US" sz="2000" b="0" i="0" u="none" strike="noStrike" kern="1200" cap="none" spc="0" normalizeH="0" baseline="0" noProof="0" dirty="0">
                  <a:ln>
                    <a:noFill/>
                  </a:ln>
                  <a:solidFill>
                    <a:schemeClr val="bg1"/>
                  </a:solidFill>
                  <a:effectLst/>
                  <a:uLnTx/>
                  <a:uFillTx/>
                  <a:latin typeface="Chronicle Display Black"/>
                  <a:cs typeface="Segoe UI" pitchFamily="34" charset="0"/>
                </a:endParaRPr>
              </a:p>
            </p:txBody>
          </p:sp>
          <p:sp>
            <p:nvSpPr>
              <p:cNvPr id="41" name="TextBox 40">
                <a:extLst>
                  <a:ext uri="{FF2B5EF4-FFF2-40B4-BE49-F238E27FC236}">
                    <a16:creationId xmlns:a16="http://schemas.microsoft.com/office/drawing/2014/main" id="{8742332F-7FBF-81B8-717A-A129FA718F87}"/>
                  </a:ext>
                </a:extLst>
              </p:cNvPr>
              <p:cNvSpPr txBox="1"/>
              <p:nvPr/>
            </p:nvSpPr>
            <p:spPr>
              <a:xfrm>
                <a:off x="5655188" y="3714280"/>
                <a:ext cx="2589841" cy="276999"/>
              </a:xfrm>
              <a:prstGeom prst="rect">
                <a:avLst/>
              </a:prstGeom>
              <a:noFill/>
            </p:spPr>
            <p:txBody>
              <a:bodyPr wrap="square">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Chronicle Display Black"/>
                    <a:ea typeface="+mj-ea"/>
                    <a:cs typeface="+mj-cs"/>
                  </a:rPr>
                  <a:t>Data Discovery and Scans</a:t>
                </a:r>
              </a:p>
            </p:txBody>
          </p:sp>
          <p:grpSp>
            <p:nvGrpSpPr>
              <p:cNvPr id="9" name="Group 8">
                <a:extLst>
                  <a:ext uri="{FF2B5EF4-FFF2-40B4-BE49-F238E27FC236}">
                    <a16:creationId xmlns:a16="http://schemas.microsoft.com/office/drawing/2014/main" id="{63D145C3-35BD-24F2-E6BF-0185D5553112}"/>
                  </a:ext>
                </a:extLst>
              </p:cNvPr>
              <p:cNvGrpSpPr/>
              <p:nvPr/>
            </p:nvGrpSpPr>
            <p:grpSpPr>
              <a:xfrm>
                <a:off x="5351140" y="2569615"/>
                <a:ext cx="3260121" cy="657424"/>
                <a:chOff x="5351140" y="2498495"/>
                <a:chExt cx="3260121" cy="657424"/>
              </a:xfrm>
              <a:solidFill>
                <a:srgbClr val="0070C0"/>
              </a:solidFill>
            </p:grpSpPr>
            <p:sp>
              <p:nvSpPr>
                <p:cNvPr id="86" name="Rectangle 85">
                  <a:extLst>
                    <a:ext uri="{FF2B5EF4-FFF2-40B4-BE49-F238E27FC236}">
                      <a16:creationId xmlns:a16="http://schemas.microsoft.com/office/drawing/2014/main" id="{71C33772-6E6C-4508-A176-D3311753345F}"/>
                    </a:ext>
                  </a:extLst>
                </p:cNvPr>
                <p:cNvSpPr/>
                <p:nvPr/>
              </p:nvSpPr>
              <p:spPr bwMode="auto">
                <a:xfrm>
                  <a:off x="5351140" y="2498495"/>
                  <a:ext cx="3260121" cy="657424"/>
                </a:xfrm>
                <a:prstGeom prst="rect">
                  <a:avLst/>
                </a:prstGeom>
                <a:grp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hronicle Display Black"/>
                  </a:endParaRPr>
                </a:p>
              </p:txBody>
            </p:sp>
            <p:sp>
              <p:nvSpPr>
                <p:cNvPr id="88" name="TextBox 87">
                  <a:extLst>
                    <a:ext uri="{FF2B5EF4-FFF2-40B4-BE49-F238E27FC236}">
                      <a16:creationId xmlns:a16="http://schemas.microsoft.com/office/drawing/2014/main" id="{8122B21C-FC6A-49D5-8545-D77588F62790}"/>
                    </a:ext>
                  </a:extLst>
                </p:cNvPr>
                <p:cNvSpPr txBox="1"/>
                <p:nvPr/>
              </p:nvSpPr>
              <p:spPr>
                <a:xfrm>
                  <a:off x="6037100" y="2553307"/>
                  <a:ext cx="1594057" cy="307777"/>
                </a:xfrm>
                <a:prstGeom prst="rect">
                  <a:avLst/>
                </a:prstGeom>
                <a:grpFill/>
              </p:spPr>
              <p:txBody>
                <a:bodyPr wrap="square" lIns="0" tIns="0" rIns="0" bIns="0" rtlCol="0">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hronicle Display Black"/>
                      <a:cs typeface="Segoe UI" pitchFamily="34" charset="0"/>
                    </a:rPr>
                    <a:t>Data Catalog</a:t>
                  </a:r>
                </a:p>
              </p:txBody>
            </p:sp>
            <p:sp>
              <p:nvSpPr>
                <p:cNvPr id="42" name="TextBox 41">
                  <a:extLst>
                    <a:ext uri="{FF2B5EF4-FFF2-40B4-BE49-F238E27FC236}">
                      <a16:creationId xmlns:a16="http://schemas.microsoft.com/office/drawing/2014/main" id="{4A649E20-D58F-0640-3690-B509C55653BF}"/>
                    </a:ext>
                  </a:extLst>
                </p:cNvPr>
                <p:cNvSpPr txBox="1"/>
                <p:nvPr/>
              </p:nvSpPr>
              <p:spPr>
                <a:xfrm>
                  <a:off x="5573421" y="2833381"/>
                  <a:ext cx="2900019" cy="276999"/>
                </a:xfrm>
                <a:prstGeom prst="rect">
                  <a:avLst/>
                </a:prstGeom>
                <a:grpFill/>
              </p:spPr>
              <p:txBody>
                <a:bodyPr wrap="square">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lang="en-US" sz="1200" kern="0" dirty="0">
                      <a:solidFill>
                        <a:schemeClr val="bg1"/>
                      </a:solidFill>
                      <a:latin typeface="Chronicle Display Black"/>
                      <a:ea typeface="+mj-ea"/>
                      <a:cs typeface="+mj-cs"/>
                    </a:rPr>
                    <a:t>Business Glossary and Data Ownership</a:t>
                  </a:r>
                  <a:endParaRPr kumimoji="0" lang="en-US" sz="1200" b="0" i="0" u="none" strike="noStrike" kern="0" cap="none" spc="0" normalizeH="0" baseline="0" noProof="0" dirty="0">
                    <a:ln>
                      <a:noFill/>
                    </a:ln>
                    <a:solidFill>
                      <a:schemeClr val="bg1"/>
                    </a:solidFill>
                    <a:effectLst/>
                    <a:uLnTx/>
                    <a:uFillTx/>
                    <a:latin typeface="Chronicle Display Black"/>
                    <a:ea typeface="+mj-ea"/>
                    <a:cs typeface="+mj-cs"/>
                  </a:endParaRPr>
                </a:p>
              </p:txBody>
            </p:sp>
          </p:grpSp>
          <p:grpSp>
            <p:nvGrpSpPr>
              <p:cNvPr id="10" name="Group 9">
                <a:extLst>
                  <a:ext uri="{FF2B5EF4-FFF2-40B4-BE49-F238E27FC236}">
                    <a16:creationId xmlns:a16="http://schemas.microsoft.com/office/drawing/2014/main" id="{F230E622-3DB3-4342-CC8E-0067F626CD84}"/>
                  </a:ext>
                </a:extLst>
              </p:cNvPr>
              <p:cNvGrpSpPr/>
              <p:nvPr/>
            </p:nvGrpSpPr>
            <p:grpSpPr>
              <a:xfrm>
                <a:off x="5309363" y="1751225"/>
                <a:ext cx="3329904" cy="674534"/>
                <a:chOff x="5309363" y="1690265"/>
                <a:chExt cx="3329904" cy="674534"/>
              </a:xfrm>
            </p:grpSpPr>
            <p:sp>
              <p:nvSpPr>
                <p:cNvPr id="84" name="Rectangle 83">
                  <a:extLst>
                    <a:ext uri="{FF2B5EF4-FFF2-40B4-BE49-F238E27FC236}">
                      <a16:creationId xmlns:a16="http://schemas.microsoft.com/office/drawing/2014/main" id="{531B0105-C834-4F2D-9538-F4A3923B2E44}"/>
                    </a:ext>
                  </a:extLst>
                </p:cNvPr>
                <p:cNvSpPr/>
                <p:nvPr/>
              </p:nvSpPr>
              <p:spPr bwMode="auto">
                <a:xfrm>
                  <a:off x="5351141" y="1690265"/>
                  <a:ext cx="3288126" cy="674534"/>
                </a:xfrm>
                <a:prstGeom prst="rect">
                  <a:avLst/>
                </a:prstGeom>
                <a:solidFill>
                  <a:srgbClr val="0070C0"/>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chemeClr val="bg1"/>
                    </a:solidFill>
                    <a:effectLst/>
                    <a:uLnTx/>
                    <a:uFillTx/>
                    <a:latin typeface="Chronicle Display Black"/>
                  </a:endParaRPr>
                </a:p>
              </p:txBody>
            </p:sp>
            <p:sp>
              <p:nvSpPr>
                <p:cNvPr id="90" name="TextBox 89">
                  <a:extLst>
                    <a:ext uri="{FF2B5EF4-FFF2-40B4-BE49-F238E27FC236}">
                      <a16:creationId xmlns:a16="http://schemas.microsoft.com/office/drawing/2014/main" id="{C0CD7E1C-BDD5-49C4-B00B-FF19D85065B6}"/>
                    </a:ext>
                  </a:extLst>
                </p:cNvPr>
                <p:cNvSpPr txBox="1"/>
                <p:nvPr/>
              </p:nvSpPr>
              <p:spPr>
                <a:xfrm>
                  <a:off x="6011036" y="1768552"/>
                  <a:ext cx="1850155" cy="307777"/>
                </a:xfrm>
                <a:prstGeom prst="rect">
                  <a:avLst/>
                </a:prstGeom>
                <a:noFill/>
              </p:spPr>
              <p:txBody>
                <a:bodyPr wrap="square" lIns="0" tIns="0" rIns="0" bIns="0" rtlCol="0" anchor="t">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hronicle Display Black"/>
                      <a:cs typeface="Segoe UI"/>
                    </a:rPr>
                    <a:t>Data </a:t>
                  </a:r>
                  <a:r>
                    <a:rPr lang="en-US" sz="2000" dirty="0">
                      <a:solidFill>
                        <a:schemeClr val="bg1"/>
                      </a:solidFill>
                      <a:latin typeface="Chronicle Display Black"/>
                      <a:cs typeface="Segoe UI"/>
                    </a:rPr>
                    <a:t>Insights</a:t>
                  </a:r>
                  <a:endParaRPr kumimoji="0" lang="en-US" sz="2000" b="0" i="0" u="none" strike="noStrike" kern="1200" cap="none" spc="0" normalizeH="0" baseline="0" noProof="0" dirty="0">
                    <a:ln>
                      <a:noFill/>
                    </a:ln>
                    <a:solidFill>
                      <a:schemeClr val="bg1"/>
                    </a:solidFill>
                    <a:effectLst/>
                    <a:uLnTx/>
                    <a:uFillTx/>
                    <a:latin typeface="Chronicle Display Black"/>
                    <a:cs typeface="Segoe UI" pitchFamily="34" charset="0"/>
                  </a:endParaRPr>
                </a:p>
              </p:txBody>
            </p:sp>
            <p:sp>
              <p:nvSpPr>
                <p:cNvPr id="30" name="TextBox 29">
                  <a:extLst>
                    <a:ext uri="{FF2B5EF4-FFF2-40B4-BE49-F238E27FC236}">
                      <a16:creationId xmlns:a16="http://schemas.microsoft.com/office/drawing/2014/main" id="{1667DD56-0A9F-4259-8AC1-064DDAE3B257}"/>
                    </a:ext>
                  </a:extLst>
                </p:cNvPr>
                <p:cNvSpPr txBox="1"/>
                <p:nvPr/>
              </p:nvSpPr>
              <p:spPr>
                <a:xfrm>
                  <a:off x="6621617" y="2057766"/>
                  <a:ext cx="874981" cy="276999"/>
                </a:xfrm>
                <a:prstGeom prst="rect">
                  <a:avLst/>
                </a:prstGeom>
                <a:noFill/>
              </p:spPr>
              <p:txBody>
                <a:bodyPr wrap="square">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Chronicle Display Black"/>
                      <a:ea typeface="+mj-ea"/>
                      <a:cs typeface="+mj-cs"/>
                    </a:rPr>
                    <a:t>Lineage</a:t>
                  </a:r>
                </a:p>
              </p:txBody>
            </p:sp>
            <p:sp>
              <p:nvSpPr>
                <p:cNvPr id="14" name="TextBox 13">
                  <a:extLst>
                    <a:ext uri="{FF2B5EF4-FFF2-40B4-BE49-F238E27FC236}">
                      <a16:creationId xmlns:a16="http://schemas.microsoft.com/office/drawing/2014/main" id="{7F9E7977-2708-4F25-B5B9-36FF516C34EA}"/>
                    </a:ext>
                  </a:extLst>
                </p:cNvPr>
                <p:cNvSpPr txBox="1"/>
                <p:nvPr/>
              </p:nvSpPr>
              <p:spPr>
                <a:xfrm>
                  <a:off x="5309363" y="2061901"/>
                  <a:ext cx="1468923" cy="276999"/>
                </a:xfrm>
                <a:prstGeom prst="rect">
                  <a:avLst/>
                </a:prstGeom>
                <a:noFill/>
              </p:spPr>
              <p:txBody>
                <a:bodyPr wrap="square">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Chronicle Display Black"/>
                      <a:ea typeface="+mj-ea"/>
                      <a:cs typeface="+mj-cs"/>
                    </a:rPr>
                    <a:t>Data </a:t>
                  </a:r>
                  <a:r>
                    <a:rPr lang="en-US" sz="1200" kern="0" dirty="0">
                      <a:solidFill>
                        <a:schemeClr val="bg1"/>
                      </a:solidFill>
                      <a:latin typeface="Chronicle Display Black"/>
                      <a:ea typeface="+mj-ea"/>
                      <a:cs typeface="+mj-cs"/>
                    </a:rPr>
                    <a:t>Classification</a:t>
                  </a:r>
                  <a:endParaRPr kumimoji="0" lang="en-US" sz="1200" b="0" i="0" u="none" strike="noStrike" kern="0" cap="none" spc="0" normalizeH="0" baseline="0" noProof="0" dirty="0">
                    <a:ln>
                      <a:noFill/>
                    </a:ln>
                    <a:solidFill>
                      <a:schemeClr val="bg1"/>
                    </a:solidFill>
                    <a:effectLst/>
                    <a:uLnTx/>
                    <a:uFillTx/>
                    <a:latin typeface="Chronicle Display Black"/>
                    <a:ea typeface="+mj-ea"/>
                    <a:cs typeface="+mj-cs"/>
                  </a:endParaRPr>
                </a:p>
              </p:txBody>
            </p:sp>
            <p:sp>
              <p:nvSpPr>
                <p:cNvPr id="43" name="TextBox 42">
                  <a:extLst>
                    <a:ext uri="{FF2B5EF4-FFF2-40B4-BE49-F238E27FC236}">
                      <a16:creationId xmlns:a16="http://schemas.microsoft.com/office/drawing/2014/main" id="{9363383C-6E59-BD4B-DD9A-87FBF1A76A33}"/>
                    </a:ext>
                  </a:extLst>
                </p:cNvPr>
                <p:cNvSpPr txBox="1"/>
                <p:nvPr/>
              </p:nvSpPr>
              <p:spPr>
                <a:xfrm>
                  <a:off x="7369950" y="2065259"/>
                  <a:ext cx="1266204" cy="276999"/>
                </a:xfrm>
                <a:prstGeom prst="rect">
                  <a:avLst/>
                </a:prstGeom>
                <a:noFill/>
              </p:spPr>
              <p:txBody>
                <a:bodyPr wrap="square">
                  <a:sp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lang="en-US" sz="1200" kern="0" dirty="0">
                      <a:solidFill>
                        <a:schemeClr val="bg1"/>
                      </a:solidFill>
                      <a:latin typeface="Chronicle Display Black"/>
                      <a:ea typeface="+mj-ea"/>
                      <a:cs typeface="+mj-cs"/>
                    </a:rPr>
                    <a:t>Access Control</a:t>
                  </a:r>
                  <a:endParaRPr kumimoji="0" lang="en-US" sz="1200" b="0" i="0" u="none" strike="noStrike" kern="0" cap="none" spc="0" normalizeH="0" baseline="0" noProof="0" dirty="0">
                    <a:ln>
                      <a:noFill/>
                    </a:ln>
                    <a:solidFill>
                      <a:schemeClr val="bg1"/>
                    </a:solidFill>
                    <a:effectLst/>
                    <a:uLnTx/>
                    <a:uFillTx/>
                    <a:latin typeface="Chronicle Display Black"/>
                    <a:ea typeface="+mj-ea"/>
                    <a:cs typeface="+mj-cs"/>
                  </a:endParaRPr>
                </a:p>
              </p:txBody>
            </p:sp>
          </p:grpSp>
          <p:pic>
            <p:nvPicPr>
              <p:cNvPr id="44" name="Picture 43">
                <a:extLst>
                  <a:ext uri="{FF2B5EF4-FFF2-40B4-BE49-F238E27FC236}">
                    <a16:creationId xmlns:a16="http://schemas.microsoft.com/office/drawing/2014/main" id="{C23A4167-DF64-E850-9476-B45CD6BDE85E}"/>
                  </a:ext>
                </a:extLst>
              </p:cNvPr>
              <p:cNvPicPr>
                <a:picLocks noChangeAspect="1"/>
              </p:cNvPicPr>
              <p:nvPr/>
            </p:nvPicPr>
            <p:blipFill>
              <a:blip r:embed="rId4"/>
              <a:stretch>
                <a:fillRect/>
              </a:stretch>
            </p:blipFill>
            <p:spPr>
              <a:xfrm>
                <a:off x="7797203" y="4252946"/>
                <a:ext cx="379164" cy="358669"/>
              </a:xfrm>
              <a:prstGeom prst="rect">
                <a:avLst/>
              </a:prstGeom>
            </p:spPr>
          </p:pic>
          <p:sp>
            <p:nvSpPr>
              <p:cNvPr id="45" name="TextBox 329">
                <a:extLst>
                  <a:ext uri="{FF2B5EF4-FFF2-40B4-BE49-F238E27FC236}">
                    <a16:creationId xmlns:a16="http://schemas.microsoft.com/office/drawing/2014/main" id="{3C3DF86A-AACD-FC20-2B12-A0F1D379C4E6}"/>
                  </a:ext>
                </a:extLst>
              </p:cNvPr>
              <p:cNvSpPr txBox="1"/>
              <p:nvPr/>
            </p:nvSpPr>
            <p:spPr>
              <a:xfrm>
                <a:off x="7572518" y="4637580"/>
                <a:ext cx="816053" cy="340028"/>
              </a:xfrm>
              <a:prstGeom prst="rect">
                <a:avLst/>
              </a:prstGeom>
              <a:solidFill>
                <a:srgbClr val="00B0F0"/>
              </a:solidFill>
            </p:spPr>
            <p:txBody>
              <a:bodyPr wrap="square" lIns="0" tIns="0" rIns="0" bIns="0" rtlCol="0" anchor="t">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defRPr/>
                </a:pPr>
                <a:r>
                  <a:rPr lang="en-US" sz="1100" dirty="0">
                    <a:solidFill>
                      <a:prstClr val="black"/>
                    </a:solidFill>
                    <a:latin typeface="Chronicle Display Black"/>
                    <a:cs typeface="Arial" pitchFamily="34" charset="0"/>
                  </a:rPr>
                  <a:t>Azure Data Factory</a:t>
                </a:r>
              </a:p>
            </p:txBody>
          </p:sp>
          <p:pic>
            <p:nvPicPr>
              <p:cNvPr id="46" name="Picture 45">
                <a:extLst>
                  <a:ext uri="{FF2B5EF4-FFF2-40B4-BE49-F238E27FC236}">
                    <a16:creationId xmlns:a16="http://schemas.microsoft.com/office/drawing/2014/main" id="{FC1038C9-C1B7-A2F1-42E1-23C2D70A71E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1822" t="36183" r="68487" b="33009"/>
              <a:stretch/>
            </p:blipFill>
            <p:spPr>
              <a:xfrm>
                <a:off x="5974375" y="4418885"/>
                <a:ext cx="1095299" cy="513574"/>
              </a:xfrm>
              <a:prstGeom prst="rect">
                <a:avLst/>
              </a:prstGeom>
            </p:spPr>
          </p:pic>
          <p:pic>
            <p:nvPicPr>
              <p:cNvPr id="47" name="Picture 46">
                <a:extLst>
                  <a:ext uri="{FF2B5EF4-FFF2-40B4-BE49-F238E27FC236}">
                    <a16:creationId xmlns:a16="http://schemas.microsoft.com/office/drawing/2014/main" id="{B913019F-B496-3AE5-A96E-FC9895725A34}"/>
                  </a:ext>
                </a:extLst>
              </p:cNvPr>
              <p:cNvPicPr>
                <a:picLocks noChangeAspect="1"/>
              </p:cNvPicPr>
              <p:nvPr/>
            </p:nvPicPr>
            <p:blipFill>
              <a:blip r:embed="rId6"/>
              <a:stretch>
                <a:fillRect/>
              </a:stretch>
            </p:blipFill>
            <p:spPr>
              <a:xfrm>
                <a:off x="4642441" y="4289635"/>
                <a:ext cx="802918" cy="721890"/>
              </a:xfrm>
              <a:prstGeom prst="rect">
                <a:avLst/>
              </a:prstGeom>
            </p:spPr>
          </p:pic>
          <p:pic>
            <p:nvPicPr>
              <p:cNvPr id="49" name="Picture 48">
                <a:extLst>
                  <a:ext uri="{FF2B5EF4-FFF2-40B4-BE49-F238E27FC236}">
                    <a16:creationId xmlns:a16="http://schemas.microsoft.com/office/drawing/2014/main" id="{7D6DE1A6-66D2-B50F-D392-7070587501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6389" y="4289635"/>
                <a:ext cx="546869" cy="52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a:extLst>
                  <a:ext uri="{FF2B5EF4-FFF2-40B4-BE49-F238E27FC236}">
                    <a16:creationId xmlns:a16="http://schemas.microsoft.com/office/drawing/2014/main" id="{7EA721C7-4DC6-C395-30FD-F193BFCB3EF0}"/>
                  </a:ext>
                </a:extLst>
              </p:cNvPr>
              <p:cNvSpPr txBox="1"/>
              <p:nvPr/>
            </p:nvSpPr>
            <p:spPr>
              <a:xfrm>
                <a:off x="3454399" y="4867348"/>
                <a:ext cx="1187589" cy="153888"/>
              </a:xfrm>
              <a:prstGeom prst="rect">
                <a:avLst/>
              </a:prstGeom>
              <a:noFill/>
            </p:spPr>
            <p:txBody>
              <a:bodyPr wrap="square" lIns="0" tIns="0" rIns="0" bIns="0" rtlCol="0">
                <a:spAutoFit/>
              </a:bodyPr>
              <a:lstStyle/>
              <a:p>
                <a:pPr algn="ctr" defTabSz="931935" fontAlgn="base">
                  <a:spcBef>
                    <a:spcPct val="0"/>
                  </a:spcBef>
                  <a:spcAft>
                    <a:spcPct val="0"/>
                  </a:spcAft>
                  <a:defRPr/>
                </a:pPr>
                <a:r>
                  <a:rPr lang="en-US" sz="1000" dirty="0">
                    <a:solidFill>
                      <a:srgbClr val="000000"/>
                    </a:solidFill>
                    <a:latin typeface="Chronicle Display Black"/>
                    <a:cs typeface="Segoe UI" pitchFamily="34" charset="0"/>
                  </a:rPr>
                  <a:t>On Prem DBMS</a:t>
                </a:r>
              </a:p>
            </p:txBody>
          </p:sp>
          <p:pic>
            <p:nvPicPr>
              <p:cNvPr id="12" name="Picture 11">
                <a:extLst>
                  <a:ext uri="{FF2B5EF4-FFF2-40B4-BE49-F238E27FC236}">
                    <a16:creationId xmlns:a16="http://schemas.microsoft.com/office/drawing/2014/main" id="{AE47E8BF-48CE-60A2-9270-F1ACADF64A3D}"/>
                  </a:ext>
                </a:extLst>
              </p:cNvPr>
              <p:cNvPicPr>
                <a:picLocks noChangeAspect="1"/>
              </p:cNvPicPr>
              <p:nvPr/>
            </p:nvPicPr>
            <p:blipFill>
              <a:blip r:embed="rId8"/>
              <a:stretch>
                <a:fillRect/>
              </a:stretch>
            </p:blipFill>
            <p:spPr>
              <a:xfrm>
                <a:off x="1924584" y="4351139"/>
                <a:ext cx="1149684" cy="615763"/>
              </a:xfrm>
              <a:prstGeom prst="rect">
                <a:avLst/>
              </a:prstGeom>
            </p:spPr>
          </p:pic>
        </p:grpSp>
      </p:grpSp>
      <p:grpSp>
        <p:nvGrpSpPr>
          <p:cNvPr id="52" name="Group 51">
            <a:extLst>
              <a:ext uri="{FF2B5EF4-FFF2-40B4-BE49-F238E27FC236}">
                <a16:creationId xmlns:a16="http://schemas.microsoft.com/office/drawing/2014/main" id="{91547620-AD28-615A-ED42-FCEB94944AE0}"/>
              </a:ext>
            </a:extLst>
          </p:cNvPr>
          <p:cNvGrpSpPr/>
          <p:nvPr/>
        </p:nvGrpSpPr>
        <p:grpSpPr>
          <a:xfrm>
            <a:off x="8331233" y="1376386"/>
            <a:ext cx="3671565" cy="4539677"/>
            <a:chOff x="374592" y="1298370"/>
            <a:chExt cx="3671565" cy="2919078"/>
          </a:xfrm>
        </p:grpSpPr>
        <p:sp>
          <p:nvSpPr>
            <p:cNvPr id="53" name="TextBox 52">
              <a:extLst>
                <a:ext uri="{FF2B5EF4-FFF2-40B4-BE49-F238E27FC236}">
                  <a16:creationId xmlns:a16="http://schemas.microsoft.com/office/drawing/2014/main" id="{7FBB2B5C-9A4E-3C1E-7041-CE35BBD86D86}"/>
                </a:ext>
              </a:extLst>
            </p:cNvPr>
            <p:cNvSpPr txBox="1"/>
            <p:nvPr/>
          </p:nvSpPr>
          <p:spPr>
            <a:xfrm>
              <a:off x="495969" y="1768376"/>
              <a:ext cx="3550188" cy="2449072"/>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en-US" sz="1400" dirty="0">
                  <a:latin typeface="Chronicle Display Black"/>
                </a:rPr>
                <a:t>Connect to the Azure Data Lake through Purview inbuilt Integration runtime feature</a:t>
              </a:r>
            </a:p>
            <a:p>
              <a:pPr marL="285750" indent="-285750">
                <a:spcBef>
                  <a:spcPts val="300"/>
                </a:spcBef>
                <a:buFont typeface="Arial" panose="020B0604020202020204" pitchFamily="34" charset="0"/>
                <a:buChar char="•"/>
              </a:pPr>
              <a:r>
                <a:rPr lang="en-US" sz="1400" dirty="0">
                  <a:latin typeface="Chronicle Display Black"/>
                </a:rPr>
                <a:t>Scan the data assets using Data map scan by defining the desired scan rule set</a:t>
              </a:r>
            </a:p>
            <a:p>
              <a:pPr marL="285750" indent="-285750">
                <a:spcBef>
                  <a:spcPts val="300"/>
                </a:spcBef>
                <a:buFont typeface="Arial" panose="020B0604020202020204" pitchFamily="34" charset="0"/>
                <a:buChar char="•"/>
              </a:pPr>
              <a:r>
                <a:rPr lang="en-US" sz="1400" dirty="0">
                  <a:latin typeface="Chronicle Display Black"/>
                </a:rPr>
                <a:t>We can schedule the scan to run at desired frequency</a:t>
              </a:r>
            </a:p>
            <a:p>
              <a:pPr marL="285750" indent="-285750">
                <a:spcBef>
                  <a:spcPts val="300"/>
                </a:spcBef>
                <a:buFont typeface="Arial" panose="020B0604020202020204" pitchFamily="34" charset="0"/>
                <a:buChar char="•"/>
              </a:pPr>
              <a:r>
                <a:rPr lang="en-US" sz="1400" dirty="0">
                  <a:latin typeface="Chronicle Display Black"/>
                </a:rPr>
                <a:t>Identify the data category through built in rules and also custom business rules</a:t>
              </a:r>
            </a:p>
            <a:p>
              <a:pPr marL="285750" indent="-285750">
                <a:spcBef>
                  <a:spcPts val="300"/>
                </a:spcBef>
                <a:buFont typeface="Arial" panose="020B0604020202020204" pitchFamily="34" charset="0"/>
                <a:buChar char="•"/>
              </a:pPr>
              <a:r>
                <a:rPr lang="en-US" sz="1400" dirty="0">
                  <a:latin typeface="Chronicle Display Black"/>
                </a:rPr>
                <a:t>Connect to Azure Data Factory pipelines to discover the data lineage</a:t>
              </a:r>
            </a:p>
            <a:p>
              <a:pPr marL="285750" indent="-285750">
                <a:spcBef>
                  <a:spcPts val="300"/>
                </a:spcBef>
                <a:buFont typeface="Arial" panose="020B0604020202020204" pitchFamily="34" charset="0"/>
                <a:buChar char="•"/>
              </a:pPr>
              <a:r>
                <a:rPr lang="en-US" sz="1400" dirty="0">
                  <a:latin typeface="Chronicle Display Black"/>
                </a:rPr>
                <a:t>Classify the data as confidential, sensitive</a:t>
              </a:r>
            </a:p>
            <a:p>
              <a:pPr marL="285750" indent="-285750">
                <a:spcBef>
                  <a:spcPts val="300"/>
                </a:spcBef>
                <a:buFont typeface="Arial" panose="020B0604020202020204" pitchFamily="34" charset="0"/>
                <a:buChar char="•"/>
              </a:pPr>
              <a:r>
                <a:rPr lang="en-US" sz="1400" dirty="0">
                  <a:latin typeface="Chronicle Display Black"/>
                </a:rPr>
                <a:t>Configure ADF to write the PII data into a separate Storage account</a:t>
              </a:r>
            </a:p>
            <a:p>
              <a:pPr marL="285750" indent="-285750">
                <a:spcBef>
                  <a:spcPts val="300"/>
                </a:spcBef>
                <a:buFont typeface="Arial" panose="020B0604020202020204" pitchFamily="34" charset="0"/>
                <a:buChar char="•"/>
              </a:pPr>
              <a:r>
                <a:rPr lang="en-US" sz="1400" dirty="0">
                  <a:latin typeface="Chronicle Display Black"/>
                </a:rPr>
                <a:t>Provide read access only to the auditors using Identity Management in Synapse </a:t>
              </a:r>
            </a:p>
          </p:txBody>
        </p:sp>
        <p:cxnSp>
          <p:nvCxnSpPr>
            <p:cNvPr id="54" name="Straight Connector 53">
              <a:extLst>
                <a:ext uri="{FF2B5EF4-FFF2-40B4-BE49-F238E27FC236}">
                  <a16:creationId xmlns:a16="http://schemas.microsoft.com/office/drawing/2014/main" id="{0D1B9A0F-5151-9225-607D-79F30BDA7F61}"/>
                </a:ext>
              </a:extLst>
            </p:cNvPr>
            <p:cNvCxnSpPr>
              <a:cxnSpLocks/>
            </p:cNvCxnSpPr>
            <p:nvPr/>
          </p:nvCxnSpPr>
          <p:spPr>
            <a:xfrm flipH="1">
              <a:off x="625143" y="1682313"/>
              <a:ext cx="3291840" cy="0"/>
            </a:xfrm>
            <a:prstGeom prst="line">
              <a:avLst/>
            </a:prstGeom>
            <a:noFill/>
            <a:ln w="57150" cap="flat" cmpd="sng" algn="ctr">
              <a:solidFill>
                <a:srgbClr val="0070C0"/>
              </a:solidFill>
              <a:prstDash val="solid"/>
              <a:miter lim="800000"/>
            </a:ln>
            <a:effectLst/>
          </p:spPr>
        </p:cxnSp>
        <p:grpSp>
          <p:nvGrpSpPr>
            <p:cNvPr id="55" name="Group 54">
              <a:extLst>
                <a:ext uri="{FF2B5EF4-FFF2-40B4-BE49-F238E27FC236}">
                  <a16:creationId xmlns:a16="http://schemas.microsoft.com/office/drawing/2014/main" id="{775CAD1F-9BA3-8495-C16E-05B4C4C86A98}"/>
                </a:ext>
              </a:extLst>
            </p:cNvPr>
            <p:cNvGrpSpPr/>
            <p:nvPr/>
          </p:nvGrpSpPr>
          <p:grpSpPr>
            <a:xfrm>
              <a:off x="374592" y="1298370"/>
              <a:ext cx="485059" cy="404132"/>
              <a:chOff x="453517" y="1306284"/>
              <a:chExt cx="485059" cy="404132"/>
            </a:xfrm>
          </p:grpSpPr>
          <p:sp>
            <p:nvSpPr>
              <p:cNvPr id="57" name="Oval 56">
                <a:extLst>
                  <a:ext uri="{FF2B5EF4-FFF2-40B4-BE49-F238E27FC236}">
                    <a16:creationId xmlns:a16="http://schemas.microsoft.com/office/drawing/2014/main" id="{7CDE94DE-1FD5-5508-EFAC-129A41C9BAD9}"/>
                  </a:ext>
                </a:extLst>
              </p:cNvPr>
              <p:cNvSpPr/>
              <p:nvPr/>
            </p:nvSpPr>
            <p:spPr>
              <a:xfrm>
                <a:off x="453517" y="1306284"/>
                <a:ext cx="485059" cy="404132"/>
              </a:xfrm>
              <a:prstGeom prst="ellipse">
                <a:avLst/>
              </a:prstGeom>
              <a:solidFill>
                <a:srgbClr val="FFFFFF"/>
              </a:solidFill>
              <a:ln w="12700" cap="flat" cmpd="sng" algn="ctr">
                <a:solidFill>
                  <a:srgbClr val="0070C0"/>
                </a:solidFill>
                <a:prstDash val="solid"/>
                <a:miter lim="800000"/>
              </a:ln>
              <a:effectLst/>
            </p:spPr>
            <p:txBody>
              <a:bodyPr rtlCol="0" anchor="t"/>
              <a:lstStyle/>
              <a:p>
                <a:pPr defTabSz="914217">
                  <a:defRPr/>
                </a:pPr>
                <a:endParaRPr lang="en-US" sz="3200" kern="0" dirty="0">
                  <a:solidFill>
                    <a:srgbClr val="000000"/>
                  </a:solidFill>
                  <a:latin typeface="Chronicle Display Black"/>
                </a:endParaRPr>
              </a:p>
            </p:txBody>
          </p:sp>
          <p:grpSp>
            <p:nvGrpSpPr>
              <p:cNvPr id="58" name="Group 57">
                <a:extLst>
                  <a:ext uri="{FF2B5EF4-FFF2-40B4-BE49-F238E27FC236}">
                    <a16:creationId xmlns:a16="http://schemas.microsoft.com/office/drawing/2014/main" id="{FF9D66CC-87FC-0BB4-23B0-B12030ABD260}"/>
                  </a:ext>
                </a:extLst>
              </p:cNvPr>
              <p:cNvGrpSpPr/>
              <p:nvPr/>
            </p:nvGrpSpPr>
            <p:grpSpPr>
              <a:xfrm>
                <a:off x="582712" y="1422310"/>
                <a:ext cx="215802" cy="186233"/>
                <a:chOff x="1219465" y="1362363"/>
                <a:chExt cx="215802" cy="186233"/>
              </a:xfrm>
            </p:grpSpPr>
            <p:sp>
              <p:nvSpPr>
                <p:cNvPr id="59" name="Freeform 294">
                  <a:extLst>
                    <a:ext uri="{FF2B5EF4-FFF2-40B4-BE49-F238E27FC236}">
                      <a16:creationId xmlns:a16="http://schemas.microsoft.com/office/drawing/2014/main" id="{CF56143A-E98C-A302-AA1C-9DAC387C95B4}"/>
                    </a:ext>
                  </a:extLst>
                </p:cNvPr>
                <p:cNvSpPr>
                  <a:spLocks/>
                </p:cNvSpPr>
                <p:nvPr/>
              </p:nvSpPr>
              <p:spPr bwMode="auto">
                <a:xfrm>
                  <a:off x="1219465" y="1362363"/>
                  <a:ext cx="43674" cy="43674"/>
                </a:xfrm>
                <a:custGeom>
                  <a:avLst/>
                  <a:gdLst>
                    <a:gd name="T0" fmla="*/ 33 w 67"/>
                    <a:gd name="T1" fmla="*/ 0 h 67"/>
                    <a:gd name="T2" fmla="*/ 33 w 67"/>
                    <a:gd name="T3" fmla="*/ 0 h 67"/>
                    <a:gd name="T4" fmla="*/ 40 w 67"/>
                    <a:gd name="T5" fmla="*/ 1 h 67"/>
                    <a:gd name="T6" fmla="*/ 47 w 67"/>
                    <a:gd name="T7" fmla="*/ 3 h 67"/>
                    <a:gd name="T8" fmla="*/ 52 w 67"/>
                    <a:gd name="T9" fmla="*/ 7 h 67"/>
                    <a:gd name="T10" fmla="*/ 56 w 67"/>
                    <a:gd name="T11" fmla="*/ 11 h 67"/>
                    <a:gd name="T12" fmla="*/ 61 w 67"/>
                    <a:gd name="T13" fmla="*/ 15 h 67"/>
                    <a:gd name="T14" fmla="*/ 64 w 67"/>
                    <a:gd name="T15" fmla="*/ 22 h 67"/>
                    <a:gd name="T16" fmla="*/ 65 w 67"/>
                    <a:gd name="T17" fmla="*/ 27 h 67"/>
                    <a:gd name="T18" fmla="*/ 67 w 67"/>
                    <a:gd name="T19" fmla="*/ 34 h 67"/>
                    <a:gd name="T20" fmla="*/ 67 w 67"/>
                    <a:gd name="T21" fmla="*/ 34 h 67"/>
                    <a:gd name="T22" fmla="*/ 65 w 67"/>
                    <a:gd name="T23" fmla="*/ 40 h 67"/>
                    <a:gd name="T24" fmla="*/ 64 w 67"/>
                    <a:gd name="T25" fmla="*/ 47 h 67"/>
                    <a:gd name="T26" fmla="*/ 61 w 67"/>
                    <a:gd name="T27" fmla="*/ 53 h 67"/>
                    <a:gd name="T28" fmla="*/ 56 w 67"/>
                    <a:gd name="T29" fmla="*/ 58 h 67"/>
                    <a:gd name="T30" fmla="*/ 52 w 67"/>
                    <a:gd name="T31" fmla="*/ 62 h 67"/>
                    <a:gd name="T32" fmla="*/ 47 w 67"/>
                    <a:gd name="T33" fmla="*/ 65 h 67"/>
                    <a:gd name="T34" fmla="*/ 40 w 67"/>
                    <a:gd name="T35" fmla="*/ 67 h 67"/>
                    <a:gd name="T36" fmla="*/ 33 w 67"/>
                    <a:gd name="T37" fmla="*/ 67 h 67"/>
                    <a:gd name="T38" fmla="*/ 33 w 67"/>
                    <a:gd name="T39" fmla="*/ 67 h 67"/>
                    <a:gd name="T40" fmla="*/ 26 w 67"/>
                    <a:gd name="T41" fmla="*/ 67 h 67"/>
                    <a:gd name="T42" fmla="*/ 20 w 67"/>
                    <a:gd name="T43" fmla="*/ 65 h 67"/>
                    <a:gd name="T44" fmla="*/ 14 w 67"/>
                    <a:gd name="T45" fmla="*/ 62 h 67"/>
                    <a:gd name="T46" fmla="*/ 9 w 67"/>
                    <a:gd name="T47" fmla="*/ 58 h 67"/>
                    <a:gd name="T48" fmla="*/ 5 w 67"/>
                    <a:gd name="T49" fmla="*/ 53 h 67"/>
                    <a:gd name="T50" fmla="*/ 2 w 67"/>
                    <a:gd name="T51" fmla="*/ 47 h 67"/>
                    <a:gd name="T52" fmla="*/ 1 w 67"/>
                    <a:gd name="T53" fmla="*/ 40 h 67"/>
                    <a:gd name="T54" fmla="*/ 0 w 67"/>
                    <a:gd name="T55" fmla="*/ 34 h 67"/>
                    <a:gd name="T56" fmla="*/ 0 w 67"/>
                    <a:gd name="T57" fmla="*/ 34 h 67"/>
                    <a:gd name="T58" fmla="*/ 1 w 67"/>
                    <a:gd name="T59" fmla="*/ 27 h 67"/>
                    <a:gd name="T60" fmla="*/ 2 w 67"/>
                    <a:gd name="T61" fmla="*/ 22 h 67"/>
                    <a:gd name="T62" fmla="*/ 5 w 67"/>
                    <a:gd name="T63" fmla="*/ 15 h 67"/>
                    <a:gd name="T64" fmla="*/ 9 w 67"/>
                    <a:gd name="T65" fmla="*/ 11 h 67"/>
                    <a:gd name="T66" fmla="*/ 14 w 67"/>
                    <a:gd name="T67" fmla="*/ 7 h 67"/>
                    <a:gd name="T68" fmla="*/ 20 w 67"/>
                    <a:gd name="T69" fmla="*/ 3 h 67"/>
                    <a:gd name="T70" fmla="*/ 26 w 67"/>
                    <a:gd name="T71" fmla="*/ 1 h 67"/>
                    <a:gd name="T72" fmla="*/ 33 w 67"/>
                    <a:gd name="T73" fmla="*/ 0 h 67"/>
                    <a:gd name="T74" fmla="*/ 33 w 67"/>
                    <a:gd name="T7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7">
                      <a:moveTo>
                        <a:pt x="33" y="0"/>
                      </a:moveTo>
                      <a:lnTo>
                        <a:pt x="33" y="0"/>
                      </a:lnTo>
                      <a:lnTo>
                        <a:pt x="40" y="1"/>
                      </a:lnTo>
                      <a:lnTo>
                        <a:pt x="47" y="3"/>
                      </a:lnTo>
                      <a:lnTo>
                        <a:pt x="52" y="7"/>
                      </a:lnTo>
                      <a:lnTo>
                        <a:pt x="56" y="11"/>
                      </a:lnTo>
                      <a:lnTo>
                        <a:pt x="61" y="15"/>
                      </a:lnTo>
                      <a:lnTo>
                        <a:pt x="64" y="22"/>
                      </a:lnTo>
                      <a:lnTo>
                        <a:pt x="65" y="27"/>
                      </a:lnTo>
                      <a:lnTo>
                        <a:pt x="67" y="34"/>
                      </a:lnTo>
                      <a:lnTo>
                        <a:pt x="67" y="34"/>
                      </a:lnTo>
                      <a:lnTo>
                        <a:pt x="65" y="40"/>
                      </a:lnTo>
                      <a:lnTo>
                        <a:pt x="64" y="47"/>
                      </a:lnTo>
                      <a:lnTo>
                        <a:pt x="61" y="53"/>
                      </a:lnTo>
                      <a:lnTo>
                        <a:pt x="56" y="58"/>
                      </a:lnTo>
                      <a:lnTo>
                        <a:pt x="52" y="62"/>
                      </a:lnTo>
                      <a:lnTo>
                        <a:pt x="47" y="65"/>
                      </a:lnTo>
                      <a:lnTo>
                        <a:pt x="40" y="67"/>
                      </a:lnTo>
                      <a:lnTo>
                        <a:pt x="33" y="67"/>
                      </a:lnTo>
                      <a:lnTo>
                        <a:pt x="33" y="67"/>
                      </a:lnTo>
                      <a:lnTo>
                        <a:pt x="26" y="67"/>
                      </a:lnTo>
                      <a:lnTo>
                        <a:pt x="20" y="65"/>
                      </a:lnTo>
                      <a:lnTo>
                        <a:pt x="14" y="62"/>
                      </a:lnTo>
                      <a:lnTo>
                        <a:pt x="9" y="58"/>
                      </a:lnTo>
                      <a:lnTo>
                        <a:pt x="5" y="53"/>
                      </a:lnTo>
                      <a:lnTo>
                        <a:pt x="2" y="47"/>
                      </a:lnTo>
                      <a:lnTo>
                        <a:pt x="1" y="40"/>
                      </a:lnTo>
                      <a:lnTo>
                        <a:pt x="0" y="34"/>
                      </a:lnTo>
                      <a:lnTo>
                        <a:pt x="0" y="34"/>
                      </a:lnTo>
                      <a:lnTo>
                        <a:pt x="1" y="27"/>
                      </a:lnTo>
                      <a:lnTo>
                        <a:pt x="2" y="22"/>
                      </a:lnTo>
                      <a:lnTo>
                        <a:pt x="5" y="15"/>
                      </a:lnTo>
                      <a:lnTo>
                        <a:pt x="9" y="11"/>
                      </a:lnTo>
                      <a:lnTo>
                        <a:pt x="14" y="7"/>
                      </a:lnTo>
                      <a:lnTo>
                        <a:pt x="20" y="3"/>
                      </a:lnTo>
                      <a:lnTo>
                        <a:pt x="26" y="1"/>
                      </a:lnTo>
                      <a:lnTo>
                        <a:pt x="33" y="0"/>
                      </a:lnTo>
                      <a:lnTo>
                        <a:pt x="33" y="0"/>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60" name="Freeform 295">
                  <a:extLst>
                    <a:ext uri="{FF2B5EF4-FFF2-40B4-BE49-F238E27FC236}">
                      <a16:creationId xmlns:a16="http://schemas.microsoft.com/office/drawing/2014/main" id="{1882331E-DEB1-0BEB-66D9-51109BB83778}"/>
                    </a:ext>
                  </a:extLst>
                </p:cNvPr>
                <p:cNvSpPr>
                  <a:spLocks/>
                </p:cNvSpPr>
                <p:nvPr/>
              </p:nvSpPr>
              <p:spPr bwMode="auto">
                <a:xfrm>
                  <a:off x="1284976" y="1376501"/>
                  <a:ext cx="150291" cy="15414"/>
                </a:xfrm>
                <a:custGeom>
                  <a:avLst/>
                  <a:gdLst>
                    <a:gd name="T0" fmla="*/ 227 w 234"/>
                    <a:gd name="T1" fmla="*/ 23 h 23"/>
                    <a:gd name="T2" fmla="*/ 6 w 234"/>
                    <a:gd name="T3" fmla="*/ 23 h 23"/>
                    <a:gd name="T4" fmla="*/ 6 w 234"/>
                    <a:gd name="T5" fmla="*/ 23 h 23"/>
                    <a:gd name="T6" fmla="*/ 3 w 234"/>
                    <a:gd name="T7" fmla="*/ 21 h 23"/>
                    <a:gd name="T8" fmla="*/ 2 w 234"/>
                    <a:gd name="T9" fmla="*/ 20 h 23"/>
                    <a:gd name="T10" fmla="*/ 0 w 234"/>
                    <a:gd name="T11" fmla="*/ 19 h 23"/>
                    <a:gd name="T12" fmla="*/ 0 w 234"/>
                    <a:gd name="T13" fmla="*/ 16 h 23"/>
                    <a:gd name="T14" fmla="*/ 0 w 234"/>
                    <a:gd name="T15" fmla="*/ 5 h 23"/>
                    <a:gd name="T16" fmla="*/ 0 w 234"/>
                    <a:gd name="T17" fmla="*/ 5 h 23"/>
                    <a:gd name="T18" fmla="*/ 0 w 234"/>
                    <a:gd name="T19" fmla="*/ 3 h 23"/>
                    <a:gd name="T20" fmla="*/ 2 w 234"/>
                    <a:gd name="T21" fmla="*/ 1 h 23"/>
                    <a:gd name="T22" fmla="*/ 3 w 234"/>
                    <a:gd name="T23" fmla="*/ 0 h 23"/>
                    <a:gd name="T24" fmla="*/ 6 w 234"/>
                    <a:gd name="T25" fmla="*/ 0 h 23"/>
                    <a:gd name="T26" fmla="*/ 227 w 234"/>
                    <a:gd name="T27" fmla="*/ 0 h 23"/>
                    <a:gd name="T28" fmla="*/ 227 w 234"/>
                    <a:gd name="T29" fmla="*/ 0 h 23"/>
                    <a:gd name="T30" fmla="*/ 230 w 234"/>
                    <a:gd name="T31" fmla="*/ 0 h 23"/>
                    <a:gd name="T32" fmla="*/ 232 w 234"/>
                    <a:gd name="T33" fmla="*/ 1 h 23"/>
                    <a:gd name="T34" fmla="*/ 233 w 234"/>
                    <a:gd name="T35" fmla="*/ 3 h 23"/>
                    <a:gd name="T36" fmla="*/ 234 w 234"/>
                    <a:gd name="T37" fmla="*/ 5 h 23"/>
                    <a:gd name="T38" fmla="*/ 234 w 234"/>
                    <a:gd name="T39" fmla="*/ 16 h 23"/>
                    <a:gd name="T40" fmla="*/ 234 w 234"/>
                    <a:gd name="T41" fmla="*/ 16 h 23"/>
                    <a:gd name="T42" fmla="*/ 233 w 234"/>
                    <a:gd name="T43" fmla="*/ 19 h 23"/>
                    <a:gd name="T44" fmla="*/ 232 w 234"/>
                    <a:gd name="T45" fmla="*/ 20 h 23"/>
                    <a:gd name="T46" fmla="*/ 230 w 234"/>
                    <a:gd name="T47" fmla="*/ 21 h 23"/>
                    <a:gd name="T48" fmla="*/ 227 w 234"/>
                    <a:gd name="T49" fmla="*/ 23 h 23"/>
                    <a:gd name="T50" fmla="*/ 227 w 234"/>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23">
                      <a:moveTo>
                        <a:pt x="227" y="23"/>
                      </a:moveTo>
                      <a:lnTo>
                        <a:pt x="6" y="23"/>
                      </a:lnTo>
                      <a:lnTo>
                        <a:pt x="6" y="23"/>
                      </a:lnTo>
                      <a:lnTo>
                        <a:pt x="3" y="21"/>
                      </a:lnTo>
                      <a:lnTo>
                        <a:pt x="2" y="20"/>
                      </a:lnTo>
                      <a:lnTo>
                        <a:pt x="0" y="19"/>
                      </a:lnTo>
                      <a:lnTo>
                        <a:pt x="0" y="16"/>
                      </a:lnTo>
                      <a:lnTo>
                        <a:pt x="0" y="5"/>
                      </a:lnTo>
                      <a:lnTo>
                        <a:pt x="0" y="5"/>
                      </a:lnTo>
                      <a:lnTo>
                        <a:pt x="0" y="3"/>
                      </a:lnTo>
                      <a:lnTo>
                        <a:pt x="2" y="1"/>
                      </a:lnTo>
                      <a:lnTo>
                        <a:pt x="3" y="0"/>
                      </a:lnTo>
                      <a:lnTo>
                        <a:pt x="6" y="0"/>
                      </a:lnTo>
                      <a:lnTo>
                        <a:pt x="227" y="0"/>
                      </a:lnTo>
                      <a:lnTo>
                        <a:pt x="227" y="0"/>
                      </a:lnTo>
                      <a:lnTo>
                        <a:pt x="230" y="0"/>
                      </a:lnTo>
                      <a:lnTo>
                        <a:pt x="232" y="1"/>
                      </a:lnTo>
                      <a:lnTo>
                        <a:pt x="233" y="3"/>
                      </a:lnTo>
                      <a:lnTo>
                        <a:pt x="234" y="5"/>
                      </a:lnTo>
                      <a:lnTo>
                        <a:pt x="234" y="16"/>
                      </a:lnTo>
                      <a:lnTo>
                        <a:pt x="234" y="16"/>
                      </a:lnTo>
                      <a:lnTo>
                        <a:pt x="233" y="19"/>
                      </a:lnTo>
                      <a:lnTo>
                        <a:pt x="232" y="20"/>
                      </a:lnTo>
                      <a:lnTo>
                        <a:pt x="230" y="21"/>
                      </a:lnTo>
                      <a:lnTo>
                        <a:pt x="227" y="23"/>
                      </a:lnTo>
                      <a:lnTo>
                        <a:pt x="227" y="23"/>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61" name="Freeform 296">
                  <a:extLst>
                    <a:ext uri="{FF2B5EF4-FFF2-40B4-BE49-F238E27FC236}">
                      <a16:creationId xmlns:a16="http://schemas.microsoft.com/office/drawing/2014/main" id="{08AA06FC-503E-E535-F942-9C7D25E369B7}"/>
                    </a:ext>
                  </a:extLst>
                </p:cNvPr>
                <p:cNvSpPr>
                  <a:spLocks/>
                </p:cNvSpPr>
                <p:nvPr/>
              </p:nvSpPr>
              <p:spPr bwMode="auto">
                <a:xfrm>
                  <a:off x="1219466" y="1434288"/>
                  <a:ext cx="43674" cy="42390"/>
                </a:xfrm>
                <a:custGeom>
                  <a:avLst/>
                  <a:gdLst>
                    <a:gd name="T0" fmla="*/ 33 w 67"/>
                    <a:gd name="T1" fmla="*/ 0 h 67"/>
                    <a:gd name="T2" fmla="*/ 33 w 67"/>
                    <a:gd name="T3" fmla="*/ 0 h 67"/>
                    <a:gd name="T4" fmla="*/ 40 w 67"/>
                    <a:gd name="T5" fmla="*/ 1 h 67"/>
                    <a:gd name="T6" fmla="*/ 47 w 67"/>
                    <a:gd name="T7" fmla="*/ 2 h 67"/>
                    <a:gd name="T8" fmla="*/ 52 w 67"/>
                    <a:gd name="T9" fmla="*/ 5 h 67"/>
                    <a:gd name="T10" fmla="*/ 56 w 67"/>
                    <a:gd name="T11" fmla="*/ 10 h 67"/>
                    <a:gd name="T12" fmla="*/ 61 w 67"/>
                    <a:gd name="T13" fmla="*/ 14 h 67"/>
                    <a:gd name="T14" fmla="*/ 64 w 67"/>
                    <a:gd name="T15" fmla="*/ 20 h 67"/>
                    <a:gd name="T16" fmla="*/ 65 w 67"/>
                    <a:gd name="T17" fmla="*/ 27 h 67"/>
                    <a:gd name="T18" fmla="*/ 67 w 67"/>
                    <a:gd name="T19" fmla="*/ 33 h 67"/>
                    <a:gd name="T20" fmla="*/ 67 w 67"/>
                    <a:gd name="T21" fmla="*/ 33 h 67"/>
                    <a:gd name="T22" fmla="*/ 65 w 67"/>
                    <a:gd name="T23" fmla="*/ 40 h 67"/>
                    <a:gd name="T24" fmla="*/ 64 w 67"/>
                    <a:gd name="T25" fmla="*/ 47 h 67"/>
                    <a:gd name="T26" fmla="*/ 61 w 67"/>
                    <a:gd name="T27" fmla="*/ 52 h 67"/>
                    <a:gd name="T28" fmla="*/ 56 w 67"/>
                    <a:gd name="T29" fmla="*/ 57 h 67"/>
                    <a:gd name="T30" fmla="*/ 52 w 67"/>
                    <a:gd name="T31" fmla="*/ 62 h 67"/>
                    <a:gd name="T32" fmla="*/ 47 w 67"/>
                    <a:gd name="T33" fmla="*/ 64 h 67"/>
                    <a:gd name="T34" fmla="*/ 40 w 67"/>
                    <a:gd name="T35" fmla="*/ 66 h 67"/>
                    <a:gd name="T36" fmla="*/ 33 w 67"/>
                    <a:gd name="T37" fmla="*/ 67 h 67"/>
                    <a:gd name="T38" fmla="*/ 33 w 67"/>
                    <a:gd name="T39" fmla="*/ 67 h 67"/>
                    <a:gd name="T40" fmla="*/ 26 w 67"/>
                    <a:gd name="T41" fmla="*/ 66 h 67"/>
                    <a:gd name="T42" fmla="*/ 20 w 67"/>
                    <a:gd name="T43" fmla="*/ 64 h 67"/>
                    <a:gd name="T44" fmla="*/ 14 w 67"/>
                    <a:gd name="T45" fmla="*/ 62 h 67"/>
                    <a:gd name="T46" fmla="*/ 9 w 67"/>
                    <a:gd name="T47" fmla="*/ 57 h 67"/>
                    <a:gd name="T48" fmla="*/ 5 w 67"/>
                    <a:gd name="T49" fmla="*/ 52 h 67"/>
                    <a:gd name="T50" fmla="*/ 2 w 67"/>
                    <a:gd name="T51" fmla="*/ 47 h 67"/>
                    <a:gd name="T52" fmla="*/ 1 w 67"/>
                    <a:gd name="T53" fmla="*/ 40 h 67"/>
                    <a:gd name="T54" fmla="*/ 0 w 67"/>
                    <a:gd name="T55" fmla="*/ 33 h 67"/>
                    <a:gd name="T56" fmla="*/ 0 w 67"/>
                    <a:gd name="T57" fmla="*/ 33 h 67"/>
                    <a:gd name="T58" fmla="*/ 1 w 67"/>
                    <a:gd name="T59" fmla="*/ 27 h 67"/>
                    <a:gd name="T60" fmla="*/ 2 w 67"/>
                    <a:gd name="T61" fmla="*/ 20 h 67"/>
                    <a:gd name="T62" fmla="*/ 5 w 67"/>
                    <a:gd name="T63" fmla="*/ 14 h 67"/>
                    <a:gd name="T64" fmla="*/ 9 w 67"/>
                    <a:gd name="T65" fmla="*/ 10 h 67"/>
                    <a:gd name="T66" fmla="*/ 14 w 67"/>
                    <a:gd name="T67" fmla="*/ 5 h 67"/>
                    <a:gd name="T68" fmla="*/ 20 w 67"/>
                    <a:gd name="T69" fmla="*/ 2 h 67"/>
                    <a:gd name="T70" fmla="*/ 26 w 67"/>
                    <a:gd name="T71" fmla="*/ 1 h 67"/>
                    <a:gd name="T72" fmla="*/ 33 w 67"/>
                    <a:gd name="T73" fmla="*/ 0 h 67"/>
                    <a:gd name="T74" fmla="*/ 33 w 67"/>
                    <a:gd name="T7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7">
                      <a:moveTo>
                        <a:pt x="33" y="0"/>
                      </a:moveTo>
                      <a:lnTo>
                        <a:pt x="33" y="0"/>
                      </a:lnTo>
                      <a:lnTo>
                        <a:pt x="40" y="1"/>
                      </a:lnTo>
                      <a:lnTo>
                        <a:pt x="47" y="2"/>
                      </a:lnTo>
                      <a:lnTo>
                        <a:pt x="52" y="5"/>
                      </a:lnTo>
                      <a:lnTo>
                        <a:pt x="56" y="10"/>
                      </a:lnTo>
                      <a:lnTo>
                        <a:pt x="61" y="14"/>
                      </a:lnTo>
                      <a:lnTo>
                        <a:pt x="64" y="20"/>
                      </a:lnTo>
                      <a:lnTo>
                        <a:pt x="65" y="27"/>
                      </a:lnTo>
                      <a:lnTo>
                        <a:pt x="67" y="33"/>
                      </a:lnTo>
                      <a:lnTo>
                        <a:pt x="67" y="33"/>
                      </a:lnTo>
                      <a:lnTo>
                        <a:pt x="65" y="40"/>
                      </a:lnTo>
                      <a:lnTo>
                        <a:pt x="64" y="47"/>
                      </a:lnTo>
                      <a:lnTo>
                        <a:pt x="61" y="52"/>
                      </a:lnTo>
                      <a:lnTo>
                        <a:pt x="56" y="57"/>
                      </a:lnTo>
                      <a:lnTo>
                        <a:pt x="52" y="62"/>
                      </a:lnTo>
                      <a:lnTo>
                        <a:pt x="47" y="64"/>
                      </a:lnTo>
                      <a:lnTo>
                        <a:pt x="40" y="66"/>
                      </a:lnTo>
                      <a:lnTo>
                        <a:pt x="33" y="67"/>
                      </a:lnTo>
                      <a:lnTo>
                        <a:pt x="33" y="67"/>
                      </a:lnTo>
                      <a:lnTo>
                        <a:pt x="26" y="66"/>
                      </a:lnTo>
                      <a:lnTo>
                        <a:pt x="20" y="64"/>
                      </a:lnTo>
                      <a:lnTo>
                        <a:pt x="14" y="62"/>
                      </a:lnTo>
                      <a:lnTo>
                        <a:pt x="9" y="57"/>
                      </a:lnTo>
                      <a:lnTo>
                        <a:pt x="5" y="52"/>
                      </a:lnTo>
                      <a:lnTo>
                        <a:pt x="2" y="47"/>
                      </a:lnTo>
                      <a:lnTo>
                        <a:pt x="1" y="40"/>
                      </a:lnTo>
                      <a:lnTo>
                        <a:pt x="0" y="33"/>
                      </a:lnTo>
                      <a:lnTo>
                        <a:pt x="0" y="33"/>
                      </a:lnTo>
                      <a:lnTo>
                        <a:pt x="1" y="27"/>
                      </a:lnTo>
                      <a:lnTo>
                        <a:pt x="2" y="20"/>
                      </a:lnTo>
                      <a:lnTo>
                        <a:pt x="5" y="14"/>
                      </a:lnTo>
                      <a:lnTo>
                        <a:pt x="9" y="10"/>
                      </a:lnTo>
                      <a:lnTo>
                        <a:pt x="14" y="5"/>
                      </a:lnTo>
                      <a:lnTo>
                        <a:pt x="20" y="2"/>
                      </a:lnTo>
                      <a:lnTo>
                        <a:pt x="26" y="1"/>
                      </a:lnTo>
                      <a:lnTo>
                        <a:pt x="33" y="0"/>
                      </a:lnTo>
                      <a:lnTo>
                        <a:pt x="33" y="0"/>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63" name="Freeform 297">
                  <a:extLst>
                    <a:ext uri="{FF2B5EF4-FFF2-40B4-BE49-F238E27FC236}">
                      <a16:creationId xmlns:a16="http://schemas.microsoft.com/office/drawing/2014/main" id="{B6C5481C-84AB-3547-29B8-5312D5873A3F}"/>
                    </a:ext>
                  </a:extLst>
                </p:cNvPr>
                <p:cNvSpPr>
                  <a:spLocks/>
                </p:cNvSpPr>
                <p:nvPr/>
              </p:nvSpPr>
              <p:spPr bwMode="auto">
                <a:xfrm>
                  <a:off x="1284976" y="1448403"/>
                  <a:ext cx="150291" cy="14130"/>
                </a:xfrm>
                <a:custGeom>
                  <a:avLst/>
                  <a:gdLst>
                    <a:gd name="T0" fmla="*/ 227 w 234"/>
                    <a:gd name="T1" fmla="*/ 21 h 21"/>
                    <a:gd name="T2" fmla="*/ 6 w 234"/>
                    <a:gd name="T3" fmla="*/ 21 h 21"/>
                    <a:gd name="T4" fmla="*/ 6 w 234"/>
                    <a:gd name="T5" fmla="*/ 21 h 21"/>
                    <a:gd name="T6" fmla="*/ 3 w 234"/>
                    <a:gd name="T7" fmla="*/ 21 h 21"/>
                    <a:gd name="T8" fmla="*/ 2 w 234"/>
                    <a:gd name="T9" fmla="*/ 20 h 21"/>
                    <a:gd name="T10" fmla="*/ 0 w 234"/>
                    <a:gd name="T11" fmla="*/ 18 h 21"/>
                    <a:gd name="T12" fmla="*/ 0 w 234"/>
                    <a:gd name="T13" fmla="*/ 16 h 21"/>
                    <a:gd name="T14" fmla="*/ 0 w 234"/>
                    <a:gd name="T15" fmla="*/ 5 h 21"/>
                    <a:gd name="T16" fmla="*/ 0 w 234"/>
                    <a:gd name="T17" fmla="*/ 5 h 21"/>
                    <a:gd name="T18" fmla="*/ 0 w 234"/>
                    <a:gd name="T19" fmla="*/ 2 h 21"/>
                    <a:gd name="T20" fmla="*/ 2 w 234"/>
                    <a:gd name="T21" fmla="*/ 1 h 21"/>
                    <a:gd name="T22" fmla="*/ 3 w 234"/>
                    <a:gd name="T23" fmla="*/ 0 h 21"/>
                    <a:gd name="T24" fmla="*/ 6 w 234"/>
                    <a:gd name="T25" fmla="*/ 0 h 21"/>
                    <a:gd name="T26" fmla="*/ 227 w 234"/>
                    <a:gd name="T27" fmla="*/ 0 h 21"/>
                    <a:gd name="T28" fmla="*/ 227 w 234"/>
                    <a:gd name="T29" fmla="*/ 0 h 21"/>
                    <a:gd name="T30" fmla="*/ 230 w 234"/>
                    <a:gd name="T31" fmla="*/ 0 h 21"/>
                    <a:gd name="T32" fmla="*/ 232 w 234"/>
                    <a:gd name="T33" fmla="*/ 1 h 21"/>
                    <a:gd name="T34" fmla="*/ 233 w 234"/>
                    <a:gd name="T35" fmla="*/ 2 h 21"/>
                    <a:gd name="T36" fmla="*/ 234 w 234"/>
                    <a:gd name="T37" fmla="*/ 5 h 21"/>
                    <a:gd name="T38" fmla="*/ 234 w 234"/>
                    <a:gd name="T39" fmla="*/ 16 h 21"/>
                    <a:gd name="T40" fmla="*/ 234 w 234"/>
                    <a:gd name="T41" fmla="*/ 16 h 21"/>
                    <a:gd name="T42" fmla="*/ 233 w 234"/>
                    <a:gd name="T43" fmla="*/ 18 h 21"/>
                    <a:gd name="T44" fmla="*/ 232 w 234"/>
                    <a:gd name="T45" fmla="*/ 20 h 21"/>
                    <a:gd name="T46" fmla="*/ 230 w 234"/>
                    <a:gd name="T47" fmla="*/ 21 h 21"/>
                    <a:gd name="T48" fmla="*/ 227 w 234"/>
                    <a:gd name="T49" fmla="*/ 21 h 21"/>
                    <a:gd name="T50" fmla="*/ 227 w 234"/>
                    <a:gd name="T5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21">
                      <a:moveTo>
                        <a:pt x="227" y="21"/>
                      </a:moveTo>
                      <a:lnTo>
                        <a:pt x="6" y="21"/>
                      </a:lnTo>
                      <a:lnTo>
                        <a:pt x="6" y="21"/>
                      </a:lnTo>
                      <a:lnTo>
                        <a:pt x="3" y="21"/>
                      </a:lnTo>
                      <a:lnTo>
                        <a:pt x="2" y="20"/>
                      </a:lnTo>
                      <a:lnTo>
                        <a:pt x="0" y="18"/>
                      </a:lnTo>
                      <a:lnTo>
                        <a:pt x="0" y="16"/>
                      </a:lnTo>
                      <a:lnTo>
                        <a:pt x="0" y="5"/>
                      </a:lnTo>
                      <a:lnTo>
                        <a:pt x="0" y="5"/>
                      </a:lnTo>
                      <a:lnTo>
                        <a:pt x="0" y="2"/>
                      </a:lnTo>
                      <a:lnTo>
                        <a:pt x="2" y="1"/>
                      </a:lnTo>
                      <a:lnTo>
                        <a:pt x="3" y="0"/>
                      </a:lnTo>
                      <a:lnTo>
                        <a:pt x="6" y="0"/>
                      </a:lnTo>
                      <a:lnTo>
                        <a:pt x="227" y="0"/>
                      </a:lnTo>
                      <a:lnTo>
                        <a:pt x="227" y="0"/>
                      </a:lnTo>
                      <a:lnTo>
                        <a:pt x="230" y="0"/>
                      </a:lnTo>
                      <a:lnTo>
                        <a:pt x="232" y="1"/>
                      </a:lnTo>
                      <a:lnTo>
                        <a:pt x="233" y="2"/>
                      </a:lnTo>
                      <a:lnTo>
                        <a:pt x="234" y="5"/>
                      </a:lnTo>
                      <a:lnTo>
                        <a:pt x="234" y="16"/>
                      </a:lnTo>
                      <a:lnTo>
                        <a:pt x="234" y="16"/>
                      </a:lnTo>
                      <a:lnTo>
                        <a:pt x="233" y="18"/>
                      </a:lnTo>
                      <a:lnTo>
                        <a:pt x="232" y="20"/>
                      </a:lnTo>
                      <a:lnTo>
                        <a:pt x="230" y="21"/>
                      </a:lnTo>
                      <a:lnTo>
                        <a:pt x="227" y="21"/>
                      </a:lnTo>
                      <a:lnTo>
                        <a:pt x="227" y="21"/>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65" name="Freeform 298">
                  <a:extLst>
                    <a:ext uri="{FF2B5EF4-FFF2-40B4-BE49-F238E27FC236}">
                      <a16:creationId xmlns:a16="http://schemas.microsoft.com/office/drawing/2014/main" id="{28C88477-522D-CB42-95B4-FAFEC1F3A3BA}"/>
                    </a:ext>
                  </a:extLst>
                </p:cNvPr>
                <p:cNvSpPr>
                  <a:spLocks/>
                </p:cNvSpPr>
                <p:nvPr/>
              </p:nvSpPr>
              <p:spPr bwMode="auto">
                <a:xfrm>
                  <a:off x="1219467" y="1506206"/>
                  <a:ext cx="43674" cy="42390"/>
                </a:xfrm>
                <a:custGeom>
                  <a:avLst/>
                  <a:gdLst>
                    <a:gd name="T0" fmla="*/ 33 w 67"/>
                    <a:gd name="T1" fmla="*/ 0 h 67"/>
                    <a:gd name="T2" fmla="*/ 33 w 67"/>
                    <a:gd name="T3" fmla="*/ 0 h 67"/>
                    <a:gd name="T4" fmla="*/ 40 w 67"/>
                    <a:gd name="T5" fmla="*/ 2 h 67"/>
                    <a:gd name="T6" fmla="*/ 47 w 67"/>
                    <a:gd name="T7" fmla="*/ 3 h 67"/>
                    <a:gd name="T8" fmla="*/ 52 w 67"/>
                    <a:gd name="T9" fmla="*/ 6 h 67"/>
                    <a:gd name="T10" fmla="*/ 56 w 67"/>
                    <a:gd name="T11" fmla="*/ 10 h 67"/>
                    <a:gd name="T12" fmla="*/ 61 w 67"/>
                    <a:gd name="T13" fmla="*/ 15 h 67"/>
                    <a:gd name="T14" fmla="*/ 64 w 67"/>
                    <a:gd name="T15" fmla="*/ 20 h 67"/>
                    <a:gd name="T16" fmla="*/ 65 w 67"/>
                    <a:gd name="T17" fmla="*/ 27 h 67"/>
                    <a:gd name="T18" fmla="*/ 67 w 67"/>
                    <a:gd name="T19" fmla="*/ 34 h 67"/>
                    <a:gd name="T20" fmla="*/ 67 w 67"/>
                    <a:gd name="T21" fmla="*/ 34 h 67"/>
                    <a:gd name="T22" fmla="*/ 65 w 67"/>
                    <a:gd name="T23" fmla="*/ 41 h 67"/>
                    <a:gd name="T24" fmla="*/ 64 w 67"/>
                    <a:gd name="T25" fmla="*/ 47 h 67"/>
                    <a:gd name="T26" fmla="*/ 61 w 67"/>
                    <a:gd name="T27" fmla="*/ 53 h 67"/>
                    <a:gd name="T28" fmla="*/ 56 w 67"/>
                    <a:gd name="T29" fmla="*/ 57 h 67"/>
                    <a:gd name="T30" fmla="*/ 52 w 67"/>
                    <a:gd name="T31" fmla="*/ 62 h 67"/>
                    <a:gd name="T32" fmla="*/ 47 w 67"/>
                    <a:gd name="T33" fmla="*/ 65 h 67"/>
                    <a:gd name="T34" fmla="*/ 40 w 67"/>
                    <a:gd name="T35" fmla="*/ 66 h 67"/>
                    <a:gd name="T36" fmla="*/ 33 w 67"/>
                    <a:gd name="T37" fmla="*/ 67 h 67"/>
                    <a:gd name="T38" fmla="*/ 33 w 67"/>
                    <a:gd name="T39" fmla="*/ 67 h 67"/>
                    <a:gd name="T40" fmla="*/ 26 w 67"/>
                    <a:gd name="T41" fmla="*/ 66 h 67"/>
                    <a:gd name="T42" fmla="*/ 20 w 67"/>
                    <a:gd name="T43" fmla="*/ 65 h 67"/>
                    <a:gd name="T44" fmla="*/ 14 w 67"/>
                    <a:gd name="T45" fmla="*/ 62 h 67"/>
                    <a:gd name="T46" fmla="*/ 9 w 67"/>
                    <a:gd name="T47" fmla="*/ 57 h 67"/>
                    <a:gd name="T48" fmla="*/ 5 w 67"/>
                    <a:gd name="T49" fmla="*/ 53 h 67"/>
                    <a:gd name="T50" fmla="*/ 2 w 67"/>
                    <a:gd name="T51" fmla="*/ 47 h 67"/>
                    <a:gd name="T52" fmla="*/ 1 w 67"/>
                    <a:gd name="T53" fmla="*/ 41 h 67"/>
                    <a:gd name="T54" fmla="*/ 0 w 67"/>
                    <a:gd name="T55" fmla="*/ 34 h 67"/>
                    <a:gd name="T56" fmla="*/ 0 w 67"/>
                    <a:gd name="T57" fmla="*/ 34 h 67"/>
                    <a:gd name="T58" fmla="*/ 1 w 67"/>
                    <a:gd name="T59" fmla="*/ 27 h 67"/>
                    <a:gd name="T60" fmla="*/ 2 w 67"/>
                    <a:gd name="T61" fmla="*/ 20 h 67"/>
                    <a:gd name="T62" fmla="*/ 5 w 67"/>
                    <a:gd name="T63" fmla="*/ 15 h 67"/>
                    <a:gd name="T64" fmla="*/ 9 w 67"/>
                    <a:gd name="T65" fmla="*/ 10 h 67"/>
                    <a:gd name="T66" fmla="*/ 14 w 67"/>
                    <a:gd name="T67" fmla="*/ 6 h 67"/>
                    <a:gd name="T68" fmla="*/ 20 w 67"/>
                    <a:gd name="T69" fmla="*/ 3 h 67"/>
                    <a:gd name="T70" fmla="*/ 26 w 67"/>
                    <a:gd name="T71" fmla="*/ 2 h 67"/>
                    <a:gd name="T72" fmla="*/ 33 w 67"/>
                    <a:gd name="T73" fmla="*/ 0 h 67"/>
                    <a:gd name="T74" fmla="*/ 33 w 67"/>
                    <a:gd name="T7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7">
                      <a:moveTo>
                        <a:pt x="33" y="0"/>
                      </a:moveTo>
                      <a:lnTo>
                        <a:pt x="33" y="0"/>
                      </a:lnTo>
                      <a:lnTo>
                        <a:pt x="40" y="2"/>
                      </a:lnTo>
                      <a:lnTo>
                        <a:pt x="47" y="3"/>
                      </a:lnTo>
                      <a:lnTo>
                        <a:pt x="52" y="6"/>
                      </a:lnTo>
                      <a:lnTo>
                        <a:pt x="56" y="10"/>
                      </a:lnTo>
                      <a:lnTo>
                        <a:pt x="61" y="15"/>
                      </a:lnTo>
                      <a:lnTo>
                        <a:pt x="64" y="20"/>
                      </a:lnTo>
                      <a:lnTo>
                        <a:pt x="65" y="27"/>
                      </a:lnTo>
                      <a:lnTo>
                        <a:pt x="67" y="34"/>
                      </a:lnTo>
                      <a:lnTo>
                        <a:pt x="67" y="34"/>
                      </a:lnTo>
                      <a:lnTo>
                        <a:pt x="65" y="41"/>
                      </a:lnTo>
                      <a:lnTo>
                        <a:pt x="64" y="47"/>
                      </a:lnTo>
                      <a:lnTo>
                        <a:pt x="61" y="53"/>
                      </a:lnTo>
                      <a:lnTo>
                        <a:pt x="56" y="57"/>
                      </a:lnTo>
                      <a:lnTo>
                        <a:pt x="52" y="62"/>
                      </a:lnTo>
                      <a:lnTo>
                        <a:pt x="47" y="65"/>
                      </a:lnTo>
                      <a:lnTo>
                        <a:pt x="40" y="66"/>
                      </a:lnTo>
                      <a:lnTo>
                        <a:pt x="33" y="67"/>
                      </a:lnTo>
                      <a:lnTo>
                        <a:pt x="33" y="67"/>
                      </a:lnTo>
                      <a:lnTo>
                        <a:pt x="26" y="66"/>
                      </a:lnTo>
                      <a:lnTo>
                        <a:pt x="20" y="65"/>
                      </a:lnTo>
                      <a:lnTo>
                        <a:pt x="14" y="62"/>
                      </a:lnTo>
                      <a:lnTo>
                        <a:pt x="9" y="57"/>
                      </a:lnTo>
                      <a:lnTo>
                        <a:pt x="5" y="53"/>
                      </a:lnTo>
                      <a:lnTo>
                        <a:pt x="2" y="47"/>
                      </a:lnTo>
                      <a:lnTo>
                        <a:pt x="1" y="41"/>
                      </a:lnTo>
                      <a:lnTo>
                        <a:pt x="0" y="34"/>
                      </a:lnTo>
                      <a:lnTo>
                        <a:pt x="0" y="34"/>
                      </a:lnTo>
                      <a:lnTo>
                        <a:pt x="1" y="27"/>
                      </a:lnTo>
                      <a:lnTo>
                        <a:pt x="2" y="20"/>
                      </a:lnTo>
                      <a:lnTo>
                        <a:pt x="5" y="15"/>
                      </a:lnTo>
                      <a:lnTo>
                        <a:pt x="9" y="10"/>
                      </a:lnTo>
                      <a:lnTo>
                        <a:pt x="14" y="6"/>
                      </a:lnTo>
                      <a:lnTo>
                        <a:pt x="20" y="3"/>
                      </a:lnTo>
                      <a:lnTo>
                        <a:pt x="26" y="2"/>
                      </a:lnTo>
                      <a:lnTo>
                        <a:pt x="33" y="0"/>
                      </a:lnTo>
                      <a:lnTo>
                        <a:pt x="33" y="0"/>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67" name="Freeform 299">
                  <a:extLst>
                    <a:ext uri="{FF2B5EF4-FFF2-40B4-BE49-F238E27FC236}">
                      <a16:creationId xmlns:a16="http://schemas.microsoft.com/office/drawing/2014/main" id="{2FBC8FA5-0FAD-F77F-ACD3-95A588FFA4E2}"/>
                    </a:ext>
                  </a:extLst>
                </p:cNvPr>
                <p:cNvSpPr>
                  <a:spLocks/>
                </p:cNvSpPr>
                <p:nvPr/>
              </p:nvSpPr>
              <p:spPr bwMode="auto">
                <a:xfrm>
                  <a:off x="1284976" y="1520260"/>
                  <a:ext cx="150291" cy="14130"/>
                </a:xfrm>
                <a:custGeom>
                  <a:avLst/>
                  <a:gdLst>
                    <a:gd name="T0" fmla="*/ 227 w 234"/>
                    <a:gd name="T1" fmla="*/ 22 h 22"/>
                    <a:gd name="T2" fmla="*/ 6 w 234"/>
                    <a:gd name="T3" fmla="*/ 22 h 22"/>
                    <a:gd name="T4" fmla="*/ 6 w 234"/>
                    <a:gd name="T5" fmla="*/ 22 h 22"/>
                    <a:gd name="T6" fmla="*/ 3 w 234"/>
                    <a:gd name="T7" fmla="*/ 22 h 22"/>
                    <a:gd name="T8" fmla="*/ 2 w 234"/>
                    <a:gd name="T9" fmla="*/ 20 h 22"/>
                    <a:gd name="T10" fmla="*/ 0 w 234"/>
                    <a:gd name="T11" fmla="*/ 19 h 22"/>
                    <a:gd name="T12" fmla="*/ 0 w 234"/>
                    <a:gd name="T13" fmla="*/ 16 h 22"/>
                    <a:gd name="T14" fmla="*/ 0 w 234"/>
                    <a:gd name="T15" fmla="*/ 5 h 22"/>
                    <a:gd name="T16" fmla="*/ 0 w 234"/>
                    <a:gd name="T17" fmla="*/ 5 h 22"/>
                    <a:gd name="T18" fmla="*/ 0 w 234"/>
                    <a:gd name="T19" fmla="*/ 3 h 22"/>
                    <a:gd name="T20" fmla="*/ 2 w 234"/>
                    <a:gd name="T21" fmla="*/ 1 h 22"/>
                    <a:gd name="T22" fmla="*/ 3 w 234"/>
                    <a:gd name="T23" fmla="*/ 0 h 22"/>
                    <a:gd name="T24" fmla="*/ 6 w 234"/>
                    <a:gd name="T25" fmla="*/ 0 h 22"/>
                    <a:gd name="T26" fmla="*/ 227 w 234"/>
                    <a:gd name="T27" fmla="*/ 0 h 22"/>
                    <a:gd name="T28" fmla="*/ 227 w 234"/>
                    <a:gd name="T29" fmla="*/ 0 h 22"/>
                    <a:gd name="T30" fmla="*/ 230 w 234"/>
                    <a:gd name="T31" fmla="*/ 0 h 22"/>
                    <a:gd name="T32" fmla="*/ 232 w 234"/>
                    <a:gd name="T33" fmla="*/ 1 h 22"/>
                    <a:gd name="T34" fmla="*/ 233 w 234"/>
                    <a:gd name="T35" fmla="*/ 3 h 22"/>
                    <a:gd name="T36" fmla="*/ 234 w 234"/>
                    <a:gd name="T37" fmla="*/ 5 h 22"/>
                    <a:gd name="T38" fmla="*/ 234 w 234"/>
                    <a:gd name="T39" fmla="*/ 16 h 22"/>
                    <a:gd name="T40" fmla="*/ 234 w 234"/>
                    <a:gd name="T41" fmla="*/ 16 h 22"/>
                    <a:gd name="T42" fmla="*/ 233 w 234"/>
                    <a:gd name="T43" fmla="*/ 19 h 22"/>
                    <a:gd name="T44" fmla="*/ 232 w 234"/>
                    <a:gd name="T45" fmla="*/ 20 h 22"/>
                    <a:gd name="T46" fmla="*/ 230 w 234"/>
                    <a:gd name="T47" fmla="*/ 22 h 22"/>
                    <a:gd name="T48" fmla="*/ 227 w 234"/>
                    <a:gd name="T49" fmla="*/ 22 h 22"/>
                    <a:gd name="T50" fmla="*/ 227 w 234"/>
                    <a:gd name="T5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22">
                      <a:moveTo>
                        <a:pt x="227" y="22"/>
                      </a:moveTo>
                      <a:lnTo>
                        <a:pt x="6" y="22"/>
                      </a:lnTo>
                      <a:lnTo>
                        <a:pt x="6" y="22"/>
                      </a:lnTo>
                      <a:lnTo>
                        <a:pt x="3" y="22"/>
                      </a:lnTo>
                      <a:lnTo>
                        <a:pt x="2" y="20"/>
                      </a:lnTo>
                      <a:lnTo>
                        <a:pt x="0" y="19"/>
                      </a:lnTo>
                      <a:lnTo>
                        <a:pt x="0" y="16"/>
                      </a:lnTo>
                      <a:lnTo>
                        <a:pt x="0" y="5"/>
                      </a:lnTo>
                      <a:lnTo>
                        <a:pt x="0" y="5"/>
                      </a:lnTo>
                      <a:lnTo>
                        <a:pt x="0" y="3"/>
                      </a:lnTo>
                      <a:lnTo>
                        <a:pt x="2" y="1"/>
                      </a:lnTo>
                      <a:lnTo>
                        <a:pt x="3" y="0"/>
                      </a:lnTo>
                      <a:lnTo>
                        <a:pt x="6" y="0"/>
                      </a:lnTo>
                      <a:lnTo>
                        <a:pt x="227" y="0"/>
                      </a:lnTo>
                      <a:lnTo>
                        <a:pt x="227" y="0"/>
                      </a:lnTo>
                      <a:lnTo>
                        <a:pt x="230" y="0"/>
                      </a:lnTo>
                      <a:lnTo>
                        <a:pt x="232" y="1"/>
                      </a:lnTo>
                      <a:lnTo>
                        <a:pt x="233" y="3"/>
                      </a:lnTo>
                      <a:lnTo>
                        <a:pt x="234" y="5"/>
                      </a:lnTo>
                      <a:lnTo>
                        <a:pt x="234" y="16"/>
                      </a:lnTo>
                      <a:lnTo>
                        <a:pt x="234" y="16"/>
                      </a:lnTo>
                      <a:lnTo>
                        <a:pt x="233" y="19"/>
                      </a:lnTo>
                      <a:lnTo>
                        <a:pt x="232" y="20"/>
                      </a:lnTo>
                      <a:lnTo>
                        <a:pt x="230" y="22"/>
                      </a:lnTo>
                      <a:lnTo>
                        <a:pt x="227" y="22"/>
                      </a:lnTo>
                      <a:lnTo>
                        <a:pt x="227" y="22"/>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grpSp>
        </p:grpSp>
        <p:sp>
          <p:nvSpPr>
            <p:cNvPr id="56" name="TextBox 55">
              <a:extLst>
                <a:ext uri="{FF2B5EF4-FFF2-40B4-BE49-F238E27FC236}">
                  <a16:creationId xmlns:a16="http://schemas.microsoft.com/office/drawing/2014/main" id="{01260012-E4AF-60AC-C602-D66D4D4FA328}"/>
                </a:ext>
              </a:extLst>
            </p:cNvPr>
            <p:cNvSpPr txBox="1"/>
            <p:nvPr/>
          </p:nvSpPr>
          <p:spPr>
            <a:xfrm>
              <a:off x="940314" y="1322938"/>
              <a:ext cx="2751954" cy="306752"/>
            </a:xfrm>
            <a:prstGeom prst="rect">
              <a:avLst/>
            </a:prstGeom>
            <a:noFill/>
          </p:spPr>
          <p:txBody>
            <a:bodyPr wrap="square" lIns="0" tIns="0" rIns="0" rtlCol="0">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300" normalizeH="0" baseline="0">
                  <a:ln>
                    <a:noFill/>
                  </a:ln>
                  <a:solidFill>
                    <a:srgbClr val="7F7F7F"/>
                  </a:solidFill>
                  <a:effectLst/>
                  <a:uLnTx/>
                  <a:uFillTx/>
                  <a:latin typeface="Open Sans" panose="020B0606030504020204" pitchFamily="34" charset="0"/>
                  <a:ea typeface="Open Sans" panose="020B0606030504020204" pitchFamily="34" charset="0"/>
                  <a:cs typeface="Open Sans" panose="020B0606030504020204" pitchFamily="34" charset="0"/>
                </a:defRPr>
              </a:lvl1pPr>
            </a:lstStyle>
            <a:p>
              <a:pPr algn="l">
                <a:defRPr/>
              </a:pPr>
              <a:r>
                <a:rPr lang="en-US" sz="2800" b="0" kern="0" dirty="0">
                  <a:solidFill>
                    <a:srgbClr val="0070C0"/>
                  </a:solidFill>
                  <a:latin typeface="Chronicle Display Black"/>
                </a:rPr>
                <a:t>Strategy</a:t>
              </a:r>
            </a:p>
          </p:txBody>
        </p:sp>
      </p:grpSp>
    </p:spTree>
    <p:extLst>
      <p:ext uri="{BB962C8B-B14F-4D97-AF65-F5344CB8AC3E}">
        <p14:creationId xmlns:p14="http://schemas.microsoft.com/office/powerpoint/2010/main" val="417266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C6DA276-89AB-E734-306C-DE431877406F}"/>
              </a:ext>
            </a:extLst>
          </p:cNvPr>
          <p:cNvSpPr txBox="1">
            <a:spLocks/>
          </p:cNvSpPr>
          <p:nvPr/>
        </p:nvSpPr>
        <p:spPr>
          <a:xfrm>
            <a:off x="537259" y="662307"/>
            <a:ext cx="11252200" cy="346407"/>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2000" b="0" i="0" kern="1200" cap="none" spc="-100" baseline="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200" b="0" i="0" u="none" strike="noStrike" kern="1200" cap="none" spc="-100" normalizeH="0" baseline="0" noProof="0" dirty="0">
                <a:ln>
                  <a:noFill/>
                </a:ln>
                <a:solidFill>
                  <a:srgbClr val="000000"/>
                </a:solidFill>
                <a:effectLst/>
                <a:uLnTx/>
                <a:uFillTx/>
                <a:latin typeface="Chronicle Display Black"/>
              </a:rPr>
              <a:t>Data Discovery: Implementation Stages</a:t>
            </a:r>
          </a:p>
        </p:txBody>
      </p:sp>
      <p:sp>
        <p:nvSpPr>
          <p:cNvPr id="3" name="Rectangle 2">
            <a:extLst>
              <a:ext uri="{FF2B5EF4-FFF2-40B4-BE49-F238E27FC236}">
                <a16:creationId xmlns:a16="http://schemas.microsoft.com/office/drawing/2014/main" id="{0DF0BF88-1DB3-8937-1B50-219E4A0921B5}"/>
              </a:ext>
            </a:extLst>
          </p:cNvPr>
          <p:cNvSpPr/>
          <p:nvPr/>
        </p:nvSpPr>
        <p:spPr>
          <a:xfrm>
            <a:off x="1134799" y="5133178"/>
            <a:ext cx="10572885" cy="321039"/>
          </a:xfrm>
          <a:prstGeom prst="rect">
            <a:avLst/>
          </a:prstGeom>
          <a:solidFill>
            <a:srgbClr val="91969B"/>
          </a:solidFill>
          <a:ln w="12700" cap="flat" cmpd="sng" algn="ctr">
            <a:noFill/>
            <a:prstDash val="solid"/>
            <a:miter lim="800000"/>
          </a:ln>
          <a:effectLst/>
        </p:spPr>
        <p:txBody>
          <a:bodyPr rtlCol="0" anchor="ctr"/>
          <a:lstStyle/>
          <a:p>
            <a:pPr algn="ctr">
              <a:defRPr/>
            </a:pPr>
            <a:r>
              <a:rPr lang="en-US" sz="1600" b="1" kern="0" spc="300" dirty="0">
                <a:solidFill>
                  <a:srgbClr val="FFFFFF"/>
                </a:solidFill>
                <a:latin typeface="Chronicle Display Black"/>
                <a:ea typeface="Open Sans" panose="020B0606030504020204" pitchFamily="34" charset="0"/>
                <a:cs typeface="Open Sans" panose="020B0606030504020204" pitchFamily="34" charset="0"/>
              </a:rPr>
              <a:t>DATA GOVERNANCE OPERATIONS</a:t>
            </a:r>
          </a:p>
        </p:txBody>
      </p:sp>
      <p:sp>
        <p:nvSpPr>
          <p:cNvPr id="4" name="Oval 3">
            <a:extLst>
              <a:ext uri="{FF2B5EF4-FFF2-40B4-BE49-F238E27FC236}">
                <a16:creationId xmlns:a16="http://schemas.microsoft.com/office/drawing/2014/main" id="{4565B285-DD77-DC92-5F3E-50810B0E0174}"/>
              </a:ext>
            </a:extLst>
          </p:cNvPr>
          <p:cNvSpPr/>
          <p:nvPr/>
        </p:nvSpPr>
        <p:spPr>
          <a:xfrm>
            <a:off x="539664" y="4975227"/>
            <a:ext cx="688019" cy="688019"/>
          </a:xfrm>
          <a:prstGeom prst="ellipse">
            <a:avLst/>
          </a:prstGeom>
          <a:solidFill>
            <a:srgbClr val="91969B"/>
          </a:solidFill>
          <a:ln w="12700" cap="flat" cmpd="sng" algn="ctr">
            <a:noFill/>
            <a:prstDash val="solid"/>
            <a:miter lim="800000"/>
          </a:ln>
          <a:effectLst/>
        </p:spPr>
        <p:txBody>
          <a:bodyPr rtlCol="0" anchor="t"/>
          <a:lstStyle/>
          <a:p>
            <a:pPr>
              <a:defRPr/>
            </a:pPr>
            <a:endParaRPr lang="en-US" sz="3200" kern="0" dirty="0">
              <a:solidFill>
                <a:srgbClr val="000000"/>
              </a:solidFill>
              <a:latin typeface="Chronicle Display Black"/>
            </a:endParaRPr>
          </a:p>
        </p:txBody>
      </p:sp>
      <p:pic>
        <p:nvPicPr>
          <p:cNvPr id="5" name="Picture 4">
            <a:extLst>
              <a:ext uri="{FF2B5EF4-FFF2-40B4-BE49-F238E27FC236}">
                <a16:creationId xmlns:a16="http://schemas.microsoft.com/office/drawing/2014/main" id="{D67FDB6D-5ABE-82D5-FE43-87330F279EB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8330" y="4959057"/>
            <a:ext cx="650687" cy="650687"/>
          </a:xfrm>
          <a:prstGeom prst="rect">
            <a:avLst/>
          </a:prstGeom>
        </p:spPr>
      </p:pic>
      <p:sp>
        <p:nvSpPr>
          <p:cNvPr id="6" name="TextBox 5">
            <a:extLst>
              <a:ext uri="{FF2B5EF4-FFF2-40B4-BE49-F238E27FC236}">
                <a16:creationId xmlns:a16="http://schemas.microsoft.com/office/drawing/2014/main" id="{729FCBA0-9C2D-F053-3F1D-E2635B275BC6}"/>
              </a:ext>
            </a:extLst>
          </p:cNvPr>
          <p:cNvSpPr txBox="1"/>
          <p:nvPr/>
        </p:nvSpPr>
        <p:spPr>
          <a:xfrm>
            <a:off x="8385993" y="1767537"/>
            <a:ext cx="3452492" cy="2862322"/>
          </a:xfrm>
          <a:prstGeom prst="rect">
            <a:avLst/>
          </a:prstGeom>
          <a:noFill/>
        </p:spPr>
        <p:txBody>
          <a:bodyPr wrap="square" rtlCol="0">
            <a:spAutoFit/>
          </a:bodyPr>
          <a:lstStyle/>
          <a:p>
            <a:pPr>
              <a:defRPr/>
            </a:pPr>
            <a:r>
              <a:rPr lang="en-US" sz="1200" b="1" dirty="0">
                <a:latin typeface="Chronicle Display Black"/>
              </a:rPr>
              <a:t>DATA DOMAINS: </a:t>
            </a:r>
            <a:r>
              <a:rPr lang="en-US" sz="1200" dirty="0">
                <a:latin typeface="Chronicle Display Black"/>
              </a:rPr>
              <a:t>Identify and document the Data Domains associated to the ingested datasets (e.g. Digital). Also document and load the True Source information related to Data Assets.</a:t>
            </a:r>
          </a:p>
          <a:p>
            <a:pPr>
              <a:defRPr/>
            </a:pPr>
            <a:endParaRPr lang="en-US" sz="1200" dirty="0">
              <a:latin typeface="Chronicle Display Black"/>
            </a:endParaRPr>
          </a:p>
          <a:p>
            <a:pPr>
              <a:defRPr/>
            </a:pPr>
            <a:r>
              <a:rPr lang="en-US" sz="1200" b="1" dirty="0">
                <a:latin typeface="Chronicle Display Black"/>
              </a:rPr>
              <a:t>DATA LINEAGE*: </a:t>
            </a:r>
            <a:r>
              <a:rPr lang="en-US" sz="1200" dirty="0">
                <a:latin typeface="Chronicle Display Black"/>
              </a:rPr>
              <a:t>Relationships between data from various sources can be identified using Purview with Data Maps providing a visual representation of the lineage.</a:t>
            </a:r>
          </a:p>
          <a:p>
            <a:pPr>
              <a:defRPr/>
            </a:pPr>
            <a:endParaRPr lang="en-US" sz="1200" dirty="0">
              <a:latin typeface="Chronicle Display Black"/>
            </a:endParaRPr>
          </a:p>
          <a:p>
            <a:pPr>
              <a:defRPr/>
            </a:pPr>
            <a:r>
              <a:rPr lang="en-US" sz="1200" b="1" dirty="0">
                <a:latin typeface="Chronicle Display Black"/>
              </a:rPr>
              <a:t>MDM Mart Creation </a:t>
            </a:r>
            <a:r>
              <a:rPr lang="en-US" sz="1200" dirty="0">
                <a:latin typeface="Chronicle Display Black"/>
              </a:rPr>
              <a:t>: Load the Master Data, Lineage Data and Technical and Business Glossary to the MDM Mart. This data will be loaded after complex DQ checks and will be encrypted and masked wherever needed.</a:t>
            </a:r>
          </a:p>
        </p:txBody>
      </p:sp>
      <p:sp>
        <p:nvSpPr>
          <p:cNvPr id="7" name="Rectangle 6">
            <a:extLst>
              <a:ext uri="{FF2B5EF4-FFF2-40B4-BE49-F238E27FC236}">
                <a16:creationId xmlns:a16="http://schemas.microsoft.com/office/drawing/2014/main" id="{15356713-B4C4-06F8-348A-E8AB5BF089B4}"/>
              </a:ext>
            </a:extLst>
          </p:cNvPr>
          <p:cNvSpPr/>
          <p:nvPr/>
        </p:nvSpPr>
        <p:spPr>
          <a:xfrm>
            <a:off x="964509" y="5490730"/>
            <a:ext cx="10743176" cy="684803"/>
          </a:xfrm>
          <a:prstGeom prst="rect">
            <a:avLst/>
          </a:prstGeom>
        </p:spPr>
        <p:txBody>
          <a:bodyPr wrap="square">
            <a:spAutoFit/>
          </a:bodyPr>
          <a:lstStyle/>
          <a:p>
            <a:pPr marL="111125">
              <a:spcBef>
                <a:spcPts val="300"/>
              </a:spcBef>
            </a:pPr>
            <a:r>
              <a:rPr lang="en-US" sz="1200" b="1" dirty="0">
                <a:latin typeface="Chronicle Display Black"/>
              </a:rPr>
              <a:t>ROLES &amp; RESPONSIBILITIES: </a:t>
            </a:r>
            <a:r>
              <a:rPr lang="en-US" sz="1200" dirty="0">
                <a:latin typeface="Chronicle Display Black"/>
              </a:rPr>
              <a:t>Outline and document roles and responsibilities for Data Owners and Data Stewards. These roles, responsibilities, and associated groups will be configured and maintained within EDC tool.</a:t>
            </a:r>
          </a:p>
          <a:p>
            <a:pPr marL="111125">
              <a:spcBef>
                <a:spcPts val="300"/>
              </a:spcBef>
            </a:pPr>
            <a:r>
              <a:rPr lang="en-US" sz="1200" b="1" dirty="0">
                <a:latin typeface="Chronicle Display Black"/>
              </a:rPr>
              <a:t>PROCESS MANAGEMENT: </a:t>
            </a:r>
            <a:r>
              <a:rPr lang="en-US" sz="1200" dirty="0">
                <a:latin typeface="Chronicle Display Black"/>
              </a:rPr>
              <a:t>Outline and document processes to manage data governance operations. A process will be configured as a workflow within the Purview</a:t>
            </a:r>
          </a:p>
        </p:txBody>
      </p:sp>
      <p:sp>
        <p:nvSpPr>
          <p:cNvPr id="8" name="TextBox 7">
            <a:extLst>
              <a:ext uri="{FF2B5EF4-FFF2-40B4-BE49-F238E27FC236}">
                <a16:creationId xmlns:a16="http://schemas.microsoft.com/office/drawing/2014/main" id="{D81FF55B-B11F-4920-DB74-DFF922514834}"/>
              </a:ext>
            </a:extLst>
          </p:cNvPr>
          <p:cNvSpPr txBox="1"/>
          <p:nvPr/>
        </p:nvSpPr>
        <p:spPr>
          <a:xfrm>
            <a:off x="4275781" y="1766726"/>
            <a:ext cx="3966185" cy="267765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200" b="1">
                <a:solidFill>
                  <a:schemeClr val="tx1">
                    <a:lumMod val="75000"/>
                  </a:schemeClr>
                </a:solidFill>
              </a:defRPr>
            </a:lvl1pPr>
          </a:lstStyle>
          <a:p>
            <a:pPr marL="0" indent="0">
              <a:buFont typeface="Arial" panose="020B0604020202020204" pitchFamily="34" charset="0"/>
              <a:buNone/>
              <a:defRPr/>
            </a:pPr>
            <a:r>
              <a:rPr lang="en-US" dirty="0">
                <a:solidFill>
                  <a:schemeClr val="tx1"/>
                </a:solidFill>
                <a:latin typeface="Chronicle Display Black"/>
              </a:rPr>
              <a:t>DQ CHECKS: </a:t>
            </a:r>
            <a:r>
              <a:rPr lang="en-US" b="0" dirty="0">
                <a:solidFill>
                  <a:schemeClr val="tx1"/>
                </a:solidFill>
                <a:latin typeface="Chronicle Display Black"/>
              </a:rPr>
              <a:t>Configure data quality checks to validate the attributes’ data completeness, data validity and data consistency</a:t>
            </a:r>
          </a:p>
          <a:p>
            <a:pPr marL="0" indent="0">
              <a:buFont typeface="Arial" panose="020B0604020202020204" pitchFamily="34" charset="0"/>
              <a:buNone/>
              <a:defRPr/>
            </a:pPr>
            <a:endParaRPr lang="en-US" b="0" dirty="0">
              <a:solidFill>
                <a:schemeClr val="tx1"/>
              </a:solidFill>
              <a:latin typeface="Chronicle Display Black"/>
            </a:endParaRPr>
          </a:p>
          <a:p>
            <a:pPr marL="0" indent="0">
              <a:buFont typeface="Arial" panose="020B0604020202020204" pitchFamily="34" charset="0"/>
              <a:buNone/>
              <a:defRPr/>
            </a:pPr>
            <a:r>
              <a:rPr lang="en-US" dirty="0">
                <a:solidFill>
                  <a:schemeClr val="tx1"/>
                </a:solidFill>
                <a:latin typeface="Chronicle Display Black"/>
              </a:rPr>
              <a:t>COMPLEX DQ VALIDATION:</a:t>
            </a:r>
            <a:r>
              <a:rPr lang="en-US" b="0" dirty="0">
                <a:solidFill>
                  <a:schemeClr val="tx1"/>
                </a:solidFill>
                <a:latin typeface="Chronicle Display Black"/>
              </a:rPr>
              <a:t> Design and develop complex data quality validations based on identified business rules and requirements, which can span across multiple attributes. These complex validations will be designed and developed for select data sets from the Various domains</a:t>
            </a:r>
          </a:p>
          <a:p>
            <a:pPr marL="0" indent="0">
              <a:buFont typeface="Arial" panose="020B0604020202020204" pitchFamily="34" charset="0"/>
              <a:buNone/>
              <a:defRPr/>
            </a:pPr>
            <a:r>
              <a:rPr lang="en-US" b="0" dirty="0">
                <a:solidFill>
                  <a:schemeClr val="tx1"/>
                </a:solidFill>
                <a:latin typeface="Chronicle Display Black"/>
              </a:rPr>
              <a:t> </a:t>
            </a:r>
          </a:p>
          <a:p>
            <a:pPr marL="0" indent="0">
              <a:buFont typeface="Arial" panose="020B0604020202020204" pitchFamily="34" charset="0"/>
              <a:buNone/>
              <a:defRPr/>
            </a:pPr>
            <a:r>
              <a:rPr lang="en-US" dirty="0">
                <a:solidFill>
                  <a:schemeClr val="tx1"/>
                </a:solidFill>
                <a:latin typeface="Chronicle Display Black"/>
              </a:rPr>
              <a:t>DQ DASHBOARD &amp; SCORECARD: </a:t>
            </a:r>
            <a:r>
              <a:rPr lang="en-US" altLang="en-US" b="0" dirty="0">
                <a:solidFill>
                  <a:schemeClr val="tx1"/>
                </a:solidFill>
                <a:latin typeface="Chronicle Display Black"/>
              </a:rPr>
              <a:t>Configure data quality dashboards to display results of DQ checks. Design and develop DQ scorecards to display results of the complex DQ validations</a:t>
            </a:r>
            <a:endParaRPr lang="en-US" b="0" dirty="0">
              <a:solidFill>
                <a:schemeClr val="tx1"/>
              </a:solidFill>
              <a:latin typeface="Chronicle Display Black"/>
            </a:endParaRPr>
          </a:p>
        </p:txBody>
      </p:sp>
      <p:sp>
        <p:nvSpPr>
          <p:cNvPr id="9" name="TextBox 8">
            <a:extLst>
              <a:ext uri="{FF2B5EF4-FFF2-40B4-BE49-F238E27FC236}">
                <a16:creationId xmlns:a16="http://schemas.microsoft.com/office/drawing/2014/main" id="{C5AFFEE3-7E46-9085-FFD2-BD7A3CE55576}"/>
              </a:ext>
            </a:extLst>
          </p:cNvPr>
          <p:cNvSpPr txBox="1"/>
          <p:nvPr/>
        </p:nvSpPr>
        <p:spPr>
          <a:xfrm>
            <a:off x="495969" y="1768376"/>
            <a:ext cx="3550188" cy="2754600"/>
          </a:xfrm>
          <a:prstGeom prst="rect">
            <a:avLst/>
          </a:prstGeom>
          <a:noFill/>
        </p:spPr>
        <p:txBody>
          <a:bodyPr wrap="square" rtlCol="0">
            <a:spAutoFit/>
          </a:bodyPr>
          <a:lstStyle/>
          <a:p>
            <a:pPr>
              <a:spcBef>
                <a:spcPts val="300"/>
              </a:spcBef>
            </a:pPr>
            <a:r>
              <a:rPr lang="en-US" sz="1200" b="1" dirty="0">
                <a:latin typeface="Chronicle Display Black"/>
              </a:rPr>
              <a:t>BUSINESS METADATA: </a:t>
            </a:r>
            <a:r>
              <a:rPr lang="en-US" sz="1200" dirty="0">
                <a:latin typeface="Chronicle Display Black"/>
              </a:rPr>
              <a:t>Executed workshops with Data Stewards and Data Owners to identify and document Business metadata (e.g. description, priority, sensitivity etc.), for all ingested data sets. This data will be uploaded and maintained with Azure Purview</a:t>
            </a:r>
          </a:p>
          <a:p>
            <a:pPr>
              <a:defRPr/>
            </a:pPr>
            <a:endParaRPr lang="en-US" sz="1200" b="1" dirty="0">
              <a:latin typeface="Chronicle Display Black"/>
            </a:endParaRPr>
          </a:p>
          <a:p>
            <a:pPr>
              <a:spcBef>
                <a:spcPts val="300"/>
              </a:spcBef>
            </a:pPr>
            <a:r>
              <a:rPr lang="en-US" sz="1200" b="1" dirty="0">
                <a:latin typeface="Chronicle Display Black"/>
              </a:rPr>
              <a:t>TECHNICAL METADATA MANAGEMENT: </a:t>
            </a:r>
            <a:r>
              <a:rPr lang="en-US" sz="1200" dirty="0">
                <a:latin typeface="Chronicle Display Black"/>
              </a:rPr>
              <a:t>Utilize Purview to discover, manage, and maintain technical metadata.</a:t>
            </a:r>
          </a:p>
          <a:p>
            <a:pPr>
              <a:spcBef>
                <a:spcPts val="300"/>
              </a:spcBef>
            </a:pPr>
            <a:endParaRPr lang="en-US" sz="1200" i="1" dirty="0">
              <a:latin typeface="Chronicle Display Black"/>
            </a:endParaRPr>
          </a:p>
          <a:p>
            <a:pPr>
              <a:defRPr/>
            </a:pPr>
            <a:r>
              <a:rPr lang="en-US" sz="1200" b="1" dirty="0">
                <a:latin typeface="Chronicle Display Black"/>
              </a:rPr>
              <a:t>BUSINESS GLOSSARY: </a:t>
            </a:r>
            <a:r>
              <a:rPr lang="en-US" sz="1200" dirty="0">
                <a:latin typeface="Chronicle Display Black"/>
              </a:rPr>
              <a:t>Document Business Glossary for the identified Data Domains. This data will be uploaded and maintained with Purview in the Master Data Mart within the Data Lake.</a:t>
            </a:r>
          </a:p>
        </p:txBody>
      </p:sp>
      <p:cxnSp>
        <p:nvCxnSpPr>
          <p:cNvPr id="10" name="Straight Connector 9">
            <a:extLst>
              <a:ext uri="{FF2B5EF4-FFF2-40B4-BE49-F238E27FC236}">
                <a16:creationId xmlns:a16="http://schemas.microsoft.com/office/drawing/2014/main" id="{90FCFBB2-052B-69C0-3ED9-7B9AC10CDDA8}"/>
              </a:ext>
            </a:extLst>
          </p:cNvPr>
          <p:cNvCxnSpPr>
            <a:cxnSpLocks/>
          </p:cNvCxnSpPr>
          <p:nvPr/>
        </p:nvCxnSpPr>
        <p:spPr>
          <a:xfrm flipH="1">
            <a:off x="4519369" y="1682313"/>
            <a:ext cx="3657600" cy="0"/>
          </a:xfrm>
          <a:prstGeom prst="line">
            <a:avLst/>
          </a:prstGeom>
          <a:noFill/>
          <a:ln w="57150" cap="flat" cmpd="sng" algn="ctr">
            <a:solidFill>
              <a:srgbClr val="0070C0"/>
            </a:solidFill>
            <a:prstDash val="solid"/>
            <a:miter lim="800000"/>
          </a:ln>
          <a:effectLst/>
        </p:spPr>
      </p:cxnSp>
      <p:sp>
        <p:nvSpPr>
          <p:cNvPr id="11" name="TextBox 10">
            <a:extLst>
              <a:ext uri="{FF2B5EF4-FFF2-40B4-BE49-F238E27FC236}">
                <a16:creationId xmlns:a16="http://schemas.microsoft.com/office/drawing/2014/main" id="{02540DA6-B233-0285-44FF-CA0850D662F4}"/>
              </a:ext>
            </a:extLst>
          </p:cNvPr>
          <p:cNvSpPr txBox="1"/>
          <p:nvPr/>
        </p:nvSpPr>
        <p:spPr>
          <a:xfrm>
            <a:off x="4841501" y="1328838"/>
            <a:ext cx="3035673" cy="292388"/>
          </a:xfrm>
          <a:prstGeom prst="rect">
            <a:avLst/>
          </a:prstGeom>
          <a:noFill/>
        </p:spPr>
        <p:txBody>
          <a:bodyPr wrap="square" lIns="0" tIns="0" rIns="0" rtlCol="0">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300" normalizeH="0" baseline="0">
                <a:ln>
                  <a:noFill/>
                </a:ln>
                <a:solidFill>
                  <a:srgbClr val="7F7F7F"/>
                </a:solidFill>
                <a:effectLst/>
                <a:uLnTx/>
                <a:uFillTx/>
                <a:latin typeface="Open Sans" panose="020B0606030504020204" pitchFamily="34" charset="0"/>
                <a:ea typeface="Open Sans" panose="020B0606030504020204" pitchFamily="34" charset="0"/>
                <a:cs typeface="Open Sans" panose="020B0606030504020204" pitchFamily="34" charset="0"/>
              </a:defRPr>
            </a:lvl1pPr>
          </a:lstStyle>
          <a:p>
            <a:pPr algn="l">
              <a:defRPr/>
            </a:pPr>
            <a:r>
              <a:rPr lang="en-US" sz="1600" kern="0" dirty="0">
                <a:solidFill>
                  <a:schemeClr val="tx1"/>
                </a:solidFill>
                <a:latin typeface="Chronicle Display Black"/>
              </a:rPr>
              <a:t>STAGE2: DATA QUALITY</a:t>
            </a:r>
          </a:p>
        </p:txBody>
      </p:sp>
      <p:sp>
        <p:nvSpPr>
          <p:cNvPr id="12" name="Oval 11">
            <a:extLst>
              <a:ext uri="{FF2B5EF4-FFF2-40B4-BE49-F238E27FC236}">
                <a16:creationId xmlns:a16="http://schemas.microsoft.com/office/drawing/2014/main" id="{50B9910F-5AAA-9689-BE6D-ACDE372313DD}"/>
              </a:ext>
            </a:extLst>
          </p:cNvPr>
          <p:cNvSpPr/>
          <p:nvPr/>
        </p:nvSpPr>
        <p:spPr>
          <a:xfrm>
            <a:off x="4275781" y="1255005"/>
            <a:ext cx="484632" cy="484632"/>
          </a:xfrm>
          <a:prstGeom prst="ellipse">
            <a:avLst/>
          </a:prstGeom>
          <a:solidFill>
            <a:srgbClr val="FFFFFF"/>
          </a:solidFill>
          <a:ln w="12700" cap="flat" cmpd="sng" algn="ctr">
            <a:solidFill>
              <a:srgbClr val="0070C0"/>
            </a:solidFill>
            <a:prstDash val="solid"/>
            <a:miter lim="800000"/>
          </a:ln>
          <a:effectLst/>
        </p:spPr>
        <p:txBody>
          <a:bodyPr rtlCol="0" anchor="t"/>
          <a:lstStyle/>
          <a:p>
            <a:pPr defTabSz="914217">
              <a:defRPr/>
            </a:pPr>
            <a:endParaRPr lang="en-US" sz="3200" kern="0" dirty="0">
              <a:solidFill>
                <a:srgbClr val="000000"/>
              </a:solidFill>
              <a:latin typeface="Chronicle Display Black"/>
            </a:endParaRPr>
          </a:p>
        </p:txBody>
      </p:sp>
      <p:cxnSp>
        <p:nvCxnSpPr>
          <p:cNvPr id="13" name="Straight Connector 12">
            <a:extLst>
              <a:ext uri="{FF2B5EF4-FFF2-40B4-BE49-F238E27FC236}">
                <a16:creationId xmlns:a16="http://schemas.microsoft.com/office/drawing/2014/main" id="{079D79BA-9248-3A43-4476-879A98B60E67}"/>
              </a:ext>
            </a:extLst>
          </p:cNvPr>
          <p:cNvCxnSpPr>
            <a:cxnSpLocks/>
          </p:cNvCxnSpPr>
          <p:nvPr/>
        </p:nvCxnSpPr>
        <p:spPr>
          <a:xfrm flipH="1">
            <a:off x="8578966" y="1682313"/>
            <a:ext cx="3017520" cy="0"/>
          </a:xfrm>
          <a:prstGeom prst="line">
            <a:avLst/>
          </a:prstGeom>
          <a:noFill/>
          <a:ln w="57150" cap="flat" cmpd="sng" algn="ctr">
            <a:solidFill>
              <a:srgbClr val="0070C0"/>
            </a:solidFill>
            <a:prstDash val="solid"/>
            <a:miter lim="800000"/>
          </a:ln>
          <a:effectLst/>
        </p:spPr>
      </p:cxnSp>
      <p:sp>
        <p:nvSpPr>
          <p:cNvPr id="14" name="TextBox 13">
            <a:extLst>
              <a:ext uri="{FF2B5EF4-FFF2-40B4-BE49-F238E27FC236}">
                <a16:creationId xmlns:a16="http://schemas.microsoft.com/office/drawing/2014/main" id="{836D5737-1900-381C-40D9-C89A80A54310}"/>
              </a:ext>
            </a:extLst>
          </p:cNvPr>
          <p:cNvSpPr txBox="1"/>
          <p:nvPr/>
        </p:nvSpPr>
        <p:spPr>
          <a:xfrm>
            <a:off x="8937370" y="1320350"/>
            <a:ext cx="2852089" cy="292388"/>
          </a:xfrm>
          <a:prstGeom prst="rect">
            <a:avLst/>
          </a:prstGeom>
          <a:noFill/>
        </p:spPr>
        <p:txBody>
          <a:bodyPr wrap="square" lIns="0" tIns="0" rIns="0" rtlCol="0">
            <a:spAutoFit/>
          </a:bodyPr>
          <a:lstStyle/>
          <a:p>
            <a:pPr>
              <a:defRPr/>
            </a:pPr>
            <a:r>
              <a:rPr lang="en-US" sz="1600" b="1" spc="300" dirty="0">
                <a:latin typeface="Chronicle Display Black"/>
                <a:ea typeface="Open Sans" panose="020B0606030504020204" pitchFamily="34" charset="0"/>
                <a:cs typeface="Open Sans" panose="020B0606030504020204" pitchFamily="34" charset="0"/>
              </a:rPr>
              <a:t>STAGE3: DATA LINEAGE</a:t>
            </a:r>
          </a:p>
        </p:txBody>
      </p:sp>
      <p:grpSp>
        <p:nvGrpSpPr>
          <p:cNvPr id="15" name="Group 14">
            <a:extLst>
              <a:ext uri="{FF2B5EF4-FFF2-40B4-BE49-F238E27FC236}">
                <a16:creationId xmlns:a16="http://schemas.microsoft.com/office/drawing/2014/main" id="{F46B28CE-5337-DAD5-B337-1BD57C7BF441}"/>
              </a:ext>
            </a:extLst>
          </p:cNvPr>
          <p:cNvGrpSpPr/>
          <p:nvPr/>
        </p:nvGrpSpPr>
        <p:grpSpPr>
          <a:xfrm>
            <a:off x="8385993" y="1251058"/>
            <a:ext cx="484632" cy="484632"/>
            <a:chOff x="10910660" y="4172350"/>
            <a:chExt cx="951483" cy="951483"/>
          </a:xfrm>
        </p:grpSpPr>
        <p:sp>
          <p:nvSpPr>
            <p:cNvPr id="16" name="Oval 15">
              <a:extLst>
                <a:ext uri="{FF2B5EF4-FFF2-40B4-BE49-F238E27FC236}">
                  <a16:creationId xmlns:a16="http://schemas.microsoft.com/office/drawing/2014/main" id="{1CEE1268-5C0E-2C67-78DB-8DB15D73C594}"/>
                </a:ext>
              </a:extLst>
            </p:cNvPr>
            <p:cNvSpPr/>
            <p:nvPr/>
          </p:nvSpPr>
          <p:spPr>
            <a:xfrm>
              <a:off x="10910660" y="4172350"/>
              <a:ext cx="951483" cy="951483"/>
            </a:xfrm>
            <a:prstGeom prst="ellipse">
              <a:avLst/>
            </a:prstGeom>
            <a:solidFill>
              <a:srgbClr val="FFFFFF"/>
            </a:solidFill>
            <a:ln w="12700" cap="flat" cmpd="sng" algn="ctr">
              <a:solidFill>
                <a:srgbClr val="0070C0"/>
              </a:solidFill>
              <a:prstDash val="solid"/>
              <a:miter lim="800000"/>
            </a:ln>
            <a:effectLst/>
          </p:spPr>
          <p:txBody>
            <a:bodyPr rtlCol="0" anchor="t"/>
            <a:lstStyle/>
            <a:p>
              <a:pPr defTabSz="914217">
                <a:defRPr/>
              </a:pPr>
              <a:endParaRPr lang="en-US" sz="3200" kern="0" dirty="0">
                <a:solidFill>
                  <a:srgbClr val="000000"/>
                </a:solidFill>
                <a:latin typeface="Chronicle Display Black"/>
              </a:endParaRPr>
            </a:p>
          </p:txBody>
        </p:sp>
        <p:sp>
          <p:nvSpPr>
            <p:cNvPr id="17" name="Freeform 77">
              <a:extLst>
                <a:ext uri="{FF2B5EF4-FFF2-40B4-BE49-F238E27FC236}">
                  <a16:creationId xmlns:a16="http://schemas.microsoft.com/office/drawing/2014/main" id="{3109B356-8F97-8B2C-AFD7-5803D3551D3E}"/>
                </a:ext>
              </a:extLst>
            </p:cNvPr>
            <p:cNvSpPr>
              <a:spLocks noChangeAspect="1" noEditPoints="1"/>
            </p:cNvSpPr>
            <p:nvPr/>
          </p:nvSpPr>
          <p:spPr bwMode="auto">
            <a:xfrm>
              <a:off x="11046783" y="4468500"/>
              <a:ext cx="690880" cy="453109"/>
            </a:xfrm>
            <a:custGeom>
              <a:avLst/>
              <a:gdLst>
                <a:gd name="T0" fmla="*/ 211 w 244"/>
                <a:gd name="T1" fmla="*/ 49 h 142"/>
                <a:gd name="T2" fmla="*/ 164 w 244"/>
                <a:gd name="T3" fmla="*/ 110 h 142"/>
                <a:gd name="T4" fmla="*/ 153 w 244"/>
                <a:gd name="T5" fmla="*/ 109 h 142"/>
                <a:gd name="T6" fmla="*/ 104 w 244"/>
                <a:gd name="T7" fmla="*/ 17 h 142"/>
                <a:gd name="T8" fmla="*/ 70 w 244"/>
                <a:gd name="T9" fmla="*/ 17 h 142"/>
                <a:gd name="T10" fmla="*/ 28 w 244"/>
                <a:gd name="T11" fmla="*/ 49 h 142"/>
                <a:gd name="T12" fmla="*/ 0 w 244"/>
                <a:gd name="T13" fmla="*/ 61 h 142"/>
                <a:gd name="T14" fmla="*/ 17 w 244"/>
                <a:gd name="T15" fmla="*/ 78 h 142"/>
                <a:gd name="T16" fmla="*/ 33 w 244"/>
                <a:gd name="T17" fmla="*/ 57 h 142"/>
                <a:gd name="T18" fmla="*/ 87 w 244"/>
                <a:gd name="T19" fmla="*/ 34 h 142"/>
                <a:gd name="T20" fmla="*/ 92 w 244"/>
                <a:gd name="T21" fmla="*/ 33 h 142"/>
                <a:gd name="T22" fmla="*/ 140 w 244"/>
                <a:gd name="T23" fmla="*/ 125 h 142"/>
                <a:gd name="T24" fmla="*/ 174 w 244"/>
                <a:gd name="T25" fmla="*/ 125 h 142"/>
                <a:gd name="T26" fmla="*/ 220 w 244"/>
                <a:gd name="T27" fmla="*/ 64 h 142"/>
                <a:gd name="T28" fmla="*/ 228 w 244"/>
                <a:gd name="T29" fmla="*/ 66 h 142"/>
                <a:gd name="T30" fmla="*/ 228 w 244"/>
                <a:gd name="T31" fmla="*/ 32 h 142"/>
                <a:gd name="T32" fmla="*/ 10 w 244"/>
                <a:gd name="T33" fmla="*/ 61 h 142"/>
                <a:gd name="T34" fmla="*/ 17 w 244"/>
                <a:gd name="T35" fmla="*/ 55 h 142"/>
                <a:gd name="T36" fmla="*/ 23 w 244"/>
                <a:gd name="T37" fmla="*/ 58 h 142"/>
                <a:gd name="T38" fmla="*/ 24 w 244"/>
                <a:gd name="T39" fmla="*/ 61 h 142"/>
                <a:gd name="T40" fmla="*/ 87 w 244"/>
                <a:gd name="T41" fmla="*/ 24 h 142"/>
                <a:gd name="T42" fmla="*/ 82 w 244"/>
                <a:gd name="T43" fmla="*/ 12 h 142"/>
                <a:gd name="T44" fmla="*/ 94 w 244"/>
                <a:gd name="T45" fmla="*/ 17 h 142"/>
                <a:gd name="T46" fmla="*/ 91 w 244"/>
                <a:gd name="T47" fmla="*/ 23 h 142"/>
                <a:gd name="T48" fmla="*/ 87 w 244"/>
                <a:gd name="T49" fmla="*/ 24 h 142"/>
                <a:gd name="T50" fmla="*/ 150 w 244"/>
                <a:gd name="T51" fmla="*/ 125 h 142"/>
                <a:gd name="T52" fmla="*/ 157 w 244"/>
                <a:gd name="T53" fmla="*/ 118 h 142"/>
                <a:gd name="T54" fmla="*/ 162 w 244"/>
                <a:gd name="T55" fmla="*/ 120 h 142"/>
                <a:gd name="T56" fmla="*/ 164 w 244"/>
                <a:gd name="T57" fmla="*/ 125 h 142"/>
                <a:gd name="T58" fmla="*/ 228 w 244"/>
                <a:gd name="T59" fmla="*/ 56 h 142"/>
                <a:gd name="T60" fmla="*/ 223 w 244"/>
                <a:gd name="T61" fmla="*/ 44 h 142"/>
                <a:gd name="T62" fmla="*/ 234 w 244"/>
                <a:gd name="T63" fmla="*/ 4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142">
                  <a:moveTo>
                    <a:pt x="228" y="32"/>
                  </a:moveTo>
                  <a:cubicBezTo>
                    <a:pt x="218" y="32"/>
                    <a:pt x="211" y="39"/>
                    <a:pt x="211" y="49"/>
                  </a:cubicBezTo>
                  <a:cubicBezTo>
                    <a:pt x="211" y="52"/>
                    <a:pt x="211" y="55"/>
                    <a:pt x="213" y="57"/>
                  </a:cubicBezTo>
                  <a:cubicBezTo>
                    <a:pt x="164" y="110"/>
                    <a:pt x="164" y="110"/>
                    <a:pt x="164" y="110"/>
                  </a:cubicBezTo>
                  <a:cubicBezTo>
                    <a:pt x="162" y="109"/>
                    <a:pt x="160" y="108"/>
                    <a:pt x="157" y="108"/>
                  </a:cubicBezTo>
                  <a:cubicBezTo>
                    <a:pt x="156" y="108"/>
                    <a:pt x="154" y="109"/>
                    <a:pt x="153" y="109"/>
                  </a:cubicBezTo>
                  <a:cubicBezTo>
                    <a:pt x="100" y="28"/>
                    <a:pt x="100" y="28"/>
                    <a:pt x="100" y="28"/>
                  </a:cubicBezTo>
                  <a:cubicBezTo>
                    <a:pt x="102" y="25"/>
                    <a:pt x="104" y="21"/>
                    <a:pt x="104" y="17"/>
                  </a:cubicBezTo>
                  <a:cubicBezTo>
                    <a:pt x="104" y="7"/>
                    <a:pt x="96" y="0"/>
                    <a:pt x="87" y="0"/>
                  </a:cubicBezTo>
                  <a:cubicBezTo>
                    <a:pt x="78" y="0"/>
                    <a:pt x="70" y="7"/>
                    <a:pt x="70" y="17"/>
                  </a:cubicBezTo>
                  <a:cubicBezTo>
                    <a:pt x="70" y="18"/>
                    <a:pt x="70" y="20"/>
                    <a:pt x="71" y="21"/>
                  </a:cubicBezTo>
                  <a:cubicBezTo>
                    <a:pt x="28" y="49"/>
                    <a:pt x="28" y="49"/>
                    <a:pt x="28" y="49"/>
                  </a:cubicBezTo>
                  <a:cubicBezTo>
                    <a:pt x="25" y="46"/>
                    <a:pt x="21" y="44"/>
                    <a:pt x="17" y="44"/>
                  </a:cubicBezTo>
                  <a:cubicBezTo>
                    <a:pt x="7" y="44"/>
                    <a:pt x="0" y="52"/>
                    <a:pt x="0" y="61"/>
                  </a:cubicBezTo>
                  <a:cubicBezTo>
                    <a:pt x="0" y="71"/>
                    <a:pt x="7" y="78"/>
                    <a:pt x="17" y="78"/>
                  </a:cubicBezTo>
                  <a:cubicBezTo>
                    <a:pt x="17" y="78"/>
                    <a:pt x="17" y="78"/>
                    <a:pt x="17" y="78"/>
                  </a:cubicBezTo>
                  <a:cubicBezTo>
                    <a:pt x="26" y="78"/>
                    <a:pt x="34" y="71"/>
                    <a:pt x="34" y="61"/>
                  </a:cubicBezTo>
                  <a:cubicBezTo>
                    <a:pt x="34" y="60"/>
                    <a:pt x="33" y="58"/>
                    <a:pt x="33" y="57"/>
                  </a:cubicBezTo>
                  <a:cubicBezTo>
                    <a:pt x="76" y="30"/>
                    <a:pt x="76" y="30"/>
                    <a:pt x="76" y="30"/>
                  </a:cubicBezTo>
                  <a:cubicBezTo>
                    <a:pt x="79" y="32"/>
                    <a:pt x="83" y="34"/>
                    <a:pt x="87" y="34"/>
                  </a:cubicBezTo>
                  <a:cubicBezTo>
                    <a:pt x="87" y="34"/>
                    <a:pt x="87" y="34"/>
                    <a:pt x="87" y="34"/>
                  </a:cubicBezTo>
                  <a:cubicBezTo>
                    <a:pt x="89" y="34"/>
                    <a:pt x="90" y="33"/>
                    <a:pt x="92" y="33"/>
                  </a:cubicBezTo>
                  <a:cubicBezTo>
                    <a:pt x="144" y="115"/>
                    <a:pt x="144" y="115"/>
                    <a:pt x="144" y="115"/>
                  </a:cubicBezTo>
                  <a:cubicBezTo>
                    <a:pt x="142" y="117"/>
                    <a:pt x="140" y="121"/>
                    <a:pt x="140" y="125"/>
                  </a:cubicBezTo>
                  <a:cubicBezTo>
                    <a:pt x="140" y="135"/>
                    <a:pt x="148" y="142"/>
                    <a:pt x="157" y="142"/>
                  </a:cubicBezTo>
                  <a:cubicBezTo>
                    <a:pt x="167" y="142"/>
                    <a:pt x="174" y="135"/>
                    <a:pt x="174" y="125"/>
                  </a:cubicBezTo>
                  <a:cubicBezTo>
                    <a:pt x="174" y="122"/>
                    <a:pt x="173" y="119"/>
                    <a:pt x="172" y="117"/>
                  </a:cubicBezTo>
                  <a:cubicBezTo>
                    <a:pt x="220" y="64"/>
                    <a:pt x="220" y="64"/>
                    <a:pt x="220" y="64"/>
                  </a:cubicBezTo>
                  <a:cubicBezTo>
                    <a:pt x="223" y="65"/>
                    <a:pt x="225" y="66"/>
                    <a:pt x="228" y="66"/>
                  </a:cubicBezTo>
                  <a:cubicBezTo>
                    <a:pt x="228" y="66"/>
                    <a:pt x="228" y="66"/>
                    <a:pt x="228" y="66"/>
                  </a:cubicBezTo>
                  <a:cubicBezTo>
                    <a:pt x="237" y="66"/>
                    <a:pt x="244" y="58"/>
                    <a:pt x="244" y="49"/>
                  </a:cubicBezTo>
                  <a:cubicBezTo>
                    <a:pt x="244" y="39"/>
                    <a:pt x="237" y="32"/>
                    <a:pt x="228" y="32"/>
                  </a:cubicBezTo>
                  <a:close/>
                  <a:moveTo>
                    <a:pt x="17" y="68"/>
                  </a:moveTo>
                  <a:cubicBezTo>
                    <a:pt x="13" y="68"/>
                    <a:pt x="10" y="65"/>
                    <a:pt x="10" y="61"/>
                  </a:cubicBezTo>
                  <a:cubicBezTo>
                    <a:pt x="10" y="60"/>
                    <a:pt x="11" y="58"/>
                    <a:pt x="12" y="57"/>
                  </a:cubicBezTo>
                  <a:cubicBezTo>
                    <a:pt x="13" y="55"/>
                    <a:pt x="15" y="55"/>
                    <a:pt x="17" y="55"/>
                  </a:cubicBezTo>
                  <a:cubicBezTo>
                    <a:pt x="19" y="55"/>
                    <a:pt x="21" y="56"/>
                    <a:pt x="23" y="58"/>
                  </a:cubicBezTo>
                  <a:cubicBezTo>
                    <a:pt x="23" y="58"/>
                    <a:pt x="23" y="58"/>
                    <a:pt x="23" y="58"/>
                  </a:cubicBezTo>
                  <a:cubicBezTo>
                    <a:pt x="23" y="58"/>
                    <a:pt x="23" y="58"/>
                    <a:pt x="23" y="58"/>
                  </a:cubicBezTo>
                  <a:cubicBezTo>
                    <a:pt x="23" y="59"/>
                    <a:pt x="24" y="60"/>
                    <a:pt x="24" y="61"/>
                  </a:cubicBezTo>
                  <a:cubicBezTo>
                    <a:pt x="24" y="65"/>
                    <a:pt x="21" y="68"/>
                    <a:pt x="17" y="68"/>
                  </a:cubicBezTo>
                  <a:close/>
                  <a:moveTo>
                    <a:pt x="87" y="24"/>
                  </a:moveTo>
                  <a:cubicBezTo>
                    <a:pt x="83" y="24"/>
                    <a:pt x="80" y="21"/>
                    <a:pt x="80" y="17"/>
                  </a:cubicBezTo>
                  <a:cubicBezTo>
                    <a:pt x="80" y="15"/>
                    <a:pt x="81" y="13"/>
                    <a:pt x="82" y="12"/>
                  </a:cubicBezTo>
                  <a:cubicBezTo>
                    <a:pt x="83" y="11"/>
                    <a:pt x="85" y="10"/>
                    <a:pt x="87" y="10"/>
                  </a:cubicBezTo>
                  <a:cubicBezTo>
                    <a:pt x="91" y="10"/>
                    <a:pt x="94" y="13"/>
                    <a:pt x="94" y="17"/>
                  </a:cubicBezTo>
                  <a:cubicBezTo>
                    <a:pt x="94" y="19"/>
                    <a:pt x="93" y="21"/>
                    <a:pt x="91" y="23"/>
                  </a:cubicBezTo>
                  <a:cubicBezTo>
                    <a:pt x="91" y="23"/>
                    <a:pt x="91" y="23"/>
                    <a:pt x="91" y="23"/>
                  </a:cubicBezTo>
                  <a:cubicBezTo>
                    <a:pt x="91" y="23"/>
                    <a:pt x="91" y="23"/>
                    <a:pt x="91" y="23"/>
                  </a:cubicBezTo>
                  <a:cubicBezTo>
                    <a:pt x="90" y="23"/>
                    <a:pt x="88" y="24"/>
                    <a:pt x="87" y="24"/>
                  </a:cubicBezTo>
                  <a:close/>
                  <a:moveTo>
                    <a:pt x="157" y="132"/>
                  </a:moveTo>
                  <a:cubicBezTo>
                    <a:pt x="153" y="132"/>
                    <a:pt x="150" y="129"/>
                    <a:pt x="150" y="125"/>
                  </a:cubicBezTo>
                  <a:cubicBezTo>
                    <a:pt x="150" y="123"/>
                    <a:pt x="151" y="122"/>
                    <a:pt x="152" y="120"/>
                  </a:cubicBezTo>
                  <a:cubicBezTo>
                    <a:pt x="154" y="119"/>
                    <a:pt x="155" y="118"/>
                    <a:pt x="157" y="118"/>
                  </a:cubicBezTo>
                  <a:cubicBezTo>
                    <a:pt x="159" y="118"/>
                    <a:pt x="161" y="119"/>
                    <a:pt x="162" y="120"/>
                  </a:cubicBezTo>
                  <a:cubicBezTo>
                    <a:pt x="162" y="120"/>
                    <a:pt x="162" y="120"/>
                    <a:pt x="162" y="120"/>
                  </a:cubicBezTo>
                  <a:cubicBezTo>
                    <a:pt x="162" y="120"/>
                    <a:pt x="162" y="120"/>
                    <a:pt x="162" y="120"/>
                  </a:cubicBezTo>
                  <a:cubicBezTo>
                    <a:pt x="163" y="122"/>
                    <a:pt x="164" y="123"/>
                    <a:pt x="164" y="125"/>
                  </a:cubicBezTo>
                  <a:cubicBezTo>
                    <a:pt x="164" y="129"/>
                    <a:pt x="161" y="132"/>
                    <a:pt x="157" y="132"/>
                  </a:cubicBezTo>
                  <a:close/>
                  <a:moveTo>
                    <a:pt x="228" y="56"/>
                  </a:moveTo>
                  <a:cubicBezTo>
                    <a:pt x="224" y="56"/>
                    <a:pt x="221" y="52"/>
                    <a:pt x="221" y="49"/>
                  </a:cubicBezTo>
                  <a:cubicBezTo>
                    <a:pt x="221" y="47"/>
                    <a:pt x="221" y="45"/>
                    <a:pt x="223" y="44"/>
                  </a:cubicBezTo>
                  <a:cubicBezTo>
                    <a:pt x="224" y="42"/>
                    <a:pt x="226" y="42"/>
                    <a:pt x="228" y="42"/>
                  </a:cubicBezTo>
                  <a:cubicBezTo>
                    <a:pt x="231" y="42"/>
                    <a:pt x="234" y="45"/>
                    <a:pt x="234" y="49"/>
                  </a:cubicBezTo>
                  <a:cubicBezTo>
                    <a:pt x="234" y="52"/>
                    <a:pt x="231" y="56"/>
                    <a:pt x="228" y="56"/>
                  </a:cubicBezTo>
                  <a:close/>
                </a:path>
              </a:pathLst>
            </a:custGeom>
            <a:solidFill>
              <a:srgbClr val="CAF7EE">
                <a:lumMod val="25000"/>
              </a:srgbClr>
            </a:solidFill>
            <a:ln w="12700">
              <a:solidFill>
                <a:srgbClr val="0070C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pPr>
                <a:defRPr/>
              </a:pPr>
              <a:endParaRPr lang="en-US" sz="1286" kern="0" dirty="0">
                <a:solidFill>
                  <a:srgbClr val="7F7F7F"/>
                </a:solidFill>
                <a:latin typeface="Chronicle Display Black"/>
              </a:endParaRPr>
            </a:p>
          </p:txBody>
        </p:sp>
      </p:grpSp>
      <p:cxnSp>
        <p:nvCxnSpPr>
          <p:cNvPr id="18" name="Straight Connector 17">
            <a:extLst>
              <a:ext uri="{FF2B5EF4-FFF2-40B4-BE49-F238E27FC236}">
                <a16:creationId xmlns:a16="http://schemas.microsoft.com/office/drawing/2014/main" id="{71B2306A-7ED7-8C76-1EB2-B8E4A255E769}"/>
              </a:ext>
            </a:extLst>
          </p:cNvPr>
          <p:cNvCxnSpPr>
            <a:cxnSpLocks/>
          </p:cNvCxnSpPr>
          <p:nvPr/>
        </p:nvCxnSpPr>
        <p:spPr>
          <a:xfrm flipH="1">
            <a:off x="625143" y="1682313"/>
            <a:ext cx="3291840" cy="0"/>
          </a:xfrm>
          <a:prstGeom prst="line">
            <a:avLst/>
          </a:prstGeom>
          <a:noFill/>
          <a:ln w="57150" cap="flat" cmpd="sng" algn="ctr">
            <a:solidFill>
              <a:srgbClr val="0070C0"/>
            </a:solidFill>
            <a:prstDash val="solid"/>
            <a:miter lim="800000"/>
          </a:ln>
          <a:effectLst/>
        </p:spPr>
      </p:cxnSp>
      <p:grpSp>
        <p:nvGrpSpPr>
          <p:cNvPr id="19" name="Group 18">
            <a:extLst>
              <a:ext uri="{FF2B5EF4-FFF2-40B4-BE49-F238E27FC236}">
                <a16:creationId xmlns:a16="http://schemas.microsoft.com/office/drawing/2014/main" id="{77EDD527-1B10-6477-052F-15945B8BC0F8}"/>
              </a:ext>
            </a:extLst>
          </p:cNvPr>
          <p:cNvGrpSpPr/>
          <p:nvPr/>
        </p:nvGrpSpPr>
        <p:grpSpPr>
          <a:xfrm>
            <a:off x="374593" y="1265185"/>
            <a:ext cx="484632" cy="484632"/>
            <a:chOff x="453518" y="1273099"/>
            <a:chExt cx="484632" cy="484632"/>
          </a:xfrm>
        </p:grpSpPr>
        <p:sp>
          <p:nvSpPr>
            <p:cNvPr id="20" name="Oval 19">
              <a:extLst>
                <a:ext uri="{FF2B5EF4-FFF2-40B4-BE49-F238E27FC236}">
                  <a16:creationId xmlns:a16="http://schemas.microsoft.com/office/drawing/2014/main" id="{A3F9C72C-D193-4BD3-5A45-9E11B7FB0CA3}"/>
                </a:ext>
              </a:extLst>
            </p:cNvPr>
            <p:cNvSpPr/>
            <p:nvPr/>
          </p:nvSpPr>
          <p:spPr>
            <a:xfrm>
              <a:off x="453518" y="1273099"/>
              <a:ext cx="484632" cy="484632"/>
            </a:xfrm>
            <a:prstGeom prst="ellipse">
              <a:avLst/>
            </a:prstGeom>
            <a:solidFill>
              <a:srgbClr val="FFFFFF"/>
            </a:solidFill>
            <a:ln w="12700" cap="flat" cmpd="sng" algn="ctr">
              <a:solidFill>
                <a:srgbClr val="0070C0"/>
              </a:solidFill>
              <a:prstDash val="solid"/>
              <a:miter lim="800000"/>
            </a:ln>
            <a:effectLst/>
          </p:spPr>
          <p:txBody>
            <a:bodyPr rtlCol="0" anchor="t"/>
            <a:lstStyle/>
            <a:p>
              <a:pPr defTabSz="914217">
                <a:defRPr/>
              </a:pPr>
              <a:endParaRPr lang="en-US" sz="3200" kern="0" dirty="0">
                <a:solidFill>
                  <a:srgbClr val="000000"/>
                </a:solidFill>
                <a:latin typeface="Chronicle Display Black"/>
              </a:endParaRPr>
            </a:p>
          </p:txBody>
        </p:sp>
        <p:grpSp>
          <p:nvGrpSpPr>
            <p:cNvPr id="21" name="Group 20">
              <a:extLst>
                <a:ext uri="{FF2B5EF4-FFF2-40B4-BE49-F238E27FC236}">
                  <a16:creationId xmlns:a16="http://schemas.microsoft.com/office/drawing/2014/main" id="{DE22C7F4-5355-9F20-DFC2-09FAAD1804E0}"/>
                </a:ext>
              </a:extLst>
            </p:cNvPr>
            <p:cNvGrpSpPr/>
            <p:nvPr/>
          </p:nvGrpSpPr>
          <p:grpSpPr>
            <a:xfrm>
              <a:off x="582712" y="1422310"/>
              <a:ext cx="215802" cy="186233"/>
              <a:chOff x="1219465" y="1362363"/>
              <a:chExt cx="215802" cy="186233"/>
            </a:xfrm>
          </p:grpSpPr>
          <p:sp>
            <p:nvSpPr>
              <p:cNvPr id="22" name="Freeform 294">
                <a:extLst>
                  <a:ext uri="{FF2B5EF4-FFF2-40B4-BE49-F238E27FC236}">
                    <a16:creationId xmlns:a16="http://schemas.microsoft.com/office/drawing/2014/main" id="{C9B2980D-2D44-11AB-37AD-5604B1DE9AF5}"/>
                  </a:ext>
                </a:extLst>
              </p:cNvPr>
              <p:cNvSpPr>
                <a:spLocks/>
              </p:cNvSpPr>
              <p:nvPr/>
            </p:nvSpPr>
            <p:spPr bwMode="auto">
              <a:xfrm>
                <a:off x="1219465" y="1362363"/>
                <a:ext cx="43674" cy="43674"/>
              </a:xfrm>
              <a:custGeom>
                <a:avLst/>
                <a:gdLst>
                  <a:gd name="T0" fmla="*/ 33 w 67"/>
                  <a:gd name="T1" fmla="*/ 0 h 67"/>
                  <a:gd name="T2" fmla="*/ 33 w 67"/>
                  <a:gd name="T3" fmla="*/ 0 h 67"/>
                  <a:gd name="T4" fmla="*/ 40 w 67"/>
                  <a:gd name="T5" fmla="*/ 1 h 67"/>
                  <a:gd name="T6" fmla="*/ 47 w 67"/>
                  <a:gd name="T7" fmla="*/ 3 h 67"/>
                  <a:gd name="T8" fmla="*/ 52 w 67"/>
                  <a:gd name="T9" fmla="*/ 7 h 67"/>
                  <a:gd name="T10" fmla="*/ 56 w 67"/>
                  <a:gd name="T11" fmla="*/ 11 h 67"/>
                  <a:gd name="T12" fmla="*/ 61 w 67"/>
                  <a:gd name="T13" fmla="*/ 15 h 67"/>
                  <a:gd name="T14" fmla="*/ 64 w 67"/>
                  <a:gd name="T15" fmla="*/ 22 h 67"/>
                  <a:gd name="T16" fmla="*/ 65 w 67"/>
                  <a:gd name="T17" fmla="*/ 27 h 67"/>
                  <a:gd name="T18" fmla="*/ 67 w 67"/>
                  <a:gd name="T19" fmla="*/ 34 h 67"/>
                  <a:gd name="T20" fmla="*/ 67 w 67"/>
                  <a:gd name="T21" fmla="*/ 34 h 67"/>
                  <a:gd name="T22" fmla="*/ 65 w 67"/>
                  <a:gd name="T23" fmla="*/ 40 h 67"/>
                  <a:gd name="T24" fmla="*/ 64 w 67"/>
                  <a:gd name="T25" fmla="*/ 47 h 67"/>
                  <a:gd name="T26" fmla="*/ 61 w 67"/>
                  <a:gd name="T27" fmla="*/ 53 h 67"/>
                  <a:gd name="T28" fmla="*/ 56 w 67"/>
                  <a:gd name="T29" fmla="*/ 58 h 67"/>
                  <a:gd name="T30" fmla="*/ 52 w 67"/>
                  <a:gd name="T31" fmla="*/ 62 h 67"/>
                  <a:gd name="T32" fmla="*/ 47 w 67"/>
                  <a:gd name="T33" fmla="*/ 65 h 67"/>
                  <a:gd name="T34" fmla="*/ 40 w 67"/>
                  <a:gd name="T35" fmla="*/ 67 h 67"/>
                  <a:gd name="T36" fmla="*/ 33 w 67"/>
                  <a:gd name="T37" fmla="*/ 67 h 67"/>
                  <a:gd name="T38" fmla="*/ 33 w 67"/>
                  <a:gd name="T39" fmla="*/ 67 h 67"/>
                  <a:gd name="T40" fmla="*/ 26 w 67"/>
                  <a:gd name="T41" fmla="*/ 67 h 67"/>
                  <a:gd name="T42" fmla="*/ 20 w 67"/>
                  <a:gd name="T43" fmla="*/ 65 h 67"/>
                  <a:gd name="T44" fmla="*/ 14 w 67"/>
                  <a:gd name="T45" fmla="*/ 62 h 67"/>
                  <a:gd name="T46" fmla="*/ 9 w 67"/>
                  <a:gd name="T47" fmla="*/ 58 h 67"/>
                  <a:gd name="T48" fmla="*/ 5 w 67"/>
                  <a:gd name="T49" fmla="*/ 53 h 67"/>
                  <a:gd name="T50" fmla="*/ 2 w 67"/>
                  <a:gd name="T51" fmla="*/ 47 h 67"/>
                  <a:gd name="T52" fmla="*/ 1 w 67"/>
                  <a:gd name="T53" fmla="*/ 40 h 67"/>
                  <a:gd name="T54" fmla="*/ 0 w 67"/>
                  <a:gd name="T55" fmla="*/ 34 h 67"/>
                  <a:gd name="T56" fmla="*/ 0 w 67"/>
                  <a:gd name="T57" fmla="*/ 34 h 67"/>
                  <a:gd name="T58" fmla="*/ 1 w 67"/>
                  <a:gd name="T59" fmla="*/ 27 h 67"/>
                  <a:gd name="T60" fmla="*/ 2 w 67"/>
                  <a:gd name="T61" fmla="*/ 22 h 67"/>
                  <a:gd name="T62" fmla="*/ 5 w 67"/>
                  <a:gd name="T63" fmla="*/ 15 h 67"/>
                  <a:gd name="T64" fmla="*/ 9 w 67"/>
                  <a:gd name="T65" fmla="*/ 11 h 67"/>
                  <a:gd name="T66" fmla="*/ 14 w 67"/>
                  <a:gd name="T67" fmla="*/ 7 h 67"/>
                  <a:gd name="T68" fmla="*/ 20 w 67"/>
                  <a:gd name="T69" fmla="*/ 3 h 67"/>
                  <a:gd name="T70" fmla="*/ 26 w 67"/>
                  <a:gd name="T71" fmla="*/ 1 h 67"/>
                  <a:gd name="T72" fmla="*/ 33 w 67"/>
                  <a:gd name="T73" fmla="*/ 0 h 67"/>
                  <a:gd name="T74" fmla="*/ 33 w 67"/>
                  <a:gd name="T7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7">
                    <a:moveTo>
                      <a:pt x="33" y="0"/>
                    </a:moveTo>
                    <a:lnTo>
                      <a:pt x="33" y="0"/>
                    </a:lnTo>
                    <a:lnTo>
                      <a:pt x="40" y="1"/>
                    </a:lnTo>
                    <a:lnTo>
                      <a:pt x="47" y="3"/>
                    </a:lnTo>
                    <a:lnTo>
                      <a:pt x="52" y="7"/>
                    </a:lnTo>
                    <a:lnTo>
                      <a:pt x="56" y="11"/>
                    </a:lnTo>
                    <a:lnTo>
                      <a:pt x="61" y="15"/>
                    </a:lnTo>
                    <a:lnTo>
                      <a:pt x="64" y="22"/>
                    </a:lnTo>
                    <a:lnTo>
                      <a:pt x="65" y="27"/>
                    </a:lnTo>
                    <a:lnTo>
                      <a:pt x="67" y="34"/>
                    </a:lnTo>
                    <a:lnTo>
                      <a:pt x="67" y="34"/>
                    </a:lnTo>
                    <a:lnTo>
                      <a:pt x="65" y="40"/>
                    </a:lnTo>
                    <a:lnTo>
                      <a:pt x="64" y="47"/>
                    </a:lnTo>
                    <a:lnTo>
                      <a:pt x="61" y="53"/>
                    </a:lnTo>
                    <a:lnTo>
                      <a:pt x="56" y="58"/>
                    </a:lnTo>
                    <a:lnTo>
                      <a:pt x="52" y="62"/>
                    </a:lnTo>
                    <a:lnTo>
                      <a:pt x="47" y="65"/>
                    </a:lnTo>
                    <a:lnTo>
                      <a:pt x="40" y="67"/>
                    </a:lnTo>
                    <a:lnTo>
                      <a:pt x="33" y="67"/>
                    </a:lnTo>
                    <a:lnTo>
                      <a:pt x="33" y="67"/>
                    </a:lnTo>
                    <a:lnTo>
                      <a:pt x="26" y="67"/>
                    </a:lnTo>
                    <a:lnTo>
                      <a:pt x="20" y="65"/>
                    </a:lnTo>
                    <a:lnTo>
                      <a:pt x="14" y="62"/>
                    </a:lnTo>
                    <a:lnTo>
                      <a:pt x="9" y="58"/>
                    </a:lnTo>
                    <a:lnTo>
                      <a:pt x="5" y="53"/>
                    </a:lnTo>
                    <a:lnTo>
                      <a:pt x="2" y="47"/>
                    </a:lnTo>
                    <a:lnTo>
                      <a:pt x="1" y="40"/>
                    </a:lnTo>
                    <a:lnTo>
                      <a:pt x="0" y="34"/>
                    </a:lnTo>
                    <a:lnTo>
                      <a:pt x="0" y="34"/>
                    </a:lnTo>
                    <a:lnTo>
                      <a:pt x="1" y="27"/>
                    </a:lnTo>
                    <a:lnTo>
                      <a:pt x="2" y="22"/>
                    </a:lnTo>
                    <a:lnTo>
                      <a:pt x="5" y="15"/>
                    </a:lnTo>
                    <a:lnTo>
                      <a:pt x="9" y="11"/>
                    </a:lnTo>
                    <a:lnTo>
                      <a:pt x="14" y="7"/>
                    </a:lnTo>
                    <a:lnTo>
                      <a:pt x="20" y="3"/>
                    </a:lnTo>
                    <a:lnTo>
                      <a:pt x="26" y="1"/>
                    </a:lnTo>
                    <a:lnTo>
                      <a:pt x="33" y="0"/>
                    </a:lnTo>
                    <a:lnTo>
                      <a:pt x="33" y="0"/>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23" name="Freeform 295">
                <a:extLst>
                  <a:ext uri="{FF2B5EF4-FFF2-40B4-BE49-F238E27FC236}">
                    <a16:creationId xmlns:a16="http://schemas.microsoft.com/office/drawing/2014/main" id="{372B5CCC-3888-FC78-C871-323171F9AF8D}"/>
                  </a:ext>
                </a:extLst>
              </p:cNvPr>
              <p:cNvSpPr>
                <a:spLocks/>
              </p:cNvSpPr>
              <p:nvPr/>
            </p:nvSpPr>
            <p:spPr bwMode="auto">
              <a:xfrm>
                <a:off x="1284976" y="1376501"/>
                <a:ext cx="150291" cy="15414"/>
              </a:xfrm>
              <a:custGeom>
                <a:avLst/>
                <a:gdLst>
                  <a:gd name="T0" fmla="*/ 227 w 234"/>
                  <a:gd name="T1" fmla="*/ 23 h 23"/>
                  <a:gd name="T2" fmla="*/ 6 w 234"/>
                  <a:gd name="T3" fmla="*/ 23 h 23"/>
                  <a:gd name="T4" fmla="*/ 6 w 234"/>
                  <a:gd name="T5" fmla="*/ 23 h 23"/>
                  <a:gd name="T6" fmla="*/ 3 w 234"/>
                  <a:gd name="T7" fmla="*/ 21 h 23"/>
                  <a:gd name="T8" fmla="*/ 2 w 234"/>
                  <a:gd name="T9" fmla="*/ 20 h 23"/>
                  <a:gd name="T10" fmla="*/ 0 w 234"/>
                  <a:gd name="T11" fmla="*/ 19 h 23"/>
                  <a:gd name="T12" fmla="*/ 0 w 234"/>
                  <a:gd name="T13" fmla="*/ 16 h 23"/>
                  <a:gd name="T14" fmla="*/ 0 w 234"/>
                  <a:gd name="T15" fmla="*/ 5 h 23"/>
                  <a:gd name="T16" fmla="*/ 0 w 234"/>
                  <a:gd name="T17" fmla="*/ 5 h 23"/>
                  <a:gd name="T18" fmla="*/ 0 w 234"/>
                  <a:gd name="T19" fmla="*/ 3 h 23"/>
                  <a:gd name="T20" fmla="*/ 2 w 234"/>
                  <a:gd name="T21" fmla="*/ 1 h 23"/>
                  <a:gd name="T22" fmla="*/ 3 w 234"/>
                  <a:gd name="T23" fmla="*/ 0 h 23"/>
                  <a:gd name="T24" fmla="*/ 6 w 234"/>
                  <a:gd name="T25" fmla="*/ 0 h 23"/>
                  <a:gd name="T26" fmla="*/ 227 w 234"/>
                  <a:gd name="T27" fmla="*/ 0 h 23"/>
                  <a:gd name="T28" fmla="*/ 227 w 234"/>
                  <a:gd name="T29" fmla="*/ 0 h 23"/>
                  <a:gd name="T30" fmla="*/ 230 w 234"/>
                  <a:gd name="T31" fmla="*/ 0 h 23"/>
                  <a:gd name="T32" fmla="*/ 232 w 234"/>
                  <a:gd name="T33" fmla="*/ 1 h 23"/>
                  <a:gd name="T34" fmla="*/ 233 w 234"/>
                  <a:gd name="T35" fmla="*/ 3 h 23"/>
                  <a:gd name="T36" fmla="*/ 234 w 234"/>
                  <a:gd name="T37" fmla="*/ 5 h 23"/>
                  <a:gd name="T38" fmla="*/ 234 w 234"/>
                  <a:gd name="T39" fmla="*/ 16 h 23"/>
                  <a:gd name="T40" fmla="*/ 234 w 234"/>
                  <a:gd name="T41" fmla="*/ 16 h 23"/>
                  <a:gd name="T42" fmla="*/ 233 w 234"/>
                  <a:gd name="T43" fmla="*/ 19 h 23"/>
                  <a:gd name="T44" fmla="*/ 232 w 234"/>
                  <a:gd name="T45" fmla="*/ 20 h 23"/>
                  <a:gd name="T46" fmla="*/ 230 w 234"/>
                  <a:gd name="T47" fmla="*/ 21 h 23"/>
                  <a:gd name="T48" fmla="*/ 227 w 234"/>
                  <a:gd name="T49" fmla="*/ 23 h 23"/>
                  <a:gd name="T50" fmla="*/ 227 w 234"/>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23">
                    <a:moveTo>
                      <a:pt x="227" y="23"/>
                    </a:moveTo>
                    <a:lnTo>
                      <a:pt x="6" y="23"/>
                    </a:lnTo>
                    <a:lnTo>
                      <a:pt x="6" y="23"/>
                    </a:lnTo>
                    <a:lnTo>
                      <a:pt x="3" y="21"/>
                    </a:lnTo>
                    <a:lnTo>
                      <a:pt x="2" y="20"/>
                    </a:lnTo>
                    <a:lnTo>
                      <a:pt x="0" y="19"/>
                    </a:lnTo>
                    <a:lnTo>
                      <a:pt x="0" y="16"/>
                    </a:lnTo>
                    <a:lnTo>
                      <a:pt x="0" y="5"/>
                    </a:lnTo>
                    <a:lnTo>
                      <a:pt x="0" y="5"/>
                    </a:lnTo>
                    <a:lnTo>
                      <a:pt x="0" y="3"/>
                    </a:lnTo>
                    <a:lnTo>
                      <a:pt x="2" y="1"/>
                    </a:lnTo>
                    <a:lnTo>
                      <a:pt x="3" y="0"/>
                    </a:lnTo>
                    <a:lnTo>
                      <a:pt x="6" y="0"/>
                    </a:lnTo>
                    <a:lnTo>
                      <a:pt x="227" y="0"/>
                    </a:lnTo>
                    <a:lnTo>
                      <a:pt x="227" y="0"/>
                    </a:lnTo>
                    <a:lnTo>
                      <a:pt x="230" y="0"/>
                    </a:lnTo>
                    <a:lnTo>
                      <a:pt x="232" y="1"/>
                    </a:lnTo>
                    <a:lnTo>
                      <a:pt x="233" y="3"/>
                    </a:lnTo>
                    <a:lnTo>
                      <a:pt x="234" y="5"/>
                    </a:lnTo>
                    <a:lnTo>
                      <a:pt x="234" y="16"/>
                    </a:lnTo>
                    <a:lnTo>
                      <a:pt x="234" y="16"/>
                    </a:lnTo>
                    <a:lnTo>
                      <a:pt x="233" y="19"/>
                    </a:lnTo>
                    <a:lnTo>
                      <a:pt x="232" y="20"/>
                    </a:lnTo>
                    <a:lnTo>
                      <a:pt x="230" y="21"/>
                    </a:lnTo>
                    <a:lnTo>
                      <a:pt x="227" y="23"/>
                    </a:lnTo>
                    <a:lnTo>
                      <a:pt x="227" y="23"/>
                    </a:lnTo>
                    <a:close/>
                  </a:path>
                </a:pathLst>
              </a:custGeom>
              <a:solidFill>
                <a:srgbClr val="FFC00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24" name="Freeform 296">
                <a:extLst>
                  <a:ext uri="{FF2B5EF4-FFF2-40B4-BE49-F238E27FC236}">
                    <a16:creationId xmlns:a16="http://schemas.microsoft.com/office/drawing/2014/main" id="{62B5FA60-70F2-39A1-DDC1-6F2BF717B946}"/>
                  </a:ext>
                </a:extLst>
              </p:cNvPr>
              <p:cNvSpPr>
                <a:spLocks/>
              </p:cNvSpPr>
              <p:nvPr/>
            </p:nvSpPr>
            <p:spPr bwMode="auto">
              <a:xfrm>
                <a:off x="1219466" y="1434288"/>
                <a:ext cx="43674" cy="42390"/>
              </a:xfrm>
              <a:custGeom>
                <a:avLst/>
                <a:gdLst>
                  <a:gd name="T0" fmla="*/ 33 w 67"/>
                  <a:gd name="T1" fmla="*/ 0 h 67"/>
                  <a:gd name="T2" fmla="*/ 33 w 67"/>
                  <a:gd name="T3" fmla="*/ 0 h 67"/>
                  <a:gd name="T4" fmla="*/ 40 w 67"/>
                  <a:gd name="T5" fmla="*/ 1 h 67"/>
                  <a:gd name="T6" fmla="*/ 47 w 67"/>
                  <a:gd name="T7" fmla="*/ 2 h 67"/>
                  <a:gd name="T8" fmla="*/ 52 w 67"/>
                  <a:gd name="T9" fmla="*/ 5 h 67"/>
                  <a:gd name="T10" fmla="*/ 56 w 67"/>
                  <a:gd name="T11" fmla="*/ 10 h 67"/>
                  <a:gd name="T12" fmla="*/ 61 w 67"/>
                  <a:gd name="T13" fmla="*/ 14 h 67"/>
                  <a:gd name="T14" fmla="*/ 64 w 67"/>
                  <a:gd name="T15" fmla="*/ 20 h 67"/>
                  <a:gd name="T16" fmla="*/ 65 w 67"/>
                  <a:gd name="T17" fmla="*/ 27 h 67"/>
                  <a:gd name="T18" fmla="*/ 67 w 67"/>
                  <a:gd name="T19" fmla="*/ 33 h 67"/>
                  <a:gd name="T20" fmla="*/ 67 w 67"/>
                  <a:gd name="T21" fmla="*/ 33 h 67"/>
                  <a:gd name="T22" fmla="*/ 65 w 67"/>
                  <a:gd name="T23" fmla="*/ 40 h 67"/>
                  <a:gd name="T24" fmla="*/ 64 w 67"/>
                  <a:gd name="T25" fmla="*/ 47 h 67"/>
                  <a:gd name="T26" fmla="*/ 61 w 67"/>
                  <a:gd name="T27" fmla="*/ 52 h 67"/>
                  <a:gd name="T28" fmla="*/ 56 w 67"/>
                  <a:gd name="T29" fmla="*/ 57 h 67"/>
                  <a:gd name="T30" fmla="*/ 52 w 67"/>
                  <a:gd name="T31" fmla="*/ 62 h 67"/>
                  <a:gd name="T32" fmla="*/ 47 w 67"/>
                  <a:gd name="T33" fmla="*/ 64 h 67"/>
                  <a:gd name="T34" fmla="*/ 40 w 67"/>
                  <a:gd name="T35" fmla="*/ 66 h 67"/>
                  <a:gd name="T36" fmla="*/ 33 w 67"/>
                  <a:gd name="T37" fmla="*/ 67 h 67"/>
                  <a:gd name="T38" fmla="*/ 33 w 67"/>
                  <a:gd name="T39" fmla="*/ 67 h 67"/>
                  <a:gd name="T40" fmla="*/ 26 w 67"/>
                  <a:gd name="T41" fmla="*/ 66 h 67"/>
                  <a:gd name="T42" fmla="*/ 20 w 67"/>
                  <a:gd name="T43" fmla="*/ 64 h 67"/>
                  <a:gd name="T44" fmla="*/ 14 w 67"/>
                  <a:gd name="T45" fmla="*/ 62 h 67"/>
                  <a:gd name="T46" fmla="*/ 9 w 67"/>
                  <a:gd name="T47" fmla="*/ 57 h 67"/>
                  <a:gd name="T48" fmla="*/ 5 w 67"/>
                  <a:gd name="T49" fmla="*/ 52 h 67"/>
                  <a:gd name="T50" fmla="*/ 2 w 67"/>
                  <a:gd name="T51" fmla="*/ 47 h 67"/>
                  <a:gd name="T52" fmla="*/ 1 w 67"/>
                  <a:gd name="T53" fmla="*/ 40 h 67"/>
                  <a:gd name="T54" fmla="*/ 0 w 67"/>
                  <a:gd name="T55" fmla="*/ 33 h 67"/>
                  <a:gd name="T56" fmla="*/ 0 w 67"/>
                  <a:gd name="T57" fmla="*/ 33 h 67"/>
                  <a:gd name="T58" fmla="*/ 1 w 67"/>
                  <a:gd name="T59" fmla="*/ 27 h 67"/>
                  <a:gd name="T60" fmla="*/ 2 w 67"/>
                  <a:gd name="T61" fmla="*/ 20 h 67"/>
                  <a:gd name="T62" fmla="*/ 5 w 67"/>
                  <a:gd name="T63" fmla="*/ 14 h 67"/>
                  <a:gd name="T64" fmla="*/ 9 w 67"/>
                  <a:gd name="T65" fmla="*/ 10 h 67"/>
                  <a:gd name="T66" fmla="*/ 14 w 67"/>
                  <a:gd name="T67" fmla="*/ 5 h 67"/>
                  <a:gd name="T68" fmla="*/ 20 w 67"/>
                  <a:gd name="T69" fmla="*/ 2 h 67"/>
                  <a:gd name="T70" fmla="*/ 26 w 67"/>
                  <a:gd name="T71" fmla="*/ 1 h 67"/>
                  <a:gd name="T72" fmla="*/ 33 w 67"/>
                  <a:gd name="T73" fmla="*/ 0 h 67"/>
                  <a:gd name="T74" fmla="*/ 33 w 67"/>
                  <a:gd name="T7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7">
                    <a:moveTo>
                      <a:pt x="33" y="0"/>
                    </a:moveTo>
                    <a:lnTo>
                      <a:pt x="33" y="0"/>
                    </a:lnTo>
                    <a:lnTo>
                      <a:pt x="40" y="1"/>
                    </a:lnTo>
                    <a:lnTo>
                      <a:pt x="47" y="2"/>
                    </a:lnTo>
                    <a:lnTo>
                      <a:pt x="52" y="5"/>
                    </a:lnTo>
                    <a:lnTo>
                      <a:pt x="56" y="10"/>
                    </a:lnTo>
                    <a:lnTo>
                      <a:pt x="61" y="14"/>
                    </a:lnTo>
                    <a:lnTo>
                      <a:pt x="64" y="20"/>
                    </a:lnTo>
                    <a:lnTo>
                      <a:pt x="65" y="27"/>
                    </a:lnTo>
                    <a:lnTo>
                      <a:pt x="67" y="33"/>
                    </a:lnTo>
                    <a:lnTo>
                      <a:pt x="67" y="33"/>
                    </a:lnTo>
                    <a:lnTo>
                      <a:pt x="65" y="40"/>
                    </a:lnTo>
                    <a:lnTo>
                      <a:pt x="64" y="47"/>
                    </a:lnTo>
                    <a:lnTo>
                      <a:pt x="61" y="52"/>
                    </a:lnTo>
                    <a:lnTo>
                      <a:pt x="56" y="57"/>
                    </a:lnTo>
                    <a:lnTo>
                      <a:pt x="52" y="62"/>
                    </a:lnTo>
                    <a:lnTo>
                      <a:pt x="47" y="64"/>
                    </a:lnTo>
                    <a:lnTo>
                      <a:pt x="40" y="66"/>
                    </a:lnTo>
                    <a:lnTo>
                      <a:pt x="33" y="67"/>
                    </a:lnTo>
                    <a:lnTo>
                      <a:pt x="33" y="67"/>
                    </a:lnTo>
                    <a:lnTo>
                      <a:pt x="26" y="66"/>
                    </a:lnTo>
                    <a:lnTo>
                      <a:pt x="20" y="64"/>
                    </a:lnTo>
                    <a:lnTo>
                      <a:pt x="14" y="62"/>
                    </a:lnTo>
                    <a:lnTo>
                      <a:pt x="9" y="57"/>
                    </a:lnTo>
                    <a:lnTo>
                      <a:pt x="5" y="52"/>
                    </a:lnTo>
                    <a:lnTo>
                      <a:pt x="2" y="47"/>
                    </a:lnTo>
                    <a:lnTo>
                      <a:pt x="1" y="40"/>
                    </a:lnTo>
                    <a:lnTo>
                      <a:pt x="0" y="33"/>
                    </a:lnTo>
                    <a:lnTo>
                      <a:pt x="0" y="33"/>
                    </a:lnTo>
                    <a:lnTo>
                      <a:pt x="1" y="27"/>
                    </a:lnTo>
                    <a:lnTo>
                      <a:pt x="2" y="20"/>
                    </a:lnTo>
                    <a:lnTo>
                      <a:pt x="5" y="14"/>
                    </a:lnTo>
                    <a:lnTo>
                      <a:pt x="9" y="10"/>
                    </a:lnTo>
                    <a:lnTo>
                      <a:pt x="14" y="5"/>
                    </a:lnTo>
                    <a:lnTo>
                      <a:pt x="20" y="2"/>
                    </a:lnTo>
                    <a:lnTo>
                      <a:pt x="26" y="1"/>
                    </a:lnTo>
                    <a:lnTo>
                      <a:pt x="33" y="0"/>
                    </a:lnTo>
                    <a:lnTo>
                      <a:pt x="33" y="0"/>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25" name="Freeform 297">
                <a:extLst>
                  <a:ext uri="{FF2B5EF4-FFF2-40B4-BE49-F238E27FC236}">
                    <a16:creationId xmlns:a16="http://schemas.microsoft.com/office/drawing/2014/main" id="{2ED25EDD-9434-4472-50E8-BEE92E1BC62A}"/>
                  </a:ext>
                </a:extLst>
              </p:cNvPr>
              <p:cNvSpPr>
                <a:spLocks/>
              </p:cNvSpPr>
              <p:nvPr/>
            </p:nvSpPr>
            <p:spPr bwMode="auto">
              <a:xfrm>
                <a:off x="1284976" y="1448403"/>
                <a:ext cx="150291" cy="14130"/>
              </a:xfrm>
              <a:custGeom>
                <a:avLst/>
                <a:gdLst>
                  <a:gd name="T0" fmla="*/ 227 w 234"/>
                  <a:gd name="T1" fmla="*/ 21 h 21"/>
                  <a:gd name="T2" fmla="*/ 6 w 234"/>
                  <a:gd name="T3" fmla="*/ 21 h 21"/>
                  <a:gd name="T4" fmla="*/ 6 w 234"/>
                  <a:gd name="T5" fmla="*/ 21 h 21"/>
                  <a:gd name="T6" fmla="*/ 3 w 234"/>
                  <a:gd name="T7" fmla="*/ 21 h 21"/>
                  <a:gd name="T8" fmla="*/ 2 w 234"/>
                  <a:gd name="T9" fmla="*/ 20 h 21"/>
                  <a:gd name="T10" fmla="*/ 0 w 234"/>
                  <a:gd name="T11" fmla="*/ 18 h 21"/>
                  <a:gd name="T12" fmla="*/ 0 w 234"/>
                  <a:gd name="T13" fmla="*/ 16 h 21"/>
                  <a:gd name="T14" fmla="*/ 0 w 234"/>
                  <a:gd name="T15" fmla="*/ 5 h 21"/>
                  <a:gd name="T16" fmla="*/ 0 w 234"/>
                  <a:gd name="T17" fmla="*/ 5 h 21"/>
                  <a:gd name="T18" fmla="*/ 0 w 234"/>
                  <a:gd name="T19" fmla="*/ 2 h 21"/>
                  <a:gd name="T20" fmla="*/ 2 w 234"/>
                  <a:gd name="T21" fmla="*/ 1 h 21"/>
                  <a:gd name="T22" fmla="*/ 3 w 234"/>
                  <a:gd name="T23" fmla="*/ 0 h 21"/>
                  <a:gd name="T24" fmla="*/ 6 w 234"/>
                  <a:gd name="T25" fmla="*/ 0 h 21"/>
                  <a:gd name="T26" fmla="*/ 227 w 234"/>
                  <a:gd name="T27" fmla="*/ 0 h 21"/>
                  <a:gd name="T28" fmla="*/ 227 w 234"/>
                  <a:gd name="T29" fmla="*/ 0 h 21"/>
                  <a:gd name="T30" fmla="*/ 230 w 234"/>
                  <a:gd name="T31" fmla="*/ 0 h 21"/>
                  <a:gd name="T32" fmla="*/ 232 w 234"/>
                  <a:gd name="T33" fmla="*/ 1 h 21"/>
                  <a:gd name="T34" fmla="*/ 233 w 234"/>
                  <a:gd name="T35" fmla="*/ 2 h 21"/>
                  <a:gd name="T36" fmla="*/ 234 w 234"/>
                  <a:gd name="T37" fmla="*/ 5 h 21"/>
                  <a:gd name="T38" fmla="*/ 234 w 234"/>
                  <a:gd name="T39" fmla="*/ 16 h 21"/>
                  <a:gd name="T40" fmla="*/ 234 w 234"/>
                  <a:gd name="T41" fmla="*/ 16 h 21"/>
                  <a:gd name="T42" fmla="*/ 233 w 234"/>
                  <a:gd name="T43" fmla="*/ 18 h 21"/>
                  <a:gd name="T44" fmla="*/ 232 w 234"/>
                  <a:gd name="T45" fmla="*/ 20 h 21"/>
                  <a:gd name="T46" fmla="*/ 230 w 234"/>
                  <a:gd name="T47" fmla="*/ 21 h 21"/>
                  <a:gd name="T48" fmla="*/ 227 w 234"/>
                  <a:gd name="T49" fmla="*/ 21 h 21"/>
                  <a:gd name="T50" fmla="*/ 227 w 234"/>
                  <a:gd name="T5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21">
                    <a:moveTo>
                      <a:pt x="227" y="21"/>
                    </a:moveTo>
                    <a:lnTo>
                      <a:pt x="6" y="21"/>
                    </a:lnTo>
                    <a:lnTo>
                      <a:pt x="6" y="21"/>
                    </a:lnTo>
                    <a:lnTo>
                      <a:pt x="3" y="21"/>
                    </a:lnTo>
                    <a:lnTo>
                      <a:pt x="2" y="20"/>
                    </a:lnTo>
                    <a:lnTo>
                      <a:pt x="0" y="18"/>
                    </a:lnTo>
                    <a:lnTo>
                      <a:pt x="0" y="16"/>
                    </a:lnTo>
                    <a:lnTo>
                      <a:pt x="0" y="5"/>
                    </a:lnTo>
                    <a:lnTo>
                      <a:pt x="0" y="5"/>
                    </a:lnTo>
                    <a:lnTo>
                      <a:pt x="0" y="2"/>
                    </a:lnTo>
                    <a:lnTo>
                      <a:pt x="2" y="1"/>
                    </a:lnTo>
                    <a:lnTo>
                      <a:pt x="3" y="0"/>
                    </a:lnTo>
                    <a:lnTo>
                      <a:pt x="6" y="0"/>
                    </a:lnTo>
                    <a:lnTo>
                      <a:pt x="227" y="0"/>
                    </a:lnTo>
                    <a:lnTo>
                      <a:pt x="227" y="0"/>
                    </a:lnTo>
                    <a:lnTo>
                      <a:pt x="230" y="0"/>
                    </a:lnTo>
                    <a:lnTo>
                      <a:pt x="232" y="1"/>
                    </a:lnTo>
                    <a:lnTo>
                      <a:pt x="233" y="2"/>
                    </a:lnTo>
                    <a:lnTo>
                      <a:pt x="234" y="5"/>
                    </a:lnTo>
                    <a:lnTo>
                      <a:pt x="234" y="16"/>
                    </a:lnTo>
                    <a:lnTo>
                      <a:pt x="234" y="16"/>
                    </a:lnTo>
                    <a:lnTo>
                      <a:pt x="233" y="18"/>
                    </a:lnTo>
                    <a:lnTo>
                      <a:pt x="232" y="20"/>
                    </a:lnTo>
                    <a:lnTo>
                      <a:pt x="230" y="21"/>
                    </a:lnTo>
                    <a:lnTo>
                      <a:pt x="227" y="21"/>
                    </a:lnTo>
                    <a:lnTo>
                      <a:pt x="227" y="21"/>
                    </a:lnTo>
                    <a:close/>
                  </a:path>
                </a:pathLst>
              </a:custGeom>
              <a:solidFill>
                <a:srgbClr val="FFC00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26" name="Freeform 298">
                <a:extLst>
                  <a:ext uri="{FF2B5EF4-FFF2-40B4-BE49-F238E27FC236}">
                    <a16:creationId xmlns:a16="http://schemas.microsoft.com/office/drawing/2014/main" id="{1557CD58-F76F-7AF2-8E7B-29A1B2A783A4}"/>
                  </a:ext>
                </a:extLst>
              </p:cNvPr>
              <p:cNvSpPr>
                <a:spLocks/>
              </p:cNvSpPr>
              <p:nvPr/>
            </p:nvSpPr>
            <p:spPr bwMode="auto">
              <a:xfrm>
                <a:off x="1219467" y="1506206"/>
                <a:ext cx="43674" cy="42390"/>
              </a:xfrm>
              <a:custGeom>
                <a:avLst/>
                <a:gdLst>
                  <a:gd name="T0" fmla="*/ 33 w 67"/>
                  <a:gd name="T1" fmla="*/ 0 h 67"/>
                  <a:gd name="T2" fmla="*/ 33 w 67"/>
                  <a:gd name="T3" fmla="*/ 0 h 67"/>
                  <a:gd name="T4" fmla="*/ 40 w 67"/>
                  <a:gd name="T5" fmla="*/ 2 h 67"/>
                  <a:gd name="T6" fmla="*/ 47 w 67"/>
                  <a:gd name="T7" fmla="*/ 3 h 67"/>
                  <a:gd name="T8" fmla="*/ 52 w 67"/>
                  <a:gd name="T9" fmla="*/ 6 h 67"/>
                  <a:gd name="T10" fmla="*/ 56 w 67"/>
                  <a:gd name="T11" fmla="*/ 10 h 67"/>
                  <a:gd name="T12" fmla="*/ 61 w 67"/>
                  <a:gd name="T13" fmla="*/ 15 h 67"/>
                  <a:gd name="T14" fmla="*/ 64 w 67"/>
                  <a:gd name="T15" fmla="*/ 20 h 67"/>
                  <a:gd name="T16" fmla="*/ 65 w 67"/>
                  <a:gd name="T17" fmla="*/ 27 h 67"/>
                  <a:gd name="T18" fmla="*/ 67 w 67"/>
                  <a:gd name="T19" fmla="*/ 34 h 67"/>
                  <a:gd name="T20" fmla="*/ 67 w 67"/>
                  <a:gd name="T21" fmla="*/ 34 h 67"/>
                  <a:gd name="T22" fmla="*/ 65 w 67"/>
                  <a:gd name="T23" fmla="*/ 41 h 67"/>
                  <a:gd name="T24" fmla="*/ 64 w 67"/>
                  <a:gd name="T25" fmla="*/ 47 h 67"/>
                  <a:gd name="T26" fmla="*/ 61 w 67"/>
                  <a:gd name="T27" fmla="*/ 53 h 67"/>
                  <a:gd name="T28" fmla="*/ 56 w 67"/>
                  <a:gd name="T29" fmla="*/ 57 h 67"/>
                  <a:gd name="T30" fmla="*/ 52 w 67"/>
                  <a:gd name="T31" fmla="*/ 62 h 67"/>
                  <a:gd name="T32" fmla="*/ 47 w 67"/>
                  <a:gd name="T33" fmla="*/ 65 h 67"/>
                  <a:gd name="T34" fmla="*/ 40 w 67"/>
                  <a:gd name="T35" fmla="*/ 66 h 67"/>
                  <a:gd name="T36" fmla="*/ 33 w 67"/>
                  <a:gd name="T37" fmla="*/ 67 h 67"/>
                  <a:gd name="T38" fmla="*/ 33 w 67"/>
                  <a:gd name="T39" fmla="*/ 67 h 67"/>
                  <a:gd name="T40" fmla="*/ 26 w 67"/>
                  <a:gd name="T41" fmla="*/ 66 h 67"/>
                  <a:gd name="T42" fmla="*/ 20 w 67"/>
                  <a:gd name="T43" fmla="*/ 65 h 67"/>
                  <a:gd name="T44" fmla="*/ 14 w 67"/>
                  <a:gd name="T45" fmla="*/ 62 h 67"/>
                  <a:gd name="T46" fmla="*/ 9 w 67"/>
                  <a:gd name="T47" fmla="*/ 57 h 67"/>
                  <a:gd name="T48" fmla="*/ 5 w 67"/>
                  <a:gd name="T49" fmla="*/ 53 h 67"/>
                  <a:gd name="T50" fmla="*/ 2 w 67"/>
                  <a:gd name="T51" fmla="*/ 47 h 67"/>
                  <a:gd name="T52" fmla="*/ 1 w 67"/>
                  <a:gd name="T53" fmla="*/ 41 h 67"/>
                  <a:gd name="T54" fmla="*/ 0 w 67"/>
                  <a:gd name="T55" fmla="*/ 34 h 67"/>
                  <a:gd name="T56" fmla="*/ 0 w 67"/>
                  <a:gd name="T57" fmla="*/ 34 h 67"/>
                  <a:gd name="T58" fmla="*/ 1 w 67"/>
                  <a:gd name="T59" fmla="*/ 27 h 67"/>
                  <a:gd name="T60" fmla="*/ 2 w 67"/>
                  <a:gd name="T61" fmla="*/ 20 h 67"/>
                  <a:gd name="T62" fmla="*/ 5 w 67"/>
                  <a:gd name="T63" fmla="*/ 15 h 67"/>
                  <a:gd name="T64" fmla="*/ 9 w 67"/>
                  <a:gd name="T65" fmla="*/ 10 h 67"/>
                  <a:gd name="T66" fmla="*/ 14 w 67"/>
                  <a:gd name="T67" fmla="*/ 6 h 67"/>
                  <a:gd name="T68" fmla="*/ 20 w 67"/>
                  <a:gd name="T69" fmla="*/ 3 h 67"/>
                  <a:gd name="T70" fmla="*/ 26 w 67"/>
                  <a:gd name="T71" fmla="*/ 2 h 67"/>
                  <a:gd name="T72" fmla="*/ 33 w 67"/>
                  <a:gd name="T73" fmla="*/ 0 h 67"/>
                  <a:gd name="T74" fmla="*/ 33 w 67"/>
                  <a:gd name="T7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7">
                    <a:moveTo>
                      <a:pt x="33" y="0"/>
                    </a:moveTo>
                    <a:lnTo>
                      <a:pt x="33" y="0"/>
                    </a:lnTo>
                    <a:lnTo>
                      <a:pt x="40" y="2"/>
                    </a:lnTo>
                    <a:lnTo>
                      <a:pt x="47" y="3"/>
                    </a:lnTo>
                    <a:lnTo>
                      <a:pt x="52" y="6"/>
                    </a:lnTo>
                    <a:lnTo>
                      <a:pt x="56" y="10"/>
                    </a:lnTo>
                    <a:lnTo>
                      <a:pt x="61" y="15"/>
                    </a:lnTo>
                    <a:lnTo>
                      <a:pt x="64" y="20"/>
                    </a:lnTo>
                    <a:lnTo>
                      <a:pt x="65" y="27"/>
                    </a:lnTo>
                    <a:lnTo>
                      <a:pt x="67" y="34"/>
                    </a:lnTo>
                    <a:lnTo>
                      <a:pt x="67" y="34"/>
                    </a:lnTo>
                    <a:lnTo>
                      <a:pt x="65" y="41"/>
                    </a:lnTo>
                    <a:lnTo>
                      <a:pt x="64" y="47"/>
                    </a:lnTo>
                    <a:lnTo>
                      <a:pt x="61" y="53"/>
                    </a:lnTo>
                    <a:lnTo>
                      <a:pt x="56" y="57"/>
                    </a:lnTo>
                    <a:lnTo>
                      <a:pt x="52" y="62"/>
                    </a:lnTo>
                    <a:lnTo>
                      <a:pt x="47" y="65"/>
                    </a:lnTo>
                    <a:lnTo>
                      <a:pt x="40" y="66"/>
                    </a:lnTo>
                    <a:lnTo>
                      <a:pt x="33" y="67"/>
                    </a:lnTo>
                    <a:lnTo>
                      <a:pt x="33" y="67"/>
                    </a:lnTo>
                    <a:lnTo>
                      <a:pt x="26" y="66"/>
                    </a:lnTo>
                    <a:lnTo>
                      <a:pt x="20" y="65"/>
                    </a:lnTo>
                    <a:lnTo>
                      <a:pt x="14" y="62"/>
                    </a:lnTo>
                    <a:lnTo>
                      <a:pt x="9" y="57"/>
                    </a:lnTo>
                    <a:lnTo>
                      <a:pt x="5" y="53"/>
                    </a:lnTo>
                    <a:lnTo>
                      <a:pt x="2" y="47"/>
                    </a:lnTo>
                    <a:lnTo>
                      <a:pt x="1" y="41"/>
                    </a:lnTo>
                    <a:lnTo>
                      <a:pt x="0" y="34"/>
                    </a:lnTo>
                    <a:lnTo>
                      <a:pt x="0" y="34"/>
                    </a:lnTo>
                    <a:lnTo>
                      <a:pt x="1" y="27"/>
                    </a:lnTo>
                    <a:lnTo>
                      <a:pt x="2" y="20"/>
                    </a:lnTo>
                    <a:lnTo>
                      <a:pt x="5" y="15"/>
                    </a:lnTo>
                    <a:lnTo>
                      <a:pt x="9" y="10"/>
                    </a:lnTo>
                    <a:lnTo>
                      <a:pt x="14" y="6"/>
                    </a:lnTo>
                    <a:lnTo>
                      <a:pt x="20" y="3"/>
                    </a:lnTo>
                    <a:lnTo>
                      <a:pt x="26" y="2"/>
                    </a:lnTo>
                    <a:lnTo>
                      <a:pt x="33" y="0"/>
                    </a:lnTo>
                    <a:lnTo>
                      <a:pt x="33" y="0"/>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sp>
            <p:nvSpPr>
              <p:cNvPr id="27" name="Freeform 299">
                <a:extLst>
                  <a:ext uri="{FF2B5EF4-FFF2-40B4-BE49-F238E27FC236}">
                    <a16:creationId xmlns:a16="http://schemas.microsoft.com/office/drawing/2014/main" id="{4BB1034A-9CB7-C4A9-D662-0695CF39170E}"/>
                  </a:ext>
                </a:extLst>
              </p:cNvPr>
              <p:cNvSpPr>
                <a:spLocks/>
              </p:cNvSpPr>
              <p:nvPr/>
            </p:nvSpPr>
            <p:spPr bwMode="auto">
              <a:xfrm>
                <a:off x="1284976" y="1520260"/>
                <a:ext cx="150291" cy="14130"/>
              </a:xfrm>
              <a:custGeom>
                <a:avLst/>
                <a:gdLst>
                  <a:gd name="T0" fmla="*/ 227 w 234"/>
                  <a:gd name="T1" fmla="*/ 22 h 22"/>
                  <a:gd name="T2" fmla="*/ 6 w 234"/>
                  <a:gd name="T3" fmla="*/ 22 h 22"/>
                  <a:gd name="T4" fmla="*/ 6 w 234"/>
                  <a:gd name="T5" fmla="*/ 22 h 22"/>
                  <a:gd name="T6" fmla="*/ 3 w 234"/>
                  <a:gd name="T7" fmla="*/ 22 h 22"/>
                  <a:gd name="T8" fmla="*/ 2 w 234"/>
                  <a:gd name="T9" fmla="*/ 20 h 22"/>
                  <a:gd name="T10" fmla="*/ 0 w 234"/>
                  <a:gd name="T11" fmla="*/ 19 h 22"/>
                  <a:gd name="T12" fmla="*/ 0 w 234"/>
                  <a:gd name="T13" fmla="*/ 16 h 22"/>
                  <a:gd name="T14" fmla="*/ 0 w 234"/>
                  <a:gd name="T15" fmla="*/ 5 h 22"/>
                  <a:gd name="T16" fmla="*/ 0 w 234"/>
                  <a:gd name="T17" fmla="*/ 5 h 22"/>
                  <a:gd name="T18" fmla="*/ 0 w 234"/>
                  <a:gd name="T19" fmla="*/ 3 h 22"/>
                  <a:gd name="T20" fmla="*/ 2 w 234"/>
                  <a:gd name="T21" fmla="*/ 1 h 22"/>
                  <a:gd name="T22" fmla="*/ 3 w 234"/>
                  <a:gd name="T23" fmla="*/ 0 h 22"/>
                  <a:gd name="T24" fmla="*/ 6 w 234"/>
                  <a:gd name="T25" fmla="*/ 0 h 22"/>
                  <a:gd name="T26" fmla="*/ 227 w 234"/>
                  <a:gd name="T27" fmla="*/ 0 h 22"/>
                  <a:gd name="T28" fmla="*/ 227 w 234"/>
                  <a:gd name="T29" fmla="*/ 0 h 22"/>
                  <a:gd name="T30" fmla="*/ 230 w 234"/>
                  <a:gd name="T31" fmla="*/ 0 h 22"/>
                  <a:gd name="T32" fmla="*/ 232 w 234"/>
                  <a:gd name="T33" fmla="*/ 1 h 22"/>
                  <a:gd name="T34" fmla="*/ 233 w 234"/>
                  <a:gd name="T35" fmla="*/ 3 h 22"/>
                  <a:gd name="T36" fmla="*/ 234 w 234"/>
                  <a:gd name="T37" fmla="*/ 5 h 22"/>
                  <a:gd name="T38" fmla="*/ 234 w 234"/>
                  <a:gd name="T39" fmla="*/ 16 h 22"/>
                  <a:gd name="T40" fmla="*/ 234 w 234"/>
                  <a:gd name="T41" fmla="*/ 16 h 22"/>
                  <a:gd name="T42" fmla="*/ 233 w 234"/>
                  <a:gd name="T43" fmla="*/ 19 h 22"/>
                  <a:gd name="T44" fmla="*/ 232 w 234"/>
                  <a:gd name="T45" fmla="*/ 20 h 22"/>
                  <a:gd name="T46" fmla="*/ 230 w 234"/>
                  <a:gd name="T47" fmla="*/ 22 h 22"/>
                  <a:gd name="T48" fmla="*/ 227 w 234"/>
                  <a:gd name="T49" fmla="*/ 22 h 22"/>
                  <a:gd name="T50" fmla="*/ 227 w 234"/>
                  <a:gd name="T5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22">
                    <a:moveTo>
                      <a:pt x="227" y="22"/>
                    </a:moveTo>
                    <a:lnTo>
                      <a:pt x="6" y="22"/>
                    </a:lnTo>
                    <a:lnTo>
                      <a:pt x="6" y="22"/>
                    </a:lnTo>
                    <a:lnTo>
                      <a:pt x="3" y="22"/>
                    </a:lnTo>
                    <a:lnTo>
                      <a:pt x="2" y="20"/>
                    </a:lnTo>
                    <a:lnTo>
                      <a:pt x="0" y="19"/>
                    </a:lnTo>
                    <a:lnTo>
                      <a:pt x="0" y="16"/>
                    </a:lnTo>
                    <a:lnTo>
                      <a:pt x="0" y="5"/>
                    </a:lnTo>
                    <a:lnTo>
                      <a:pt x="0" y="5"/>
                    </a:lnTo>
                    <a:lnTo>
                      <a:pt x="0" y="3"/>
                    </a:lnTo>
                    <a:lnTo>
                      <a:pt x="2" y="1"/>
                    </a:lnTo>
                    <a:lnTo>
                      <a:pt x="3" y="0"/>
                    </a:lnTo>
                    <a:lnTo>
                      <a:pt x="6" y="0"/>
                    </a:lnTo>
                    <a:lnTo>
                      <a:pt x="227" y="0"/>
                    </a:lnTo>
                    <a:lnTo>
                      <a:pt x="227" y="0"/>
                    </a:lnTo>
                    <a:lnTo>
                      <a:pt x="230" y="0"/>
                    </a:lnTo>
                    <a:lnTo>
                      <a:pt x="232" y="1"/>
                    </a:lnTo>
                    <a:lnTo>
                      <a:pt x="233" y="3"/>
                    </a:lnTo>
                    <a:lnTo>
                      <a:pt x="234" y="5"/>
                    </a:lnTo>
                    <a:lnTo>
                      <a:pt x="234" y="16"/>
                    </a:lnTo>
                    <a:lnTo>
                      <a:pt x="234" y="16"/>
                    </a:lnTo>
                    <a:lnTo>
                      <a:pt x="233" y="19"/>
                    </a:lnTo>
                    <a:lnTo>
                      <a:pt x="232" y="20"/>
                    </a:lnTo>
                    <a:lnTo>
                      <a:pt x="230" y="22"/>
                    </a:lnTo>
                    <a:lnTo>
                      <a:pt x="227" y="22"/>
                    </a:lnTo>
                    <a:lnTo>
                      <a:pt x="227" y="22"/>
                    </a:lnTo>
                    <a:close/>
                  </a:path>
                </a:pathLst>
              </a:custGeom>
              <a:solidFill>
                <a:srgbClr val="0070C0"/>
              </a:solidFill>
              <a:ln w="9525">
                <a:solidFill>
                  <a:srgbClr val="0070C0"/>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19BB9B"/>
                  </a:solidFill>
                  <a:latin typeface="Chronicle Display Black"/>
                </a:endParaRPr>
              </a:p>
            </p:txBody>
          </p:sp>
        </p:grpSp>
      </p:grpSp>
      <p:pic>
        <p:nvPicPr>
          <p:cNvPr id="28" name="Graphic 27" descr="Database">
            <a:extLst>
              <a:ext uri="{FF2B5EF4-FFF2-40B4-BE49-F238E27FC236}">
                <a16:creationId xmlns:a16="http://schemas.microsoft.com/office/drawing/2014/main" id="{F315DA5D-A9AB-517E-2A67-64E3CEADB9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9024" y="1347439"/>
            <a:ext cx="314138" cy="314138"/>
          </a:xfrm>
          <a:prstGeom prst="rect">
            <a:avLst/>
          </a:prstGeom>
        </p:spPr>
      </p:pic>
      <p:sp>
        <p:nvSpPr>
          <p:cNvPr id="30" name="TextBox 29">
            <a:extLst>
              <a:ext uri="{FF2B5EF4-FFF2-40B4-BE49-F238E27FC236}">
                <a16:creationId xmlns:a16="http://schemas.microsoft.com/office/drawing/2014/main" id="{C90604A1-7D19-3ED7-D0FA-D378322B4128}"/>
              </a:ext>
            </a:extLst>
          </p:cNvPr>
          <p:cNvSpPr txBox="1"/>
          <p:nvPr/>
        </p:nvSpPr>
        <p:spPr>
          <a:xfrm>
            <a:off x="940314" y="1322938"/>
            <a:ext cx="2751954" cy="292388"/>
          </a:xfrm>
          <a:prstGeom prst="rect">
            <a:avLst/>
          </a:prstGeom>
          <a:noFill/>
        </p:spPr>
        <p:txBody>
          <a:bodyPr wrap="square" lIns="0" tIns="0" rIns="0" rtlCol="0">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300" normalizeH="0" baseline="0">
                <a:ln>
                  <a:noFill/>
                </a:ln>
                <a:solidFill>
                  <a:srgbClr val="7F7F7F"/>
                </a:solidFill>
                <a:effectLst/>
                <a:uLnTx/>
                <a:uFillTx/>
                <a:latin typeface="Open Sans" panose="020B0606030504020204" pitchFamily="34" charset="0"/>
                <a:ea typeface="Open Sans" panose="020B0606030504020204" pitchFamily="34" charset="0"/>
                <a:cs typeface="Open Sans" panose="020B0606030504020204" pitchFamily="34" charset="0"/>
              </a:defRPr>
            </a:lvl1pPr>
          </a:lstStyle>
          <a:p>
            <a:pPr algn="l">
              <a:defRPr/>
            </a:pPr>
            <a:r>
              <a:rPr lang="en-US" sz="1600" kern="0" dirty="0">
                <a:solidFill>
                  <a:schemeClr val="tx1"/>
                </a:solidFill>
                <a:latin typeface="Chronicle Display Black"/>
              </a:rPr>
              <a:t>STAGE1: DATA MGMT</a:t>
            </a:r>
            <a:r>
              <a:rPr lang="en-US" sz="1600" kern="0" dirty="0">
                <a:latin typeface="Chronicle Display Black"/>
              </a:rPr>
              <a:t>.</a:t>
            </a:r>
          </a:p>
        </p:txBody>
      </p:sp>
    </p:spTree>
    <p:extLst>
      <p:ext uri="{BB962C8B-B14F-4D97-AF65-F5344CB8AC3E}">
        <p14:creationId xmlns:p14="http://schemas.microsoft.com/office/powerpoint/2010/main" val="25212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gray"/>
      <a:bodyPr vert="horz" lIns="0" tIns="0" rIns="0" bIns="0" rtlCol="0" anchor="t" anchorCtr="0">
        <a:noAutofit/>
      </a:bodyPr>
      <a:lstStyle>
        <a:defPPr algn="l">
          <a:defRPr sz="3600" dirty="0" smtClean="0">
            <a:latin typeface="Chronicle Display Black"/>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611</Words>
  <Application>Microsoft Office PowerPoint</Application>
  <PresentationFormat>Widescreen</PresentationFormat>
  <Paragraphs>79</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Chronicle Display Black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cp:lastModifiedBy>
  <cp:revision>12</cp:revision>
  <dcterms:created xsi:type="dcterms:W3CDTF">2022-07-11T09:44:40Z</dcterms:created>
  <dcterms:modified xsi:type="dcterms:W3CDTF">2022-07-16T11:59:57Z</dcterms:modified>
</cp:coreProperties>
</file>