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A61EA8-5F51-8992-90D4-524330053796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C732A5-C4B9-B395-55DA-488C3E82BAA8}"/>
              </a:ext>
            </a:extLst>
          </p:cNvPr>
          <p:cNvSpPr/>
          <p:nvPr/>
        </p:nvSpPr>
        <p:spPr>
          <a:xfrm>
            <a:off x="403145" y="2516475"/>
            <a:ext cx="6869193" cy="3170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endParaRPr lang="es-ES" sz="2400" dirty="0">
              <a:ln w="0">
                <a:solidFill>
                  <a:srgbClr val="FFC000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Broadway" panose="04040905080B02020502" pitchFamily="82" charset="0"/>
            </a:endParaRPr>
          </a:p>
          <a:p>
            <a:r>
              <a:rPr lang="es-ES" sz="2400" dirty="0">
                <a:ln w="0">
                  <a:solidFill>
                    <a:srgbClr val="FFC000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NOMBRE: Mijail Oliver Choque Amaro</a:t>
            </a:r>
          </a:p>
          <a:p>
            <a:r>
              <a:rPr lang="es-ES" sz="2400" dirty="0">
                <a:ln w="0">
                  <a:solidFill>
                    <a:srgbClr val="FFC000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CARRERA: INGIENERIA DE SISTEMAS</a:t>
            </a:r>
          </a:p>
          <a:p>
            <a:r>
              <a:rPr lang="es-ES" sz="2400" dirty="0">
                <a:ln w="0">
                  <a:solidFill>
                    <a:srgbClr val="FFC000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CODIGO ESTUDAINTIL: SIS12955851</a:t>
            </a:r>
          </a:p>
          <a:p>
            <a:r>
              <a:rPr lang="es-ES" sz="2400" dirty="0">
                <a:ln w="0">
                  <a:solidFill>
                    <a:srgbClr val="FFC000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UNIVERSIDAD: UNIFRANZ</a:t>
            </a:r>
          </a:p>
          <a:p>
            <a:r>
              <a:rPr lang="es-ES" sz="2400" dirty="0">
                <a:ln w="0">
                  <a:solidFill>
                    <a:srgbClr val="FFC000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DOCENTE: William Roddy Barra Paredes</a:t>
            </a:r>
          </a:p>
          <a:p>
            <a:r>
              <a:rPr lang="es-ES" sz="2400" dirty="0">
                <a:ln w="0">
                  <a:solidFill>
                    <a:srgbClr val="FFC000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oadway" panose="04040905080B02020502" pitchFamily="82" charset="0"/>
              </a:rPr>
              <a:t>FECHA DE ENTEGA: 24/10/22</a:t>
            </a:r>
          </a:p>
          <a:p>
            <a:endParaRPr lang="es-ES" sz="3200" b="1" cap="none" spc="0" dirty="0">
              <a:ln w="9525">
                <a:solidFill>
                  <a:srgbClr val="FFC000"/>
                </a:solidFill>
                <a:prstDash val="solid"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AF4F07-95AD-9061-2677-D41BFBE43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02" y="2375828"/>
            <a:ext cx="2049640" cy="1932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BB53780-FCB1-7491-F8D4-65DE9F65F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208" y="4552316"/>
            <a:ext cx="2424827" cy="1818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E9B95FB-C8C4-AC8E-6695-7972F5AD39FC}"/>
              </a:ext>
            </a:extLst>
          </p:cNvPr>
          <p:cNvSpPr/>
          <p:nvPr/>
        </p:nvSpPr>
        <p:spPr>
          <a:xfrm>
            <a:off x="1592088" y="591776"/>
            <a:ext cx="71316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s-ES" sz="6600" b="1" dirty="0">
                <a:ln w="12700" cmpd="sng">
                  <a:solidFill>
                    <a:srgbClr val="2CEE12"/>
                  </a:solidFill>
                  <a:prstDash val="solid"/>
                </a:ln>
                <a:solidFill>
                  <a:srgbClr val="FF0000"/>
                </a:solidFill>
                <a:latin typeface="Broadway" panose="04040905080B02020502" pitchFamily="82" charset="0"/>
              </a:rPr>
              <a:t>TAREA HITO 4</a:t>
            </a:r>
            <a:endParaRPr lang="es-ES" sz="6600" b="1" dirty="0">
              <a:ln w="12700" cmpd="sng">
                <a:solidFill>
                  <a:srgbClr val="2CEE1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7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A765BE-D560-73BE-07FE-CA17377EF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73" y="1002670"/>
            <a:ext cx="5230755" cy="457934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5CA0E24-B1C0-C770-5CC2-6AD549CFD9F0}"/>
              </a:ext>
            </a:extLst>
          </p:cNvPr>
          <p:cNvSpPr txBox="1"/>
          <p:nvPr/>
        </p:nvSpPr>
        <p:spPr>
          <a:xfrm>
            <a:off x="846406" y="818004"/>
            <a:ext cx="3612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6.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252C41-BC07-B63A-220F-644AE36A05AA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9892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92B5918-B635-EDDD-92CA-8601D8C4F2E1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9FC2CD4-34CD-4FAA-6767-96545498C857}"/>
              </a:ext>
            </a:extLst>
          </p:cNvPr>
          <p:cNvSpPr txBox="1">
            <a:spLocks/>
          </p:cNvSpPr>
          <p:nvPr/>
        </p:nvSpPr>
        <p:spPr>
          <a:xfrm>
            <a:off x="1225927" y="2466944"/>
            <a:ext cx="8952880" cy="31754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9600" dirty="0">
                <a:blipFill>
                  <a:blip r:embed="rId2"/>
                  <a:tile tx="0" ty="0" sx="100000" sy="100000" flip="none" algn="tl"/>
                </a:blip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MANEJO DE CONCEPTOS</a:t>
            </a:r>
            <a:endParaRPr lang="es-BO" sz="9600" dirty="0">
              <a:blipFill>
                <a:blip r:embed="rId2"/>
                <a:tile tx="0" ty="0" sx="100000" sy="100000" flip="none" algn="tl"/>
              </a:blip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609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2A1E4DC-9DC0-F17A-9128-4F1F25647EE9}"/>
              </a:ext>
            </a:extLst>
          </p:cNvPr>
          <p:cNvSpPr txBox="1"/>
          <p:nvPr/>
        </p:nvSpPr>
        <p:spPr>
          <a:xfrm>
            <a:off x="5553128" y="390129"/>
            <a:ext cx="2905369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1. Muestra un ejemplo de DDL</a:t>
            </a:r>
            <a:r>
              <a:rPr lang="es-BO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s-ES" sz="1600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BE4C98-34FC-4712-F5E5-E1C4A033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600" y="975283"/>
            <a:ext cx="2726197" cy="54523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D82E997-1B79-8F59-E7F9-8836CFB3B1F0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EDD517-DC81-2512-95AE-25DEC5C85CF2}"/>
              </a:ext>
            </a:extLst>
          </p:cNvPr>
          <p:cNvSpPr txBox="1"/>
          <p:nvPr/>
        </p:nvSpPr>
        <p:spPr>
          <a:xfrm>
            <a:off x="4100443" y="2838323"/>
            <a:ext cx="2905369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2. Muestra un ejemplo de DML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D0F200-2224-969E-7D59-922D712CB216}"/>
              </a:ext>
            </a:extLst>
          </p:cNvPr>
          <p:cNvSpPr txBox="1"/>
          <p:nvPr/>
        </p:nvSpPr>
        <p:spPr>
          <a:xfrm>
            <a:off x="8074217" y="2838003"/>
            <a:ext cx="2905369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3. Para que sirve INNERJOIN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C43D18-A5E8-EE9F-33BA-B184B34D73CA}"/>
              </a:ext>
            </a:extLst>
          </p:cNvPr>
          <p:cNvSpPr txBox="1"/>
          <p:nvPr/>
        </p:nvSpPr>
        <p:spPr>
          <a:xfrm>
            <a:off x="5661066" y="4510764"/>
            <a:ext cx="3634794" cy="3385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4. Defina que es una función de agregación.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5632460-1568-7A70-890F-304E7DDC4240}"/>
              </a:ext>
            </a:extLst>
          </p:cNvPr>
          <p:cNvSpPr txBox="1"/>
          <p:nvPr/>
        </p:nvSpPr>
        <p:spPr>
          <a:xfrm>
            <a:off x="358336" y="335883"/>
            <a:ext cx="3886117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DIAGRAM E-R DE LA BASE DE DATOS</a:t>
            </a:r>
            <a:r>
              <a:rPr lang="es-BO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s-ES" sz="1600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EC0E65-5704-7AD5-E26A-F349A98E5B5D}"/>
              </a:ext>
            </a:extLst>
          </p:cNvPr>
          <p:cNvSpPr txBox="1"/>
          <p:nvPr/>
        </p:nvSpPr>
        <p:spPr>
          <a:xfrm>
            <a:off x="8098156" y="3435857"/>
            <a:ext cx="3338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R,- Sirve para relacionar dos tablas de manera externa a ellas</a:t>
            </a:r>
            <a:endParaRPr lang="es-ES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6877C6-9F09-F3DB-4CC9-D7A88A46E861}"/>
              </a:ext>
            </a:extLst>
          </p:cNvPr>
          <p:cNvSpPr txBox="1"/>
          <p:nvPr/>
        </p:nvSpPr>
        <p:spPr>
          <a:xfrm>
            <a:off x="5809446" y="5198205"/>
            <a:ext cx="3338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R,- Es una operacion que se aplica a un conjunto de registros, y devuleve un unico valor.</a:t>
            </a:r>
            <a:endParaRPr lang="es-ES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1C303B2-A0BA-76F9-B3FE-FFEF87D83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99" b="6542"/>
          <a:stretch/>
        </p:blipFill>
        <p:spPr>
          <a:xfrm>
            <a:off x="5708354" y="937795"/>
            <a:ext cx="2606134" cy="14536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6A61C70-3B67-88B1-29E6-EBE41ACFA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33" b="19596"/>
          <a:stretch/>
        </p:blipFill>
        <p:spPr>
          <a:xfrm>
            <a:off x="4273758" y="3348877"/>
            <a:ext cx="2558738" cy="5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0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181F46-8CBF-9334-2507-22ECF7C2BF16}"/>
              </a:ext>
            </a:extLst>
          </p:cNvPr>
          <p:cNvSpPr txBox="1"/>
          <p:nvPr/>
        </p:nvSpPr>
        <p:spPr>
          <a:xfrm>
            <a:off x="654410" y="570154"/>
            <a:ext cx="3917590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5. Liste funciones de agregación que conozca.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F8E37-6843-9E81-88D8-928B923890D3}"/>
              </a:ext>
            </a:extLst>
          </p:cNvPr>
          <p:cNvSpPr txBox="1"/>
          <p:nvPr/>
        </p:nvSpPr>
        <p:spPr>
          <a:xfrm>
            <a:off x="5669280" y="570152"/>
            <a:ext cx="3634794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6. Mencione algunas funciones propias de SQL-Server..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A698A8-E138-0A39-84E2-3C818193DD24}"/>
              </a:ext>
            </a:extLst>
          </p:cNvPr>
          <p:cNvSpPr txBox="1"/>
          <p:nvPr/>
        </p:nvSpPr>
        <p:spPr>
          <a:xfrm>
            <a:off x="654410" y="2628021"/>
            <a:ext cx="3634794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7. Para qué sirve la función CONCAT en SQL-Server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E32A75-0A2C-3510-BCA0-270B9F458014}"/>
              </a:ext>
            </a:extLst>
          </p:cNvPr>
          <p:cNvSpPr txBox="1"/>
          <p:nvPr/>
        </p:nvSpPr>
        <p:spPr>
          <a:xfrm>
            <a:off x="5682288" y="1928820"/>
            <a:ext cx="3634794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8. Muestra un ejemplo del uso de COUNT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B28715-1EAA-1D5A-9DE0-9B4920BDD4BE}"/>
              </a:ext>
            </a:extLst>
          </p:cNvPr>
          <p:cNvSpPr txBox="1"/>
          <p:nvPr/>
        </p:nvSpPr>
        <p:spPr>
          <a:xfrm>
            <a:off x="654410" y="4113756"/>
            <a:ext cx="3634794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9. Muestra un ejemplo del usos de AVG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044E79-AAB4-B795-71C0-A2840B471BD5}"/>
              </a:ext>
            </a:extLst>
          </p:cNvPr>
          <p:cNvSpPr txBox="1"/>
          <p:nvPr/>
        </p:nvSpPr>
        <p:spPr>
          <a:xfrm>
            <a:off x="5682288" y="3615000"/>
            <a:ext cx="3634794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10. Muestra un ejemplo del uso de MIN-MAX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94E460-C903-7FDB-E544-6E7BE411A012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2D33CF-C56F-DB0D-5BA8-6F9F4BA4151B}"/>
              </a:ext>
            </a:extLst>
          </p:cNvPr>
          <p:cNvSpPr txBox="1"/>
          <p:nvPr/>
        </p:nvSpPr>
        <p:spPr>
          <a:xfrm>
            <a:off x="1882687" y="1154927"/>
            <a:ext cx="12447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SUM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F174B2F-8E2A-93D5-D57C-22C372C02CA4}"/>
              </a:ext>
            </a:extLst>
          </p:cNvPr>
          <p:cNvSpPr txBox="1"/>
          <p:nvPr/>
        </p:nvSpPr>
        <p:spPr>
          <a:xfrm>
            <a:off x="6864311" y="1268512"/>
            <a:ext cx="1244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AVG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7CEFAE-AA34-99CF-999A-F486AB0A7672}"/>
              </a:ext>
            </a:extLst>
          </p:cNvPr>
          <p:cNvSpPr txBox="1"/>
          <p:nvPr/>
        </p:nvSpPr>
        <p:spPr>
          <a:xfrm>
            <a:off x="868556" y="3429000"/>
            <a:ext cx="3206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R,- SIRVE PARA CONCATENAR CADENAS DENTRO DE VARIBLES</a:t>
            </a:r>
            <a:endParaRPr lang="es-ES" sz="1400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Garamond" panose="02020404030301010803" pitchFamily="18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B97464A-2160-2ED8-D5E3-FBF9CA39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079" y="2534741"/>
            <a:ext cx="3241192" cy="70826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3E8BC7F-1AB9-E175-337F-01C55F935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13" b="17273"/>
          <a:stretch/>
        </p:blipFill>
        <p:spPr>
          <a:xfrm>
            <a:off x="9408275" y="2504536"/>
            <a:ext cx="1464730" cy="70826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B0A9845-C83F-E70C-6DC2-5E1549B3B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45" y="4717669"/>
            <a:ext cx="3278013" cy="833632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B51C58F-2CB5-8CE8-6B08-09F8F46C8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443" y="5692634"/>
            <a:ext cx="1244728" cy="6589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A44761C-8F5D-ED03-26FB-4899753D8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1045" y="4590627"/>
            <a:ext cx="2697367" cy="17252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690AE6-00EB-DFF8-E0EB-C7F5ADCB7C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639" y="4590627"/>
            <a:ext cx="1552776" cy="16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5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034A063-86E6-E1DB-50D8-B7C372807C5E}"/>
              </a:ext>
            </a:extLst>
          </p:cNvPr>
          <p:cNvSpPr txBox="1">
            <a:spLocks/>
          </p:cNvSpPr>
          <p:nvPr/>
        </p:nvSpPr>
        <p:spPr>
          <a:xfrm>
            <a:off x="1238503" y="2342261"/>
            <a:ext cx="8881443" cy="31863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9600" dirty="0">
                <a:blipFill>
                  <a:blip r:embed="rId2"/>
                  <a:tile tx="0" ty="0" sx="100000" sy="100000" flip="none" algn="tl"/>
                </a:blip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MANEJO DE CONSULTAS</a:t>
            </a:r>
            <a:endParaRPr lang="es-BO" sz="9600" dirty="0">
              <a:blipFill>
                <a:blip r:embed="rId2"/>
                <a:tile tx="0" ty="0" sx="100000" sy="100000" flip="none" algn="tl"/>
              </a:blip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861158-2E2B-DBD8-A741-C3DADF1F4F53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577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EA6471D-6CBB-E243-455D-D136D07066FB}"/>
              </a:ext>
            </a:extLst>
          </p:cNvPr>
          <p:cNvSpPr txBox="1"/>
          <p:nvPr/>
        </p:nvSpPr>
        <p:spPr>
          <a:xfrm>
            <a:off x="384371" y="276919"/>
            <a:ext cx="6241511" cy="36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1. Mostrar que jugadores que formen parte del equipoequ-333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77266B-64F5-7D7A-6C9D-4FA38A7EBCD2}"/>
              </a:ext>
            </a:extLst>
          </p:cNvPr>
          <p:cNvSpPr txBox="1"/>
          <p:nvPr/>
        </p:nvSpPr>
        <p:spPr>
          <a:xfrm>
            <a:off x="384371" y="2375616"/>
            <a:ext cx="635405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3. Crear una función que permita saber cuántos jugadores están inscritos y que sean de la categoría varones o mujeres.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 ■ La función debe llamarseF2_CantidadJugadoresParam()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La función debe recibir un parámetro “Varones” o “Mujeres”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E48E91-57E1-C41E-F753-B69437FDBB84}"/>
              </a:ext>
            </a:extLst>
          </p:cNvPr>
          <p:cNvSpPr txBox="1"/>
          <p:nvPr/>
        </p:nvSpPr>
        <p:spPr>
          <a:xfrm>
            <a:off x="342168" y="966186"/>
            <a:ext cx="73809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2. Crear una función que permita saber cuántos jugadores están inscritos.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Crear una función que permita saber cuántos jugadores están inscritos.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La función debe llamarse F1_CantidadJugadores()()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BA1B72-9510-7CA3-ECB1-2676532D9B3C}"/>
              </a:ext>
            </a:extLst>
          </p:cNvPr>
          <p:cNvSpPr txBox="1"/>
          <p:nvPr/>
        </p:nvSpPr>
        <p:spPr>
          <a:xfrm>
            <a:off x="384371" y="4062045"/>
            <a:ext cx="5481856" cy="236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4. Crear una función que obtenga el promedio de las edades mayores a una cierta edad.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La función debe llamarseF3_PromedioEdades()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La función debe recibir como parámetro 2 valores.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La categoría. (Varones o Mujeres)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La edad con la que se comparara (21 años ejemplo)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Es decir mostrar el promedio de edades que sean de una categoría y que sean mayores a 21 años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A679CA-939F-8A0D-F59A-3B487797DC14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6221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A284158-B1E9-0EAA-6C74-4E7716AFCAB2}"/>
              </a:ext>
            </a:extLst>
          </p:cNvPr>
          <p:cNvSpPr txBox="1"/>
          <p:nvPr/>
        </p:nvSpPr>
        <p:spPr>
          <a:xfrm>
            <a:off x="271828" y="628610"/>
            <a:ext cx="635405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5. Crear una función que permita concatenar 3 parámetros.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La función debe llamarseF4_ConcatItems()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La función debe de recibir 3 parámetros.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La función debe de concatenar los 3 valores.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Para veriﬁcar la correcta creación de la función debe mostrar lo siguiente.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Mostrar los nombres de los jugadores, el nombre del equipo y la sede concatenada, utilizando la función que acaba de crear.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90BDB-5AF7-122D-1597-EB265D6FD395}"/>
              </a:ext>
            </a:extLst>
          </p:cNvPr>
          <p:cNvSpPr txBox="1"/>
          <p:nvPr/>
        </p:nvSpPr>
        <p:spPr>
          <a:xfrm>
            <a:off x="384371" y="3471121"/>
            <a:ext cx="624151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6. Generar la serie ﬁbonacci.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■ El objetivo es generar una función que retorne una cadena con la serie de la ﬁbonacci.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● La función solo recibe el valor N. </a:t>
            </a:r>
          </a:p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● Comportamiento esperado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5B99EE-13C0-C960-28C8-02407D9911E3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81CFE3-8769-CD17-E4BC-FCE274F0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38" y="3429000"/>
            <a:ext cx="394390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6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85B3ACC-49F6-1881-8598-4E1B26D2A3A5}"/>
              </a:ext>
            </a:extLst>
          </p:cNvPr>
          <p:cNvSpPr txBox="1"/>
          <p:nvPr/>
        </p:nvSpPr>
        <p:spPr>
          <a:xfrm>
            <a:off x="384371" y="276919"/>
            <a:ext cx="361217" cy="36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1.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3A18E7-B982-4381-838B-C10EA93EFA2A}"/>
              </a:ext>
            </a:extLst>
          </p:cNvPr>
          <p:cNvSpPr txBox="1"/>
          <p:nvPr/>
        </p:nvSpPr>
        <p:spPr>
          <a:xfrm>
            <a:off x="384370" y="2147922"/>
            <a:ext cx="361217" cy="36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2.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F618D-D5A4-BEB0-1EB2-1E8D65796FC5}"/>
              </a:ext>
            </a:extLst>
          </p:cNvPr>
          <p:cNvSpPr txBox="1"/>
          <p:nvPr/>
        </p:nvSpPr>
        <p:spPr>
          <a:xfrm>
            <a:off x="6509550" y="2147922"/>
            <a:ext cx="361217" cy="36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3.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C7A834-A76D-0238-607F-D80F0E75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72" y="826439"/>
            <a:ext cx="4046952" cy="78599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27B4407-D2B7-94A7-1027-DFC38AB47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2" y="2872873"/>
            <a:ext cx="5792008" cy="227679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A219CDC-BC3E-6134-9E5F-9D1E2E7A2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550" y="2872873"/>
            <a:ext cx="5401429" cy="257210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E803FB2-8091-2C49-9FB3-B9F37F324E57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8308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82FFD4B-FB6A-EF50-4C0F-BAD9148EDDBF}"/>
              </a:ext>
            </a:extLst>
          </p:cNvPr>
          <p:cNvSpPr txBox="1"/>
          <p:nvPr/>
        </p:nvSpPr>
        <p:spPr>
          <a:xfrm>
            <a:off x="804204" y="3788142"/>
            <a:ext cx="3612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5.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EEB287-DB8C-2436-25DB-934F5569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67" y="3788142"/>
            <a:ext cx="8106906" cy="17433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55A3A8E-0050-5184-1801-8DD36259471C}"/>
              </a:ext>
            </a:extLst>
          </p:cNvPr>
          <p:cNvSpPr txBox="1"/>
          <p:nvPr/>
        </p:nvSpPr>
        <p:spPr>
          <a:xfrm>
            <a:off x="9767173" y="0"/>
            <a:ext cx="2424827" cy="1932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B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F3ABE4-2533-D481-9A30-D5317F83095F}"/>
              </a:ext>
            </a:extLst>
          </p:cNvPr>
          <p:cNvSpPr txBox="1"/>
          <p:nvPr/>
        </p:nvSpPr>
        <p:spPr>
          <a:xfrm>
            <a:off x="804204" y="781520"/>
            <a:ext cx="3612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4.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019D65D-A23C-D799-296F-B132FD6D9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7"/>
          <a:stretch/>
        </p:blipFill>
        <p:spPr>
          <a:xfrm>
            <a:off x="1660267" y="781520"/>
            <a:ext cx="602182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635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455</TotalTime>
  <Words>471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Broadway</vt:lpstr>
      <vt:lpstr>Century Gothic</vt:lpstr>
      <vt:lpstr>Garamond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mijail choque amaro</dc:creator>
  <cp:lastModifiedBy>mijail choque amaro</cp:lastModifiedBy>
  <cp:revision>3</cp:revision>
  <dcterms:created xsi:type="dcterms:W3CDTF">2022-11-27T15:27:18Z</dcterms:created>
  <dcterms:modified xsi:type="dcterms:W3CDTF">2022-11-28T02:23:07Z</dcterms:modified>
</cp:coreProperties>
</file>