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3/28/2023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90;p45">
            <a:extLst>
              <a:ext uri="{FF2B5EF4-FFF2-40B4-BE49-F238E27FC236}">
                <a16:creationId xmlns:a16="http://schemas.microsoft.com/office/drawing/2014/main" id="{CABA6772-C17E-4775-AC36-7C359C420768}"/>
              </a:ext>
            </a:extLst>
          </p:cNvPr>
          <p:cNvSpPr txBox="1">
            <a:spLocks noGrp="1"/>
          </p:cNvSpPr>
          <p:nvPr/>
        </p:nvSpPr>
        <p:spPr>
          <a:xfrm>
            <a:off x="1870692" y="523161"/>
            <a:ext cx="5724059" cy="1788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5200"/>
              <a:buFont typeface="Aldrich"/>
              <a:buNone/>
              <a:defRPr sz="7000" b="1"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5200"/>
              <a:buFont typeface="Aldrich"/>
              <a:buNone/>
              <a:defRPr sz="5200" b="1"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5200"/>
              <a:buFont typeface="Aldrich"/>
              <a:buNone/>
              <a:defRPr sz="5200" b="1"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5200"/>
              <a:buFont typeface="Aldrich"/>
              <a:buNone/>
              <a:defRPr sz="5200" b="1"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5200"/>
              <a:buFont typeface="Aldrich"/>
              <a:buNone/>
              <a:defRPr sz="5200" b="1"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5200"/>
              <a:buFont typeface="Aldrich"/>
              <a:buNone/>
              <a:defRPr sz="5200" b="1"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5200"/>
              <a:buFont typeface="Aldrich"/>
              <a:buNone/>
              <a:defRPr sz="5200" b="1"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5200"/>
              <a:buFont typeface="Aldrich"/>
              <a:buNone/>
              <a:defRPr sz="5200" b="1"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5200"/>
              <a:buFont typeface="Aldrich"/>
              <a:buNone/>
              <a:defRPr sz="5200" b="1" i="0" u="none" strike="noStrike" cap="none">
                <a:solidFill>
                  <a:schemeClr val="lt1"/>
                </a:solidFill>
                <a:latin typeface="Aldrich"/>
                <a:ea typeface="Aldrich"/>
                <a:cs typeface="Aldrich"/>
                <a:sym typeface="Aldrich"/>
              </a:defRPr>
            </a:lvl9pPr>
          </a:lstStyle>
          <a:p>
            <a:pPr marL="0" lvl="0" indent="0" algn="ctr" rtl="0">
              <a:spcBef>
                <a:spcPts val="0"/>
              </a:spcBef>
              <a:spcAft>
                <a:spcPts val="0"/>
              </a:spcAft>
              <a:buNone/>
            </a:pPr>
            <a:r>
              <a:rPr lang="en" sz="4600" dirty="0">
                <a:solidFill>
                  <a:srgbClr val="FFFFFF"/>
                </a:solidFill>
              </a:rPr>
              <a:t>DEFENSA </a:t>
            </a:r>
            <a:r>
              <a:rPr lang="es-MX" sz="4600" dirty="0">
                <a:solidFill>
                  <a:srgbClr val="FFFFFF"/>
                </a:solidFill>
              </a:rPr>
              <a:t>HITO 2</a:t>
            </a:r>
            <a:r>
              <a:rPr lang="en" sz="4800" dirty="0">
                <a:solidFill>
                  <a:srgbClr val="FFFFFF"/>
                </a:solidFill>
              </a:rPr>
              <a:t> </a:t>
            </a:r>
            <a:endParaRPr sz="4800" dirty="0">
              <a:solidFill>
                <a:srgbClr val="FFFFFF"/>
              </a:solidFill>
            </a:endParaRPr>
          </a:p>
          <a:p>
            <a:pPr marL="0" lvl="0" indent="0" algn="ctr" rtl="0">
              <a:spcBef>
                <a:spcPts val="200"/>
              </a:spcBef>
              <a:spcAft>
                <a:spcPts val="200"/>
              </a:spcAft>
              <a:buNone/>
            </a:pPr>
            <a:r>
              <a:rPr lang="es-MX" sz="4900" dirty="0">
                <a:solidFill>
                  <a:schemeClr val="tx2">
                    <a:lumMod val="50000"/>
                  </a:schemeClr>
                </a:solidFill>
              </a:rPr>
              <a:t>BASE DE DATOS II</a:t>
            </a:r>
            <a:endParaRPr sz="4900" dirty="0">
              <a:solidFill>
                <a:schemeClr val="tx2">
                  <a:lumMod val="50000"/>
                </a:schemeClr>
              </a:solidFill>
            </a:endParaRPr>
          </a:p>
        </p:txBody>
      </p:sp>
      <p:pic>
        <p:nvPicPr>
          <p:cNvPr id="4" name="Imagen 3">
            <a:extLst>
              <a:ext uri="{FF2B5EF4-FFF2-40B4-BE49-F238E27FC236}">
                <a16:creationId xmlns:a16="http://schemas.microsoft.com/office/drawing/2014/main" id="{A3B7F74C-6155-4668-9949-32765860393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318183" y="4504497"/>
            <a:ext cx="2424827" cy="181862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6" name="Picture 2" descr="Archivo:MariaDB colour logo.svg - Wikipedia, la enciclopedia libre">
            <a:extLst>
              <a:ext uri="{FF2B5EF4-FFF2-40B4-BE49-F238E27FC236}">
                <a16:creationId xmlns:a16="http://schemas.microsoft.com/office/drawing/2014/main" id="{18D857E2-6429-4B6B-9C7C-CE6EA8DFD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2443" y="3002638"/>
            <a:ext cx="4533999" cy="1284633"/>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1E6AEF0E-8492-4D7C-AA19-17F732777679}"/>
              </a:ext>
            </a:extLst>
          </p:cNvPr>
          <p:cNvSpPr/>
          <p:nvPr/>
        </p:nvSpPr>
        <p:spPr>
          <a:xfrm>
            <a:off x="725558" y="2702222"/>
            <a:ext cx="6869193" cy="317009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endParaRPr lang="es-ES" sz="2400" dirty="0">
              <a:ln w="0">
                <a:solidFill>
                  <a:srgbClr val="FFC000"/>
                </a:solidFill>
              </a:ln>
              <a:gradFill>
                <a:gsLst>
                  <a:gs pos="21000">
                    <a:srgbClr val="53575C"/>
                  </a:gs>
                  <a:gs pos="88000">
                    <a:srgbClr val="C5C7CA"/>
                  </a:gs>
                </a:gsLst>
                <a:lin ang="5400000"/>
              </a:gradFill>
              <a:effectLst>
                <a:glow rad="228600">
                  <a:schemeClr val="accent1">
                    <a:satMod val="175000"/>
                    <a:alpha val="40000"/>
                  </a:schemeClr>
                </a:glow>
              </a:effectLst>
              <a:latin typeface="Broadway" panose="04040905080B02020502" pitchFamily="82" charset="0"/>
            </a:endParaRPr>
          </a:p>
          <a:p>
            <a:r>
              <a:rPr lang="es-ES" sz="2400" b="1" dirty="0">
                <a:ln w="22225">
                  <a:solidFill>
                    <a:schemeClr val="accent2"/>
                  </a:solidFill>
                  <a:prstDash val="solid"/>
                </a:ln>
                <a:solidFill>
                  <a:schemeClr val="accent2">
                    <a:lumMod val="40000"/>
                    <a:lumOff val="60000"/>
                  </a:schemeClr>
                </a:solidFill>
                <a:latin typeface="Broadway" panose="04040905080B02020502" pitchFamily="82" charset="0"/>
              </a:rPr>
              <a:t>NOMBRE: </a:t>
            </a:r>
            <a:r>
              <a:rPr lang="es-ES" sz="2400" b="1" dirty="0">
                <a:ln w="22225">
                  <a:solidFill>
                    <a:schemeClr val="accent2"/>
                  </a:solidFill>
                  <a:prstDash val="solid"/>
                </a:ln>
                <a:solidFill>
                  <a:schemeClr val="bg1"/>
                </a:solidFill>
                <a:latin typeface="Broadway" panose="04040905080B02020502" pitchFamily="82" charset="0"/>
              </a:rPr>
              <a:t>Mijail Oliver Choque Amaro</a:t>
            </a:r>
          </a:p>
          <a:p>
            <a:r>
              <a:rPr lang="es-ES" sz="2400" b="1" dirty="0">
                <a:ln w="22225">
                  <a:solidFill>
                    <a:schemeClr val="accent2"/>
                  </a:solidFill>
                  <a:prstDash val="solid"/>
                </a:ln>
                <a:solidFill>
                  <a:schemeClr val="accent2">
                    <a:lumMod val="40000"/>
                    <a:lumOff val="60000"/>
                  </a:schemeClr>
                </a:solidFill>
                <a:latin typeface="Broadway" panose="04040905080B02020502" pitchFamily="82" charset="0"/>
              </a:rPr>
              <a:t>CARRERA: </a:t>
            </a:r>
            <a:r>
              <a:rPr lang="es-ES" sz="2400" b="1" dirty="0">
                <a:ln w="22225">
                  <a:solidFill>
                    <a:schemeClr val="accent2"/>
                  </a:solidFill>
                  <a:prstDash val="solid"/>
                </a:ln>
                <a:solidFill>
                  <a:schemeClr val="bg1"/>
                </a:solidFill>
                <a:latin typeface="Broadway" panose="04040905080B02020502" pitchFamily="82" charset="0"/>
              </a:rPr>
              <a:t>INGIENERIA DE SISTEMAS</a:t>
            </a:r>
          </a:p>
          <a:p>
            <a:r>
              <a:rPr lang="es-ES" sz="2400" b="1" dirty="0">
                <a:ln w="22225">
                  <a:solidFill>
                    <a:schemeClr val="accent2"/>
                  </a:solidFill>
                  <a:prstDash val="solid"/>
                </a:ln>
                <a:solidFill>
                  <a:schemeClr val="accent2">
                    <a:lumMod val="40000"/>
                    <a:lumOff val="60000"/>
                  </a:schemeClr>
                </a:solidFill>
                <a:latin typeface="Broadway" panose="04040905080B02020502" pitchFamily="82" charset="0"/>
              </a:rPr>
              <a:t>CODIGO ESTUDAINTIL: </a:t>
            </a:r>
            <a:r>
              <a:rPr lang="es-ES" sz="2400" b="1" dirty="0">
                <a:ln w="22225">
                  <a:solidFill>
                    <a:schemeClr val="accent2"/>
                  </a:solidFill>
                  <a:prstDash val="solid"/>
                </a:ln>
                <a:solidFill>
                  <a:schemeClr val="bg1"/>
                </a:solidFill>
                <a:latin typeface="Broadway" panose="04040905080B02020502" pitchFamily="82" charset="0"/>
              </a:rPr>
              <a:t>SIS12955851</a:t>
            </a:r>
          </a:p>
          <a:p>
            <a:r>
              <a:rPr lang="es-ES" sz="2400" b="1" dirty="0">
                <a:ln w="22225">
                  <a:solidFill>
                    <a:schemeClr val="accent2"/>
                  </a:solidFill>
                  <a:prstDash val="solid"/>
                </a:ln>
                <a:solidFill>
                  <a:schemeClr val="accent2">
                    <a:lumMod val="40000"/>
                    <a:lumOff val="60000"/>
                  </a:schemeClr>
                </a:solidFill>
                <a:latin typeface="Broadway" panose="04040905080B02020502" pitchFamily="82" charset="0"/>
              </a:rPr>
              <a:t>UNIVERSIDAD: </a:t>
            </a:r>
            <a:r>
              <a:rPr lang="es-ES" sz="2400" b="1" dirty="0">
                <a:ln w="22225">
                  <a:solidFill>
                    <a:schemeClr val="accent2"/>
                  </a:solidFill>
                  <a:prstDash val="solid"/>
                </a:ln>
                <a:solidFill>
                  <a:schemeClr val="bg1"/>
                </a:solidFill>
                <a:latin typeface="Broadway" panose="04040905080B02020502" pitchFamily="82" charset="0"/>
              </a:rPr>
              <a:t>UNIFRANZ</a:t>
            </a:r>
          </a:p>
          <a:p>
            <a:r>
              <a:rPr lang="es-ES" sz="2400" b="1" dirty="0">
                <a:ln w="22225">
                  <a:solidFill>
                    <a:schemeClr val="accent2"/>
                  </a:solidFill>
                  <a:prstDash val="solid"/>
                </a:ln>
                <a:solidFill>
                  <a:schemeClr val="accent2">
                    <a:lumMod val="40000"/>
                    <a:lumOff val="60000"/>
                  </a:schemeClr>
                </a:solidFill>
                <a:latin typeface="Broadway" panose="04040905080B02020502" pitchFamily="82" charset="0"/>
              </a:rPr>
              <a:t>DOCENTE: </a:t>
            </a:r>
            <a:r>
              <a:rPr lang="es-ES" sz="2400" b="1" dirty="0">
                <a:ln w="22225">
                  <a:solidFill>
                    <a:schemeClr val="accent2"/>
                  </a:solidFill>
                  <a:prstDash val="solid"/>
                </a:ln>
                <a:solidFill>
                  <a:schemeClr val="bg1"/>
                </a:solidFill>
                <a:latin typeface="Broadway" panose="04040905080B02020502" pitchFamily="82" charset="0"/>
              </a:rPr>
              <a:t>William Roddy Barra Paredes</a:t>
            </a:r>
          </a:p>
          <a:p>
            <a:r>
              <a:rPr lang="es-ES" sz="2400" b="1" dirty="0">
                <a:ln w="22225">
                  <a:solidFill>
                    <a:schemeClr val="accent2"/>
                  </a:solidFill>
                  <a:prstDash val="solid"/>
                </a:ln>
                <a:solidFill>
                  <a:schemeClr val="accent2">
                    <a:lumMod val="40000"/>
                    <a:lumOff val="60000"/>
                  </a:schemeClr>
                </a:solidFill>
                <a:latin typeface="Broadway" panose="04040905080B02020502" pitchFamily="82" charset="0"/>
              </a:rPr>
              <a:t>FECHA DE ENTEGA: </a:t>
            </a:r>
            <a:r>
              <a:rPr lang="es-ES" sz="2400" b="1" dirty="0">
                <a:ln w="22225">
                  <a:solidFill>
                    <a:schemeClr val="accent2"/>
                  </a:solidFill>
                  <a:prstDash val="solid"/>
                </a:ln>
                <a:solidFill>
                  <a:schemeClr val="bg1"/>
                </a:solidFill>
                <a:latin typeface="Broadway" panose="04040905080B02020502" pitchFamily="82" charset="0"/>
              </a:rPr>
              <a:t>24/10/22</a:t>
            </a:r>
          </a:p>
          <a:p>
            <a:endParaRPr lang="es-ES" sz="3200" b="1" cap="none" spc="0" dirty="0">
              <a:ln w="9525">
                <a:solidFill>
                  <a:srgbClr val="FFC000"/>
                </a:solidFill>
                <a:prstDash val="solid"/>
              </a:ln>
              <a:solidFill>
                <a:schemeClr val="tx1"/>
              </a:solidFill>
              <a:effectLst>
                <a:glow rad="228600">
                  <a:schemeClr val="accent1">
                    <a:satMod val="175000"/>
                    <a:alpha val="40000"/>
                  </a:schemeClr>
                </a:glow>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97010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D586FCCD-4245-42FD-9563-F83976F24CA0}"/>
              </a:ext>
            </a:extLst>
          </p:cNvPr>
          <p:cNvSpPr/>
          <p:nvPr/>
        </p:nvSpPr>
        <p:spPr>
          <a:xfrm>
            <a:off x="6997149" y="781390"/>
            <a:ext cx="3922643" cy="2585323"/>
          </a:xfrm>
          <a:prstGeom prst="rect">
            <a:avLst/>
          </a:prstGeom>
        </p:spPr>
        <p:txBody>
          <a:bodyPr wrap="square">
            <a:spAutoFit/>
          </a:bodyPr>
          <a:lstStyle/>
          <a:p>
            <a:r>
              <a:rPr lang="es-MX" dirty="0"/>
              <a:t>Resolver lo siguiente: </a:t>
            </a:r>
          </a:p>
          <a:p>
            <a:r>
              <a:rPr lang="es-MX" dirty="0"/>
              <a:t>■ Mostrar los nombres y apellidos de los estudiantes inscritos en la materia ARQ-105, adicionalmente mostrar el nombre de la materia. </a:t>
            </a:r>
          </a:p>
          <a:p>
            <a:r>
              <a:rPr lang="es-MX" dirty="0"/>
              <a:t>■ Deberá de crear una función que reciba dos parámetros y esta función deberá ser utilizada en la cláusula WHERE.</a:t>
            </a:r>
            <a:endParaRPr lang="es-MX" dirty="0">
              <a:solidFill>
                <a:schemeClr val="tx2">
                  <a:lumMod val="50000"/>
                </a:schemeClr>
              </a:solidFill>
            </a:endParaRPr>
          </a:p>
        </p:txBody>
      </p:sp>
      <p:pic>
        <p:nvPicPr>
          <p:cNvPr id="8" name="Imagen 7">
            <a:extLst>
              <a:ext uri="{FF2B5EF4-FFF2-40B4-BE49-F238E27FC236}">
                <a16:creationId xmlns:a16="http://schemas.microsoft.com/office/drawing/2014/main" id="{86EC9A3E-3D45-4390-9491-342A4CFD5DD5}"/>
              </a:ext>
            </a:extLst>
          </p:cNvPr>
          <p:cNvPicPr>
            <a:picLocks noChangeAspect="1"/>
          </p:cNvPicPr>
          <p:nvPr/>
        </p:nvPicPr>
        <p:blipFill>
          <a:blip r:embed="rId2"/>
          <a:stretch>
            <a:fillRect/>
          </a:stretch>
        </p:blipFill>
        <p:spPr>
          <a:xfrm>
            <a:off x="486645" y="476559"/>
            <a:ext cx="5334744" cy="1505160"/>
          </a:xfrm>
          <a:prstGeom prst="rect">
            <a:avLst/>
          </a:prstGeom>
        </p:spPr>
      </p:pic>
      <p:pic>
        <p:nvPicPr>
          <p:cNvPr id="9" name="Imagen 8">
            <a:extLst>
              <a:ext uri="{FF2B5EF4-FFF2-40B4-BE49-F238E27FC236}">
                <a16:creationId xmlns:a16="http://schemas.microsoft.com/office/drawing/2014/main" id="{EBDBD3B5-F69E-4891-B89C-4EA31B9D2C03}"/>
              </a:ext>
            </a:extLst>
          </p:cNvPr>
          <p:cNvPicPr>
            <a:picLocks noChangeAspect="1"/>
          </p:cNvPicPr>
          <p:nvPr/>
        </p:nvPicPr>
        <p:blipFill>
          <a:blip r:embed="rId3"/>
          <a:stretch>
            <a:fillRect/>
          </a:stretch>
        </p:blipFill>
        <p:spPr>
          <a:xfrm>
            <a:off x="539039" y="2168519"/>
            <a:ext cx="5229955" cy="4058216"/>
          </a:xfrm>
          <a:prstGeom prst="rect">
            <a:avLst/>
          </a:prstGeom>
        </p:spPr>
      </p:pic>
      <p:pic>
        <p:nvPicPr>
          <p:cNvPr id="10" name="Imagen 9">
            <a:extLst>
              <a:ext uri="{FF2B5EF4-FFF2-40B4-BE49-F238E27FC236}">
                <a16:creationId xmlns:a16="http://schemas.microsoft.com/office/drawing/2014/main" id="{857548EE-D959-43E3-9467-B1233DBB8658}"/>
              </a:ext>
            </a:extLst>
          </p:cNvPr>
          <p:cNvPicPr>
            <a:picLocks noChangeAspect="1"/>
          </p:cNvPicPr>
          <p:nvPr/>
        </p:nvPicPr>
        <p:blipFill>
          <a:blip r:embed="rId4"/>
          <a:stretch>
            <a:fillRect/>
          </a:stretch>
        </p:blipFill>
        <p:spPr>
          <a:xfrm>
            <a:off x="6129150" y="3775651"/>
            <a:ext cx="5658640" cy="2619741"/>
          </a:xfrm>
          <a:prstGeom prst="rect">
            <a:avLst/>
          </a:prstGeom>
        </p:spPr>
      </p:pic>
    </p:spTree>
    <p:extLst>
      <p:ext uri="{BB962C8B-B14F-4D97-AF65-F5344CB8AC3E}">
        <p14:creationId xmlns:p14="http://schemas.microsoft.com/office/powerpoint/2010/main" val="2630746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43AB8CE-D7A0-4B2F-9C9B-5D63994AF38E}"/>
              </a:ext>
            </a:extLst>
          </p:cNvPr>
          <p:cNvPicPr>
            <a:picLocks noChangeAspect="1"/>
          </p:cNvPicPr>
          <p:nvPr/>
        </p:nvPicPr>
        <p:blipFill>
          <a:blip r:embed="rId2"/>
          <a:stretch>
            <a:fillRect/>
          </a:stretch>
        </p:blipFill>
        <p:spPr>
          <a:xfrm>
            <a:off x="523713" y="512208"/>
            <a:ext cx="5287113" cy="1009791"/>
          </a:xfrm>
          <a:prstGeom prst="rect">
            <a:avLst/>
          </a:prstGeom>
        </p:spPr>
      </p:pic>
      <p:sp>
        <p:nvSpPr>
          <p:cNvPr id="7" name="Rectangle 3">
            <a:extLst>
              <a:ext uri="{FF2B5EF4-FFF2-40B4-BE49-F238E27FC236}">
                <a16:creationId xmlns:a16="http://schemas.microsoft.com/office/drawing/2014/main" id="{493B91C3-DFBC-4D7E-A6B1-498E9B5D5A87}"/>
              </a:ext>
            </a:extLst>
          </p:cNvPr>
          <p:cNvSpPr>
            <a:spLocks noChangeArrowheads="1"/>
          </p:cNvSpPr>
          <p:nvPr/>
        </p:nvSpPr>
        <p:spPr bwMode="auto">
          <a:xfrm>
            <a:off x="6732359" y="870016"/>
            <a:ext cx="4730771" cy="53245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rgbClr val="CC7832"/>
                </a:solidFill>
                <a:effectLst/>
                <a:latin typeface="Arial Unicode MS"/>
              </a:rPr>
              <a:t>CREATE DATABASE </a:t>
            </a:r>
            <a:r>
              <a:rPr kumimoji="0" lang="es-MX" altLang="es-MX" sz="1000" b="0" i="0" u="none" strike="noStrike" cap="none" normalizeH="0" baseline="0" dirty="0">
                <a:ln>
                  <a:noFill/>
                </a:ln>
                <a:solidFill>
                  <a:srgbClr val="A9B7C6"/>
                </a:solidFill>
                <a:effectLst/>
                <a:latin typeface="Arial Unicode MS"/>
              </a:rPr>
              <a:t>tareaHito2</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USE </a:t>
            </a:r>
            <a:r>
              <a:rPr kumimoji="0" lang="es-MX" altLang="es-MX" sz="1000" b="0" i="0" u="none" strike="noStrike" cap="none" normalizeH="0" baseline="0" dirty="0">
                <a:ln>
                  <a:noFill/>
                </a:ln>
                <a:solidFill>
                  <a:srgbClr val="A9B7C6"/>
                </a:solidFill>
                <a:effectLst/>
                <a:latin typeface="Arial Unicode MS"/>
              </a:rPr>
              <a:t>tareaHito2</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TABLE </a:t>
            </a:r>
            <a:r>
              <a:rPr kumimoji="0" lang="es-MX" altLang="es-MX" sz="1000" b="0" i="0" u="none" strike="noStrike" cap="none" normalizeH="0" baseline="0" dirty="0">
                <a:ln>
                  <a:noFill/>
                </a:ln>
                <a:solidFill>
                  <a:srgbClr val="A9B7C6"/>
                </a:solidFill>
                <a:effectLst/>
                <a:latin typeface="Arial Unicode MS"/>
              </a:rPr>
              <a:t>estudiantes</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 AUTO_INCREMENT PRIMARY KEY,</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nombres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50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apellidos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50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edad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gestion</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fono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email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direccion</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sexo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TABLE </a:t>
            </a:r>
            <a:r>
              <a:rPr kumimoji="0" lang="es-MX" altLang="es-MX" sz="1000" b="0" i="0" u="none" strike="noStrike" cap="none" normalizeH="0" baseline="0" dirty="0">
                <a:ln>
                  <a:noFill/>
                </a:ln>
                <a:solidFill>
                  <a:srgbClr val="A9B7C6"/>
                </a:solidFill>
                <a:effectLst/>
                <a:latin typeface="Arial Unicode MS"/>
              </a:rPr>
              <a:t>materias</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 AUTO_INCREMENT PRIMARY KEY,</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nombre_mat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cod_mat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TABLE </a:t>
            </a:r>
            <a:r>
              <a:rPr kumimoji="0" lang="es-MX" altLang="es-MX" sz="1000" b="0" i="0" u="none" strike="noStrike" cap="none" normalizeH="0" baseline="0" dirty="0" err="1">
                <a:ln>
                  <a:noFill/>
                </a:ln>
                <a:solidFill>
                  <a:srgbClr val="A9B7C6"/>
                </a:solidFill>
                <a:effectLst/>
                <a:latin typeface="Arial Unicode MS"/>
              </a:rPr>
              <a:t>inscripcion</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id_ins</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 AUTO_INCREMENT PRIMARY KEY ,</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semestre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20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gestion</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FOREIGN KEY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REFERENCES </a:t>
            </a:r>
            <a:r>
              <a:rPr kumimoji="0" lang="es-MX" altLang="es-MX" sz="1000" b="0" i="0" u="none" strike="noStrike" cap="none" normalizeH="0" baseline="0" dirty="0">
                <a:ln>
                  <a:noFill/>
                </a:ln>
                <a:solidFill>
                  <a:srgbClr val="A9B7C6"/>
                </a:solidFill>
                <a:effectLst/>
                <a:latin typeface="Arial Unicode MS"/>
              </a:rPr>
              <a:t>estudiantes(</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FOREIGN KEY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REFERENCES </a:t>
            </a:r>
            <a:r>
              <a:rPr kumimoji="0" lang="es-MX" altLang="es-MX" sz="1000" b="0" i="0" u="none" strike="noStrike" cap="none" normalizeH="0" baseline="0" dirty="0">
                <a:ln>
                  <a:noFill/>
                </a:ln>
                <a:solidFill>
                  <a:srgbClr val="A9B7C6"/>
                </a:solidFill>
                <a:effectLst/>
                <a:latin typeface="Arial Unicode MS"/>
              </a:rPr>
              <a:t>materias(</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B482062-8E98-461F-981A-47225FA532A0}"/>
              </a:ext>
            </a:extLst>
          </p:cNvPr>
          <p:cNvSpPr>
            <a:spLocks noChangeArrowheads="1"/>
          </p:cNvSpPr>
          <p:nvPr/>
        </p:nvSpPr>
        <p:spPr bwMode="auto">
          <a:xfrm>
            <a:off x="622853" y="1833309"/>
            <a:ext cx="5473147" cy="46782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INSERT INTO </a:t>
            </a:r>
            <a:r>
              <a:rPr kumimoji="0" lang="es-MX" altLang="es-MX" sz="1000" b="0" i="0" u="none" strike="noStrike" cap="none" normalizeH="0" baseline="0" dirty="0">
                <a:ln>
                  <a:noFill/>
                </a:ln>
                <a:solidFill>
                  <a:srgbClr val="A9B7C6"/>
                </a:solidFill>
                <a:effectLst/>
                <a:latin typeface="Arial Unicode MS"/>
              </a:rPr>
              <a:t>estudiantes (</a:t>
            </a:r>
            <a:r>
              <a:rPr kumimoji="0" lang="es-MX" altLang="es-MX" sz="1000" b="0" i="0" u="none" strike="noStrike" cap="none" normalizeH="0" baseline="0" dirty="0">
                <a:ln>
                  <a:noFill/>
                </a:ln>
                <a:solidFill>
                  <a:srgbClr val="9876AA"/>
                </a:solidFill>
                <a:effectLst/>
                <a:latin typeface="Arial Unicode MS"/>
              </a:rPr>
              <a:t>nombres</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apellidos</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edad</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fono</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email</a:t>
            </a:r>
            <a:r>
              <a:rPr kumimoji="0" lang="es-MX" altLang="es-MX" sz="1000" b="0" i="0" u="none" strike="noStrike" cap="none" normalizeH="0" baseline="0" dirty="0" err="1">
                <a:ln>
                  <a:noFill/>
                </a:ln>
                <a:solidFill>
                  <a:srgbClr val="CC7832"/>
                </a:solidFill>
                <a:effectLst/>
                <a:latin typeface="Arial Unicode MS"/>
              </a:rPr>
              <a:t>,</a:t>
            </a:r>
            <a:r>
              <a:rPr kumimoji="0" lang="es-MX" altLang="es-MX" sz="1000" b="0" i="0" u="none" strike="noStrike" cap="none" normalizeH="0" baseline="0" dirty="0" err="1">
                <a:ln>
                  <a:noFill/>
                </a:ln>
                <a:solidFill>
                  <a:srgbClr val="9876AA"/>
                </a:solidFill>
                <a:effectLst/>
                <a:latin typeface="Arial Unicode MS"/>
              </a:rPr>
              <a:t>direccion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sexo</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VALUES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'Miguel'</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'Gonzales Veliz'</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2832115</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'miguel@gmail.com'</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'Av. 6 de Agosto'</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'masculino'</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'Sandra'</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err="1">
                <a:ln>
                  <a:noFill/>
                </a:ln>
                <a:solidFill>
                  <a:srgbClr val="6A8759"/>
                </a:solidFill>
                <a:effectLst/>
                <a:latin typeface="Arial Unicode MS"/>
              </a:rPr>
              <a:t>Mavir</a:t>
            </a:r>
            <a:r>
              <a:rPr kumimoji="0" lang="es-MX" altLang="es-MX" sz="1000" b="0" i="0" u="none" strike="noStrike" cap="none" normalizeH="0" baseline="0" dirty="0">
                <a:ln>
                  <a:noFill/>
                </a:ln>
                <a:solidFill>
                  <a:srgbClr val="6A8759"/>
                </a:solidFill>
                <a:effectLst/>
                <a:latin typeface="Arial Unicode MS"/>
              </a:rPr>
              <a:t> </a:t>
            </a:r>
            <a:r>
              <a:rPr kumimoji="0" lang="es-MX" altLang="es-MX" sz="1000" b="0" i="0" u="none" strike="noStrike" cap="none" normalizeH="0" baseline="0" dirty="0" err="1">
                <a:ln>
                  <a:noFill/>
                </a:ln>
                <a:solidFill>
                  <a:srgbClr val="6A8759"/>
                </a:solidFill>
                <a:effectLst/>
                <a:latin typeface="Arial Unicode MS"/>
              </a:rPr>
              <a:t>Uria</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25</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2832116</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'sandra@gmail.</a:t>
            </a:r>
            <a:r>
              <a:rPr kumimoji="0" lang="es-MX" altLang="es-MX" sz="1000" b="0" i="0" u="none" strike="noStrike" cap="none" normalizeH="0" baseline="0" dirty="0" err="1">
                <a:ln>
                  <a:noFill/>
                </a:ln>
                <a:solidFill>
                  <a:srgbClr val="6A8759"/>
                </a:solidFill>
                <a:effectLst/>
                <a:latin typeface="Arial Unicode MS"/>
              </a:rPr>
              <a:t>com</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'Av. 6 de Agosto'</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'femenino'</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'Joel'</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err="1">
                <a:ln>
                  <a:noFill/>
                </a:ln>
                <a:solidFill>
                  <a:srgbClr val="6A8759"/>
                </a:solidFill>
                <a:effectLst/>
                <a:latin typeface="Arial Unicode MS"/>
              </a:rPr>
              <a:t>Adubiri</a:t>
            </a:r>
            <a:r>
              <a:rPr kumimoji="0" lang="es-MX" altLang="es-MX" sz="1000" b="0" i="0" u="none" strike="noStrike" cap="none" normalizeH="0" baseline="0" dirty="0">
                <a:ln>
                  <a:noFill/>
                </a:ln>
                <a:solidFill>
                  <a:srgbClr val="6A8759"/>
                </a:solidFill>
                <a:effectLst/>
                <a:latin typeface="Arial Unicode MS"/>
              </a:rPr>
              <a:t> Mondar'</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30</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2832117</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'joel@gmail.</a:t>
            </a:r>
            <a:r>
              <a:rPr kumimoji="0" lang="es-MX" altLang="es-MX" sz="1000" b="0" i="0" u="none" strike="noStrike" cap="none" normalizeH="0" baseline="0" dirty="0" err="1">
                <a:ln>
                  <a:noFill/>
                </a:ln>
                <a:solidFill>
                  <a:srgbClr val="6A8759"/>
                </a:solidFill>
                <a:effectLst/>
                <a:latin typeface="Arial Unicode MS"/>
              </a:rPr>
              <a:t>com</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'Av. 6 de Agosto'</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'masculino'</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'Andrea'</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'Arias Ballesteros'</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21</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2832118</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'andrea@gmail.com'</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'Av. 6 de Agosto'</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'femenino'</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'Santos'</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'Montes Valenzuela'</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24</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2832119</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'santos@gmail.com'</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'Av. 6 de Agosto'</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'masculino'</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INSERT INTO </a:t>
            </a:r>
            <a:r>
              <a:rPr kumimoji="0" lang="es-MX" altLang="es-MX" sz="1000" b="0" i="0" u="none" strike="noStrike" cap="none" normalizeH="0" baseline="0" dirty="0">
                <a:ln>
                  <a:noFill/>
                </a:ln>
                <a:solidFill>
                  <a:srgbClr val="A9B7C6"/>
                </a:solidFill>
                <a:effectLst/>
                <a:latin typeface="Arial Unicode MS"/>
              </a:rPr>
              <a:t>materias (</a:t>
            </a:r>
            <a:r>
              <a:rPr kumimoji="0" lang="es-MX" altLang="es-MX" sz="1000" b="0" i="0" u="none" strike="noStrike" cap="none" normalizeH="0" baseline="0" dirty="0" err="1">
                <a:ln>
                  <a:noFill/>
                </a:ln>
                <a:solidFill>
                  <a:srgbClr val="9876AA"/>
                </a:solidFill>
                <a:effectLst/>
                <a:latin typeface="Arial Unicode MS"/>
              </a:rPr>
              <a:t>nombre_mat</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cod_mat</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VALUES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err="1">
                <a:ln>
                  <a:noFill/>
                </a:ln>
                <a:solidFill>
                  <a:srgbClr val="6A8759"/>
                </a:solidFill>
                <a:effectLst/>
                <a:latin typeface="Arial Unicode MS"/>
              </a:rPr>
              <a:t>Introduccion</a:t>
            </a:r>
            <a:r>
              <a:rPr kumimoji="0" lang="es-MX" altLang="es-MX" sz="1000" b="0" i="0" u="none" strike="noStrike" cap="none" normalizeH="0" baseline="0" dirty="0">
                <a:ln>
                  <a:noFill/>
                </a:ln>
                <a:solidFill>
                  <a:srgbClr val="6A8759"/>
                </a:solidFill>
                <a:effectLst/>
                <a:latin typeface="Arial Unicode MS"/>
              </a:rPr>
              <a:t> a la Arquitectura'</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'ARQ-101'</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'Urbanismo y </a:t>
            </a:r>
            <a:r>
              <a:rPr kumimoji="0" lang="es-MX" altLang="es-MX" sz="1000" b="0" i="0" u="none" strike="noStrike" cap="none" normalizeH="0" baseline="0" dirty="0" err="1">
                <a:ln>
                  <a:noFill/>
                </a:ln>
                <a:solidFill>
                  <a:srgbClr val="6A8759"/>
                </a:solidFill>
                <a:effectLst/>
                <a:latin typeface="Arial Unicode MS"/>
              </a:rPr>
              <a:t>Diseno</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'ARQ-102'</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'Dibujo y Pintura </a:t>
            </a:r>
            <a:r>
              <a:rPr kumimoji="0" lang="es-MX" altLang="es-MX" sz="1000" b="0" i="0" u="none" strike="noStrike" cap="none" normalizeH="0" baseline="0" dirty="0" err="1">
                <a:ln>
                  <a:noFill/>
                </a:ln>
                <a:solidFill>
                  <a:srgbClr val="6A8759"/>
                </a:solidFill>
                <a:effectLst/>
                <a:latin typeface="Arial Unicode MS"/>
              </a:rPr>
              <a:t>Arquitectonico</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'ARQ-103'</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err="1">
                <a:ln>
                  <a:noFill/>
                </a:ln>
                <a:solidFill>
                  <a:srgbClr val="6A8759"/>
                </a:solidFill>
                <a:effectLst/>
                <a:latin typeface="Arial Unicode MS"/>
              </a:rPr>
              <a:t>Matematica</a:t>
            </a:r>
            <a:r>
              <a:rPr kumimoji="0" lang="es-MX" altLang="es-MX" sz="1000" b="0" i="0" u="none" strike="noStrike" cap="none" normalizeH="0" baseline="0" dirty="0">
                <a:ln>
                  <a:noFill/>
                </a:ln>
                <a:solidFill>
                  <a:srgbClr val="6A8759"/>
                </a:solidFill>
                <a:effectLst/>
                <a:latin typeface="Arial Unicode MS"/>
              </a:rPr>
              <a:t> discreta'</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'ARQ-104'</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err="1">
                <a:ln>
                  <a:noFill/>
                </a:ln>
                <a:solidFill>
                  <a:srgbClr val="6A8759"/>
                </a:solidFill>
                <a:effectLst/>
                <a:latin typeface="Arial Unicode MS"/>
              </a:rPr>
              <a:t>Fisica</a:t>
            </a:r>
            <a:r>
              <a:rPr kumimoji="0" lang="es-MX" altLang="es-MX" sz="1000" b="0" i="0" u="none" strike="noStrike" cap="none" normalizeH="0" baseline="0" dirty="0">
                <a:ln>
                  <a:noFill/>
                </a:ln>
                <a:solidFill>
                  <a:srgbClr val="6A8759"/>
                </a:solidFill>
                <a:effectLst/>
                <a:latin typeface="Arial Unicode MS"/>
              </a:rPr>
              <a:t> </a:t>
            </a:r>
            <a:r>
              <a:rPr kumimoji="0" lang="es-MX" altLang="es-MX" sz="1000" b="0" i="0" u="none" strike="noStrike" cap="none" normalizeH="0" baseline="0" dirty="0" err="1">
                <a:ln>
                  <a:noFill/>
                </a:ln>
                <a:solidFill>
                  <a:srgbClr val="6A8759"/>
                </a:solidFill>
                <a:effectLst/>
                <a:latin typeface="Arial Unicode MS"/>
              </a:rPr>
              <a:t>Basica</a:t>
            </a:r>
            <a:r>
              <a:rPr kumimoji="0" lang="es-MX" altLang="es-MX" sz="1000" b="0" i="0" u="none" strike="noStrike" cap="none" normalizeH="0" baseline="0" dirty="0">
                <a:ln>
                  <a:noFill/>
                </a:ln>
                <a:solidFill>
                  <a:srgbClr val="6A8759"/>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'ARQ-105'</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INSERT INTO </a:t>
            </a:r>
            <a:r>
              <a:rPr kumimoji="0" lang="es-MX" altLang="es-MX" sz="1000" b="0" i="0" u="none" strike="noStrike" cap="none" normalizeH="0" baseline="0" dirty="0" err="1">
                <a:ln>
                  <a:noFill/>
                </a:ln>
                <a:solidFill>
                  <a:srgbClr val="A9B7C6"/>
                </a:solidFill>
                <a:effectLst/>
                <a:latin typeface="Arial Unicode MS"/>
              </a:rPr>
              <a:t>inscripcion</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semestre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gestion</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VALUES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1</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'1er Semestre'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2018</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'2do Semestre'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2018</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2</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4</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'1er Semestre'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2019</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2</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3</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'2do Semestre'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2019</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3</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3</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'2do Semestre'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2020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3</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1</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'3er Semestre'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2020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4</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4</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'4to Semestre'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2021</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5</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5</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'5to Semestre'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2021</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98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E3B13F0-F07D-463C-98A1-7EA43CB880C2}"/>
              </a:ext>
            </a:extLst>
          </p:cNvPr>
          <p:cNvSpPr>
            <a:spLocks noChangeArrowheads="1"/>
          </p:cNvSpPr>
          <p:nvPr/>
        </p:nvSpPr>
        <p:spPr bwMode="auto">
          <a:xfrm>
            <a:off x="1537251" y="1551563"/>
            <a:ext cx="8203096"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OR REPLACE FUNCTION </a:t>
            </a:r>
            <a:r>
              <a:rPr kumimoji="0" lang="es-MX" altLang="es-MX" sz="1000" b="0" i="1" u="none" strike="noStrike" cap="none" normalizeH="0" baseline="0" dirty="0" err="1">
                <a:ln>
                  <a:noFill/>
                </a:ln>
                <a:solidFill>
                  <a:srgbClr val="FFC66D"/>
                </a:solidFill>
                <a:effectLst/>
                <a:latin typeface="Arial Unicode MS"/>
              </a:rPr>
              <a:t>comparaMaterias</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A9B7C6"/>
                </a:solidFill>
                <a:effectLst/>
                <a:latin typeface="Arial Unicode MS"/>
              </a:rPr>
              <a:t>cod_mat</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cod_mat_buscar</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RETURNS BOOLEAN</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BEGIN</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DECLARE </a:t>
            </a:r>
            <a:r>
              <a:rPr kumimoji="0" lang="es-MX" altLang="es-MX" sz="1000" b="0" i="0" u="none" strike="noStrike" cap="none" normalizeH="0" baseline="0" dirty="0">
                <a:ln>
                  <a:noFill/>
                </a:ln>
                <a:solidFill>
                  <a:srgbClr val="A9B7C6"/>
                </a:solidFill>
                <a:effectLst/>
                <a:latin typeface="Arial Unicode MS"/>
              </a:rPr>
              <a:t>A </a:t>
            </a:r>
            <a:r>
              <a:rPr kumimoji="0" lang="es-MX" altLang="es-MX" sz="1000" b="0" i="0" u="none" strike="noStrike" cap="none" normalizeH="0" baseline="0" dirty="0">
                <a:ln>
                  <a:noFill/>
                </a:ln>
                <a:solidFill>
                  <a:srgbClr val="CC7832"/>
                </a:solidFill>
                <a:effectLst/>
                <a:latin typeface="Arial Unicode MS"/>
              </a:rPr>
              <a:t>BOOLEAN DEFAULT FALSE;</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IF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A9B7C6"/>
                </a:solidFill>
                <a:effectLst/>
                <a:latin typeface="Arial Unicode MS"/>
              </a:rPr>
              <a:t>cod_mat</a:t>
            </a:r>
            <a:r>
              <a:rPr kumimoji="0" lang="es-MX" altLang="es-MX" sz="1000" b="0" i="0" u="none" strike="noStrike" cap="none" normalizeH="0" baseline="0" dirty="0">
                <a:ln>
                  <a:noFill/>
                </a:ln>
                <a:solidFill>
                  <a:srgbClr val="A9B7C6"/>
                </a:solidFill>
                <a:effectLst/>
                <a:latin typeface="Arial Unicode MS"/>
              </a:rPr>
              <a:t> = </a:t>
            </a:r>
            <a:r>
              <a:rPr kumimoji="0" lang="es-MX" altLang="es-MX" sz="1000" b="0" i="0" u="none" strike="noStrike" cap="none" normalizeH="0" baseline="0" dirty="0" err="1">
                <a:ln>
                  <a:noFill/>
                </a:ln>
                <a:solidFill>
                  <a:srgbClr val="A9B7C6"/>
                </a:solidFill>
                <a:effectLst/>
                <a:latin typeface="Arial Unicode MS"/>
              </a:rPr>
              <a:t>cod_mat_buscar</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THEN</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SET </a:t>
            </a:r>
            <a:r>
              <a:rPr kumimoji="0" lang="es-MX" altLang="es-MX" sz="1000" b="0" i="0" u="none" strike="noStrike" cap="none" normalizeH="0" baseline="0" dirty="0">
                <a:ln>
                  <a:noFill/>
                </a:ln>
                <a:solidFill>
                  <a:srgbClr val="A9B7C6"/>
                </a:solidFill>
                <a:effectLst/>
                <a:latin typeface="Arial Unicode MS"/>
              </a:rPr>
              <a:t>A = </a:t>
            </a:r>
            <a:r>
              <a:rPr kumimoji="0" lang="es-MX" altLang="es-MX" sz="1000" b="0" i="0" u="none" strike="noStrike" cap="none" normalizeH="0" baseline="0" dirty="0">
                <a:ln>
                  <a:noFill/>
                </a:ln>
                <a:solidFill>
                  <a:srgbClr val="CC7832"/>
                </a:solidFill>
                <a:effectLst/>
                <a:latin typeface="Arial Unicode MS"/>
              </a:rPr>
              <a:t>TRUE;</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END IF;</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RETURN </a:t>
            </a:r>
            <a:r>
              <a:rPr kumimoji="0" lang="es-MX" altLang="es-MX" sz="1000" b="0" i="0" u="none" strike="noStrike" cap="none" normalizeH="0" baseline="0" dirty="0">
                <a:ln>
                  <a:noFill/>
                </a:ln>
                <a:solidFill>
                  <a:srgbClr val="A9B7C6"/>
                </a:solidFill>
                <a:effectLst/>
                <a:latin typeface="Arial Unicode MS"/>
              </a:rPr>
              <a:t>A</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END;</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SELECT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nombres</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apellidos</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M.</a:t>
            </a:r>
            <a:r>
              <a:rPr kumimoji="0" lang="es-MX" altLang="es-MX" sz="1000" b="0" i="0" u="none" strike="noStrike" cap="none" normalizeH="0" baseline="0" dirty="0" err="1">
                <a:ln>
                  <a:noFill/>
                </a:ln>
                <a:solidFill>
                  <a:srgbClr val="9876AA"/>
                </a:solidFill>
                <a:effectLst/>
                <a:latin typeface="Arial Unicode MS"/>
              </a:rPr>
              <a:t>nombre_mat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M.</a:t>
            </a:r>
            <a:r>
              <a:rPr kumimoji="0" lang="es-MX" altLang="es-MX" sz="1000" b="0" i="0" u="none" strike="noStrike" cap="none" normalizeH="0" baseline="0" dirty="0" err="1">
                <a:ln>
                  <a:noFill/>
                </a:ln>
                <a:solidFill>
                  <a:srgbClr val="9876AA"/>
                </a:solidFill>
                <a:effectLst/>
                <a:latin typeface="Arial Unicode MS"/>
              </a:rPr>
              <a:t>cod_mat</a:t>
            </a:r>
            <a:br>
              <a:rPr kumimoji="0" lang="es-MX" altLang="es-MX" sz="1000" b="0" i="0" u="none" strike="noStrike" cap="none" normalizeH="0" baseline="0" dirty="0">
                <a:ln>
                  <a:noFill/>
                </a:ln>
                <a:solidFill>
                  <a:srgbClr val="9876AA"/>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FROM </a:t>
            </a:r>
            <a:r>
              <a:rPr kumimoji="0" lang="es-MX" altLang="es-MX" sz="1000" b="0" i="0" u="none" strike="noStrike" cap="none" normalizeH="0" baseline="0" dirty="0">
                <a:ln>
                  <a:noFill/>
                </a:ln>
                <a:solidFill>
                  <a:srgbClr val="A9B7C6"/>
                </a:solidFill>
                <a:effectLst/>
                <a:latin typeface="Arial Unicode MS"/>
              </a:rPr>
              <a:t>estudiantes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E</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INNER JOIN </a:t>
            </a:r>
            <a:r>
              <a:rPr kumimoji="0" lang="es-MX" altLang="es-MX" sz="1000" b="0" i="0" u="none" strike="noStrike" cap="none" normalizeH="0" baseline="0" dirty="0" err="1">
                <a:ln>
                  <a:noFill/>
                </a:ln>
                <a:solidFill>
                  <a:srgbClr val="A9B7C6"/>
                </a:solidFill>
                <a:effectLst/>
                <a:latin typeface="Arial Unicode MS"/>
              </a:rPr>
              <a:t>inscripcion</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I </a:t>
            </a:r>
            <a:r>
              <a:rPr kumimoji="0" lang="es-MX" altLang="es-MX" sz="1000" b="0" i="0" u="none" strike="noStrike" cap="none" normalizeH="0" baseline="0" dirty="0" err="1">
                <a:ln>
                  <a:noFill/>
                </a:ln>
                <a:solidFill>
                  <a:srgbClr val="CC7832"/>
                </a:solidFill>
                <a:effectLst/>
                <a:latin typeface="Arial Unicode MS"/>
              </a:rPr>
              <a:t>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id_est</a:t>
            </a:r>
            <a:br>
              <a:rPr kumimoji="0" lang="es-MX" altLang="es-MX" sz="1000" b="0" i="0" u="none" strike="noStrike" cap="none" normalizeH="0" baseline="0" dirty="0">
                <a:ln>
                  <a:noFill/>
                </a:ln>
                <a:solidFill>
                  <a:srgbClr val="9876AA"/>
                </a:solidFill>
                <a:effectLst/>
                <a:latin typeface="Arial Unicode MS"/>
              </a:rPr>
            </a:b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INNER JOIN </a:t>
            </a:r>
            <a:r>
              <a:rPr kumimoji="0" lang="es-MX" altLang="es-MX" sz="1000" b="0" i="0" u="none" strike="noStrike" cap="none" normalizeH="0" baseline="0" dirty="0">
                <a:ln>
                  <a:noFill/>
                </a:ln>
                <a:solidFill>
                  <a:srgbClr val="A9B7C6"/>
                </a:solidFill>
                <a:effectLst/>
                <a:latin typeface="Arial Unicode MS"/>
              </a:rPr>
              <a:t>materias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M </a:t>
            </a:r>
            <a:r>
              <a:rPr kumimoji="0" lang="es-MX" altLang="es-MX" sz="1000" b="0" i="0" u="none" strike="noStrike" cap="none" normalizeH="0" baseline="0" dirty="0" err="1">
                <a:ln>
                  <a:noFill/>
                </a:ln>
                <a:solidFill>
                  <a:srgbClr val="CC7832"/>
                </a:solidFill>
                <a:effectLst/>
                <a:latin typeface="Arial Unicode MS"/>
              </a:rPr>
              <a:t>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M.</a:t>
            </a:r>
            <a:r>
              <a:rPr kumimoji="0" lang="es-MX" altLang="es-MX" sz="1000" b="0" i="0" u="none" strike="noStrike" cap="none" normalizeH="0" baseline="0" dirty="0" err="1">
                <a:ln>
                  <a:noFill/>
                </a:ln>
                <a:solidFill>
                  <a:srgbClr val="9876AA"/>
                </a:solidFill>
                <a:effectLst/>
                <a:latin typeface="Arial Unicode MS"/>
              </a:rPr>
              <a:t>id_mat</a:t>
            </a:r>
            <a:br>
              <a:rPr kumimoji="0" lang="es-MX" altLang="es-MX" sz="1000" b="0" i="0" u="none" strike="noStrike" cap="none" normalizeH="0" baseline="0" dirty="0">
                <a:ln>
                  <a:noFill/>
                </a:ln>
                <a:solidFill>
                  <a:srgbClr val="9876AA"/>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WHERE </a:t>
            </a:r>
            <a:r>
              <a:rPr kumimoji="0" lang="es-MX" altLang="es-MX" sz="1000" b="0" i="1" u="none" strike="noStrike" cap="none" normalizeH="0" baseline="0" dirty="0" err="1">
                <a:ln>
                  <a:noFill/>
                </a:ln>
                <a:solidFill>
                  <a:srgbClr val="FFC66D"/>
                </a:solidFill>
                <a:effectLst/>
                <a:latin typeface="Arial Unicode MS"/>
              </a:rPr>
              <a:t>comparaMaterias</a:t>
            </a:r>
            <a:r>
              <a:rPr kumimoji="0" lang="es-MX" altLang="es-MX" sz="1000" b="0" i="0" u="none" strike="noStrike" cap="none" normalizeH="0" baseline="0" dirty="0">
                <a:ln>
                  <a:noFill/>
                </a:ln>
                <a:solidFill>
                  <a:srgbClr val="A9B7C6"/>
                </a:solidFill>
                <a:effectLst/>
                <a:latin typeface="Arial Unicode MS"/>
              </a:rPr>
              <a:t>(M.</a:t>
            </a:r>
            <a:r>
              <a:rPr kumimoji="0" lang="es-MX" altLang="es-MX" sz="1000" b="0" i="0" u="none" strike="noStrike" cap="none" normalizeH="0" baseline="0" dirty="0">
                <a:ln>
                  <a:noFill/>
                </a:ln>
                <a:solidFill>
                  <a:srgbClr val="9876AA"/>
                </a:solidFill>
                <a:effectLst/>
                <a:latin typeface="Arial Unicode MS"/>
              </a:rPr>
              <a:t>cod_mat</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'ARQ-105'</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881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397CF6F-10CA-444E-8D27-83B0E4576DDD}"/>
              </a:ext>
            </a:extLst>
          </p:cNvPr>
          <p:cNvSpPr>
            <a:spLocks noChangeArrowheads="1"/>
          </p:cNvSpPr>
          <p:nvPr/>
        </p:nvSpPr>
        <p:spPr bwMode="auto">
          <a:xfrm>
            <a:off x="1563756" y="2480128"/>
            <a:ext cx="7566991" cy="30162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OR REPLACE FUNCTION </a:t>
            </a:r>
            <a:r>
              <a:rPr kumimoji="0" lang="es-MX" altLang="es-MX" sz="1000" b="0" i="1" u="none" strike="noStrike" cap="none" normalizeH="0" baseline="0" dirty="0" err="1">
                <a:ln>
                  <a:noFill/>
                </a:ln>
                <a:solidFill>
                  <a:srgbClr val="FFC66D"/>
                </a:solidFill>
                <a:effectLst/>
                <a:latin typeface="Arial Unicode MS"/>
              </a:rPr>
              <a:t>promedioEdades</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A9B7C6"/>
                </a:solidFill>
                <a:effectLst/>
                <a:latin typeface="Arial Unicode MS"/>
              </a:rPr>
              <a:t>genero_buscar</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cod_mat_buscar</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RETURNS INT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BEGIN</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DECLARE </a:t>
            </a:r>
            <a:r>
              <a:rPr kumimoji="0" lang="es-MX" altLang="es-MX" sz="1000" b="0" i="0" u="none" strike="noStrike" cap="none" normalizeH="0" baseline="0" dirty="0">
                <a:ln>
                  <a:noFill/>
                </a:ln>
                <a:solidFill>
                  <a:srgbClr val="A9B7C6"/>
                </a:solidFill>
                <a:effectLst/>
                <a:latin typeface="Arial Unicode MS"/>
              </a:rPr>
              <a:t>A </a:t>
            </a:r>
            <a:r>
              <a:rPr kumimoji="0" lang="es-MX" altLang="es-MX" sz="1000" b="0" i="0" u="none" strike="noStrike" cap="none" normalizeH="0" baseline="0" dirty="0">
                <a:ln>
                  <a:noFill/>
                </a:ln>
                <a:solidFill>
                  <a:srgbClr val="CC7832"/>
                </a:solidFill>
                <a:effectLst/>
                <a:latin typeface="Arial Unicode MS"/>
              </a:rPr>
              <a:t>INT DEFAULT </a:t>
            </a:r>
            <a:r>
              <a:rPr kumimoji="0" lang="es-MX" altLang="es-MX" sz="1000" b="0" i="0" u="none" strike="noStrike" cap="none" normalizeH="0" baseline="0" dirty="0">
                <a:ln>
                  <a:noFill/>
                </a:ln>
                <a:solidFill>
                  <a:srgbClr val="6897BB"/>
                </a:solidFill>
                <a:effectLst/>
                <a:latin typeface="Arial Unicode MS"/>
              </a:rPr>
              <a:t>0</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SELECT </a:t>
            </a:r>
            <a:r>
              <a:rPr kumimoji="0" lang="es-MX" altLang="es-MX" sz="1000" b="0" i="1" u="none" strike="noStrike" cap="none" normalizeH="0" baseline="0" dirty="0">
                <a:ln>
                  <a:noFill/>
                </a:ln>
                <a:solidFill>
                  <a:srgbClr val="FFC66D"/>
                </a:solidFill>
                <a:effectLst/>
                <a:latin typeface="Arial Unicode MS"/>
              </a:rPr>
              <a:t>AVG</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edad</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FROM </a:t>
            </a:r>
            <a:r>
              <a:rPr kumimoji="0" lang="es-MX" altLang="es-MX" sz="1000" b="0" i="0" u="none" strike="noStrike" cap="none" normalizeH="0" baseline="0" dirty="0">
                <a:ln>
                  <a:noFill/>
                </a:ln>
                <a:solidFill>
                  <a:srgbClr val="A9B7C6"/>
                </a:solidFill>
                <a:effectLst/>
                <a:latin typeface="Arial Unicode MS"/>
              </a:rPr>
              <a:t>estudiantes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E</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INNER JOIN </a:t>
            </a:r>
            <a:r>
              <a:rPr kumimoji="0" lang="es-MX" altLang="es-MX" sz="1000" b="0" i="0" u="none" strike="noStrike" cap="none" normalizeH="0" baseline="0" dirty="0" err="1">
                <a:ln>
                  <a:noFill/>
                </a:ln>
                <a:solidFill>
                  <a:srgbClr val="A9B7C6"/>
                </a:solidFill>
                <a:effectLst/>
                <a:latin typeface="Arial Unicode MS"/>
              </a:rPr>
              <a:t>inscripcion</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I </a:t>
            </a:r>
            <a:r>
              <a:rPr kumimoji="0" lang="es-MX" altLang="es-MX" sz="1000" b="0" i="0" u="none" strike="noStrike" cap="none" normalizeH="0" baseline="0" dirty="0" err="1">
                <a:ln>
                  <a:noFill/>
                </a:ln>
                <a:solidFill>
                  <a:srgbClr val="CC7832"/>
                </a:solidFill>
                <a:effectLst/>
                <a:latin typeface="Arial Unicode MS"/>
              </a:rPr>
              <a:t>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id_est</a:t>
            </a:r>
            <a:br>
              <a:rPr kumimoji="0" lang="es-MX" altLang="es-MX" sz="1000" b="0" i="0" u="none" strike="noStrike" cap="none" normalizeH="0" baseline="0" dirty="0">
                <a:ln>
                  <a:noFill/>
                </a:ln>
                <a:solidFill>
                  <a:srgbClr val="9876AA"/>
                </a:solidFill>
                <a:effectLst/>
                <a:latin typeface="Arial Unicode MS"/>
              </a:rPr>
            </a:b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INNER JOIN </a:t>
            </a:r>
            <a:r>
              <a:rPr kumimoji="0" lang="es-MX" altLang="es-MX" sz="1000" b="0" i="0" u="none" strike="noStrike" cap="none" normalizeH="0" baseline="0" dirty="0">
                <a:ln>
                  <a:noFill/>
                </a:ln>
                <a:solidFill>
                  <a:srgbClr val="A9B7C6"/>
                </a:solidFill>
                <a:effectLst/>
                <a:latin typeface="Arial Unicode MS"/>
              </a:rPr>
              <a:t>materias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M </a:t>
            </a:r>
            <a:r>
              <a:rPr kumimoji="0" lang="es-MX" altLang="es-MX" sz="1000" b="0" i="0" u="none" strike="noStrike" cap="none" normalizeH="0" baseline="0" dirty="0" err="1">
                <a:ln>
                  <a:noFill/>
                </a:ln>
                <a:solidFill>
                  <a:srgbClr val="CC7832"/>
                </a:solidFill>
                <a:effectLst/>
                <a:latin typeface="Arial Unicode MS"/>
              </a:rPr>
              <a:t>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M.</a:t>
            </a:r>
            <a:r>
              <a:rPr kumimoji="0" lang="es-MX" altLang="es-MX" sz="1000" b="0" i="0" u="none" strike="noStrike" cap="none" normalizeH="0" baseline="0" dirty="0" err="1">
                <a:ln>
                  <a:noFill/>
                </a:ln>
                <a:solidFill>
                  <a:srgbClr val="9876AA"/>
                </a:solidFill>
                <a:effectLst/>
                <a:latin typeface="Arial Unicode MS"/>
              </a:rPr>
              <a:t>id_mat</a:t>
            </a:r>
            <a:br>
              <a:rPr kumimoji="0" lang="es-MX" altLang="es-MX" sz="1000" b="0" i="0" u="none" strike="noStrike" cap="none" normalizeH="0" baseline="0" dirty="0">
                <a:ln>
                  <a:noFill/>
                </a:ln>
                <a:solidFill>
                  <a:srgbClr val="9876AA"/>
                </a:solidFill>
                <a:effectLst/>
                <a:latin typeface="Arial Unicode MS"/>
              </a:rPr>
            </a:b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WHERE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sexo</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genero_buscar</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AND </a:t>
            </a:r>
            <a:r>
              <a:rPr kumimoji="0" lang="es-MX" altLang="es-MX" sz="1000" b="0" i="0" u="none" strike="noStrike" cap="none" normalizeH="0" baseline="0" dirty="0" err="1">
                <a:ln>
                  <a:noFill/>
                </a:ln>
                <a:solidFill>
                  <a:srgbClr val="A9B7C6"/>
                </a:solidFill>
                <a:effectLst/>
                <a:latin typeface="Arial Unicode MS"/>
              </a:rPr>
              <a:t>M.</a:t>
            </a:r>
            <a:r>
              <a:rPr kumimoji="0" lang="es-MX" altLang="es-MX" sz="1000" b="0" i="0" u="none" strike="noStrike" cap="none" normalizeH="0" baseline="0" dirty="0" err="1">
                <a:ln>
                  <a:noFill/>
                </a:ln>
                <a:solidFill>
                  <a:srgbClr val="9876AA"/>
                </a:solidFill>
                <a:effectLst/>
                <a:latin typeface="Arial Unicode MS"/>
              </a:rPr>
              <a:t>cod_mat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cod_mat_buscar</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INTO </a:t>
            </a:r>
            <a:r>
              <a:rPr kumimoji="0" lang="es-MX" altLang="es-MX" sz="1000" b="0" i="0" u="none" strike="noStrike" cap="none" normalizeH="0" baseline="0" dirty="0">
                <a:ln>
                  <a:noFill/>
                </a:ln>
                <a:solidFill>
                  <a:srgbClr val="A9B7C6"/>
                </a:solidFill>
                <a:effectLst/>
                <a:latin typeface="Arial Unicode MS"/>
              </a:rPr>
              <a:t>A</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RETURN </a:t>
            </a:r>
            <a:r>
              <a:rPr kumimoji="0" lang="es-MX" altLang="es-MX" sz="1000" b="0" i="0" u="none" strike="noStrike" cap="none" normalizeH="0" baseline="0" dirty="0">
                <a:ln>
                  <a:noFill/>
                </a:ln>
                <a:solidFill>
                  <a:srgbClr val="A9B7C6"/>
                </a:solidFill>
                <a:effectLst/>
                <a:latin typeface="Arial Unicode MS"/>
              </a:rPr>
              <a:t>A</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END;</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SELECT </a:t>
            </a:r>
            <a:r>
              <a:rPr kumimoji="0" lang="es-MX" altLang="es-MX" sz="1000" b="0" i="1" u="none" strike="noStrike" cap="none" normalizeH="0" baseline="0" dirty="0" err="1">
                <a:ln>
                  <a:noFill/>
                </a:ln>
                <a:solidFill>
                  <a:srgbClr val="FFC66D"/>
                </a:solidFill>
                <a:effectLst/>
                <a:latin typeface="Arial Unicode MS"/>
              </a:rPr>
              <a:t>promedioEdades</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'femenino'</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'ARQ-104'</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SELECT </a:t>
            </a:r>
            <a:r>
              <a:rPr kumimoji="0" lang="es-MX" altLang="es-MX" sz="1000" b="0" i="1" u="none" strike="noStrike" cap="none" normalizeH="0" baseline="0" dirty="0" err="1">
                <a:ln>
                  <a:noFill/>
                </a:ln>
                <a:solidFill>
                  <a:srgbClr val="FFC66D"/>
                </a:solidFill>
                <a:effectLst/>
                <a:latin typeface="Arial Unicode MS"/>
              </a:rPr>
              <a:t>promedioEdades</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'masculino'</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'ARQ-104'</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Rectángulo 5">
            <a:extLst>
              <a:ext uri="{FF2B5EF4-FFF2-40B4-BE49-F238E27FC236}">
                <a16:creationId xmlns:a16="http://schemas.microsoft.com/office/drawing/2014/main" id="{CF0A42D3-C4C1-40E6-8DFE-93F794FF481E}"/>
              </a:ext>
            </a:extLst>
          </p:cNvPr>
          <p:cNvSpPr/>
          <p:nvPr/>
        </p:nvSpPr>
        <p:spPr>
          <a:xfrm>
            <a:off x="1444487" y="639946"/>
            <a:ext cx="7686260" cy="1200329"/>
          </a:xfrm>
          <a:prstGeom prst="rect">
            <a:avLst/>
          </a:prstGeom>
        </p:spPr>
        <p:txBody>
          <a:bodyPr wrap="square">
            <a:spAutoFit/>
          </a:bodyPr>
          <a:lstStyle/>
          <a:p>
            <a:r>
              <a:rPr lang="es-MX" dirty="0">
                <a:solidFill>
                  <a:schemeClr val="tx2">
                    <a:lumMod val="50000"/>
                  </a:schemeClr>
                </a:solidFill>
              </a:rPr>
              <a:t>14.Crear una función que permita obtener el promedio de las edades del género masculino o femenino de los estudiantes inscritos en la asignatura ARQ-104. </a:t>
            </a:r>
          </a:p>
          <a:p>
            <a:r>
              <a:rPr lang="es-MX" dirty="0"/>
              <a:t>○ La función recibe como parámetro el género y el código de materia.</a:t>
            </a:r>
            <a:endParaRPr lang="es-MX" dirty="0">
              <a:solidFill>
                <a:schemeClr val="tx2">
                  <a:lumMod val="50000"/>
                </a:schemeClr>
              </a:solidFill>
            </a:endParaRPr>
          </a:p>
        </p:txBody>
      </p:sp>
    </p:spTree>
    <p:extLst>
      <p:ext uri="{BB962C8B-B14F-4D97-AF65-F5344CB8AC3E}">
        <p14:creationId xmlns:p14="http://schemas.microsoft.com/office/powerpoint/2010/main" val="345625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594439-F724-47D6-9E1D-3189A85221AE}"/>
              </a:ext>
            </a:extLst>
          </p:cNvPr>
          <p:cNvSpPr>
            <a:spLocks noChangeArrowheads="1"/>
          </p:cNvSpPr>
          <p:nvPr/>
        </p:nvSpPr>
        <p:spPr bwMode="auto">
          <a:xfrm>
            <a:off x="1046922" y="3429000"/>
            <a:ext cx="8454887"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a:ln>
                  <a:noFill/>
                </a:ln>
                <a:solidFill>
                  <a:srgbClr val="CC7832"/>
                </a:solidFill>
                <a:effectLst/>
                <a:latin typeface="Arial Unicode MS"/>
              </a:rPr>
              <a:t>CREATE OR REPLACE FUNCTION </a:t>
            </a:r>
            <a:r>
              <a:rPr kumimoji="0" lang="es-MX" altLang="es-MX" sz="1000" b="0" i="1" u="none" strike="noStrike" cap="none" normalizeH="0" baseline="0">
                <a:ln>
                  <a:noFill/>
                </a:ln>
                <a:solidFill>
                  <a:srgbClr val="FFC66D"/>
                </a:solidFill>
                <a:effectLst/>
                <a:latin typeface="Arial Unicode MS"/>
              </a:rPr>
              <a:t>concatena3parametros</a:t>
            </a:r>
            <a:r>
              <a:rPr kumimoji="0" lang="es-MX" altLang="es-MX" sz="1000" b="0" i="0" u="none" strike="noStrike" cap="none" normalizeH="0" baseline="0">
                <a:ln>
                  <a:noFill/>
                </a:ln>
                <a:solidFill>
                  <a:srgbClr val="A9B7C6"/>
                </a:solidFill>
                <a:effectLst/>
                <a:latin typeface="Arial Unicode MS"/>
              </a:rPr>
              <a:t>(a </a:t>
            </a:r>
            <a:r>
              <a:rPr kumimoji="0" lang="es-MX" altLang="es-MX" sz="1000" b="0" i="0" u="none" strike="noStrike" cap="none" normalizeH="0" baseline="0">
                <a:ln>
                  <a:noFill/>
                </a:ln>
                <a:solidFill>
                  <a:srgbClr val="CC7832"/>
                </a:solidFill>
                <a:effectLst/>
                <a:latin typeface="Arial Unicode MS"/>
              </a:rPr>
              <a:t>VARCHAR</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6897BB"/>
                </a:solidFill>
                <a:effectLst/>
                <a:latin typeface="Arial Unicode MS"/>
              </a:rPr>
              <a:t>100</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CC7832"/>
                </a:solidFill>
                <a:effectLst/>
                <a:latin typeface="Arial Unicode MS"/>
              </a:rPr>
              <a:t>, </a:t>
            </a:r>
            <a:r>
              <a:rPr kumimoji="0" lang="es-MX" altLang="es-MX" sz="1000" b="0" i="0" u="none" strike="noStrike" cap="none" normalizeH="0" baseline="0">
                <a:ln>
                  <a:noFill/>
                </a:ln>
                <a:solidFill>
                  <a:srgbClr val="A9B7C6"/>
                </a:solidFill>
                <a:effectLst/>
                <a:latin typeface="Arial Unicode MS"/>
              </a:rPr>
              <a:t>b </a:t>
            </a:r>
            <a:r>
              <a:rPr kumimoji="0" lang="es-MX" altLang="es-MX" sz="1000" b="0" i="0" u="none" strike="noStrike" cap="none" normalizeH="0" baseline="0">
                <a:ln>
                  <a:noFill/>
                </a:ln>
                <a:solidFill>
                  <a:srgbClr val="CC7832"/>
                </a:solidFill>
                <a:effectLst/>
                <a:latin typeface="Arial Unicode MS"/>
              </a:rPr>
              <a:t>VARCHAR</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6897BB"/>
                </a:solidFill>
                <a:effectLst/>
                <a:latin typeface="Arial Unicode MS"/>
              </a:rPr>
              <a:t>100</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CC7832"/>
                </a:solidFill>
                <a:effectLst/>
                <a:latin typeface="Arial Unicode MS"/>
              </a:rPr>
              <a:t>, </a:t>
            </a:r>
            <a:r>
              <a:rPr kumimoji="0" lang="es-MX" altLang="es-MX" sz="1000" b="0" i="0" u="none" strike="noStrike" cap="none" normalizeH="0" baseline="0">
                <a:ln>
                  <a:noFill/>
                </a:ln>
                <a:solidFill>
                  <a:srgbClr val="A9B7C6"/>
                </a:solidFill>
                <a:effectLst/>
                <a:latin typeface="Arial Unicode MS"/>
              </a:rPr>
              <a:t>c </a:t>
            </a:r>
            <a:r>
              <a:rPr kumimoji="0" lang="es-MX" altLang="es-MX" sz="1000" b="0" i="0" u="none" strike="noStrike" cap="none" normalizeH="0" baseline="0">
                <a:ln>
                  <a:noFill/>
                </a:ln>
                <a:solidFill>
                  <a:srgbClr val="CC7832"/>
                </a:solidFill>
                <a:effectLst/>
                <a:latin typeface="Arial Unicode MS"/>
              </a:rPr>
              <a:t>INT</a:t>
            </a:r>
            <a:r>
              <a:rPr kumimoji="0" lang="es-MX" altLang="es-MX" sz="1000" b="0" i="0" u="none" strike="noStrike" cap="none" normalizeH="0" baseline="0">
                <a:ln>
                  <a:noFill/>
                </a:ln>
                <a:solidFill>
                  <a:srgbClr val="A9B7C6"/>
                </a:solidFill>
                <a:effectLst/>
                <a:latin typeface="Arial Unicode MS"/>
              </a:rPr>
              <a:t>)</a:t>
            </a:r>
            <a:br>
              <a:rPr kumimoji="0" lang="es-MX" altLang="es-MX" sz="1000" b="0" i="0" u="none" strike="noStrike" cap="none" normalizeH="0" baseline="0">
                <a:ln>
                  <a:noFill/>
                </a:ln>
                <a:solidFill>
                  <a:srgbClr val="A9B7C6"/>
                </a:solidFill>
                <a:effectLst/>
                <a:latin typeface="Arial Unicode MS"/>
              </a:rPr>
            </a:br>
            <a:r>
              <a:rPr kumimoji="0" lang="es-MX" altLang="es-MX" sz="1000" b="0" i="0" u="none" strike="noStrike" cap="none" normalizeH="0" baseline="0">
                <a:ln>
                  <a:noFill/>
                </a:ln>
                <a:solidFill>
                  <a:srgbClr val="A9B7C6"/>
                </a:solidFill>
                <a:effectLst/>
                <a:latin typeface="Arial Unicode MS"/>
              </a:rPr>
              <a:t>    </a:t>
            </a:r>
            <a:r>
              <a:rPr kumimoji="0" lang="es-MX" altLang="es-MX" sz="1000" b="0" i="0" u="none" strike="noStrike" cap="none" normalizeH="0" baseline="0">
                <a:ln>
                  <a:noFill/>
                </a:ln>
                <a:solidFill>
                  <a:srgbClr val="CC7832"/>
                </a:solidFill>
                <a:effectLst/>
                <a:latin typeface="Arial Unicode MS"/>
              </a:rPr>
              <a:t>RETURNS VARCHAR</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6897BB"/>
                </a:solidFill>
                <a:effectLst/>
                <a:latin typeface="Arial Unicode MS"/>
              </a:rPr>
              <a:t>100</a:t>
            </a:r>
            <a:r>
              <a:rPr kumimoji="0" lang="es-MX" altLang="es-MX" sz="1000" b="0" i="0" u="none" strike="noStrike" cap="none" normalizeH="0" baseline="0">
                <a:ln>
                  <a:noFill/>
                </a:ln>
                <a:solidFill>
                  <a:srgbClr val="A9B7C6"/>
                </a:solidFill>
                <a:effectLst/>
                <a:latin typeface="Arial Unicode MS"/>
              </a:rPr>
              <a:t>)</a:t>
            </a:r>
            <a:br>
              <a:rPr kumimoji="0" lang="es-MX" altLang="es-MX" sz="1000" b="0" i="0" u="none" strike="noStrike" cap="none" normalizeH="0" baseline="0">
                <a:ln>
                  <a:noFill/>
                </a:ln>
                <a:solidFill>
                  <a:srgbClr val="A9B7C6"/>
                </a:solidFill>
                <a:effectLst/>
                <a:latin typeface="Arial Unicode MS"/>
              </a:rPr>
            </a:br>
            <a:r>
              <a:rPr kumimoji="0" lang="es-MX" altLang="es-MX" sz="1000" b="0" i="0" u="none" strike="noStrike" cap="none" normalizeH="0" baseline="0">
                <a:ln>
                  <a:noFill/>
                </a:ln>
                <a:solidFill>
                  <a:srgbClr val="A9B7C6"/>
                </a:solidFill>
                <a:effectLst/>
                <a:latin typeface="Arial Unicode MS"/>
              </a:rPr>
              <a:t>        </a:t>
            </a:r>
            <a:r>
              <a:rPr kumimoji="0" lang="es-MX" altLang="es-MX" sz="1000" b="0" i="0" u="none" strike="noStrike" cap="none" normalizeH="0" baseline="0">
                <a:ln>
                  <a:noFill/>
                </a:ln>
                <a:solidFill>
                  <a:srgbClr val="CC7832"/>
                </a:solidFill>
                <a:effectLst/>
                <a:latin typeface="Arial Unicode MS"/>
              </a:rPr>
              <a:t>BEGIN</a:t>
            </a:r>
            <a:br>
              <a:rPr kumimoji="0" lang="es-MX" altLang="es-MX" sz="1000" b="0" i="0" u="none" strike="noStrike" cap="none" normalizeH="0" baseline="0">
                <a:ln>
                  <a:noFill/>
                </a:ln>
                <a:solidFill>
                  <a:srgbClr val="CC7832"/>
                </a:solidFill>
                <a:effectLst/>
                <a:latin typeface="Arial Unicode MS"/>
              </a:rPr>
            </a:br>
            <a:r>
              <a:rPr kumimoji="0" lang="es-MX" altLang="es-MX" sz="1000" b="0" i="0" u="none" strike="noStrike" cap="none" normalizeH="0" baseline="0">
                <a:ln>
                  <a:noFill/>
                </a:ln>
                <a:solidFill>
                  <a:srgbClr val="CC7832"/>
                </a:solidFill>
                <a:effectLst/>
                <a:latin typeface="Arial Unicode MS"/>
              </a:rPr>
              <a:t>            DECLARE </a:t>
            </a:r>
            <a:r>
              <a:rPr kumimoji="0" lang="es-MX" altLang="es-MX" sz="1000" b="0" i="0" u="none" strike="noStrike" cap="none" normalizeH="0" baseline="0">
                <a:ln>
                  <a:noFill/>
                </a:ln>
                <a:solidFill>
                  <a:srgbClr val="A9B7C6"/>
                </a:solidFill>
                <a:effectLst/>
                <a:latin typeface="Arial Unicode MS"/>
              </a:rPr>
              <a:t>D </a:t>
            </a:r>
            <a:r>
              <a:rPr kumimoji="0" lang="es-MX" altLang="es-MX" sz="1000" b="0" i="0" u="none" strike="noStrike" cap="none" normalizeH="0" baseline="0">
                <a:ln>
                  <a:noFill/>
                </a:ln>
                <a:solidFill>
                  <a:srgbClr val="CC7832"/>
                </a:solidFill>
                <a:effectLst/>
                <a:latin typeface="Arial Unicode MS"/>
              </a:rPr>
              <a:t>VARCHAR</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6897BB"/>
                </a:solidFill>
                <a:effectLst/>
                <a:latin typeface="Arial Unicode MS"/>
              </a:rPr>
              <a:t>100</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CC7832"/>
                </a:solidFill>
                <a:effectLst/>
                <a:latin typeface="Arial Unicode MS"/>
              </a:rPr>
              <a:t>;</a:t>
            </a:r>
            <a:br>
              <a:rPr kumimoji="0" lang="es-MX" altLang="es-MX" sz="1000" b="0" i="0" u="none" strike="noStrike" cap="none" normalizeH="0" baseline="0">
                <a:ln>
                  <a:noFill/>
                </a:ln>
                <a:solidFill>
                  <a:srgbClr val="CC7832"/>
                </a:solidFill>
                <a:effectLst/>
                <a:latin typeface="Arial Unicode MS"/>
              </a:rPr>
            </a:br>
            <a:br>
              <a:rPr kumimoji="0" lang="es-MX" altLang="es-MX" sz="1000" b="0" i="0" u="none" strike="noStrike" cap="none" normalizeH="0" baseline="0">
                <a:ln>
                  <a:noFill/>
                </a:ln>
                <a:solidFill>
                  <a:srgbClr val="CC7832"/>
                </a:solidFill>
                <a:effectLst/>
                <a:latin typeface="Arial Unicode MS"/>
              </a:rPr>
            </a:br>
            <a:r>
              <a:rPr kumimoji="0" lang="es-MX" altLang="es-MX" sz="1000" b="0" i="0" u="none" strike="noStrike" cap="none" normalizeH="0" baseline="0">
                <a:ln>
                  <a:noFill/>
                </a:ln>
                <a:solidFill>
                  <a:srgbClr val="CC7832"/>
                </a:solidFill>
                <a:effectLst/>
                <a:latin typeface="Arial Unicode MS"/>
              </a:rPr>
              <a:t>            SELECT </a:t>
            </a:r>
            <a:r>
              <a:rPr kumimoji="0" lang="es-MX" altLang="es-MX" sz="1000" b="0" i="1" u="none" strike="noStrike" cap="none" normalizeH="0" baseline="0">
                <a:ln>
                  <a:noFill/>
                </a:ln>
                <a:solidFill>
                  <a:srgbClr val="FFC66D"/>
                </a:solidFill>
                <a:effectLst/>
                <a:latin typeface="Arial Unicode MS"/>
              </a:rPr>
              <a:t>CONCAT</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6A8759"/>
                </a:solidFill>
                <a:effectLst/>
                <a:latin typeface="Arial Unicode MS"/>
              </a:rPr>
              <a:t>'('</a:t>
            </a:r>
            <a:r>
              <a:rPr kumimoji="0" lang="es-MX" altLang="es-MX" sz="1000" b="0" i="0" u="none" strike="noStrike" cap="none" normalizeH="0" baseline="0">
                <a:ln>
                  <a:noFill/>
                </a:ln>
                <a:solidFill>
                  <a:srgbClr val="CC7832"/>
                </a:solidFill>
                <a:effectLst/>
                <a:latin typeface="Arial Unicode MS"/>
              </a:rPr>
              <a:t>,</a:t>
            </a:r>
            <a:r>
              <a:rPr kumimoji="0" lang="es-MX" altLang="es-MX" sz="1000" b="0" i="0" u="none" strike="noStrike" cap="none" normalizeH="0" baseline="0">
                <a:ln>
                  <a:noFill/>
                </a:ln>
                <a:solidFill>
                  <a:srgbClr val="A9B7C6"/>
                </a:solidFill>
                <a:effectLst/>
                <a:latin typeface="Arial Unicode MS"/>
              </a:rPr>
              <a:t>a</a:t>
            </a:r>
            <a:r>
              <a:rPr kumimoji="0" lang="es-MX" altLang="es-MX" sz="1000" b="0" i="0" u="none" strike="noStrike" cap="none" normalizeH="0" baseline="0">
                <a:ln>
                  <a:noFill/>
                </a:ln>
                <a:solidFill>
                  <a:srgbClr val="CC7832"/>
                </a:solidFill>
                <a:effectLst/>
                <a:latin typeface="Arial Unicode MS"/>
              </a:rPr>
              <a:t>,</a:t>
            </a:r>
            <a:r>
              <a:rPr kumimoji="0" lang="es-MX" altLang="es-MX" sz="1000" b="0" i="0" u="none" strike="noStrike" cap="none" normalizeH="0" baseline="0">
                <a:ln>
                  <a:noFill/>
                </a:ln>
                <a:solidFill>
                  <a:srgbClr val="6A8759"/>
                </a:solidFill>
                <a:effectLst/>
                <a:latin typeface="Arial Unicode MS"/>
              </a:rPr>
              <a:t>') ('</a:t>
            </a:r>
            <a:r>
              <a:rPr kumimoji="0" lang="es-MX" altLang="es-MX" sz="1000" b="0" i="0" u="none" strike="noStrike" cap="none" normalizeH="0" baseline="0">
                <a:ln>
                  <a:noFill/>
                </a:ln>
                <a:solidFill>
                  <a:srgbClr val="CC7832"/>
                </a:solidFill>
                <a:effectLst/>
                <a:latin typeface="Arial Unicode MS"/>
              </a:rPr>
              <a:t>,</a:t>
            </a:r>
            <a:r>
              <a:rPr kumimoji="0" lang="es-MX" altLang="es-MX" sz="1000" b="0" i="0" u="none" strike="noStrike" cap="none" normalizeH="0" baseline="0">
                <a:ln>
                  <a:noFill/>
                </a:ln>
                <a:solidFill>
                  <a:srgbClr val="A9B7C6"/>
                </a:solidFill>
                <a:effectLst/>
                <a:latin typeface="Arial Unicode MS"/>
              </a:rPr>
              <a:t>b</a:t>
            </a:r>
            <a:r>
              <a:rPr kumimoji="0" lang="es-MX" altLang="es-MX" sz="1000" b="0" i="0" u="none" strike="noStrike" cap="none" normalizeH="0" baseline="0">
                <a:ln>
                  <a:noFill/>
                </a:ln>
                <a:solidFill>
                  <a:srgbClr val="CC7832"/>
                </a:solidFill>
                <a:effectLst/>
                <a:latin typeface="Arial Unicode MS"/>
              </a:rPr>
              <a:t>,</a:t>
            </a:r>
            <a:r>
              <a:rPr kumimoji="0" lang="es-MX" altLang="es-MX" sz="1000" b="0" i="0" u="none" strike="noStrike" cap="none" normalizeH="0" baseline="0">
                <a:ln>
                  <a:noFill/>
                </a:ln>
                <a:solidFill>
                  <a:srgbClr val="6A8759"/>
                </a:solidFill>
                <a:effectLst/>
                <a:latin typeface="Arial Unicode MS"/>
              </a:rPr>
              <a:t>') ('</a:t>
            </a:r>
            <a:r>
              <a:rPr kumimoji="0" lang="es-MX" altLang="es-MX" sz="1000" b="0" i="0" u="none" strike="noStrike" cap="none" normalizeH="0" baseline="0">
                <a:ln>
                  <a:noFill/>
                </a:ln>
                <a:solidFill>
                  <a:srgbClr val="CC7832"/>
                </a:solidFill>
                <a:effectLst/>
                <a:latin typeface="Arial Unicode MS"/>
              </a:rPr>
              <a:t>,</a:t>
            </a:r>
            <a:r>
              <a:rPr kumimoji="0" lang="es-MX" altLang="es-MX" sz="1000" b="0" i="0" u="none" strike="noStrike" cap="none" normalizeH="0" baseline="0">
                <a:ln>
                  <a:noFill/>
                </a:ln>
                <a:solidFill>
                  <a:srgbClr val="A9B7C6"/>
                </a:solidFill>
                <a:effectLst/>
                <a:latin typeface="Arial Unicode MS"/>
              </a:rPr>
              <a:t>c</a:t>
            </a:r>
            <a:r>
              <a:rPr kumimoji="0" lang="es-MX" altLang="es-MX" sz="1000" b="0" i="0" u="none" strike="noStrike" cap="none" normalizeH="0" baseline="0">
                <a:ln>
                  <a:noFill/>
                </a:ln>
                <a:solidFill>
                  <a:srgbClr val="CC7832"/>
                </a:solidFill>
                <a:effectLst/>
                <a:latin typeface="Arial Unicode MS"/>
              </a:rPr>
              <a:t>,</a:t>
            </a:r>
            <a:r>
              <a:rPr kumimoji="0" lang="es-MX" altLang="es-MX" sz="1000" b="0" i="0" u="none" strike="noStrike" cap="none" normalizeH="0" baseline="0">
                <a:ln>
                  <a:noFill/>
                </a:ln>
                <a:solidFill>
                  <a:srgbClr val="6A8759"/>
                </a:solidFill>
                <a:effectLst/>
                <a:latin typeface="Arial Unicode MS"/>
              </a:rPr>
              <a:t>')'</a:t>
            </a:r>
            <a:r>
              <a:rPr kumimoji="0" lang="es-MX" altLang="es-MX" sz="1000" b="0" i="0" u="none" strike="noStrike" cap="none" normalizeH="0" baseline="0">
                <a:ln>
                  <a:noFill/>
                </a:ln>
                <a:solidFill>
                  <a:srgbClr val="A9B7C6"/>
                </a:solidFill>
                <a:effectLst/>
                <a:latin typeface="Arial Unicode MS"/>
              </a:rPr>
              <a:t>)</a:t>
            </a:r>
            <a:br>
              <a:rPr kumimoji="0" lang="es-MX" altLang="es-MX" sz="1000" b="0" i="0" u="none" strike="noStrike" cap="none" normalizeH="0" baseline="0">
                <a:ln>
                  <a:noFill/>
                </a:ln>
                <a:solidFill>
                  <a:srgbClr val="A9B7C6"/>
                </a:solidFill>
                <a:effectLst/>
                <a:latin typeface="Arial Unicode MS"/>
              </a:rPr>
            </a:br>
            <a:r>
              <a:rPr kumimoji="0" lang="es-MX" altLang="es-MX" sz="1000" b="0" i="0" u="none" strike="noStrike" cap="none" normalizeH="0" baseline="0">
                <a:ln>
                  <a:noFill/>
                </a:ln>
                <a:solidFill>
                  <a:srgbClr val="A9B7C6"/>
                </a:solidFill>
                <a:effectLst/>
                <a:latin typeface="Arial Unicode MS"/>
              </a:rPr>
              <a:t>            </a:t>
            </a:r>
            <a:r>
              <a:rPr kumimoji="0" lang="es-MX" altLang="es-MX" sz="1000" b="0" i="0" u="none" strike="noStrike" cap="none" normalizeH="0" baseline="0">
                <a:ln>
                  <a:noFill/>
                </a:ln>
                <a:solidFill>
                  <a:srgbClr val="CC7832"/>
                </a:solidFill>
                <a:effectLst/>
                <a:latin typeface="Arial Unicode MS"/>
              </a:rPr>
              <a:t>INTO </a:t>
            </a:r>
            <a:r>
              <a:rPr kumimoji="0" lang="es-MX" altLang="es-MX" sz="1000" b="0" i="0" u="none" strike="noStrike" cap="none" normalizeH="0" baseline="0">
                <a:ln>
                  <a:noFill/>
                </a:ln>
                <a:solidFill>
                  <a:srgbClr val="A9B7C6"/>
                </a:solidFill>
                <a:effectLst/>
                <a:latin typeface="Arial Unicode MS"/>
              </a:rPr>
              <a:t>D</a:t>
            </a:r>
            <a:r>
              <a:rPr kumimoji="0" lang="es-MX" altLang="es-MX" sz="1000" b="0" i="0" u="none" strike="noStrike" cap="none" normalizeH="0" baseline="0">
                <a:ln>
                  <a:noFill/>
                </a:ln>
                <a:solidFill>
                  <a:srgbClr val="CC7832"/>
                </a:solidFill>
                <a:effectLst/>
                <a:latin typeface="Arial Unicode MS"/>
              </a:rPr>
              <a:t>;</a:t>
            </a:r>
            <a:br>
              <a:rPr kumimoji="0" lang="es-MX" altLang="es-MX" sz="1000" b="0" i="0" u="none" strike="noStrike" cap="none" normalizeH="0" baseline="0">
                <a:ln>
                  <a:noFill/>
                </a:ln>
                <a:solidFill>
                  <a:srgbClr val="CC7832"/>
                </a:solidFill>
                <a:effectLst/>
                <a:latin typeface="Arial Unicode MS"/>
              </a:rPr>
            </a:br>
            <a:br>
              <a:rPr kumimoji="0" lang="es-MX" altLang="es-MX" sz="1000" b="0" i="0" u="none" strike="noStrike" cap="none" normalizeH="0" baseline="0">
                <a:ln>
                  <a:noFill/>
                </a:ln>
                <a:solidFill>
                  <a:srgbClr val="CC7832"/>
                </a:solidFill>
                <a:effectLst/>
                <a:latin typeface="Arial Unicode MS"/>
              </a:rPr>
            </a:br>
            <a:r>
              <a:rPr kumimoji="0" lang="es-MX" altLang="es-MX" sz="1000" b="0" i="0" u="none" strike="noStrike" cap="none" normalizeH="0" baseline="0">
                <a:ln>
                  <a:noFill/>
                </a:ln>
                <a:solidFill>
                  <a:srgbClr val="CC7832"/>
                </a:solidFill>
                <a:effectLst/>
                <a:latin typeface="Arial Unicode MS"/>
              </a:rPr>
              <a:t>            RETURN </a:t>
            </a:r>
            <a:r>
              <a:rPr kumimoji="0" lang="es-MX" altLang="es-MX" sz="1000" b="0" i="0" u="none" strike="noStrike" cap="none" normalizeH="0" baseline="0">
                <a:ln>
                  <a:noFill/>
                </a:ln>
                <a:solidFill>
                  <a:srgbClr val="A9B7C6"/>
                </a:solidFill>
                <a:effectLst/>
                <a:latin typeface="Arial Unicode MS"/>
              </a:rPr>
              <a:t>D</a:t>
            </a:r>
            <a:r>
              <a:rPr kumimoji="0" lang="es-MX" altLang="es-MX" sz="1000" b="0" i="0" u="none" strike="noStrike" cap="none" normalizeH="0" baseline="0">
                <a:ln>
                  <a:noFill/>
                </a:ln>
                <a:solidFill>
                  <a:srgbClr val="CC7832"/>
                </a:solidFill>
                <a:effectLst/>
                <a:latin typeface="Arial Unicode MS"/>
              </a:rPr>
              <a:t>;</a:t>
            </a:r>
            <a:br>
              <a:rPr kumimoji="0" lang="es-MX" altLang="es-MX" sz="1000" b="0" i="0" u="none" strike="noStrike" cap="none" normalizeH="0" baseline="0">
                <a:ln>
                  <a:noFill/>
                </a:ln>
                <a:solidFill>
                  <a:srgbClr val="CC7832"/>
                </a:solidFill>
                <a:effectLst/>
                <a:latin typeface="Arial Unicode MS"/>
              </a:rPr>
            </a:br>
            <a:r>
              <a:rPr kumimoji="0" lang="es-MX" altLang="es-MX" sz="1000" b="0" i="0" u="none" strike="noStrike" cap="none" normalizeH="0" baseline="0">
                <a:ln>
                  <a:noFill/>
                </a:ln>
                <a:solidFill>
                  <a:srgbClr val="CC7832"/>
                </a:solidFill>
                <a:effectLst/>
                <a:latin typeface="Arial Unicode MS"/>
              </a:rPr>
              <a:t>        END;</a:t>
            </a:r>
            <a:br>
              <a:rPr kumimoji="0" lang="es-MX" altLang="es-MX" sz="1000" b="0" i="0" u="none" strike="noStrike" cap="none" normalizeH="0" baseline="0">
                <a:ln>
                  <a:noFill/>
                </a:ln>
                <a:solidFill>
                  <a:srgbClr val="CC7832"/>
                </a:solidFill>
                <a:effectLst/>
                <a:latin typeface="Arial Unicode MS"/>
              </a:rPr>
            </a:br>
            <a:br>
              <a:rPr kumimoji="0" lang="es-MX" altLang="es-MX" sz="1000" b="0" i="0" u="none" strike="noStrike" cap="none" normalizeH="0" baseline="0">
                <a:ln>
                  <a:noFill/>
                </a:ln>
                <a:solidFill>
                  <a:srgbClr val="CC7832"/>
                </a:solidFill>
                <a:effectLst/>
                <a:latin typeface="Arial Unicode MS"/>
              </a:rPr>
            </a:br>
            <a:r>
              <a:rPr kumimoji="0" lang="es-MX" altLang="es-MX" sz="1000" b="0" i="0" u="none" strike="noStrike" cap="none" normalizeH="0" baseline="0">
                <a:ln>
                  <a:noFill/>
                </a:ln>
                <a:solidFill>
                  <a:srgbClr val="CC7832"/>
                </a:solidFill>
                <a:effectLst/>
                <a:latin typeface="Arial Unicode MS"/>
              </a:rPr>
              <a:t>SELECT </a:t>
            </a:r>
            <a:r>
              <a:rPr kumimoji="0" lang="es-MX" altLang="es-MX" sz="1000" b="0" i="1" u="none" strike="noStrike" cap="none" normalizeH="0" baseline="0">
                <a:ln>
                  <a:noFill/>
                </a:ln>
                <a:solidFill>
                  <a:srgbClr val="FFC66D"/>
                </a:solidFill>
                <a:effectLst/>
                <a:latin typeface="Arial Unicode MS"/>
              </a:rPr>
              <a:t>concatena3parametros</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6A8759"/>
                </a:solidFill>
                <a:effectLst/>
                <a:latin typeface="Arial Unicode MS"/>
              </a:rPr>
              <a:t>'Pepito'</a:t>
            </a:r>
            <a:r>
              <a:rPr kumimoji="0" lang="es-MX" altLang="es-MX" sz="1000" b="0" i="0" u="none" strike="noStrike" cap="none" normalizeH="0" baseline="0">
                <a:ln>
                  <a:noFill/>
                </a:ln>
                <a:solidFill>
                  <a:srgbClr val="CC7832"/>
                </a:solidFill>
                <a:effectLst/>
                <a:latin typeface="Arial Unicode MS"/>
              </a:rPr>
              <a:t>,</a:t>
            </a:r>
            <a:r>
              <a:rPr kumimoji="0" lang="es-MX" altLang="es-MX" sz="1000" b="0" i="0" u="none" strike="noStrike" cap="none" normalizeH="0" baseline="0">
                <a:ln>
                  <a:noFill/>
                </a:ln>
                <a:solidFill>
                  <a:srgbClr val="6A8759"/>
                </a:solidFill>
                <a:effectLst/>
                <a:latin typeface="Arial Unicode MS"/>
              </a:rPr>
              <a:t>'pep'</a:t>
            </a:r>
            <a:r>
              <a:rPr kumimoji="0" lang="es-MX" altLang="es-MX" sz="1000" b="0" i="0" u="none" strike="noStrike" cap="none" normalizeH="0" baseline="0">
                <a:ln>
                  <a:noFill/>
                </a:ln>
                <a:solidFill>
                  <a:srgbClr val="CC7832"/>
                </a:solidFill>
                <a:effectLst/>
                <a:latin typeface="Arial Unicode MS"/>
              </a:rPr>
              <a:t>,</a:t>
            </a:r>
            <a:r>
              <a:rPr kumimoji="0" lang="es-MX" altLang="es-MX" sz="1000" b="0" i="0" u="none" strike="noStrike" cap="none" normalizeH="0" baseline="0">
                <a:ln>
                  <a:noFill/>
                </a:ln>
                <a:solidFill>
                  <a:srgbClr val="6897BB"/>
                </a:solidFill>
                <a:effectLst/>
                <a:latin typeface="Arial Unicode MS"/>
              </a:rPr>
              <a:t>50</a:t>
            </a:r>
            <a:r>
              <a:rPr kumimoji="0" lang="es-MX" altLang="es-MX" sz="1000" b="0" i="0" u="none" strike="noStrike" cap="none" normalizeH="0" baseline="0">
                <a:ln>
                  <a:noFill/>
                </a:ln>
                <a:solidFill>
                  <a:srgbClr val="A9B7C6"/>
                </a:solidFill>
                <a:effectLst/>
                <a:latin typeface="Arial Unicode MS"/>
              </a:rPr>
              <a:t>)</a:t>
            </a:r>
            <a:r>
              <a:rPr kumimoji="0" lang="es-MX" altLang="es-MX" sz="1000" b="0" i="0" u="none" strike="noStrike" cap="none" normalizeH="0" baseline="0">
                <a:ln>
                  <a:noFill/>
                </a:ln>
                <a:solidFill>
                  <a:srgbClr val="CC7832"/>
                </a:solidFill>
                <a:effectLst/>
                <a:latin typeface="Arial Unicode MS"/>
              </a:rPr>
              <a:t>;</a:t>
            </a:r>
            <a:br>
              <a:rPr kumimoji="0" lang="es-MX" altLang="es-MX" sz="1000" b="0" i="0" u="none" strike="noStrike" cap="none" normalizeH="0" baseline="0">
                <a:ln>
                  <a:noFill/>
                </a:ln>
                <a:solidFill>
                  <a:srgbClr val="CC7832"/>
                </a:solidFill>
                <a:effectLst/>
                <a:latin typeface="Arial Unicode MS"/>
              </a:rPr>
            </a:br>
            <a:br>
              <a:rPr kumimoji="0" lang="es-MX" altLang="es-MX" sz="1000" b="0" i="0" u="none" strike="noStrike" cap="none" normalizeH="0" baseline="0">
                <a:ln>
                  <a:noFill/>
                </a:ln>
                <a:solidFill>
                  <a:srgbClr val="CC7832"/>
                </a:solidFill>
                <a:effectLst/>
                <a:latin typeface="Arial Unicode MS"/>
              </a:rPr>
            </a:br>
            <a:r>
              <a:rPr kumimoji="0" lang="es-MX" altLang="es-MX" sz="1000" b="0" i="0" u="none" strike="noStrike" cap="none" normalizeH="0" baseline="0">
                <a:ln>
                  <a:noFill/>
                </a:ln>
                <a:solidFill>
                  <a:srgbClr val="CC7832"/>
                </a:solidFill>
                <a:effectLst/>
                <a:latin typeface="Arial Unicode MS"/>
              </a:rPr>
              <a:t>SELECT </a:t>
            </a:r>
            <a:r>
              <a:rPr kumimoji="0" lang="es-MX" altLang="es-MX" sz="1000" b="0" i="1" u="none" strike="noStrike" cap="none" normalizeH="0" baseline="0">
                <a:ln>
                  <a:noFill/>
                </a:ln>
                <a:solidFill>
                  <a:srgbClr val="FFC66D"/>
                </a:solidFill>
                <a:effectLst/>
                <a:latin typeface="Arial Unicode MS"/>
              </a:rPr>
              <a:t>concatena3parametros</a:t>
            </a:r>
            <a:r>
              <a:rPr kumimoji="0" lang="es-MX" altLang="es-MX" sz="1000" b="0" i="0" u="none" strike="noStrike" cap="none" normalizeH="0" baseline="0">
                <a:ln>
                  <a:noFill/>
                </a:ln>
                <a:solidFill>
                  <a:srgbClr val="A9B7C6"/>
                </a:solidFill>
                <a:effectLst/>
                <a:latin typeface="Arial Unicode MS"/>
              </a:rPr>
              <a:t>(E.</a:t>
            </a:r>
            <a:r>
              <a:rPr kumimoji="0" lang="es-MX" altLang="es-MX" sz="1000" b="0" i="0" u="none" strike="noStrike" cap="none" normalizeH="0" baseline="0">
                <a:ln>
                  <a:noFill/>
                </a:ln>
                <a:solidFill>
                  <a:srgbClr val="9876AA"/>
                </a:solidFill>
                <a:effectLst/>
                <a:latin typeface="Arial Unicode MS"/>
              </a:rPr>
              <a:t>nombres</a:t>
            </a:r>
            <a:r>
              <a:rPr kumimoji="0" lang="es-MX" altLang="es-MX" sz="1000" b="0" i="0" u="none" strike="noStrike" cap="none" normalizeH="0" baseline="0">
                <a:ln>
                  <a:noFill/>
                </a:ln>
                <a:solidFill>
                  <a:srgbClr val="CC7832"/>
                </a:solidFill>
                <a:effectLst/>
                <a:latin typeface="Arial Unicode MS"/>
              </a:rPr>
              <a:t>, </a:t>
            </a:r>
            <a:r>
              <a:rPr kumimoji="0" lang="es-MX" altLang="es-MX" sz="1000" b="0" i="0" u="none" strike="noStrike" cap="none" normalizeH="0" baseline="0">
                <a:ln>
                  <a:noFill/>
                </a:ln>
                <a:solidFill>
                  <a:srgbClr val="A9B7C6"/>
                </a:solidFill>
                <a:effectLst/>
                <a:latin typeface="Arial Unicode MS"/>
              </a:rPr>
              <a:t>E.</a:t>
            </a:r>
            <a:r>
              <a:rPr kumimoji="0" lang="es-MX" altLang="es-MX" sz="1000" b="0" i="0" u="none" strike="noStrike" cap="none" normalizeH="0" baseline="0">
                <a:ln>
                  <a:noFill/>
                </a:ln>
                <a:solidFill>
                  <a:srgbClr val="9876AA"/>
                </a:solidFill>
                <a:effectLst/>
                <a:latin typeface="Arial Unicode MS"/>
              </a:rPr>
              <a:t>apellidos</a:t>
            </a:r>
            <a:r>
              <a:rPr kumimoji="0" lang="es-MX" altLang="es-MX" sz="1000" b="0" i="0" u="none" strike="noStrike" cap="none" normalizeH="0" baseline="0">
                <a:ln>
                  <a:noFill/>
                </a:ln>
                <a:solidFill>
                  <a:srgbClr val="CC7832"/>
                </a:solidFill>
                <a:effectLst/>
                <a:latin typeface="Arial Unicode MS"/>
              </a:rPr>
              <a:t>,</a:t>
            </a:r>
            <a:r>
              <a:rPr kumimoji="0" lang="es-MX" altLang="es-MX" sz="1000" b="0" i="0" u="none" strike="noStrike" cap="none" normalizeH="0" baseline="0">
                <a:ln>
                  <a:noFill/>
                </a:ln>
                <a:solidFill>
                  <a:srgbClr val="A9B7C6"/>
                </a:solidFill>
                <a:effectLst/>
                <a:latin typeface="Arial Unicode MS"/>
              </a:rPr>
              <a:t>E.</a:t>
            </a:r>
            <a:r>
              <a:rPr kumimoji="0" lang="es-MX" altLang="es-MX" sz="1000" b="0" i="0" u="none" strike="noStrike" cap="none" normalizeH="0" baseline="0">
                <a:ln>
                  <a:noFill/>
                </a:ln>
                <a:solidFill>
                  <a:srgbClr val="9876AA"/>
                </a:solidFill>
                <a:effectLst/>
                <a:latin typeface="Arial Unicode MS"/>
              </a:rPr>
              <a:t>edad</a:t>
            </a:r>
            <a:r>
              <a:rPr kumimoji="0" lang="es-MX" altLang="es-MX" sz="1000" b="0" i="0" u="none" strike="noStrike" cap="none" normalizeH="0" baseline="0">
                <a:ln>
                  <a:noFill/>
                </a:ln>
                <a:solidFill>
                  <a:srgbClr val="A9B7C6"/>
                </a:solidFill>
                <a:effectLst/>
                <a:latin typeface="Arial Unicode MS"/>
              </a:rPr>
              <a:t>)</a:t>
            </a:r>
            <a:br>
              <a:rPr kumimoji="0" lang="es-MX" altLang="es-MX" sz="1000" b="0" i="0" u="none" strike="noStrike" cap="none" normalizeH="0" baseline="0">
                <a:ln>
                  <a:noFill/>
                </a:ln>
                <a:solidFill>
                  <a:srgbClr val="A9B7C6"/>
                </a:solidFill>
                <a:effectLst/>
                <a:latin typeface="Arial Unicode MS"/>
              </a:rPr>
            </a:br>
            <a:r>
              <a:rPr kumimoji="0" lang="es-MX" altLang="es-MX" sz="1000" b="0" i="0" u="none" strike="noStrike" cap="none" normalizeH="0" baseline="0">
                <a:ln>
                  <a:noFill/>
                </a:ln>
                <a:solidFill>
                  <a:srgbClr val="CC7832"/>
                </a:solidFill>
                <a:effectLst/>
                <a:latin typeface="Arial Unicode MS"/>
              </a:rPr>
              <a:t>FROM </a:t>
            </a:r>
            <a:r>
              <a:rPr kumimoji="0" lang="es-MX" altLang="es-MX" sz="1000" b="0" i="0" u="none" strike="noStrike" cap="none" normalizeH="0" baseline="0">
                <a:ln>
                  <a:noFill/>
                </a:ln>
                <a:solidFill>
                  <a:srgbClr val="A9B7C6"/>
                </a:solidFill>
                <a:effectLst/>
                <a:latin typeface="Arial Unicode MS"/>
              </a:rPr>
              <a:t>estudiantes </a:t>
            </a:r>
            <a:r>
              <a:rPr kumimoji="0" lang="es-MX" altLang="es-MX" sz="1000" b="0" i="0" u="none" strike="noStrike" cap="none" normalizeH="0" baseline="0">
                <a:ln>
                  <a:noFill/>
                </a:ln>
                <a:solidFill>
                  <a:srgbClr val="CC7832"/>
                </a:solidFill>
                <a:effectLst/>
                <a:latin typeface="Arial Unicode MS"/>
              </a:rPr>
              <a:t>AS </a:t>
            </a:r>
            <a:r>
              <a:rPr kumimoji="0" lang="es-MX" altLang="es-MX" sz="1000" b="0" i="0" u="none" strike="noStrike" cap="none" normalizeH="0" baseline="0">
                <a:ln>
                  <a:noFill/>
                </a:ln>
                <a:solidFill>
                  <a:srgbClr val="A9B7C6"/>
                </a:solidFill>
                <a:effectLst/>
                <a:latin typeface="Arial Unicode MS"/>
              </a:rPr>
              <a:t>E</a:t>
            </a:r>
            <a:r>
              <a:rPr kumimoji="0" lang="es-MX" altLang="es-MX" sz="1000" b="0" i="0" u="none" strike="noStrike" cap="none" normalizeH="0" baseline="0">
                <a:ln>
                  <a:noFill/>
                </a:ln>
                <a:solidFill>
                  <a:srgbClr val="CC7832"/>
                </a:solidFill>
                <a:effectLst/>
                <a:latin typeface="Arial Unicode MS"/>
              </a:rPr>
              <a:t>;</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 name="Rectángulo 5">
            <a:extLst>
              <a:ext uri="{FF2B5EF4-FFF2-40B4-BE49-F238E27FC236}">
                <a16:creationId xmlns:a16="http://schemas.microsoft.com/office/drawing/2014/main" id="{3FCE4E64-A78A-4D3C-8C60-11CE17DF3CF6}"/>
              </a:ext>
            </a:extLst>
          </p:cNvPr>
          <p:cNvSpPr/>
          <p:nvPr/>
        </p:nvSpPr>
        <p:spPr>
          <a:xfrm>
            <a:off x="834887" y="693915"/>
            <a:ext cx="9409044" cy="2308324"/>
          </a:xfrm>
          <a:prstGeom prst="rect">
            <a:avLst/>
          </a:prstGeom>
        </p:spPr>
        <p:txBody>
          <a:bodyPr wrap="square">
            <a:spAutoFit/>
          </a:bodyPr>
          <a:lstStyle/>
          <a:p>
            <a:r>
              <a:rPr lang="es-MX" dirty="0">
                <a:solidFill>
                  <a:schemeClr val="tx2">
                    <a:lumMod val="50000"/>
                  </a:schemeClr>
                </a:solidFill>
              </a:rPr>
              <a:t>15.Crear una función que permita concatenar 3 cadenas. ○ La función recibe 3 parámetros. ○ Si las cadenas fuesen: </a:t>
            </a:r>
          </a:p>
          <a:p>
            <a:r>
              <a:rPr lang="es-MX" dirty="0"/>
              <a:t>■ Pepito </a:t>
            </a:r>
          </a:p>
          <a:p>
            <a:r>
              <a:rPr lang="es-MX" dirty="0"/>
              <a:t>■ Pep </a:t>
            </a:r>
          </a:p>
          <a:p>
            <a:r>
              <a:rPr lang="es-MX" dirty="0"/>
              <a:t>■ 50 </a:t>
            </a:r>
          </a:p>
          <a:p>
            <a:r>
              <a:rPr lang="es-MX" dirty="0"/>
              <a:t>	○ La salida debería ser: (Pepito), (Pep), (50) </a:t>
            </a:r>
          </a:p>
          <a:p>
            <a:r>
              <a:rPr lang="es-MX" dirty="0"/>
              <a:t>	○ La función creada utilizarlo en una consulta SQL. </a:t>
            </a:r>
          </a:p>
          <a:p>
            <a:r>
              <a:rPr lang="es-MX" dirty="0"/>
              <a:t>		■ Es decir podría mostrar el nombre, apellidos y la edad de los estudiantes.</a:t>
            </a:r>
            <a:endParaRPr lang="es-MX" dirty="0">
              <a:solidFill>
                <a:schemeClr val="tx2">
                  <a:lumMod val="50000"/>
                </a:schemeClr>
              </a:solidFill>
            </a:endParaRPr>
          </a:p>
        </p:txBody>
      </p:sp>
    </p:spTree>
    <p:extLst>
      <p:ext uri="{BB962C8B-B14F-4D97-AF65-F5344CB8AC3E}">
        <p14:creationId xmlns:p14="http://schemas.microsoft.com/office/powerpoint/2010/main" val="406277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EA4E687-BCC7-4F13-A347-05BBFBF2FC42}"/>
              </a:ext>
            </a:extLst>
          </p:cNvPr>
          <p:cNvSpPr>
            <a:spLocks noChangeArrowheads="1"/>
          </p:cNvSpPr>
          <p:nvPr/>
        </p:nvSpPr>
        <p:spPr bwMode="auto">
          <a:xfrm>
            <a:off x="1364973" y="3771251"/>
            <a:ext cx="7566991"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VIEW  </a:t>
            </a:r>
            <a:r>
              <a:rPr kumimoji="0" lang="es-MX" altLang="es-MX" sz="1000" b="0" i="0" u="none" strike="noStrike" cap="none" normalizeH="0" baseline="0" dirty="0">
                <a:ln>
                  <a:noFill/>
                </a:ln>
                <a:solidFill>
                  <a:srgbClr val="A9B7C6"/>
                </a:solidFill>
                <a:effectLst/>
                <a:latin typeface="Arial Unicode MS"/>
              </a:rPr>
              <a:t>ARQUITECTURA_DIA_LIBRE </a:t>
            </a:r>
            <a:r>
              <a:rPr kumimoji="0" lang="es-MX" altLang="es-MX" sz="1000" b="0" i="0" u="none" strike="noStrike" cap="none" normalizeH="0" baseline="0" dirty="0">
                <a:ln>
                  <a:noFill/>
                </a:ln>
                <a:solidFill>
                  <a:srgbClr val="CC7832"/>
                </a:solidFill>
                <a:effectLst/>
                <a:latin typeface="Arial Unicode MS"/>
              </a:rPr>
              <a:t>AS</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SELECT </a:t>
            </a:r>
            <a:r>
              <a:rPr kumimoji="0" lang="es-MX" altLang="es-MX" sz="1000" b="0" i="1" u="none" strike="noStrike" cap="none" normalizeH="0" baseline="0" dirty="0">
                <a:ln>
                  <a:noFill/>
                </a:ln>
                <a:solidFill>
                  <a:srgbClr val="FFC66D"/>
                </a:solidFill>
                <a:effectLst/>
                <a:latin typeface="Arial Unicode MS"/>
              </a:rPr>
              <a:t>CONCAT</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nombres</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apellidos</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FULLNAME</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edad</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EDAD</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gestion</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GESTION</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CASE</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WHEN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gestion</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2021 </a:t>
            </a:r>
            <a:r>
              <a:rPr kumimoji="0" lang="es-MX" altLang="es-MX" sz="1000" b="0" i="0" u="none" strike="noStrike" cap="none" normalizeH="0" baseline="0" dirty="0">
                <a:ln>
                  <a:noFill/>
                </a:ln>
                <a:solidFill>
                  <a:srgbClr val="CC7832"/>
                </a:solidFill>
                <a:effectLst/>
                <a:latin typeface="Arial Unicode MS"/>
              </a:rPr>
              <a:t>AND </a:t>
            </a:r>
            <a:r>
              <a:rPr kumimoji="0" lang="es-MX" altLang="es-MX" sz="1000" b="0" i="0" u="none" strike="noStrike" cap="none" normalizeH="0" baseline="0" dirty="0" err="1">
                <a:ln>
                  <a:noFill/>
                </a:ln>
                <a:solidFill>
                  <a:srgbClr val="A9B7C6"/>
                </a:solidFill>
                <a:effectLst/>
                <a:latin typeface="Arial Unicode MS"/>
              </a:rPr>
              <a:t>M.</a:t>
            </a:r>
            <a:r>
              <a:rPr kumimoji="0" lang="es-MX" altLang="es-MX" sz="1000" b="0" i="0" u="none" strike="noStrike" cap="none" normalizeH="0" baseline="0" dirty="0" err="1">
                <a:ln>
                  <a:noFill/>
                </a:ln>
                <a:solidFill>
                  <a:srgbClr val="9876AA"/>
                </a:solidFill>
                <a:effectLst/>
                <a:latin typeface="Arial Unicode MS"/>
              </a:rPr>
              <a:t>cod_mat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'ARQ-101' </a:t>
            </a:r>
            <a:r>
              <a:rPr kumimoji="0" lang="es-MX" altLang="es-MX" sz="1000" b="0" i="0" u="none" strike="noStrike" cap="none" normalizeH="0" baseline="0" dirty="0">
                <a:ln>
                  <a:noFill/>
                </a:ln>
                <a:solidFill>
                  <a:srgbClr val="CC7832"/>
                </a:solidFill>
                <a:effectLst/>
                <a:latin typeface="Arial Unicode MS"/>
              </a:rPr>
              <a:t>THEN </a:t>
            </a:r>
            <a:r>
              <a:rPr kumimoji="0" lang="es-MX" altLang="es-MX" sz="1000" b="0" i="0" u="none" strike="noStrike" cap="none" normalizeH="0" baseline="0" dirty="0">
                <a:ln>
                  <a:noFill/>
                </a:ln>
                <a:solidFill>
                  <a:srgbClr val="6A8759"/>
                </a:solidFill>
                <a:effectLst/>
                <a:latin typeface="Arial Unicode MS"/>
              </a:rPr>
              <a:t>'LIBRE'</a:t>
            </a:r>
            <a:br>
              <a:rPr kumimoji="0" lang="es-MX" altLang="es-MX" sz="1000" b="0" i="0" u="none" strike="noStrike" cap="none" normalizeH="0" baseline="0" dirty="0">
                <a:ln>
                  <a:noFill/>
                </a:ln>
                <a:solidFill>
                  <a:srgbClr val="6A8759"/>
                </a:solidFill>
                <a:effectLst/>
                <a:latin typeface="Arial Unicode MS"/>
              </a:rPr>
            </a:br>
            <a:r>
              <a:rPr kumimoji="0" lang="es-MX" altLang="es-MX" sz="1000" b="0" i="0" u="none" strike="noStrike" cap="none" normalizeH="0" baseline="0" dirty="0">
                <a:ln>
                  <a:noFill/>
                </a:ln>
                <a:solidFill>
                  <a:srgbClr val="6A8759"/>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ELSE </a:t>
            </a:r>
            <a:r>
              <a:rPr kumimoji="0" lang="es-MX" altLang="es-MX" sz="1000" b="0" i="0" u="none" strike="noStrike" cap="none" normalizeH="0" baseline="0" dirty="0">
                <a:ln>
                  <a:noFill/>
                </a:ln>
                <a:solidFill>
                  <a:srgbClr val="6A8759"/>
                </a:solidFill>
                <a:effectLst/>
                <a:latin typeface="Arial Unicode MS"/>
              </a:rPr>
              <a:t>'NO LIBRE'</a:t>
            </a:r>
            <a:br>
              <a:rPr kumimoji="0" lang="es-MX" altLang="es-MX" sz="1000" b="0" i="0" u="none" strike="noStrike" cap="none" normalizeH="0" baseline="0" dirty="0">
                <a:ln>
                  <a:noFill/>
                </a:ln>
                <a:solidFill>
                  <a:srgbClr val="6A8759"/>
                </a:solidFill>
                <a:effectLst/>
                <a:latin typeface="Arial Unicode MS"/>
              </a:rPr>
            </a:br>
            <a:r>
              <a:rPr kumimoji="0" lang="es-MX" altLang="es-MX" sz="1000" b="0" i="0" u="none" strike="noStrike" cap="none" normalizeH="0" baseline="0" dirty="0">
                <a:ln>
                  <a:noFill/>
                </a:ln>
                <a:solidFill>
                  <a:srgbClr val="6A8759"/>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END</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DIA_LIBRE</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FROM </a:t>
            </a:r>
            <a:r>
              <a:rPr kumimoji="0" lang="es-MX" altLang="es-MX" sz="1000" b="0" i="0" u="none" strike="noStrike" cap="none" normalizeH="0" baseline="0" dirty="0">
                <a:ln>
                  <a:noFill/>
                </a:ln>
                <a:solidFill>
                  <a:srgbClr val="A9B7C6"/>
                </a:solidFill>
                <a:effectLst/>
                <a:latin typeface="Arial Unicode MS"/>
              </a:rPr>
              <a:t>estudiantes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E</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INNER JOIN </a:t>
            </a:r>
            <a:r>
              <a:rPr kumimoji="0" lang="es-MX" altLang="es-MX" sz="1000" b="0" i="0" u="none" strike="noStrike" cap="none" normalizeH="0" baseline="0" dirty="0" err="1">
                <a:ln>
                  <a:noFill/>
                </a:ln>
                <a:solidFill>
                  <a:srgbClr val="A9B7C6"/>
                </a:solidFill>
                <a:effectLst/>
                <a:latin typeface="Arial Unicode MS"/>
              </a:rPr>
              <a:t>inscripcion</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I </a:t>
            </a:r>
            <a:r>
              <a:rPr kumimoji="0" lang="es-MX" altLang="es-MX" sz="1000" b="0" i="0" u="none" strike="noStrike" cap="none" normalizeH="0" baseline="0" dirty="0" err="1">
                <a:ln>
                  <a:noFill/>
                </a:ln>
                <a:solidFill>
                  <a:srgbClr val="CC7832"/>
                </a:solidFill>
                <a:effectLst/>
                <a:latin typeface="Arial Unicode MS"/>
              </a:rPr>
              <a:t>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id_est</a:t>
            </a:r>
            <a:br>
              <a:rPr kumimoji="0" lang="es-MX" altLang="es-MX" sz="1000" b="0" i="0" u="none" strike="noStrike" cap="none" normalizeH="0" baseline="0" dirty="0">
                <a:ln>
                  <a:noFill/>
                </a:ln>
                <a:solidFill>
                  <a:srgbClr val="9876AA"/>
                </a:solidFill>
                <a:effectLst/>
                <a:latin typeface="Arial Unicode MS"/>
              </a:rPr>
            </a:b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INNER JOIN </a:t>
            </a:r>
            <a:r>
              <a:rPr kumimoji="0" lang="es-MX" altLang="es-MX" sz="1000" b="0" i="0" u="none" strike="noStrike" cap="none" normalizeH="0" baseline="0" dirty="0">
                <a:ln>
                  <a:noFill/>
                </a:ln>
                <a:solidFill>
                  <a:srgbClr val="A9B7C6"/>
                </a:solidFill>
                <a:effectLst/>
                <a:latin typeface="Arial Unicode MS"/>
              </a:rPr>
              <a:t>materias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M </a:t>
            </a:r>
            <a:r>
              <a:rPr kumimoji="0" lang="es-MX" altLang="es-MX" sz="1000" b="0" i="0" u="none" strike="noStrike" cap="none" normalizeH="0" baseline="0" dirty="0" err="1">
                <a:ln>
                  <a:noFill/>
                </a:ln>
                <a:solidFill>
                  <a:srgbClr val="CC7832"/>
                </a:solidFill>
                <a:effectLst/>
                <a:latin typeface="Arial Unicode MS"/>
              </a:rPr>
              <a:t>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M.</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SELECT </a:t>
            </a:r>
            <a:r>
              <a:rPr kumimoji="0" lang="es-MX" altLang="es-MX" sz="1000" b="0" i="0" u="none" strike="noStrike" cap="none" normalizeH="0" baseline="0" dirty="0">
                <a:ln>
                  <a:noFill/>
                </a:ln>
                <a:solidFill>
                  <a:srgbClr val="FFC66D"/>
                </a:solidFill>
                <a:effectLst/>
                <a:latin typeface="Arial Unicode MS"/>
              </a:rPr>
              <a:t>*</a:t>
            </a:r>
            <a:br>
              <a:rPr kumimoji="0" lang="es-MX" altLang="es-MX" sz="1000" b="0" i="0" u="none" strike="noStrike" cap="none" normalizeH="0" baseline="0" dirty="0">
                <a:ln>
                  <a:noFill/>
                </a:ln>
                <a:solidFill>
                  <a:srgbClr val="FFC66D"/>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FROM </a:t>
            </a:r>
            <a:r>
              <a:rPr kumimoji="0" lang="es-MX" altLang="es-MX" sz="1000" b="0" i="0" u="none" strike="noStrike" cap="none" normalizeH="0" baseline="0" dirty="0">
                <a:ln>
                  <a:noFill/>
                </a:ln>
                <a:solidFill>
                  <a:srgbClr val="A9B7C6"/>
                </a:solidFill>
                <a:effectLst/>
                <a:latin typeface="Arial Unicode MS"/>
              </a:rPr>
              <a:t>ARQUITECTURA_DIA_LIBRE</a:t>
            </a:r>
            <a:r>
              <a:rPr kumimoji="0" lang="es-MX" altLang="es-MX" sz="1000" b="0" i="0" u="none" strike="noStrike" cap="none" normalizeH="0" baseline="0" dirty="0">
                <a:ln>
                  <a:noFill/>
                </a:ln>
                <a:solidFill>
                  <a:srgbClr val="CC7832"/>
                </a:solidFill>
                <a:effectLst/>
                <a:latin typeface="Arial Unicode MS"/>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Rectángulo 5">
            <a:extLst>
              <a:ext uri="{FF2B5EF4-FFF2-40B4-BE49-F238E27FC236}">
                <a16:creationId xmlns:a16="http://schemas.microsoft.com/office/drawing/2014/main" id="{4027B6FD-55F2-4281-AEF9-425F92440AC1}"/>
              </a:ext>
            </a:extLst>
          </p:cNvPr>
          <p:cNvSpPr/>
          <p:nvPr/>
        </p:nvSpPr>
        <p:spPr>
          <a:xfrm>
            <a:off x="569843" y="354931"/>
            <a:ext cx="9409044" cy="3416320"/>
          </a:xfrm>
          <a:prstGeom prst="rect">
            <a:avLst/>
          </a:prstGeom>
        </p:spPr>
        <p:txBody>
          <a:bodyPr wrap="square">
            <a:spAutoFit/>
          </a:bodyPr>
          <a:lstStyle/>
          <a:p>
            <a:r>
              <a:rPr lang="es-MX" dirty="0">
                <a:solidFill>
                  <a:schemeClr val="tx2">
                    <a:lumMod val="50000"/>
                  </a:schemeClr>
                </a:solidFill>
              </a:rPr>
              <a:t>16.Crear la siguiente VISTA: </a:t>
            </a:r>
          </a:p>
          <a:p>
            <a:r>
              <a:rPr lang="es-MX" dirty="0"/>
              <a:t>○ La vista deberá llamarse ARQUITECTURA_DIA_LIBRE </a:t>
            </a:r>
          </a:p>
          <a:p>
            <a:r>
              <a:rPr lang="es-MX" dirty="0"/>
              <a:t>○ El día viernes tendrán libre los estudiantes de la carrera de ARQUITECTURA debido a su aniversario </a:t>
            </a:r>
          </a:p>
          <a:p>
            <a:pPr lvl="1"/>
            <a:r>
              <a:rPr lang="es-MX" dirty="0"/>
              <a:t>■ Este permiso es solo para aquellos estudiantes inscritos en el año 2021. </a:t>
            </a:r>
          </a:p>
          <a:p>
            <a:pPr lvl="1"/>
            <a:r>
              <a:rPr lang="es-MX" dirty="0"/>
              <a:t>■ La vista deberá tener los siguientes campos. </a:t>
            </a:r>
          </a:p>
          <a:p>
            <a:pPr lvl="2"/>
            <a:r>
              <a:rPr lang="es-MX" dirty="0"/>
              <a:t>1. Nombres y apellidos concatenados = FULLNAME </a:t>
            </a:r>
          </a:p>
          <a:p>
            <a:pPr lvl="2"/>
            <a:r>
              <a:rPr lang="es-MX" dirty="0"/>
              <a:t>2. La edad del estudiante = EDAD </a:t>
            </a:r>
          </a:p>
          <a:p>
            <a:pPr lvl="2"/>
            <a:r>
              <a:rPr lang="es-MX" dirty="0"/>
              <a:t>3. El año de inscripción = GESTION </a:t>
            </a:r>
          </a:p>
          <a:p>
            <a:pPr lvl="2"/>
            <a:r>
              <a:rPr lang="es-MX" dirty="0"/>
              <a:t>4. Generar una columna de nombre DIA_LIBRE </a:t>
            </a:r>
          </a:p>
          <a:p>
            <a:pPr lvl="3"/>
            <a:r>
              <a:rPr lang="es-MX" dirty="0"/>
              <a:t>a. Si tiene libre mostrar LIBRE </a:t>
            </a:r>
          </a:p>
          <a:p>
            <a:pPr lvl="2"/>
            <a:r>
              <a:rPr lang="es-MX" dirty="0"/>
              <a:t>	b. Caso contrario mostrar NO LIBRE.</a:t>
            </a:r>
            <a:endParaRPr lang="es-MX" dirty="0">
              <a:solidFill>
                <a:schemeClr val="tx2">
                  <a:lumMod val="50000"/>
                </a:schemeClr>
              </a:solidFill>
            </a:endParaRPr>
          </a:p>
        </p:txBody>
      </p:sp>
    </p:spTree>
    <p:extLst>
      <p:ext uri="{BB962C8B-B14F-4D97-AF65-F5344CB8AC3E}">
        <p14:creationId xmlns:p14="http://schemas.microsoft.com/office/powerpoint/2010/main" val="1194748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312317C-5943-4990-A039-4CAD8863D5EC}"/>
              </a:ext>
            </a:extLst>
          </p:cNvPr>
          <p:cNvSpPr>
            <a:spLocks noChangeArrowheads="1"/>
          </p:cNvSpPr>
          <p:nvPr/>
        </p:nvSpPr>
        <p:spPr bwMode="auto">
          <a:xfrm>
            <a:off x="3326295" y="1442764"/>
            <a:ext cx="5287617"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TABLE </a:t>
            </a:r>
            <a:r>
              <a:rPr kumimoji="0" lang="es-MX" altLang="es-MX" sz="1000" b="0" i="0" u="none" strike="noStrike" cap="none" normalizeH="0" baseline="0" dirty="0">
                <a:ln>
                  <a:noFill/>
                </a:ln>
                <a:solidFill>
                  <a:srgbClr val="A9B7C6"/>
                </a:solidFill>
                <a:effectLst/>
                <a:latin typeface="Arial Unicode MS"/>
              </a:rPr>
              <a:t>Universidad</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id_universidad</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 AUTO_INCREMENT PRIMARY KEY,</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nombre_uni</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id_ins</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FOREIGN KEY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9876AA"/>
                </a:solidFill>
                <a:effectLst/>
                <a:latin typeface="Arial Unicode MS"/>
              </a:rPr>
              <a:t>id_ins</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REFERENCES </a:t>
            </a:r>
            <a:r>
              <a:rPr kumimoji="0" lang="es-MX" altLang="es-MX" sz="1000" b="0" i="0" u="none" strike="noStrike" cap="none" normalizeH="0" baseline="0" dirty="0" err="1">
                <a:ln>
                  <a:noFill/>
                </a:ln>
                <a:solidFill>
                  <a:srgbClr val="A9B7C6"/>
                </a:solidFill>
                <a:effectLst/>
                <a:latin typeface="Arial Unicode MS"/>
              </a:rPr>
              <a:t>inscripcion</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9876AA"/>
                </a:solidFill>
                <a:effectLst/>
                <a:latin typeface="Arial Unicode MS"/>
              </a:rPr>
              <a:t>id_ins</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INSERT INTO </a:t>
            </a:r>
            <a:r>
              <a:rPr kumimoji="0" lang="es-MX" altLang="es-MX" sz="1000" b="0" i="0" u="none" strike="noStrike" cap="none" normalizeH="0" baseline="0" dirty="0">
                <a:ln>
                  <a:noFill/>
                </a:ln>
                <a:solidFill>
                  <a:srgbClr val="A9B7C6"/>
                </a:solidFill>
                <a:effectLst/>
                <a:latin typeface="Arial Unicode MS"/>
              </a:rPr>
              <a:t>Universidad(</a:t>
            </a:r>
            <a:r>
              <a:rPr kumimoji="0" lang="es-MX" altLang="es-MX" sz="1000" b="0" i="0" u="none" strike="noStrike" cap="none" normalizeH="0" baseline="0" dirty="0" err="1">
                <a:ln>
                  <a:noFill/>
                </a:ln>
                <a:solidFill>
                  <a:srgbClr val="9876AA"/>
                </a:solidFill>
                <a:effectLst/>
                <a:latin typeface="Arial Unicode MS"/>
              </a:rPr>
              <a:t>nombre_uni</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id_ins</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VALUES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'UNIFRANZ'</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'UNIFRANZ'</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2</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'UNIFRANZ'</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3</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'UNIFRANZ'</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4</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'UNIFRANZ'</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5</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'UNIFRANZ'</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6</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'UNIVALLE'</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7</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'UNIVALLE'</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8</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OR REPLACE VIEW </a:t>
            </a:r>
            <a:r>
              <a:rPr kumimoji="0" lang="es-MX" altLang="es-MX" sz="1000" b="0" i="0" u="none" strike="noStrike" cap="none" normalizeH="0" baseline="0" dirty="0">
                <a:ln>
                  <a:noFill/>
                </a:ln>
                <a:solidFill>
                  <a:srgbClr val="A9B7C6"/>
                </a:solidFill>
                <a:effectLst/>
                <a:latin typeface="Arial Unicode MS"/>
              </a:rPr>
              <a:t>PARALELO_DBA_I </a:t>
            </a:r>
            <a:r>
              <a:rPr kumimoji="0" lang="es-MX" altLang="es-MX" sz="1000" b="0" i="0" u="none" strike="noStrike" cap="none" normalizeH="0" baseline="0" dirty="0">
                <a:ln>
                  <a:noFill/>
                </a:ln>
                <a:solidFill>
                  <a:srgbClr val="CC7832"/>
                </a:solidFill>
                <a:effectLst/>
                <a:latin typeface="Arial Unicode MS"/>
              </a:rPr>
              <a:t>AS</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SELECT </a:t>
            </a:r>
            <a:r>
              <a:rPr kumimoji="0" lang="es-MX" altLang="es-MX" sz="1000" b="0" i="1" u="none" strike="noStrike" cap="none" normalizeH="0" baseline="0" dirty="0">
                <a:ln>
                  <a:noFill/>
                </a:ln>
                <a:solidFill>
                  <a:srgbClr val="FFC66D"/>
                </a:solidFill>
                <a:effectLst/>
                <a:latin typeface="Arial Unicode MS"/>
              </a:rPr>
              <a:t>CONCAT</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nombres</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apellidos</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FULLNAME</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edad</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EDAD</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gestion</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GESTION</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U.</a:t>
            </a:r>
            <a:r>
              <a:rPr kumimoji="0" lang="es-MX" altLang="es-MX" sz="1000" b="0" i="0" u="none" strike="noStrike" cap="none" normalizeH="0" baseline="0" dirty="0" err="1">
                <a:ln>
                  <a:noFill/>
                </a:ln>
                <a:solidFill>
                  <a:srgbClr val="9876AA"/>
                </a:solidFill>
                <a:effectLst/>
                <a:latin typeface="Arial Unicode MS"/>
              </a:rPr>
              <a:t>nombre_uni</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NOMBRE_UNIVESIDAD</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FROM </a:t>
            </a:r>
            <a:r>
              <a:rPr kumimoji="0" lang="es-MX" altLang="es-MX" sz="1000" b="0" i="0" u="none" strike="noStrike" cap="none" normalizeH="0" baseline="0" dirty="0">
                <a:ln>
                  <a:noFill/>
                </a:ln>
                <a:solidFill>
                  <a:srgbClr val="A9B7C6"/>
                </a:solidFill>
                <a:effectLst/>
                <a:latin typeface="Arial Unicode MS"/>
              </a:rPr>
              <a:t>estudiantes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E</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INNER JOIN </a:t>
            </a:r>
            <a:r>
              <a:rPr kumimoji="0" lang="es-MX" altLang="es-MX" sz="1000" b="0" i="0" u="none" strike="noStrike" cap="none" normalizeH="0" baseline="0" dirty="0" err="1">
                <a:ln>
                  <a:noFill/>
                </a:ln>
                <a:solidFill>
                  <a:srgbClr val="A9B7C6"/>
                </a:solidFill>
                <a:effectLst/>
                <a:latin typeface="Arial Unicode MS"/>
              </a:rPr>
              <a:t>inscripcion</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I </a:t>
            </a:r>
            <a:r>
              <a:rPr kumimoji="0" lang="es-MX" altLang="es-MX" sz="1000" b="0" i="0" u="none" strike="noStrike" cap="none" normalizeH="0" baseline="0" dirty="0" err="1">
                <a:ln>
                  <a:noFill/>
                </a:ln>
                <a:solidFill>
                  <a:srgbClr val="CC7832"/>
                </a:solidFill>
                <a:effectLst/>
                <a:latin typeface="Arial Unicode MS"/>
              </a:rPr>
              <a:t>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E.</a:t>
            </a:r>
            <a:r>
              <a:rPr kumimoji="0" lang="es-MX" altLang="es-MX" sz="1000" b="0" i="0" u="none" strike="noStrike" cap="none" normalizeH="0" baseline="0" dirty="0" err="1">
                <a:ln>
                  <a:noFill/>
                </a:ln>
                <a:solidFill>
                  <a:srgbClr val="9876AA"/>
                </a:solidFill>
                <a:effectLst/>
                <a:latin typeface="Arial Unicode MS"/>
              </a:rPr>
              <a:t>id_est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id_est</a:t>
            </a:r>
            <a:br>
              <a:rPr kumimoji="0" lang="es-MX" altLang="es-MX" sz="1000" b="0" i="0" u="none" strike="noStrike" cap="none" normalizeH="0" baseline="0" dirty="0">
                <a:ln>
                  <a:noFill/>
                </a:ln>
                <a:solidFill>
                  <a:srgbClr val="9876AA"/>
                </a:solidFill>
                <a:effectLst/>
                <a:latin typeface="Arial Unicode MS"/>
              </a:rPr>
            </a:b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INNER JOIN </a:t>
            </a:r>
            <a:r>
              <a:rPr kumimoji="0" lang="es-MX" altLang="es-MX" sz="1000" b="0" i="0" u="none" strike="noStrike" cap="none" normalizeH="0" baseline="0" dirty="0">
                <a:ln>
                  <a:noFill/>
                </a:ln>
                <a:solidFill>
                  <a:srgbClr val="A9B7C6"/>
                </a:solidFill>
                <a:effectLst/>
                <a:latin typeface="Arial Unicode MS"/>
              </a:rPr>
              <a:t>materias </a:t>
            </a:r>
            <a:r>
              <a:rPr kumimoji="0" lang="es-MX" altLang="es-MX" sz="1000" b="0" i="0" u="none" strike="noStrike" cap="none" normalizeH="0" baseline="0" dirty="0">
                <a:ln>
                  <a:noFill/>
                </a:ln>
                <a:solidFill>
                  <a:srgbClr val="CC7832"/>
                </a:solidFill>
                <a:effectLst/>
                <a:latin typeface="Arial Unicode MS"/>
              </a:rPr>
              <a:t>AS </a:t>
            </a:r>
            <a:r>
              <a:rPr kumimoji="0" lang="es-MX" altLang="es-MX" sz="1000" b="0" i="0" u="none" strike="noStrike" cap="none" normalizeH="0" baseline="0" dirty="0">
                <a:ln>
                  <a:noFill/>
                </a:ln>
                <a:solidFill>
                  <a:srgbClr val="A9B7C6"/>
                </a:solidFill>
                <a:effectLst/>
                <a:latin typeface="Arial Unicode MS"/>
              </a:rPr>
              <a:t>M </a:t>
            </a:r>
            <a:r>
              <a:rPr kumimoji="0" lang="es-MX" altLang="es-MX" sz="1000" b="0" i="0" u="none" strike="noStrike" cap="none" normalizeH="0" baseline="0" dirty="0" err="1">
                <a:ln>
                  <a:noFill/>
                </a:ln>
                <a:solidFill>
                  <a:srgbClr val="CC7832"/>
                </a:solidFill>
                <a:effectLst/>
                <a:latin typeface="Arial Unicode MS"/>
              </a:rPr>
              <a:t>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id_mat</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M.</a:t>
            </a:r>
            <a:r>
              <a:rPr kumimoji="0" lang="es-MX" altLang="es-MX" sz="1000" b="0" i="0" u="none" strike="noStrike" cap="none" normalizeH="0" baseline="0" dirty="0" err="1">
                <a:ln>
                  <a:noFill/>
                </a:ln>
                <a:solidFill>
                  <a:srgbClr val="9876AA"/>
                </a:solidFill>
                <a:effectLst/>
                <a:latin typeface="Arial Unicode MS"/>
              </a:rPr>
              <a:t>id_mat</a:t>
            </a:r>
            <a:br>
              <a:rPr kumimoji="0" lang="es-MX" altLang="es-MX" sz="1000" b="0" i="0" u="none" strike="noStrike" cap="none" normalizeH="0" baseline="0" dirty="0">
                <a:ln>
                  <a:noFill/>
                </a:ln>
                <a:solidFill>
                  <a:srgbClr val="9876AA"/>
                </a:solidFill>
                <a:effectLst/>
                <a:latin typeface="Arial Unicode MS"/>
              </a:rPr>
            </a:b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INNER JOIN </a:t>
            </a:r>
            <a:r>
              <a:rPr kumimoji="0" lang="es-MX" altLang="es-MX" sz="1000" b="0" i="0" u="none" strike="noStrike" cap="none" normalizeH="0" baseline="0" dirty="0">
                <a:ln>
                  <a:noFill/>
                </a:ln>
                <a:solidFill>
                  <a:srgbClr val="A9B7C6"/>
                </a:solidFill>
                <a:effectLst/>
                <a:latin typeface="Arial Unicode MS"/>
              </a:rPr>
              <a:t>Universidad U </a:t>
            </a:r>
            <a:r>
              <a:rPr kumimoji="0" lang="es-MX" altLang="es-MX" sz="1000" b="0" i="0" u="none" strike="noStrike" cap="none" normalizeH="0" baseline="0" dirty="0" err="1">
                <a:ln>
                  <a:noFill/>
                </a:ln>
                <a:solidFill>
                  <a:srgbClr val="CC7832"/>
                </a:solidFill>
                <a:effectLst/>
                <a:latin typeface="Arial Unicode MS"/>
              </a:rPr>
              <a:t>on</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I.</a:t>
            </a:r>
            <a:r>
              <a:rPr kumimoji="0" lang="es-MX" altLang="es-MX" sz="1000" b="0" i="0" u="none" strike="noStrike" cap="none" normalizeH="0" baseline="0" dirty="0" err="1">
                <a:ln>
                  <a:noFill/>
                </a:ln>
                <a:solidFill>
                  <a:srgbClr val="9876AA"/>
                </a:solidFill>
                <a:effectLst/>
                <a:latin typeface="Arial Unicode MS"/>
              </a:rPr>
              <a:t>id_ins</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A9B7C6"/>
                </a:solidFill>
                <a:effectLst/>
                <a:latin typeface="Arial Unicode MS"/>
              </a:rPr>
              <a:t>U.</a:t>
            </a:r>
            <a:r>
              <a:rPr kumimoji="0" lang="es-MX" altLang="es-MX" sz="1000" b="0" i="0" u="none" strike="noStrike" cap="none" normalizeH="0" baseline="0" dirty="0" err="1">
                <a:ln>
                  <a:noFill/>
                </a:ln>
                <a:solidFill>
                  <a:srgbClr val="9876AA"/>
                </a:solidFill>
                <a:effectLst/>
                <a:latin typeface="Arial Unicode MS"/>
              </a:rPr>
              <a:t>id_ins</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SELECT </a:t>
            </a:r>
            <a:r>
              <a:rPr kumimoji="0" lang="es-MX" altLang="es-MX" sz="1000" b="0" i="0" u="none" strike="noStrike" cap="none" normalizeH="0" baseline="0" dirty="0">
                <a:ln>
                  <a:noFill/>
                </a:ln>
                <a:solidFill>
                  <a:srgbClr val="FFC66D"/>
                </a:solidFill>
                <a:effectLst/>
                <a:latin typeface="Arial Unicode MS"/>
              </a:rPr>
              <a:t>*</a:t>
            </a:r>
            <a:br>
              <a:rPr kumimoji="0" lang="es-MX" altLang="es-MX" sz="1000" b="0" i="0" u="none" strike="noStrike" cap="none" normalizeH="0" baseline="0" dirty="0">
                <a:ln>
                  <a:noFill/>
                </a:ln>
                <a:solidFill>
                  <a:srgbClr val="FFC66D"/>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FROM </a:t>
            </a:r>
            <a:r>
              <a:rPr kumimoji="0" lang="es-MX" altLang="es-MX" sz="1000" b="0" i="0" u="none" strike="noStrike" cap="none" normalizeH="0" baseline="0" dirty="0">
                <a:ln>
                  <a:noFill/>
                </a:ln>
                <a:solidFill>
                  <a:srgbClr val="A9B7C6"/>
                </a:solidFill>
                <a:effectLst/>
                <a:latin typeface="Arial Unicode MS"/>
              </a:rPr>
              <a:t>PARALELO_DBA_I</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WHERE </a:t>
            </a:r>
            <a:r>
              <a:rPr kumimoji="0" lang="es-MX" altLang="es-MX" sz="1000" b="0" i="0" u="none" strike="noStrike" cap="none" normalizeH="0" baseline="0" dirty="0">
                <a:ln>
                  <a:noFill/>
                </a:ln>
                <a:solidFill>
                  <a:srgbClr val="9876AA"/>
                </a:solidFill>
                <a:effectLst/>
                <a:latin typeface="Arial Unicode MS"/>
              </a:rPr>
              <a:t>NOMBRE_UNIVESIDAD </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'UNIVALLE'</a:t>
            </a:r>
            <a:r>
              <a:rPr kumimoji="0" lang="es-MX" altLang="es-MX" sz="1000" b="0" i="0" u="none" strike="noStrike" cap="none" normalizeH="0" baseline="0" dirty="0">
                <a:ln>
                  <a:noFill/>
                </a:ln>
                <a:solidFill>
                  <a:srgbClr val="CC7832"/>
                </a:solidFill>
                <a:effectLst/>
                <a:latin typeface="Arial Unicode MS"/>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Rectángulo 5">
            <a:extLst>
              <a:ext uri="{FF2B5EF4-FFF2-40B4-BE49-F238E27FC236}">
                <a16:creationId xmlns:a16="http://schemas.microsoft.com/office/drawing/2014/main" id="{64F0248B-139D-4342-863B-76935163B063}"/>
              </a:ext>
            </a:extLst>
          </p:cNvPr>
          <p:cNvSpPr/>
          <p:nvPr/>
        </p:nvSpPr>
        <p:spPr>
          <a:xfrm>
            <a:off x="609601" y="471538"/>
            <a:ext cx="9409044" cy="1200329"/>
          </a:xfrm>
          <a:prstGeom prst="rect">
            <a:avLst/>
          </a:prstGeom>
        </p:spPr>
        <p:txBody>
          <a:bodyPr wrap="square">
            <a:spAutoFit/>
          </a:bodyPr>
          <a:lstStyle/>
          <a:p>
            <a:r>
              <a:rPr lang="es-MX" dirty="0">
                <a:solidFill>
                  <a:schemeClr val="tx2">
                    <a:lumMod val="50000"/>
                  </a:schemeClr>
                </a:solidFill>
              </a:rPr>
              <a:t>17. Crear la siguiente VISTA: </a:t>
            </a:r>
          </a:p>
          <a:p>
            <a:r>
              <a:rPr lang="es-MX" dirty="0"/>
              <a:t>○ Agregar una tabla cualquiera al modelo de base de datos. </a:t>
            </a:r>
          </a:p>
          <a:p>
            <a:r>
              <a:rPr lang="es-MX" dirty="0"/>
              <a:t>○ Después generar una vista que maneje las 4 tablas ■ La vista deberá llamarse PARALELO_DBA_I</a:t>
            </a:r>
            <a:endParaRPr lang="es-MX" dirty="0">
              <a:solidFill>
                <a:schemeClr val="tx2">
                  <a:lumMod val="50000"/>
                </a:schemeClr>
              </a:solidFill>
            </a:endParaRPr>
          </a:p>
        </p:txBody>
      </p:sp>
    </p:spTree>
    <p:extLst>
      <p:ext uri="{BB962C8B-B14F-4D97-AF65-F5344CB8AC3E}">
        <p14:creationId xmlns:p14="http://schemas.microsoft.com/office/powerpoint/2010/main" val="3783489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94;p78">
            <a:extLst>
              <a:ext uri="{FF2B5EF4-FFF2-40B4-BE49-F238E27FC236}">
                <a16:creationId xmlns:a16="http://schemas.microsoft.com/office/drawing/2014/main" id="{F7A31A04-FF25-434B-9B2D-166AA0E1C332}"/>
              </a:ext>
            </a:extLst>
          </p:cNvPr>
          <p:cNvSpPr txBox="1">
            <a:spLocks noGrp="1"/>
          </p:cNvSpPr>
          <p:nvPr/>
        </p:nvSpPr>
        <p:spPr>
          <a:xfrm>
            <a:off x="2437578" y="2192387"/>
            <a:ext cx="7660578" cy="19687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ldrich"/>
              <a:buNone/>
              <a:defRPr sz="7000" b="1" i="0" u="none" strike="noStrike" cap="none">
                <a:solidFill>
                  <a:schemeClr val="dk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800"/>
              <a:buFont typeface="Aldrich"/>
              <a:buNone/>
              <a:defRPr sz="2800" b="1"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800"/>
              <a:buFont typeface="Aldrich"/>
              <a:buNone/>
              <a:defRPr sz="2800" b="1"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800"/>
              <a:buFont typeface="Aldrich"/>
              <a:buNone/>
              <a:defRPr sz="2800" b="1"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800"/>
              <a:buFont typeface="Aldrich"/>
              <a:buNone/>
              <a:defRPr sz="2800" b="1"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800"/>
              <a:buFont typeface="Aldrich"/>
              <a:buNone/>
              <a:defRPr sz="2800" b="1"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800"/>
              <a:buFont typeface="Aldrich"/>
              <a:buNone/>
              <a:defRPr sz="2800" b="1"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800"/>
              <a:buFont typeface="Aldrich"/>
              <a:buNone/>
              <a:defRPr sz="2800" b="1"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800"/>
              <a:buFont typeface="Aldrich"/>
              <a:buNone/>
              <a:defRPr sz="2800" b="1" i="0" u="none" strike="noStrike" cap="none">
                <a:solidFill>
                  <a:schemeClr val="lt1"/>
                </a:solidFill>
                <a:latin typeface="Aldrich"/>
                <a:ea typeface="Aldrich"/>
                <a:cs typeface="Aldrich"/>
                <a:sym typeface="Aldrich"/>
              </a:defRPr>
            </a:lvl9pPr>
          </a:lstStyle>
          <a:p>
            <a:pPr marL="0" lvl="0" indent="0" algn="l" rtl="0">
              <a:spcBef>
                <a:spcPts val="0"/>
              </a:spcBef>
              <a:spcAft>
                <a:spcPts val="0"/>
              </a:spcAft>
              <a:buNone/>
            </a:pPr>
            <a:r>
              <a:rPr lang="en" sz="13800" dirty="0">
                <a:solidFill>
                  <a:schemeClr val="tx2">
                    <a:lumMod val="50000"/>
                  </a:schemeClr>
                </a:solidFill>
              </a:rPr>
              <a:t>THANKS!</a:t>
            </a:r>
            <a:endParaRPr sz="13800" dirty="0">
              <a:solidFill>
                <a:schemeClr val="tx2">
                  <a:lumMod val="50000"/>
                </a:schemeClr>
              </a:solidFill>
            </a:endParaRPr>
          </a:p>
        </p:txBody>
      </p:sp>
    </p:spTree>
    <p:extLst>
      <p:ext uri="{BB962C8B-B14F-4D97-AF65-F5344CB8AC3E}">
        <p14:creationId xmlns:p14="http://schemas.microsoft.com/office/powerpoint/2010/main" val="12781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787D706-FD3F-4FDB-BBA6-3B6FA9C49813}"/>
              </a:ext>
            </a:extLst>
          </p:cNvPr>
          <p:cNvSpPr txBox="1">
            <a:spLocks/>
          </p:cNvSpPr>
          <p:nvPr/>
        </p:nvSpPr>
        <p:spPr>
          <a:xfrm>
            <a:off x="947632" y="1806444"/>
            <a:ext cx="8952880" cy="317545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sz="9600" dirty="0">
                <a:blipFill>
                  <a:blip r:embed="rId2"/>
                  <a:tile tx="0" ty="0" sx="100000" sy="100000" flip="none" algn="tl"/>
                </a:blipFill>
                <a:effectLst>
                  <a:glow rad="228600">
                    <a:schemeClr val="accent3">
                      <a:satMod val="175000"/>
                      <a:alpha val="40000"/>
                    </a:schemeClr>
                  </a:glow>
                </a:effectLst>
              </a:rPr>
              <a:t>MANEJO DE CONCEPTOS</a:t>
            </a:r>
            <a:endParaRPr lang="es-BO" sz="9600" dirty="0">
              <a:blipFill>
                <a:blip r:embed="rId2"/>
                <a:tile tx="0" ty="0" sx="100000" sy="100000" flip="none" algn="tl"/>
              </a:blipFill>
              <a:effectLst>
                <a:glow rad="228600">
                  <a:schemeClr val="accent3">
                    <a:satMod val="175000"/>
                    <a:alpha val="40000"/>
                  </a:schemeClr>
                </a:glow>
              </a:effectLst>
            </a:endParaRPr>
          </a:p>
        </p:txBody>
      </p:sp>
    </p:spTree>
    <p:extLst>
      <p:ext uri="{BB962C8B-B14F-4D97-AF65-F5344CB8AC3E}">
        <p14:creationId xmlns:p14="http://schemas.microsoft.com/office/powerpoint/2010/main" val="313018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17449BF2-7C55-4855-9220-5A9A6B5AD5A3}"/>
              </a:ext>
            </a:extLst>
          </p:cNvPr>
          <p:cNvSpPr/>
          <p:nvPr/>
        </p:nvSpPr>
        <p:spPr>
          <a:xfrm>
            <a:off x="450574" y="1032120"/>
            <a:ext cx="6096000" cy="646331"/>
          </a:xfrm>
          <a:prstGeom prst="rect">
            <a:avLst/>
          </a:prstGeom>
        </p:spPr>
        <p:txBody>
          <a:bodyPr>
            <a:spAutoFit/>
          </a:bodyPr>
          <a:lstStyle/>
          <a:p>
            <a:r>
              <a:rPr lang="es-MX" dirty="0">
                <a:solidFill>
                  <a:schemeClr val="tx2">
                    <a:lumMod val="50000"/>
                  </a:schemeClr>
                </a:solidFill>
              </a:rPr>
              <a:t>1. ¿A que se refiere cuando se habla de bases de datos relacionales?</a:t>
            </a:r>
          </a:p>
        </p:txBody>
      </p:sp>
      <p:sp>
        <p:nvSpPr>
          <p:cNvPr id="4" name="Rectángulo 3">
            <a:extLst>
              <a:ext uri="{FF2B5EF4-FFF2-40B4-BE49-F238E27FC236}">
                <a16:creationId xmlns:a16="http://schemas.microsoft.com/office/drawing/2014/main" id="{0A426B58-334D-4C40-9F1D-998F4BADCB38}"/>
              </a:ext>
            </a:extLst>
          </p:cNvPr>
          <p:cNvSpPr/>
          <p:nvPr/>
        </p:nvSpPr>
        <p:spPr>
          <a:xfrm>
            <a:off x="450574" y="3105833"/>
            <a:ext cx="6096000" cy="646331"/>
          </a:xfrm>
          <a:prstGeom prst="rect">
            <a:avLst/>
          </a:prstGeom>
        </p:spPr>
        <p:txBody>
          <a:bodyPr>
            <a:spAutoFit/>
          </a:bodyPr>
          <a:lstStyle/>
          <a:p>
            <a:r>
              <a:rPr lang="es-MX" dirty="0">
                <a:solidFill>
                  <a:schemeClr val="tx2">
                    <a:lumMod val="50000"/>
                  </a:schemeClr>
                </a:solidFill>
              </a:rPr>
              <a:t>2. ¿A que se refiere cuando se habla de bases de datos no relacionales?</a:t>
            </a:r>
          </a:p>
        </p:txBody>
      </p:sp>
      <p:sp>
        <p:nvSpPr>
          <p:cNvPr id="5" name="Rectángulo 4">
            <a:extLst>
              <a:ext uri="{FF2B5EF4-FFF2-40B4-BE49-F238E27FC236}">
                <a16:creationId xmlns:a16="http://schemas.microsoft.com/office/drawing/2014/main" id="{A7CDEE10-CA5C-4536-8DC7-FEF92F5194DF}"/>
              </a:ext>
            </a:extLst>
          </p:cNvPr>
          <p:cNvSpPr/>
          <p:nvPr/>
        </p:nvSpPr>
        <p:spPr>
          <a:xfrm>
            <a:off x="6645805" y="1355285"/>
            <a:ext cx="5433391" cy="646331"/>
          </a:xfrm>
          <a:prstGeom prst="rect">
            <a:avLst/>
          </a:prstGeom>
        </p:spPr>
        <p:txBody>
          <a:bodyPr wrap="square">
            <a:spAutoFit/>
          </a:bodyPr>
          <a:lstStyle/>
          <a:p>
            <a:r>
              <a:rPr lang="es-MX" dirty="0">
                <a:solidFill>
                  <a:schemeClr val="tx2">
                    <a:lumMod val="50000"/>
                  </a:schemeClr>
                </a:solidFill>
              </a:rPr>
              <a:t>3. ¿Qué es MySQL y María DB?. Explique si existen diferencias o son iguales, etc. </a:t>
            </a:r>
          </a:p>
        </p:txBody>
      </p:sp>
      <p:sp>
        <p:nvSpPr>
          <p:cNvPr id="9" name="Rectángulo 8">
            <a:extLst>
              <a:ext uri="{FF2B5EF4-FFF2-40B4-BE49-F238E27FC236}">
                <a16:creationId xmlns:a16="http://schemas.microsoft.com/office/drawing/2014/main" id="{417055E2-36E8-446D-A41C-8C087DF049C4}"/>
              </a:ext>
            </a:extLst>
          </p:cNvPr>
          <p:cNvSpPr/>
          <p:nvPr/>
        </p:nvSpPr>
        <p:spPr>
          <a:xfrm>
            <a:off x="450574" y="1876102"/>
            <a:ext cx="6096000" cy="923330"/>
          </a:xfrm>
          <a:prstGeom prst="rect">
            <a:avLst/>
          </a:prstGeom>
        </p:spPr>
        <p:txBody>
          <a:bodyPr>
            <a:spAutoFit/>
          </a:bodyPr>
          <a:lstStyle/>
          <a:p>
            <a:r>
              <a:rPr lang="es-MX" dirty="0"/>
              <a:t>R.- Es un conjunto de tablas ordenadas en filas(Registros) y columnas(campos)(, básicamente en tablas bidimensionales.</a:t>
            </a:r>
          </a:p>
        </p:txBody>
      </p:sp>
      <p:sp>
        <p:nvSpPr>
          <p:cNvPr id="10" name="Rectángulo 9">
            <a:extLst>
              <a:ext uri="{FF2B5EF4-FFF2-40B4-BE49-F238E27FC236}">
                <a16:creationId xmlns:a16="http://schemas.microsoft.com/office/drawing/2014/main" id="{D15260EE-04AA-4925-B71F-E77B94D75049}"/>
              </a:ext>
            </a:extLst>
          </p:cNvPr>
          <p:cNvSpPr/>
          <p:nvPr/>
        </p:nvSpPr>
        <p:spPr>
          <a:xfrm>
            <a:off x="450574" y="4058565"/>
            <a:ext cx="6096000" cy="1200329"/>
          </a:xfrm>
          <a:prstGeom prst="rect">
            <a:avLst/>
          </a:prstGeom>
        </p:spPr>
        <p:txBody>
          <a:bodyPr>
            <a:spAutoFit/>
          </a:bodyPr>
          <a:lstStyle/>
          <a:p>
            <a:r>
              <a:rPr lang="es-MX" dirty="0"/>
              <a:t>R.- Es una amplia clase de gestión de sistemas, caracterizado por no usar SQL, es capaz de almacenar grandes cantidades de datos, se enfoca en rendimiento mas que en consistencia. </a:t>
            </a:r>
          </a:p>
        </p:txBody>
      </p:sp>
      <p:sp>
        <p:nvSpPr>
          <p:cNvPr id="11" name="Rectángulo 10">
            <a:extLst>
              <a:ext uri="{FF2B5EF4-FFF2-40B4-BE49-F238E27FC236}">
                <a16:creationId xmlns:a16="http://schemas.microsoft.com/office/drawing/2014/main" id="{A06AA756-D207-4073-B776-9CFFE32E4987}"/>
              </a:ext>
            </a:extLst>
          </p:cNvPr>
          <p:cNvSpPr/>
          <p:nvPr/>
        </p:nvSpPr>
        <p:spPr>
          <a:xfrm>
            <a:off x="6645805" y="2551835"/>
            <a:ext cx="5201318" cy="1754326"/>
          </a:xfrm>
          <a:prstGeom prst="rect">
            <a:avLst/>
          </a:prstGeom>
        </p:spPr>
        <p:txBody>
          <a:bodyPr wrap="square">
            <a:spAutoFit/>
          </a:bodyPr>
          <a:lstStyle/>
          <a:p>
            <a:r>
              <a:rPr lang="es-MX" dirty="0"/>
              <a:t>R.- María DB es un sustituto de MySQL, con licencia GPL, en donde se incorporan todas las mejoras con más funcionalidades y un máximo rendimiento que permite modificar, almacenar y extraer información para servicios SQL sólidos y escalables.</a:t>
            </a:r>
          </a:p>
        </p:txBody>
      </p:sp>
    </p:spTree>
    <p:extLst>
      <p:ext uri="{BB962C8B-B14F-4D97-AF65-F5344CB8AC3E}">
        <p14:creationId xmlns:p14="http://schemas.microsoft.com/office/powerpoint/2010/main" val="397241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627F09B-17A2-4F97-A29A-B60A76E121F4}"/>
              </a:ext>
            </a:extLst>
          </p:cNvPr>
          <p:cNvSpPr/>
          <p:nvPr/>
        </p:nvSpPr>
        <p:spPr>
          <a:xfrm>
            <a:off x="450574" y="540584"/>
            <a:ext cx="4594784" cy="369332"/>
          </a:xfrm>
          <a:prstGeom prst="rect">
            <a:avLst/>
          </a:prstGeom>
        </p:spPr>
        <p:txBody>
          <a:bodyPr wrap="none">
            <a:spAutoFit/>
          </a:bodyPr>
          <a:lstStyle/>
          <a:p>
            <a:r>
              <a:rPr lang="es-MX" dirty="0">
                <a:solidFill>
                  <a:schemeClr val="tx2">
                    <a:lumMod val="50000"/>
                  </a:schemeClr>
                </a:solidFill>
              </a:rPr>
              <a:t>4. ¿Qué son las funciones de agregación? </a:t>
            </a:r>
          </a:p>
        </p:txBody>
      </p:sp>
      <p:sp>
        <p:nvSpPr>
          <p:cNvPr id="8" name="Rectángulo 7">
            <a:extLst>
              <a:ext uri="{FF2B5EF4-FFF2-40B4-BE49-F238E27FC236}">
                <a16:creationId xmlns:a16="http://schemas.microsoft.com/office/drawing/2014/main" id="{6D908547-DA65-414D-822D-724E05949C2C}"/>
              </a:ext>
            </a:extLst>
          </p:cNvPr>
          <p:cNvSpPr/>
          <p:nvPr/>
        </p:nvSpPr>
        <p:spPr>
          <a:xfrm>
            <a:off x="450574" y="1876102"/>
            <a:ext cx="5911362" cy="369332"/>
          </a:xfrm>
          <a:prstGeom prst="rect">
            <a:avLst/>
          </a:prstGeom>
        </p:spPr>
        <p:txBody>
          <a:bodyPr wrap="none">
            <a:spAutoFit/>
          </a:bodyPr>
          <a:lstStyle/>
          <a:p>
            <a:r>
              <a:rPr lang="es-MX" dirty="0">
                <a:solidFill>
                  <a:schemeClr val="tx2">
                    <a:lumMod val="50000"/>
                  </a:schemeClr>
                </a:solidFill>
              </a:rPr>
              <a:t>5. ¿Qué llegaría a ser XAMPP, WAMP SERVER o LAMP?</a:t>
            </a:r>
          </a:p>
        </p:txBody>
      </p:sp>
      <p:sp>
        <p:nvSpPr>
          <p:cNvPr id="10" name="Rectángulo 9">
            <a:extLst>
              <a:ext uri="{FF2B5EF4-FFF2-40B4-BE49-F238E27FC236}">
                <a16:creationId xmlns:a16="http://schemas.microsoft.com/office/drawing/2014/main" id="{3A804C50-8EAB-45C2-A056-74AE38ACE9ED}"/>
              </a:ext>
            </a:extLst>
          </p:cNvPr>
          <p:cNvSpPr/>
          <p:nvPr/>
        </p:nvSpPr>
        <p:spPr>
          <a:xfrm>
            <a:off x="450574" y="940616"/>
            <a:ext cx="6096000" cy="646331"/>
          </a:xfrm>
          <a:prstGeom prst="rect">
            <a:avLst/>
          </a:prstGeom>
        </p:spPr>
        <p:txBody>
          <a:bodyPr>
            <a:spAutoFit/>
          </a:bodyPr>
          <a:lstStyle/>
          <a:p>
            <a:r>
              <a:rPr lang="es-MX" dirty="0"/>
              <a:t>R.-Un función de agregación </a:t>
            </a:r>
            <a:r>
              <a:rPr lang="es-MX" b="1" dirty="0"/>
              <a:t>realiza un cálculo sobre un conjunto de valores y devuelve un solo valor</a:t>
            </a:r>
            <a:r>
              <a:rPr lang="es-MX" dirty="0"/>
              <a:t>.</a:t>
            </a:r>
          </a:p>
        </p:txBody>
      </p:sp>
      <p:sp>
        <p:nvSpPr>
          <p:cNvPr id="12" name="Rectángulo 11">
            <a:extLst>
              <a:ext uri="{FF2B5EF4-FFF2-40B4-BE49-F238E27FC236}">
                <a16:creationId xmlns:a16="http://schemas.microsoft.com/office/drawing/2014/main" id="{3F688114-D5F4-4A76-AB0B-C2EABC97ADF0}"/>
              </a:ext>
            </a:extLst>
          </p:cNvPr>
          <p:cNvSpPr/>
          <p:nvPr/>
        </p:nvSpPr>
        <p:spPr>
          <a:xfrm>
            <a:off x="450574" y="2245433"/>
            <a:ext cx="5645426" cy="2585323"/>
          </a:xfrm>
          <a:prstGeom prst="rect">
            <a:avLst/>
          </a:prstGeom>
        </p:spPr>
        <p:txBody>
          <a:bodyPr wrap="square">
            <a:spAutoFit/>
          </a:bodyPr>
          <a:lstStyle/>
          <a:p>
            <a:r>
              <a:rPr lang="es-MX" dirty="0"/>
              <a:t>R.- </a:t>
            </a:r>
          </a:p>
          <a:p>
            <a:pPr marL="285750" indent="-285750">
              <a:buFont typeface="Wingdings" panose="05000000000000000000" pitchFamily="2" charset="2"/>
              <a:buChar char="q"/>
            </a:pPr>
            <a:r>
              <a:rPr lang="es-MX" dirty="0"/>
              <a:t>XAMPP es un paquete de software que incluye Apache (un servidor web), MySQL (un sistema de gestión de bases de datos), PHP (un lenguaje de programación utilizado para crear aplicaciones web) y Perl (un lenguaje de programación utilizado para la creación de scripts). XAMPP está disponible para Windows, Linux y MacOS.</a:t>
            </a:r>
          </a:p>
        </p:txBody>
      </p:sp>
      <p:sp>
        <p:nvSpPr>
          <p:cNvPr id="13" name="Rectángulo 12">
            <a:extLst>
              <a:ext uri="{FF2B5EF4-FFF2-40B4-BE49-F238E27FC236}">
                <a16:creationId xmlns:a16="http://schemas.microsoft.com/office/drawing/2014/main" id="{AD96EC62-7332-43BF-9A74-35E2145AA10F}"/>
              </a:ext>
            </a:extLst>
          </p:cNvPr>
          <p:cNvSpPr/>
          <p:nvPr/>
        </p:nvSpPr>
        <p:spPr>
          <a:xfrm>
            <a:off x="6361936" y="2285522"/>
            <a:ext cx="4916557" cy="1754326"/>
          </a:xfrm>
          <a:prstGeom prst="rect">
            <a:avLst/>
          </a:prstGeom>
        </p:spPr>
        <p:txBody>
          <a:bodyPr wrap="square">
            <a:spAutoFit/>
          </a:bodyPr>
          <a:lstStyle/>
          <a:p>
            <a:r>
              <a:rPr lang="es-MX" dirty="0"/>
              <a:t> </a:t>
            </a:r>
          </a:p>
          <a:p>
            <a:pPr marL="285750" indent="-285750">
              <a:buFont typeface="Wingdings" panose="05000000000000000000" pitchFamily="2" charset="2"/>
              <a:buChar char="q"/>
            </a:pPr>
            <a:r>
              <a:rPr lang="es-MX" dirty="0"/>
              <a:t>WAMP SERVER es un paquete de software similar a XAMPP, pero está diseñado específicamente para usuarios de Windows. WAMP SERVER incluye Apache, MySQL y PHP.</a:t>
            </a:r>
          </a:p>
        </p:txBody>
      </p:sp>
      <p:sp>
        <p:nvSpPr>
          <p:cNvPr id="14" name="Rectángulo 13">
            <a:extLst>
              <a:ext uri="{FF2B5EF4-FFF2-40B4-BE49-F238E27FC236}">
                <a16:creationId xmlns:a16="http://schemas.microsoft.com/office/drawing/2014/main" id="{E5A39FE6-9F38-40D0-A574-CE0F23FB9B97}"/>
              </a:ext>
            </a:extLst>
          </p:cNvPr>
          <p:cNvSpPr/>
          <p:nvPr/>
        </p:nvSpPr>
        <p:spPr>
          <a:xfrm>
            <a:off x="3790122" y="4870844"/>
            <a:ext cx="5512904" cy="1754326"/>
          </a:xfrm>
          <a:prstGeom prst="rect">
            <a:avLst/>
          </a:prstGeom>
        </p:spPr>
        <p:txBody>
          <a:bodyPr wrap="square">
            <a:spAutoFit/>
          </a:bodyPr>
          <a:lstStyle/>
          <a:p>
            <a:pPr marL="285750" indent="-285750">
              <a:buFont typeface="Wingdings" panose="05000000000000000000" pitchFamily="2" charset="2"/>
              <a:buChar char="q"/>
            </a:pPr>
            <a:r>
              <a:rPr lang="es-MX" dirty="0"/>
              <a:t>LAMP es otro paquete de software similar a XAMPP y WAMP SERVER, pero está diseñado para usuarios de Linux. LAMP incluye Linux (un sistema operativo de código abierto), Apache, MySQL y PHP.</a:t>
            </a:r>
          </a:p>
          <a:p>
            <a:endParaRPr lang="es-MX" dirty="0"/>
          </a:p>
        </p:txBody>
      </p:sp>
    </p:spTree>
    <p:extLst>
      <p:ext uri="{BB962C8B-B14F-4D97-AF65-F5344CB8AC3E}">
        <p14:creationId xmlns:p14="http://schemas.microsoft.com/office/powerpoint/2010/main" val="368772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CED9C00-0E33-4764-B1C9-03AAFD25F9B5}"/>
              </a:ext>
            </a:extLst>
          </p:cNvPr>
          <p:cNvSpPr/>
          <p:nvPr/>
        </p:nvSpPr>
        <p:spPr>
          <a:xfrm>
            <a:off x="450574" y="4705459"/>
            <a:ext cx="2519408" cy="369332"/>
          </a:xfrm>
          <a:prstGeom prst="rect">
            <a:avLst/>
          </a:prstGeom>
        </p:spPr>
        <p:txBody>
          <a:bodyPr wrap="none">
            <a:spAutoFit/>
          </a:bodyPr>
          <a:lstStyle/>
          <a:p>
            <a:r>
              <a:rPr lang="es-MX" dirty="0">
                <a:solidFill>
                  <a:schemeClr val="tx2">
                    <a:lumMod val="50000"/>
                  </a:schemeClr>
                </a:solidFill>
              </a:rPr>
              <a:t>8. Que es DML y DDL?</a:t>
            </a:r>
          </a:p>
        </p:txBody>
      </p:sp>
      <p:sp>
        <p:nvSpPr>
          <p:cNvPr id="6" name="Rectángulo 5">
            <a:extLst>
              <a:ext uri="{FF2B5EF4-FFF2-40B4-BE49-F238E27FC236}">
                <a16:creationId xmlns:a16="http://schemas.microsoft.com/office/drawing/2014/main" id="{AFCA46F1-8C5F-43B8-A3D9-5E9235C4BCFF}"/>
              </a:ext>
            </a:extLst>
          </p:cNvPr>
          <p:cNvSpPr/>
          <p:nvPr/>
        </p:nvSpPr>
        <p:spPr>
          <a:xfrm>
            <a:off x="6904383" y="598368"/>
            <a:ext cx="4837043" cy="922671"/>
          </a:xfrm>
          <a:prstGeom prst="rect">
            <a:avLst/>
          </a:prstGeom>
        </p:spPr>
        <p:txBody>
          <a:bodyPr wrap="square">
            <a:spAutoFit/>
          </a:bodyPr>
          <a:lstStyle/>
          <a:p>
            <a:r>
              <a:rPr lang="es-MX" dirty="0">
                <a:solidFill>
                  <a:schemeClr val="tx2">
                    <a:lumMod val="50000"/>
                  </a:schemeClr>
                </a:solidFill>
              </a:rPr>
              <a:t>9. ¿Qué cosas características debe de tener una función? Explique sobre el nombre, el return, parámetros, etc. </a:t>
            </a:r>
          </a:p>
        </p:txBody>
      </p:sp>
      <p:sp>
        <p:nvSpPr>
          <p:cNvPr id="7" name="Rectángulo 6">
            <a:extLst>
              <a:ext uri="{FF2B5EF4-FFF2-40B4-BE49-F238E27FC236}">
                <a16:creationId xmlns:a16="http://schemas.microsoft.com/office/drawing/2014/main" id="{D38C6DA5-F27D-4C67-92A8-02D2F6D329AE}"/>
              </a:ext>
            </a:extLst>
          </p:cNvPr>
          <p:cNvSpPr/>
          <p:nvPr/>
        </p:nvSpPr>
        <p:spPr>
          <a:xfrm>
            <a:off x="450574" y="612771"/>
            <a:ext cx="6096000" cy="923330"/>
          </a:xfrm>
          <a:prstGeom prst="rect">
            <a:avLst/>
          </a:prstGeom>
        </p:spPr>
        <p:txBody>
          <a:bodyPr>
            <a:spAutoFit/>
          </a:bodyPr>
          <a:lstStyle/>
          <a:p>
            <a:r>
              <a:rPr lang="es-MX" dirty="0">
                <a:solidFill>
                  <a:schemeClr val="tx2">
                    <a:lumMod val="50000"/>
                  </a:schemeClr>
                </a:solidFill>
              </a:rPr>
              <a:t>6. ¿Cual es la diferencia entre las funciones de agresión y funciones creados por el DBA? Es decir funciones creadas por el usuario.</a:t>
            </a:r>
          </a:p>
        </p:txBody>
      </p:sp>
      <p:sp>
        <p:nvSpPr>
          <p:cNvPr id="9" name="Rectángulo 8">
            <a:extLst>
              <a:ext uri="{FF2B5EF4-FFF2-40B4-BE49-F238E27FC236}">
                <a16:creationId xmlns:a16="http://schemas.microsoft.com/office/drawing/2014/main" id="{EC3EEE35-5B96-4108-9D77-F745DCB66C50}"/>
              </a:ext>
            </a:extLst>
          </p:cNvPr>
          <p:cNvSpPr/>
          <p:nvPr/>
        </p:nvSpPr>
        <p:spPr>
          <a:xfrm>
            <a:off x="450574" y="3235918"/>
            <a:ext cx="3981475" cy="369332"/>
          </a:xfrm>
          <a:prstGeom prst="rect">
            <a:avLst/>
          </a:prstGeom>
        </p:spPr>
        <p:txBody>
          <a:bodyPr wrap="none">
            <a:spAutoFit/>
          </a:bodyPr>
          <a:lstStyle/>
          <a:p>
            <a:r>
              <a:rPr lang="es-MX" dirty="0">
                <a:solidFill>
                  <a:schemeClr val="tx2">
                    <a:lumMod val="50000"/>
                  </a:schemeClr>
                </a:solidFill>
              </a:rPr>
              <a:t>7. ¿Para qué sirve el comando USE? </a:t>
            </a:r>
          </a:p>
        </p:txBody>
      </p:sp>
      <p:sp>
        <p:nvSpPr>
          <p:cNvPr id="10" name="Rectángulo 9">
            <a:extLst>
              <a:ext uri="{FF2B5EF4-FFF2-40B4-BE49-F238E27FC236}">
                <a16:creationId xmlns:a16="http://schemas.microsoft.com/office/drawing/2014/main" id="{4A3BB6A4-5914-4608-A33D-E5F47ACD046E}"/>
              </a:ext>
            </a:extLst>
          </p:cNvPr>
          <p:cNvSpPr/>
          <p:nvPr/>
        </p:nvSpPr>
        <p:spPr>
          <a:xfrm>
            <a:off x="450574" y="1714648"/>
            <a:ext cx="6096000" cy="1200329"/>
          </a:xfrm>
          <a:prstGeom prst="rect">
            <a:avLst/>
          </a:prstGeom>
        </p:spPr>
        <p:txBody>
          <a:bodyPr>
            <a:spAutoFit/>
          </a:bodyPr>
          <a:lstStyle/>
          <a:p>
            <a:r>
              <a:rPr lang="es-MX" dirty="0"/>
              <a:t>R.- Las funciones de agresión son funciones predefinidas y optimizadas por el DBMS, mientras que las funciones creadas por el DBA son personalizadas y específicas de la base de datos en particular.</a:t>
            </a:r>
          </a:p>
        </p:txBody>
      </p:sp>
      <p:sp>
        <p:nvSpPr>
          <p:cNvPr id="12" name="Rectángulo 11">
            <a:extLst>
              <a:ext uri="{FF2B5EF4-FFF2-40B4-BE49-F238E27FC236}">
                <a16:creationId xmlns:a16="http://schemas.microsoft.com/office/drawing/2014/main" id="{C20A5469-43EB-4FE2-8F41-277686F4E3A5}"/>
              </a:ext>
            </a:extLst>
          </p:cNvPr>
          <p:cNvSpPr/>
          <p:nvPr/>
        </p:nvSpPr>
        <p:spPr>
          <a:xfrm>
            <a:off x="450574" y="3832189"/>
            <a:ext cx="3763617" cy="646331"/>
          </a:xfrm>
          <a:prstGeom prst="rect">
            <a:avLst/>
          </a:prstGeom>
        </p:spPr>
        <p:txBody>
          <a:bodyPr wrap="square">
            <a:spAutoFit/>
          </a:bodyPr>
          <a:lstStyle/>
          <a:p>
            <a:r>
              <a:rPr lang="es-MX" dirty="0"/>
              <a:t>R.- Nos sirve para posicionarnos en una base de datos.</a:t>
            </a:r>
          </a:p>
        </p:txBody>
      </p:sp>
      <p:sp>
        <p:nvSpPr>
          <p:cNvPr id="13" name="Rectángulo 12">
            <a:extLst>
              <a:ext uri="{FF2B5EF4-FFF2-40B4-BE49-F238E27FC236}">
                <a16:creationId xmlns:a16="http://schemas.microsoft.com/office/drawing/2014/main" id="{24653B5F-0C09-4AD3-9041-EF667F8BBC6B}"/>
              </a:ext>
            </a:extLst>
          </p:cNvPr>
          <p:cNvSpPr/>
          <p:nvPr/>
        </p:nvSpPr>
        <p:spPr>
          <a:xfrm>
            <a:off x="450574" y="5102233"/>
            <a:ext cx="3763617" cy="923330"/>
          </a:xfrm>
          <a:prstGeom prst="rect">
            <a:avLst/>
          </a:prstGeom>
        </p:spPr>
        <p:txBody>
          <a:bodyPr wrap="square">
            <a:spAutoFit/>
          </a:bodyPr>
          <a:lstStyle/>
          <a:p>
            <a:r>
              <a:rPr lang="es-MX" dirty="0"/>
              <a:t>R.- DML es Lenguaje de Manipulación de Datos y DDL es Lenguaje de Definición de Datos</a:t>
            </a:r>
          </a:p>
        </p:txBody>
      </p:sp>
      <p:sp>
        <p:nvSpPr>
          <p:cNvPr id="14" name="Rectángulo 13">
            <a:extLst>
              <a:ext uri="{FF2B5EF4-FFF2-40B4-BE49-F238E27FC236}">
                <a16:creationId xmlns:a16="http://schemas.microsoft.com/office/drawing/2014/main" id="{ADE1B73F-1693-450B-ADFB-5955549100C7}"/>
              </a:ext>
            </a:extLst>
          </p:cNvPr>
          <p:cNvSpPr/>
          <p:nvPr/>
        </p:nvSpPr>
        <p:spPr>
          <a:xfrm>
            <a:off x="6904384" y="1714650"/>
            <a:ext cx="3763618" cy="3416320"/>
          </a:xfrm>
          <a:prstGeom prst="rect">
            <a:avLst/>
          </a:prstGeom>
        </p:spPr>
        <p:txBody>
          <a:bodyPr wrap="square">
            <a:spAutoFit/>
          </a:bodyPr>
          <a:lstStyle/>
          <a:p>
            <a:r>
              <a:rPr lang="es-MX" dirty="0"/>
              <a:t>R.- </a:t>
            </a:r>
          </a:p>
          <a:p>
            <a:pPr marL="285750" indent="-285750">
              <a:buFont typeface="Wingdings" panose="05000000000000000000" pitchFamily="2" charset="2"/>
              <a:buChar char="q"/>
            </a:pPr>
            <a:r>
              <a:rPr lang="es-MX" dirty="0"/>
              <a:t>Nombre: nombre descriptivo y único para identificarla en el código.</a:t>
            </a:r>
          </a:p>
          <a:p>
            <a:pPr marL="285750" indent="-285750">
              <a:buFont typeface="Wingdings" panose="05000000000000000000" pitchFamily="2" charset="2"/>
              <a:buChar char="q"/>
            </a:pPr>
            <a:r>
              <a:rPr lang="es-MX" dirty="0"/>
              <a:t>Parámetros: Las funciones deben aceptar uno o más parámetros. Los parámetros pueden ser opcionales o requeridos, y deben estar definidos en la declaración de la función.</a:t>
            </a:r>
          </a:p>
          <a:p>
            <a:r>
              <a:rPr lang="es-MX" dirty="0"/>
              <a:t> </a:t>
            </a:r>
          </a:p>
        </p:txBody>
      </p:sp>
    </p:spTree>
    <p:extLst>
      <p:ext uri="{BB962C8B-B14F-4D97-AF65-F5344CB8AC3E}">
        <p14:creationId xmlns:p14="http://schemas.microsoft.com/office/powerpoint/2010/main" val="70416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1B2B6ADB-C080-4615-831F-7A24E12ACF8C}"/>
              </a:ext>
            </a:extLst>
          </p:cNvPr>
          <p:cNvSpPr/>
          <p:nvPr/>
        </p:nvSpPr>
        <p:spPr>
          <a:xfrm>
            <a:off x="702365" y="312725"/>
            <a:ext cx="3763617" cy="4247317"/>
          </a:xfrm>
          <a:prstGeom prst="rect">
            <a:avLst/>
          </a:prstGeom>
        </p:spPr>
        <p:txBody>
          <a:bodyPr wrap="square">
            <a:spAutoFit/>
          </a:bodyPr>
          <a:lstStyle/>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r>
              <a:rPr lang="es-MX" dirty="0"/>
              <a:t>Return: Una función debe devolver un valor o un conjunto de valores.</a:t>
            </a:r>
          </a:p>
          <a:p>
            <a:pPr marL="285750" indent="-285750">
              <a:buFont typeface="Wingdings" panose="05000000000000000000" pitchFamily="2" charset="2"/>
              <a:buChar char="q"/>
            </a:pPr>
            <a:r>
              <a:rPr lang="es-MX" dirty="0"/>
              <a:t>Retruns: En este apartado se indica el tipo de variable que debe retornar la función.</a:t>
            </a:r>
          </a:p>
          <a:p>
            <a:pPr marL="285750" indent="-285750">
              <a:buFont typeface="Wingdings" panose="05000000000000000000" pitchFamily="2" charset="2"/>
              <a:buChar char="q"/>
            </a:pPr>
            <a:r>
              <a:rPr lang="es-MX" dirty="0"/>
              <a:t>Begin: Indica el inicio de una función.</a:t>
            </a:r>
          </a:p>
          <a:p>
            <a:pPr marL="285750" indent="-285750">
              <a:buFont typeface="Wingdings" panose="05000000000000000000" pitchFamily="2" charset="2"/>
              <a:buChar char="q"/>
            </a:pPr>
            <a:r>
              <a:rPr lang="es-MX" dirty="0"/>
              <a:t>End: Indica el final de la función.</a:t>
            </a:r>
          </a:p>
          <a:p>
            <a:pPr marL="285750" indent="-285750">
              <a:buFont typeface="Wingdings" panose="05000000000000000000" pitchFamily="2" charset="2"/>
              <a:buChar char="q"/>
            </a:pPr>
            <a:r>
              <a:rPr lang="es-MX" dirty="0"/>
              <a:t>Procedimiento: se indica lo que debe realizar una función, este se indica entre el Begin y el End</a:t>
            </a:r>
          </a:p>
        </p:txBody>
      </p:sp>
      <p:sp>
        <p:nvSpPr>
          <p:cNvPr id="7" name="Rectángulo 6">
            <a:extLst>
              <a:ext uri="{FF2B5EF4-FFF2-40B4-BE49-F238E27FC236}">
                <a16:creationId xmlns:a16="http://schemas.microsoft.com/office/drawing/2014/main" id="{F3DC2A66-C957-4FF5-997A-7B7326653AAE}"/>
              </a:ext>
            </a:extLst>
          </p:cNvPr>
          <p:cNvSpPr/>
          <p:nvPr/>
        </p:nvSpPr>
        <p:spPr>
          <a:xfrm>
            <a:off x="4996070" y="649863"/>
            <a:ext cx="6147965" cy="369332"/>
          </a:xfrm>
          <a:prstGeom prst="rect">
            <a:avLst/>
          </a:prstGeom>
        </p:spPr>
        <p:txBody>
          <a:bodyPr wrap="none">
            <a:spAutoFit/>
          </a:bodyPr>
          <a:lstStyle/>
          <a:p>
            <a:r>
              <a:rPr lang="es-MX" dirty="0">
                <a:solidFill>
                  <a:schemeClr val="tx2">
                    <a:lumMod val="50000"/>
                  </a:schemeClr>
                </a:solidFill>
              </a:rPr>
              <a:t>10.¿Cómo crear, modificar y cómo eliminar una función?</a:t>
            </a:r>
          </a:p>
        </p:txBody>
      </p:sp>
      <p:sp>
        <p:nvSpPr>
          <p:cNvPr id="8" name="Rectángulo 7">
            <a:extLst>
              <a:ext uri="{FF2B5EF4-FFF2-40B4-BE49-F238E27FC236}">
                <a16:creationId xmlns:a16="http://schemas.microsoft.com/office/drawing/2014/main" id="{C64F85EB-979E-4FF9-A01C-8B7B39E2C863}"/>
              </a:ext>
            </a:extLst>
          </p:cNvPr>
          <p:cNvSpPr/>
          <p:nvPr/>
        </p:nvSpPr>
        <p:spPr>
          <a:xfrm>
            <a:off x="5181079" y="1143288"/>
            <a:ext cx="2888973" cy="4524315"/>
          </a:xfrm>
          <a:prstGeom prst="rect">
            <a:avLst/>
          </a:prstGeom>
        </p:spPr>
        <p:txBody>
          <a:bodyPr wrap="square">
            <a:spAutoFit/>
          </a:bodyPr>
          <a:lstStyle/>
          <a:p>
            <a:r>
              <a:rPr lang="es-MX" dirty="0"/>
              <a:t>R.-</a:t>
            </a:r>
          </a:p>
          <a:p>
            <a:pPr marL="285750" indent="-285750">
              <a:buFont typeface="Wingdings" panose="05000000000000000000" pitchFamily="2" charset="2"/>
              <a:buChar char="q"/>
            </a:pPr>
            <a:r>
              <a:rPr lang="es-MX" dirty="0"/>
              <a:t>CREAR: </a:t>
            </a:r>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endParaRPr lang="es-MX" dirty="0"/>
          </a:p>
          <a:p>
            <a:pPr marL="285750" indent="-285750">
              <a:buFont typeface="Wingdings" panose="05000000000000000000" pitchFamily="2" charset="2"/>
              <a:buChar char="q"/>
            </a:pPr>
            <a:r>
              <a:rPr lang="es-MX" dirty="0"/>
              <a:t>MODIFICAR:</a:t>
            </a:r>
          </a:p>
          <a:p>
            <a:endParaRPr lang="es-MX" dirty="0"/>
          </a:p>
          <a:p>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endParaRPr lang="es-MX" dirty="0"/>
          </a:p>
          <a:p>
            <a:pPr marL="285750" indent="-285750">
              <a:buFont typeface="Wingdings" panose="05000000000000000000" pitchFamily="2" charset="2"/>
              <a:buChar char="q"/>
            </a:pPr>
            <a:r>
              <a:rPr lang="es-MX" dirty="0"/>
              <a:t>ELIMINAR:</a:t>
            </a:r>
          </a:p>
        </p:txBody>
      </p:sp>
      <p:sp>
        <p:nvSpPr>
          <p:cNvPr id="9" name="Rectangle 1">
            <a:extLst>
              <a:ext uri="{FF2B5EF4-FFF2-40B4-BE49-F238E27FC236}">
                <a16:creationId xmlns:a16="http://schemas.microsoft.com/office/drawing/2014/main" id="{9EBEF50F-2580-4ABD-99EB-24D346F84D30}"/>
              </a:ext>
            </a:extLst>
          </p:cNvPr>
          <p:cNvSpPr>
            <a:spLocks noChangeArrowheads="1"/>
          </p:cNvSpPr>
          <p:nvPr/>
        </p:nvSpPr>
        <p:spPr bwMode="auto">
          <a:xfrm>
            <a:off x="5353358" y="1889479"/>
            <a:ext cx="5433388"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CC7832"/>
                </a:solidFill>
                <a:effectLst/>
                <a:latin typeface="Arial Unicode MS"/>
              </a:rPr>
              <a:t>CREATE OR REPLACE FUNCTION </a:t>
            </a:r>
            <a:r>
              <a:rPr lang="es-MX" altLang="es-MX" sz="1200" i="1" dirty="0" err="1">
                <a:solidFill>
                  <a:srgbClr val="FFC66D"/>
                </a:solidFill>
                <a:latin typeface="Arial Unicode MS"/>
              </a:rPr>
              <a:t>nombre_de_la_funcion</a:t>
            </a:r>
            <a:r>
              <a:rPr kumimoji="0" lang="es-MX" altLang="es-MX" sz="1200" b="0" i="0" u="none" strike="noStrike" cap="none" normalizeH="0" baseline="0" dirty="0">
                <a:ln>
                  <a:noFill/>
                </a:ln>
                <a:solidFill>
                  <a:srgbClr val="A9B7C6"/>
                </a:solidFill>
                <a:effectLst/>
                <a:latin typeface="Arial Unicode MS"/>
              </a:rPr>
              <a:t>(</a:t>
            </a:r>
            <a:r>
              <a:rPr lang="es-MX" altLang="es-MX" sz="1200" dirty="0">
                <a:solidFill>
                  <a:srgbClr val="A9B7C6"/>
                </a:solidFill>
                <a:latin typeface="Arial Unicode MS"/>
              </a:rPr>
              <a:t> </a:t>
            </a:r>
            <a:r>
              <a:rPr lang="es-MX" altLang="es-MX" sz="1200" dirty="0" err="1">
                <a:solidFill>
                  <a:srgbClr val="A9B7C6"/>
                </a:solidFill>
                <a:latin typeface="Arial Unicode MS"/>
              </a:rPr>
              <a:t>Parametros</a:t>
            </a:r>
            <a:r>
              <a:rPr kumimoji="0" lang="es-MX" altLang="es-MX" sz="1200" b="0" i="0" u="none" strike="noStrike" cap="none" normalizeH="0" baseline="0" dirty="0">
                <a:ln>
                  <a:noFill/>
                </a:ln>
                <a:solidFill>
                  <a:srgbClr val="A9B7C6"/>
                </a:solidFill>
                <a:effectLst/>
                <a:latin typeface="Arial Unicode MS"/>
              </a:rPr>
              <a:t>)</a:t>
            </a:r>
            <a:br>
              <a:rPr kumimoji="0" lang="es-MX" altLang="es-MX" sz="1200" b="0" i="0" u="none" strike="noStrike" cap="none" normalizeH="0" baseline="0" dirty="0">
                <a:ln>
                  <a:noFill/>
                </a:ln>
                <a:solidFill>
                  <a:srgbClr val="A9B7C6"/>
                </a:solidFill>
                <a:effectLst/>
                <a:latin typeface="Arial Unicode MS"/>
              </a:rPr>
            </a:br>
            <a:r>
              <a:rPr kumimoji="0" lang="es-MX" altLang="es-MX" sz="1200" b="0" i="0" u="none" strike="noStrike" cap="none" normalizeH="0" baseline="0" dirty="0">
                <a:ln>
                  <a:noFill/>
                </a:ln>
                <a:solidFill>
                  <a:srgbClr val="A9B7C6"/>
                </a:solidFill>
                <a:effectLst/>
                <a:latin typeface="Arial Unicode MS"/>
              </a:rPr>
              <a:t>   </a:t>
            </a:r>
            <a:r>
              <a:rPr kumimoji="0" lang="es-MX" altLang="es-MX" sz="1200" b="0" i="0" u="none" strike="noStrike" cap="none" normalizeH="0" baseline="0" dirty="0">
                <a:ln>
                  <a:noFill/>
                </a:ln>
                <a:solidFill>
                  <a:srgbClr val="CC7832"/>
                </a:solidFill>
                <a:effectLst/>
                <a:latin typeface="Arial Unicode MS"/>
              </a:rPr>
              <a:t>RETURNS </a:t>
            </a:r>
            <a:r>
              <a:rPr kumimoji="0" lang="es-MX" altLang="es-MX" sz="1200" b="1" i="0" u="none" strike="noStrike" cap="none" normalizeH="0" baseline="0" dirty="0">
                <a:ln>
                  <a:noFill/>
                </a:ln>
                <a:solidFill>
                  <a:srgbClr val="CC7832"/>
                </a:solidFill>
                <a:effectLst/>
                <a:latin typeface="Arial Unicode MS"/>
              </a:rPr>
              <a:t>tipo_de_</a:t>
            </a:r>
            <a:r>
              <a:rPr lang="es-MX" altLang="es-MX" sz="1200" b="1" dirty="0">
                <a:solidFill>
                  <a:srgbClr val="CC7832"/>
                </a:solidFill>
                <a:latin typeface="Arial Unicode MS"/>
              </a:rPr>
              <a:t>_</a:t>
            </a:r>
            <a:r>
              <a:rPr lang="es-MX" altLang="es-MX" sz="1200" b="1" dirty="0" err="1">
                <a:solidFill>
                  <a:srgbClr val="CC7832"/>
                </a:solidFill>
                <a:latin typeface="Arial Unicode MS"/>
              </a:rPr>
              <a:t>variable_que_retorna</a:t>
            </a:r>
            <a:br>
              <a:rPr kumimoji="0" lang="es-MX" altLang="es-MX" sz="1200" b="0" i="0" u="none" strike="noStrike" cap="none" normalizeH="0" baseline="0" dirty="0">
                <a:ln>
                  <a:noFill/>
                </a:ln>
                <a:solidFill>
                  <a:srgbClr val="CC7832"/>
                </a:solidFill>
                <a:effectLst/>
                <a:latin typeface="Arial Unicode MS"/>
              </a:rPr>
            </a:br>
            <a:r>
              <a:rPr kumimoji="0" lang="es-MX" altLang="es-MX" sz="1200" b="0" i="0" u="none" strike="noStrike" cap="none" normalizeH="0" baseline="0" dirty="0">
                <a:ln>
                  <a:noFill/>
                </a:ln>
                <a:solidFill>
                  <a:srgbClr val="CC7832"/>
                </a:solidFill>
                <a:effectLst/>
                <a:latin typeface="Arial Unicode MS"/>
              </a:rPr>
              <a:t>      BEGIN</a:t>
            </a:r>
            <a:br>
              <a:rPr kumimoji="0" lang="es-MX" altLang="es-MX" sz="1200" b="0" i="0" u="none" strike="noStrike" cap="none" normalizeH="0" baseline="0" dirty="0">
                <a:ln>
                  <a:noFill/>
                </a:ln>
                <a:solidFill>
                  <a:srgbClr val="CC7832"/>
                </a:solidFill>
                <a:effectLst/>
                <a:latin typeface="Arial Unicode MS"/>
              </a:rPr>
            </a:br>
            <a:r>
              <a:rPr kumimoji="0" lang="es-MX" altLang="es-MX" sz="1200" b="0" i="0" u="none" strike="noStrike" cap="none" normalizeH="0" baseline="0" dirty="0">
                <a:ln>
                  <a:noFill/>
                </a:ln>
                <a:solidFill>
                  <a:srgbClr val="CC7832"/>
                </a:solidFill>
                <a:effectLst/>
                <a:latin typeface="Arial Unicode MS"/>
              </a:rPr>
              <a:t>            DECLARE </a:t>
            </a:r>
            <a:r>
              <a:rPr lang="es-MX" altLang="es-MX" sz="1200" dirty="0" err="1">
                <a:solidFill>
                  <a:srgbClr val="A9B7C6"/>
                </a:solidFill>
                <a:latin typeface="Arial Unicode MS"/>
              </a:rPr>
              <a:t>variable_a_retornar</a:t>
            </a:r>
            <a:r>
              <a:rPr kumimoji="0" lang="es-MX" altLang="es-MX" sz="1200" b="0" i="0" u="none" strike="noStrike" cap="none" normalizeH="0" baseline="0" dirty="0">
                <a:ln>
                  <a:noFill/>
                </a:ln>
                <a:solidFill>
                  <a:srgbClr val="A9B7C6"/>
                </a:solidFill>
                <a:effectLst/>
                <a:latin typeface="Arial Unicode MS"/>
              </a:rPr>
              <a:t> </a:t>
            </a:r>
            <a:r>
              <a:rPr kumimoji="0" lang="es-MX" altLang="es-MX" sz="1200" b="0" i="0" u="none" strike="noStrike" cap="none" normalizeH="0" baseline="0" dirty="0">
                <a:ln>
                  <a:noFill/>
                </a:ln>
                <a:solidFill>
                  <a:srgbClr val="CC7832"/>
                </a:solidFill>
                <a:effectLst/>
                <a:latin typeface="Arial Unicode MS"/>
              </a:rPr>
              <a:t>BOOLEAN DEFAULT FALSE;</a:t>
            </a:r>
            <a:endParaRPr lang="es-MX" altLang="es-MX" sz="1200" dirty="0">
              <a:solidFill>
                <a:srgbClr val="CC7832"/>
              </a:solidFill>
              <a:latin typeface="Arial Unicode MS"/>
            </a:endParaRPr>
          </a:p>
          <a:p>
            <a:pPr lvl="0" defTabSz="914400" eaLnBrk="0" fontAlgn="base" hangingPunct="0">
              <a:spcBef>
                <a:spcPct val="0"/>
              </a:spcBef>
              <a:spcAft>
                <a:spcPct val="0"/>
              </a:spcAft>
            </a:pPr>
            <a:r>
              <a:rPr kumimoji="0" lang="es-MX" altLang="es-MX" sz="1200" b="0" i="0" u="none" strike="noStrike" cap="none" normalizeH="0" baseline="0" dirty="0">
                <a:ln>
                  <a:noFill/>
                </a:ln>
                <a:solidFill>
                  <a:srgbClr val="CC7832"/>
                </a:solidFill>
                <a:effectLst/>
                <a:latin typeface="Arial Unicode MS"/>
              </a:rPr>
              <a:t>            </a:t>
            </a:r>
            <a:r>
              <a:rPr kumimoji="0" lang="es-MX" altLang="es-MX" sz="1200" b="0" i="0" u="none" strike="noStrike" cap="none" normalizeH="0" baseline="0" dirty="0" err="1">
                <a:ln>
                  <a:noFill/>
                </a:ln>
                <a:solidFill>
                  <a:srgbClr val="CC7832"/>
                </a:solidFill>
                <a:effectLst/>
                <a:latin typeface="Arial Unicode MS"/>
              </a:rPr>
              <a:t>Indicaciones_de_lo_que_realiza_la_funcion</a:t>
            </a:r>
            <a:br>
              <a:rPr kumimoji="0" lang="es-MX" altLang="es-MX" sz="1200" b="0" i="0" u="none" strike="noStrike" cap="none" normalizeH="0" baseline="0" dirty="0">
                <a:ln>
                  <a:noFill/>
                </a:ln>
                <a:solidFill>
                  <a:srgbClr val="CC7832"/>
                </a:solidFill>
                <a:effectLst/>
                <a:latin typeface="Arial Unicode MS"/>
              </a:rPr>
            </a:br>
            <a:r>
              <a:rPr kumimoji="0" lang="es-MX" altLang="es-MX" sz="1200" b="0" i="0" u="none" strike="noStrike" cap="none" normalizeH="0" baseline="0" dirty="0">
                <a:ln>
                  <a:noFill/>
                </a:ln>
                <a:solidFill>
                  <a:srgbClr val="CC7832"/>
                </a:solidFill>
                <a:effectLst/>
                <a:latin typeface="Arial Unicode MS"/>
              </a:rPr>
              <a:t>          RETURN </a:t>
            </a:r>
            <a:r>
              <a:rPr kumimoji="0" lang="es-MX" altLang="es-MX" sz="1200" b="0" i="0" u="none" strike="noStrike" cap="none" normalizeH="0" baseline="0" dirty="0" err="1">
                <a:ln>
                  <a:noFill/>
                </a:ln>
                <a:solidFill>
                  <a:srgbClr val="A9B7C6"/>
                </a:solidFill>
                <a:effectLst/>
                <a:latin typeface="Arial Unicode MS"/>
              </a:rPr>
              <a:t>va</a:t>
            </a:r>
            <a:r>
              <a:rPr lang="es-MX" altLang="es-MX" sz="1200" dirty="0" err="1">
                <a:solidFill>
                  <a:srgbClr val="A9B7C6"/>
                </a:solidFill>
                <a:latin typeface="Arial Unicode MS"/>
              </a:rPr>
              <a:t>riable_a_retornar</a:t>
            </a:r>
            <a:r>
              <a:rPr lang="es-MX" altLang="es-MX" sz="1200" dirty="0">
                <a:solidFill>
                  <a:srgbClr val="A9B7C6"/>
                </a:solidFill>
                <a:latin typeface="Arial Unicode MS"/>
              </a:rPr>
              <a:t> </a:t>
            </a:r>
            <a:r>
              <a:rPr kumimoji="0" lang="es-MX" altLang="es-MX" sz="1200" b="0" i="0" u="none" strike="noStrike" cap="none" normalizeH="0" baseline="0" dirty="0">
                <a:ln>
                  <a:noFill/>
                </a:ln>
                <a:solidFill>
                  <a:srgbClr val="CC7832"/>
                </a:solidFill>
                <a:effectLst/>
                <a:latin typeface="Arial Unicode MS"/>
              </a:rPr>
              <a:t>;</a:t>
            </a:r>
            <a:br>
              <a:rPr kumimoji="0" lang="es-MX" altLang="es-MX" sz="1200" b="0" i="0" u="none" strike="noStrike" cap="none" normalizeH="0" baseline="0" dirty="0">
                <a:ln>
                  <a:noFill/>
                </a:ln>
                <a:solidFill>
                  <a:srgbClr val="CC7832"/>
                </a:solidFill>
                <a:effectLst/>
                <a:latin typeface="Arial Unicode MS"/>
              </a:rPr>
            </a:br>
            <a:r>
              <a:rPr kumimoji="0" lang="es-MX" altLang="es-MX" sz="1200" b="0" i="0" u="none" strike="noStrike" cap="none" normalizeH="0" baseline="0" dirty="0">
                <a:ln>
                  <a:noFill/>
                </a:ln>
                <a:solidFill>
                  <a:srgbClr val="CC7832"/>
                </a:solidFill>
                <a:effectLst/>
                <a:latin typeface="Arial Unicode MS"/>
              </a:rPr>
              <a:t>        END;</a:t>
            </a: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B88CB85E-953E-4C86-BBE6-9DABB579318D}"/>
              </a:ext>
            </a:extLst>
          </p:cNvPr>
          <p:cNvSpPr>
            <a:spLocks noChangeArrowheads="1"/>
          </p:cNvSpPr>
          <p:nvPr/>
        </p:nvSpPr>
        <p:spPr bwMode="auto">
          <a:xfrm>
            <a:off x="5353358" y="3778541"/>
            <a:ext cx="5433388"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CC7832"/>
                </a:solidFill>
                <a:effectLst/>
                <a:latin typeface="Arial Unicode MS"/>
              </a:rPr>
              <a:t>ALTER FUNCTION </a:t>
            </a:r>
            <a:r>
              <a:rPr lang="es-MX" altLang="es-MX" sz="1200" i="1" dirty="0" err="1">
                <a:solidFill>
                  <a:srgbClr val="FFC66D"/>
                </a:solidFill>
                <a:latin typeface="Arial Unicode MS"/>
              </a:rPr>
              <a:t>nombre_de_la_funcion</a:t>
            </a:r>
            <a:r>
              <a:rPr kumimoji="0" lang="es-MX" altLang="es-MX" sz="1200" b="0" i="0" u="none" strike="noStrike" cap="none" normalizeH="0" baseline="0" dirty="0">
                <a:ln>
                  <a:noFill/>
                </a:ln>
                <a:solidFill>
                  <a:srgbClr val="A9B7C6"/>
                </a:solidFill>
                <a:effectLst/>
                <a:latin typeface="Arial Unicode MS"/>
              </a:rPr>
              <a:t>(</a:t>
            </a:r>
            <a:r>
              <a:rPr lang="es-MX" altLang="es-MX" sz="1200" dirty="0">
                <a:solidFill>
                  <a:srgbClr val="A9B7C6"/>
                </a:solidFill>
                <a:latin typeface="Arial Unicode MS"/>
              </a:rPr>
              <a:t> </a:t>
            </a:r>
            <a:r>
              <a:rPr lang="es-MX" altLang="es-MX" sz="1200" dirty="0" err="1">
                <a:solidFill>
                  <a:srgbClr val="A9B7C6"/>
                </a:solidFill>
                <a:latin typeface="Arial Unicode MS"/>
              </a:rPr>
              <a:t>Parametros</a:t>
            </a:r>
            <a:r>
              <a:rPr kumimoji="0" lang="es-MX" altLang="es-MX" sz="1200" b="0" i="0" u="none" strike="noStrike" cap="none" normalizeH="0" baseline="0" dirty="0">
                <a:ln>
                  <a:noFill/>
                </a:ln>
                <a:solidFill>
                  <a:srgbClr val="A9B7C6"/>
                </a:solidFill>
                <a:effectLst/>
                <a:latin typeface="Arial Unicode MS"/>
              </a:rPr>
              <a:t>)</a:t>
            </a:r>
            <a:br>
              <a:rPr kumimoji="0" lang="es-MX" altLang="es-MX" sz="1200" b="0" i="0" u="none" strike="noStrike" cap="none" normalizeH="0" baseline="0" dirty="0">
                <a:ln>
                  <a:noFill/>
                </a:ln>
                <a:solidFill>
                  <a:srgbClr val="A9B7C6"/>
                </a:solidFill>
                <a:effectLst/>
                <a:latin typeface="Arial Unicode MS"/>
              </a:rPr>
            </a:br>
            <a:r>
              <a:rPr kumimoji="0" lang="es-MX" altLang="es-MX" sz="1200" b="0" i="0" u="none" strike="noStrike" cap="none" normalizeH="0" baseline="0" dirty="0">
                <a:ln>
                  <a:noFill/>
                </a:ln>
                <a:solidFill>
                  <a:srgbClr val="A9B7C6"/>
                </a:solidFill>
                <a:effectLst/>
                <a:latin typeface="Arial Unicode MS"/>
              </a:rPr>
              <a:t>   </a:t>
            </a:r>
            <a:r>
              <a:rPr kumimoji="0" lang="es-MX" altLang="es-MX" sz="1200" b="0" i="0" u="none" strike="noStrike" cap="none" normalizeH="0" baseline="0" dirty="0">
                <a:ln>
                  <a:noFill/>
                </a:ln>
                <a:solidFill>
                  <a:srgbClr val="CC7832"/>
                </a:solidFill>
                <a:effectLst/>
                <a:latin typeface="Arial Unicode MS"/>
              </a:rPr>
              <a:t>RETURNS </a:t>
            </a:r>
            <a:r>
              <a:rPr kumimoji="0" lang="es-MX" altLang="es-MX" sz="1200" b="1" i="0" u="none" strike="noStrike" cap="none" normalizeH="0" baseline="0" dirty="0">
                <a:ln>
                  <a:noFill/>
                </a:ln>
                <a:solidFill>
                  <a:srgbClr val="CC7832"/>
                </a:solidFill>
                <a:effectLst/>
                <a:latin typeface="Arial Unicode MS"/>
              </a:rPr>
              <a:t>tipo_de_</a:t>
            </a:r>
            <a:r>
              <a:rPr lang="es-MX" altLang="es-MX" sz="1200" b="1" dirty="0">
                <a:solidFill>
                  <a:srgbClr val="CC7832"/>
                </a:solidFill>
                <a:latin typeface="Arial Unicode MS"/>
              </a:rPr>
              <a:t>_</a:t>
            </a:r>
            <a:r>
              <a:rPr lang="es-MX" altLang="es-MX" sz="1200" b="1" dirty="0" err="1">
                <a:solidFill>
                  <a:srgbClr val="CC7832"/>
                </a:solidFill>
                <a:latin typeface="Arial Unicode MS"/>
              </a:rPr>
              <a:t>variable_que_retorna</a:t>
            </a:r>
            <a:br>
              <a:rPr kumimoji="0" lang="es-MX" altLang="es-MX" sz="1200" b="0" i="0" u="none" strike="noStrike" cap="none" normalizeH="0" baseline="0" dirty="0">
                <a:ln>
                  <a:noFill/>
                </a:ln>
                <a:solidFill>
                  <a:srgbClr val="CC7832"/>
                </a:solidFill>
                <a:effectLst/>
                <a:latin typeface="Arial Unicode MS"/>
              </a:rPr>
            </a:br>
            <a:r>
              <a:rPr kumimoji="0" lang="es-MX" altLang="es-MX" sz="1200" b="0" i="0" u="none" strike="noStrike" cap="none" normalizeH="0" baseline="0" dirty="0">
                <a:ln>
                  <a:noFill/>
                </a:ln>
                <a:solidFill>
                  <a:srgbClr val="CC7832"/>
                </a:solidFill>
                <a:effectLst/>
                <a:latin typeface="Arial Unicode MS"/>
              </a:rPr>
              <a:t>      BEGIN</a:t>
            </a:r>
            <a:br>
              <a:rPr kumimoji="0" lang="es-MX" altLang="es-MX" sz="1200" b="0" i="0" u="none" strike="noStrike" cap="none" normalizeH="0" baseline="0" dirty="0">
                <a:ln>
                  <a:noFill/>
                </a:ln>
                <a:solidFill>
                  <a:srgbClr val="CC7832"/>
                </a:solidFill>
                <a:effectLst/>
                <a:latin typeface="Arial Unicode MS"/>
              </a:rPr>
            </a:br>
            <a:r>
              <a:rPr kumimoji="0" lang="es-MX" altLang="es-MX" sz="1200" b="0" i="0" u="none" strike="noStrike" cap="none" normalizeH="0" baseline="0" dirty="0">
                <a:ln>
                  <a:noFill/>
                </a:ln>
                <a:solidFill>
                  <a:srgbClr val="CC7832"/>
                </a:solidFill>
                <a:effectLst/>
                <a:latin typeface="Arial Unicode MS"/>
              </a:rPr>
              <a:t>            DECLARE </a:t>
            </a:r>
            <a:r>
              <a:rPr lang="es-MX" altLang="es-MX" sz="1200" dirty="0" err="1">
                <a:solidFill>
                  <a:srgbClr val="A9B7C6"/>
                </a:solidFill>
                <a:latin typeface="Arial Unicode MS"/>
              </a:rPr>
              <a:t>variable_a_retornar</a:t>
            </a:r>
            <a:r>
              <a:rPr kumimoji="0" lang="es-MX" altLang="es-MX" sz="1200" b="0" i="0" u="none" strike="noStrike" cap="none" normalizeH="0" baseline="0" dirty="0">
                <a:ln>
                  <a:noFill/>
                </a:ln>
                <a:solidFill>
                  <a:srgbClr val="A9B7C6"/>
                </a:solidFill>
                <a:effectLst/>
                <a:latin typeface="Arial Unicode MS"/>
              </a:rPr>
              <a:t> </a:t>
            </a:r>
            <a:r>
              <a:rPr kumimoji="0" lang="es-MX" altLang="es-MX" sz="1200" b="0" i="0" u="none" strike="noStrike" cap="none" normalizeH="0" baseline="0" dirty="0">
                <a:ln>
                  <a:noFill/>
                </a:ln>
                <a:solidFill>
                  <a:srgbClr val="CC7832"/>
                </a:solidFill>
                <a:effectLst/>
                <a:latin typeface="Arial Unicode MS"/>
              </a:rPr>
              <a:t>BOOLEAN DEFAULT FALSE;</a:t>
            </a:r>
            <a:endParaRPr lang="es-MX" altLang="es-MX" sz="1200" dirty="0">
              <a:solidFill>
                <a:srgbClr val="CC7832"/>
              </a:solidFill>
              <a:latin typeface="Arial Unicode MS"/>
            </a:endParaRPr>
          </a:p>
          <a:p>
            <a:pPr lvl="0" defTabSz="914400" eaLnBrk="0" fontAlgn="base" hangingPunct="0">
              <a:spcBef>
                <a:spcPct val="0"/>
              </a:spcBef>
              <a:spcAft>
                <a:spcPct val="0"/>
              </a:spcAft>
            </a:pPr>
            <a:r>
              <a:rPr kumimoji="0" lang="es-MX" altLang="es-MX" sz="1200" b="0" i="0" u="none" strike="noStrike" cap="none" normalizeH="0" baseline="0" dirty="0">
                <a:ln>
                  <a:noFill/>
                </a:ln>
                <a:solidFill>
                  <a:srgbClr val="CC7832"/>
                </a:solidFill>
                <a:effectLst/>
                <a:latin typeface="Arial Unicode MS"/>
              </a:rPr>
              <a:t>            </a:t>
            </a:r>
            <a:r>
              <a:rPr kumimoji="0" lang="es-MX" altLang="es-MX" sz="1200" b="0" i="0" u="none" strike="noStrike" cap="none" normalizeH="0" baseline="0" dirty="0" err="1">
                <a:ln>
                  <a:noFill/>
                </a:ln>
                <a:solidFill>
                  <a:srgbClr val="CC7832"/>
                </a:solidFill>
                <a:effectLst/>
                <a:latin typeface="Arial Unicode MS"/>
              </a:rPr>
              <a:t>Indicaciones_de_lo_que_se_va_a_modificar</a:t>
            </a:r>
            <a:br>
              <a:rPr kumimoji="0" lang="es-MX" altLang="es-MX" sz="1200" b="0" i="0" u="none" strike="noStrike" cap="none" normalizeH="0" baseline="0" dirty="0">
                <a:ln>
                  <a:noFill/>
                </a:ln>
                <a:solidFill>
                  <a:srgbClr val="CC7832"/>
                </a:solidFill>
                <a:effectLst/>
                <a:latin typeface="Arial Unicode MS"/>
              </a:rPr>
            </a:br>
            <a:r>
              <a:rPr kumimoji="0" lang="es-MX" altLang="es-MX" sz="1200" b="0" i="0" u="none" strike="noStrike" cap="none" normalizeH="0" baseline="0" dirty="0">
                <a:ln>
                  <a:noFill/>
                </a:ln>
                <a:solidFill>
                  <a:srgbClr val="CC7832"/>
                </a:solidFill>
                <a:effectLst/>
                <a:latin typeface="Arial Unicode MS"/>
              </a:rPr>
              <a:t>          RETURN </a:t>
            </a:r>
            <a:r>
              <a:rPr kumimoji="0" lang="es-MX" altLang="es-MX" sz="1200" b="0" i="0" u="none" strike="noStrike" cap="none" normalizeH="0" baseline="0" dirty="0" err="1">
                <a:ln>
                  <a:noFill/>
                </a:ln>
                <a:solidFill>
                  <a:srgbClr val="A9B7C6"/>
                </a:solidFill>
                <a:effectLst/>
                <a:latin typeface="Arial Unicode MS"/>
              </a:rPr>
              <a:t>va</a:t>
            </a:r>
            <a:r>
              <a:rPr lang="es-MX" altLang="es-MX" sz="1200" dirty="0" err="1">
                <a:solidFill>
                  <a:srgbClr val="A9B7C6"/>
                </a:solidFill>
                <a:latin typeface="Arial Unicode MS"/>
              </a:rPr>
              <a:t>riable_a_retornar</a:t>
            </a:r>
            <a:r>
              <a:rPr lang="es-MX" altLang="es-MX" sz="1200" dirty="0">
                <a:solidFill>
                  <a:srgbClr val="A9B7C6"/>
                </a:solidFill>
                <a:latin typeface="Arial Unicode MS"/>
              </a:rPr>
              <a:t> </a:t>
            </a:r>
            <a:r>
              <a:rPr kumimoji="0" lang="es-MX" altLang="es-MX" sz="1200" b="0" i="0" u="none" strike="noStrike" cap="none" normalizeH="0" baseline="0" dirty="0">
                <a:ln>
                  <a:noFill/>
                </a:ln>
                <a:solidFill>
                  <a:srgbClr val="CC7832"/>
                </a:solidFill>
                <a:effectLst/>
                <a:latin typeface="Arial Unicode MS"/>
              </a:rPr>
              <a:t>;</a:t>
            </a:r>
            <a:br>
              <a:rPr kumimoji="0" lang="es-MX" altLang="es-MX" sz="1200" b="0" i="0" u="none" strike="noStrike" cap="none" normalizeH="0" baseline="0" dirty="0">
                <a:ln>
                  <a:noFill/>
                </a:ln>
                <a:solidFill>
                  <a:srgbClr val="CC7832"/>
                </a:solidFill>
                <a:effectLst/>
                <a:latin typeface="Arial Unicode MS"/>
              </a:rPr>
            </a:br>
            <a:r>
              <a:rPr kumimoji="0" lang="es-MX" altLang="es-MX" sz="1200" b="0" i="0" u="none" strike="noStrike" cap="none" normalizeH="0" baseline="0" dirty="0">
                <a:ln>
                  <a:noFill/>
                </a:ln>
                <a:solidFill>
                  <a:srgbClr val="CC7832"/>
                </a:solidFill>
                <a:effectLst/>
                <a:latin typeface="Arial Unicode MS"/>
              </a:rPr>
              <a:t>        END;</a:t>
            </a: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55FBF94E-37B6-40D8-8CEF-794CE40F42EA}"/>
              </a:ext>
            </a:extLst>
          </p:cNvPr>
          <p:cNvSpPr>
            <a:spLocks noChangeArrowheads="1"/>
          </p:cNvSpPr>
          <p:nvPr/>
        </p:nvSpPr>
        <p:spPr bwMode="auto">
          <a:xfrm>
            <a:off x="5353358" y="5653196"/>
            <a:ext cx="5433388"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CC7832"/>
                </a:solidFill>
                <a:latin typeface="Arial Unicode MS"/>
              </a:rPr>
              <a:t>DROP</a:t>
            </a:r>
            <a:r>
              <a:rPr kumimoji="0" lang="es-MX" altLang="es-MX" sz="1200" b="0" i="0" u="none" strike="noStrike" cap="none" normalizeH="0" baseline="0" dirty="0">
                <a:ln>
                  <a:noFill/>
                </a:ln>
                <a:solidFill>
                  <a:srgbClr val="CC7832"/>
                </a:solidFill>
                <a:effectLst/>
                <a:latin typeface="Arial Unicode MS"/>
              </a:rPr>
              <a:t> FUNCTION </a:t>
            </a:r>
            <a:r>
              <a:rPr lang="es-MX" altLang="es-MX" sz="1200" i="1" dirty="0" err="1">
                <a:solidFill>
                  <a:srgbClr val="FFC66D"/>
                </a:solidFill>
                <a:latin typeface="Arial Unicode MS"/>
              </a:rPr>
              <a:t>nombre_de_la_funcion</a:t>
            </a: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1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8889581-A0DC-4AFC-BA68-D025271DA509}"/>
              </a:ext>
            </a:extLst>
          </p:cNvPr>
          <p:cNvSpPr txBox="1">
            <a:spLocks/>
          </p:cNvSpPr>
          <p:nvPr/>
        </p:nvSpPr>
        <p:spPr>
          <a:xfrm>
            <a:off x="1252432" y="1475140"/>
            <a:ext cx="8952880" cy="3175455"/>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sz="9600" dirty="0">
                <a:blipFill>
                  <a:blip r:embed="rId2"/>
                  <a:tile tx="0" ty="0" sx="100000" sy="100000" flip="none" algn="tl"/>
                </a:blipFill>
                <a:effectLst>
                  <a:glow rad="228600">
                    <a:schemeClr val="accent3">
                      <a:satMod val="175000"/>
                      <a:alpha val="40000"/>
                    </a:schemeClr>
                  </a:glow>
                </a:effectLst>
              </a:rPr>
              <a:t>PARTE PRACTICA</a:t>
            </a:r>
            <a:endParaRPr lang="es-BO" sz="9600" dirty="0">
              <a:blipFill>
                <a:blip r:embed="rId2"/>
                <a:tile tx="0" ty="0" sx="100000" sy="100000" flip="none" algn="tl"/>
              </a:blipFill>
              <a:effectLst>
                <a:glow rad="228600">
                  <a:schemeClr val="accent3">
                    <a:satMod val="175000"/>
                    <a:alpha val="40000"/>
                  </a:schemeClr>
                </a:glow>
              </a:effectLst>
            </a:endParaRPr>
          </a:p>
        </p:txBody>
      </p:sp>
    </p:spTree>
    <p:extLst>
      <p:ext uri="{BB962C8B-B14F-4D97-AF65-F5344CB8AC3E}">
        <p14:creationId xmlns:p14="http://schemas.microsoft.com/office/powerpoint/2010/main" val="345176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C80F011-7B02-4CEF-9BDC-7CFEF5E70868}"/>
              </a:ext>
            </a:extLst>
          </p:cNvPr>
          <p:cNvSpPr/>
          <p:nvPr/>
        </p:nvSpPr>
        <p:spPr>
          <a:xfrm>
            <a:off x="609601" y="835393"/>
            <a:ext cx="3922643" cy="2585323"/>
          </a:xfrm>
          <a:prstGeom prst="rect">
            <a:avLst/>
          </a:prstGeom>
        </p:spPr>
        <p:txBody>
          <a:bodyPr wrap="square">
            <a:spAutoFit/>
          </a:bodyPr>
          <a:lstStyle/>
          <a:p>
            <a:r>
              <a:rPr lang="es-MX" dirty="0">
                <a:solidFill>
                  <a:schemeClr val="tx2">
                    <a:lumMod val="50000"/>
                  </a:schemeClr>
                </a:solidFill>
              </a:rPr>
              <a:t>11. Crear las tablas y 2 registros para cada tabla para el siguiente modelo ER.</a:t>
            </a:r>
          </a:p>
          <a:p>
            <a:r>
              <a:rPr lang="es-MX" dirty="0"/>
              <a:t>○ Se sugiere crear una base de datos de nombre POLLOS_COPA y en ella crear las tablas: </a:t>
            </a:r>
          </a:p>
          <a:p>
            <a:r>
              <a:rPr lang="es-MX" dirty="0"/>
              <a:t>■ cliente </a:t>
            </a:r>
          </a:p>
          <a:p>
            <a:r>
              <a:rPr lang="es-MX" dirty="0"/>
              <a:t>■ detalle_pedido </a:t>
            </a:r>
          </a:p>
          <a:p>
            <a:r>
              <a:rPr lang="es-MX" dirty="0"/>
              <a:t>■ pedido</a:t>
            </a:r>
            <a:endParaRPr lang="es-MX" dirty="0">
              <a:solidFill>
                <a:schemeClr val="tx2">
                  <a:lumMod val="50000"/>
                </a:schemeClr>
              </a:solidFill>
            </a:endParaRPr>
          </a:p>
        </p:txBody>
      </p:sp>
      <p:sp>
        <p:nvSpPr>
          <p:cNvPr id="5" name="Rectangle 1">
            <a:extLst>
              <a:ext uri="{FF2B5EF4-FFF2-40B4-BE49-F238E27FC236}">
                <a16:creationId xmlns:a16="http://schemas.microsoft.com/office/drawing/2014/main" id="{3DF7A15B-6107-461B-B749-11D86712C470}"/>
              </a:ext>
            </a:extLst>
          </p:cNvPr>
          <p:cNvSpPr>
            <a:spLocks noChangeArrowheads="1"/>
          </p:cNvSpPr>
          <p:nvPr/>
        </p:nvSpPr>
        <p:spPr bwMode="auto">
          <a:xfrm>
            <a:off x="5251877" y="89624"/>
            <a:ext cx="6135758" cy="66787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rgbClr val="CC7832"/>
                </a:solidFill>
                <a:effectLst/>
                <a:latin typeface="Arial Unicode MS"/>
              </a:rPr>
              <a:t>CREATE DATABASE </a:t>
            </a:r>
            <a:r>
              <a:rPr kumimoji="0" lang="es-MX" altLang="es-MX" sz="1000" b="0" i="0" u="none" strike="noStrike" cap="none" normalizeH="0" baseline="0" dirty="0">
                <a:ln>
                  <a:noFill/>
                </a:ln>
                <a:solidFill>
                  <a:srgbClr val="A9B7C6"/>
                </a:solidFill>
                <a:effectLst/>
                <a:latin typeface="Arial Unicode MS"/>
              </a:rPr>
              <a:t>POLLOS_COPA</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USE </a:t>
            </a:r>
            <a:r>
              <a:rPr kumimoji="0" lang="es-MX" altLang="es-MX" sz="1000" b="0" i="0" u="none" strike="noStrike" cap="none" normalizeH="0" baseline="0" dirty="0">
                <a:ln>
                  <a:noFill/>
                </a:ln>
                <a:solidFill>
                  <a:srgbClr val="A9B7C6"/>
                </a:solidFill>
                <a:effectLst/>
                <a:latin typeface="Arial Unicode MS"/>
              </a:rPr>
              <a:t>POLLOS_COPA</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TABLE </a:t>
            </a:r>
            <a:r>
              <a:rPr kumimoji="0" lang="es-MX" altLang="es-MX" sz="1000" b="0" i="0" u="none" strike="noStrike" cap="none" normalizeH="0" baseline="0" dirty="0">
                <a:ln>
                  <a:noFill/>
                </a:ln>
                <a:solidFill>
                  <a:srgbClr val="A9B7C6"/>
                </a:solidFill>
                <a:effectLst/>
                <a:latin typeface="Arial Unicode MS"/>
              </a:rPr>
              <a:t>Cliente</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id_cliente</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 AUTO_INCREMENT PRIMARY KEY,</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fullname</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lastname</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edad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domicilio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TABLE </a:t>
            </a:r>
            <a:r>
              <a:rPr kumimoji="0" lang="es-MX" altLang="es-MX" sz="1000" b="0" i="0" u="none" strike="noStrike" cap="none" normalizeH="0" baseline="0" dirty="0">
                <a:ln>
                  <a:noFill/>
                </a:ln>
                <a:solidFill>
                  <a:srgbClr val="A9B7C6"/>
                </a:solidFill>
                <a:effectLst/>
                <a:latin typeface="Arial Unicode MS"/>
              </a:rPr>
              <a:t>Pedido</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id_pedido</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 AUTO_INCREMENT PRIMARY KEY,</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articulo </a:t>
            </a:r>
            <a:r>
              <a:rPr kumimoji="0" lang="es-MX" altLang="es-MX" sz="1000" b="0" i="0" u="none" strike="noStrike" cap="none" normalizeH="0" baseline="0" dirty="0">
                <a:ln>
                  <a:noFill/>
                </a:ln>
                <a:solidFill>
                  <a:srgbClr val="CC7832"/>
                </a:solidFill>
                <a:effectLst/>
                <a:latin typeface="Arial Unicode MS"/>
              </a:rPr>
              <a:t>VARCHAR</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100</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costo </a:t>
            </a:r>
            <a:r>
              <a:rPr kumimoji="0" lang="es-MX" altLang="es-MX" sz="1000" b="0" i="0" u="none" strike="noStrike" cap="none" normalizeH="0" baseline="0" dirty="0">
                <a:ln>
                  <a:noFill/>
                </a:ln>
                <a:solidFill>
                  <a:srgbClr val="CC7832"/>
                </a:solidFill>
                <a:effectLst/>
                <a:latin typeface="Arial Unicode MS"/>
              </a:rPr>
              <a:t>DOUBLE,</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fecha </a:t>
            </a:r>
            <a:r>
              <a:rPr kumimoji="0" lang="es-MX" altLang="es-MX" sz="1000" b="0" i="0" u="none" strike="noStrike" cap="none" normalizeH="0" baseline="0" dirty="0">
                <a:ln>
                  <a:noFill/>
                </a:ln>
                <a:solidFill>
                  <a:srgbClr val="CC7832"/>
                </a:solidFill>
                <a:effectLst/>
                <a:latin typeface="Arial Unicode MS"/>
              </a:rPr>
              <a:t>DATE</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CREATE TABLE </a:t>
            </a:r>
            <a:r>
              <a:rPr kumimoji="0" lang="es-MX" altLang="es-MX" sz="1000" b="0" i="0" u="none" strike="noStrike" cap="none" normalizeH="0" baseline="0" dirty="0" err="1">
                <a:ln>
                  <a:noFill/>
                </a:ln>
                <a:solidFill>
                  <a:srgbClr val="A9B7C6"/>
                </a:solidFill>
                <a:effectLst/>
                <a:latin typeface="Arial Unicode MS"/>
              </a:rPr>
              <a:t>detalle_pedido</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id_detalle_pedido</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 AUTO_INCREMENT PRIMARY KEY,</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id_cliente</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id_pedido</a:t>
            </a:r>
            <a:r>
              <a:rPr kumimoji="0" lang="es-MX" altLang="es-MX" sz="1000" b="0" i="0" u="none" strike="noStrike" cap="none" normalizeH="0" baseline="0" dirty="0">
                <a:ln>
                  <a:noFill/>
                </a:ln>
                <a:solidFill>
                  <a:srgbClr val="9876AA"/>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INT,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FOREIGN KEY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9876AA"/>
                </a:solidFill>
                <a:effectLst/>
                <a:latin typeface="Arial Unicode MS"/>
              </a:rPr>
              <a:t>id_pedido</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REFERENCES </a:t>
            </a:r>
            <a:r>
              <a:rPr kumimoji="0" lang="es-MX" altLang="es-MX" sz="1000" b="0" i="0" u="none" strike="noStrike" cap="none" normalizeH="0" baseline="0" dirty="0">
                <a:ln>
                  <a:noFill/>
                </a:ln>
                <a:solidFill>
                  <a:srgbClr val="A9B7C6"/>
                </a:solidFill>
                <a:effectLst/>
                <a:latin typeface="Arial Unicode MS"/>
              </a:rPr>
              <a:t>Pedido(</a:t>
            </a:r>
            <a:r>
              <a:rPr kumimoji="0" lang="es-MX" altLang="es-MX" sz="1000" b="0" i="0" u="none" strike="noStrike" cap="none" normalizeH="0" baseline="0" dirty="0" err="1">
                <a:ln>
                  <a:noFill/>
                </a:ln>
                <a:solidFill>
                  <a:srgbClr val="9876AA"/>
                </a:solidFill>
                <a:effectLst/>
                <a:latin typeface="Arial Unicode MS"/>
              </a:rPr>
              <a:t>id_pedido</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FOREIGN KEY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9876AA"/>
                </a:solidFill>
                <a:effectLst/>
                <a:latin typeface="Arial Unicode MS"/>
              </a:rPr>
              <a:t>id_cliente</a:t>
            </a:r>
            <a:r>
              <a:rPr kumimoji="0" lang="es-MX" altLang="es-MX" sz="1000" b="0" i="0" u="none" strike="noStrike" cap="none" normalizeH="0" baseline="0" dirty="0">
                <a:ln>
                  <a:noFill/>
                </a:ln>
                <a:solidFill>
                  <a:srgbClr val="A9B7C6"/>
                </a:solidFill>
                <a:effectLst/>
                <a:latin typeface="Arial Unicode MS"/>
              </a:rPr>
              <a:t>) </a:t>
            </a:r>
            <a:r>
              <a:rPr kumimoji="0" lang="es-MX" altLang="es-MX" sz="1000" b="0" i="0" u="none" strike="noStrike" cap="none" normalizeH="0" baseline="0" dirty="0">
                <a:ln>
                  <a:noFill/>
                </a:ln>
                <a:solidFill>
                  <a:srgbClr val="CC7832"/>
                </a:solidFill>
                <a:effectLst/>
                <a:latin typeface="Arial Unicode MS"/>
              </a:rPr>
              <a:t>REFERENCES </a:t>
            </a:r>
            <a:r>
              <a:rPr kumimoji="0" lang="es-MX" altLang="es-MX" sz="1000" b="0" i="0" u="none" strike="noStrike" cap="none" normalizeH="0" baseline="0" dirty="0">
                <a:ln>
                  <a:noFill/>
                </a:ln>
                <a:solidFill>
                  <a:srgbClr val="A9B7C6"/>
                </a:solidFill>
                <a:effectLst/>
                <a:latin typeface="Arial Unicode MS"/>
              </a:rPr>
              <a:t>Cliente(</a:t>
            </a:r>
            <a:r>
              <a:rPr kumimoji="0" lang="es-MX" altLang="es-MX" sz="1000" b="0" i="0" u="none" strike="noStrike" cap="none" normalizeH="0" baseline="0" dirty="0" err="1">
                <a:ln>
                  <a:noFill/>
                </a:ln>
                <a:solidFill>
                  <a:srgbClr val="9876AA"/>
                </a:solidFill>
                <a:effectLst/>
                <a:latin typeface="Arial Unicode MS"/>
              </a:rPr>
              <a:t>id_cliente</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INSERT INTO </a:t>
            </a:r>
            <a:r>
              <a:rPr kumimoji="0" lang="es-MX" altLang="es-MX" sz="1000" b="0" i="0" u="none" strike="noStrike" cap="none" normalizeH="0" baseline="0" dirty="0">
                <a:ln>
                  <a:noFill/>
                </a:ln>
                <a:solidFill>
                  <a:srgbClr val="A9B7C6"/>
                </a:solidFill>
                <a:effectLst/>
                <a:latin typeface="Arial Unicode MS"/>
              </a:rPr>
              <a:t>Cliente(</a:t>
            </a:r>
            <a:r>
              <a:rPr kumimoji="0" lang="es-MX" altLang="es-MX" sz="1000" b="0" i="0" u="none" strike="noStrike" cap="none" normalizeH="0" baseline="0" dirty="0" err="1">
                <a:ln>
                  <a:noFill/>
                </a:ln>
                <a:solidFill>
                  <a:srgbClr val="9876AA"/>
                </a:solidFill>
                <a:effectLst/>
                <a:latin typeface="Arial Unicode MS"/>
              </a:rPr>
              <a:t>fullname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lastname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edad</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domicilio</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VALUES</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'Juan Pérez'</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'García'</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30</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'Calle 1, Colonia A, Ciudad A, Estado A, 12345, País A'</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'María González'</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'Sánchez'</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25</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'Calle 2, Colonia B, Ciudad B, Estado B, 67890, País B'</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INSERT INTO </a:t>
            </a:r>
            <a:r>
              <a:rPr kumimoji="0" lang="es-MX" altLang="es-MX" sz="1000" b="0" i="0" u="none" strike="noStrike" cap="none" normalizeH="0" baseline="0" dirty="0">
                <a:ln>
                  <a:noFill/>
                </a:ln>
                <a:solidFill>
                  <a:srgbClr val="A9B7C6"/>
                </a:solidFill>
                <a:effectLst/>
                <a:latin typeface="Arial Unicode MS"/>
              </a:rPr>
              <a:t>Pedido(</a:t>
            </a:r>
            <a:r>
              <a:rPr kumimoji="0" lang="es-MX" altLang="es-MX" sz="1000" b="0" i="0" u="none" strike="noStrike" cap="none" normalizeH="0" baseline="0" dirty="0">
                <a:ln>
                  <a:noFill/>
                </a:ln>
                <a:solidFill>
                  <a:srgbClr val="9876AA"/>
                </a:solidFill>
                <a:effectLst/>
                <a:latin typeface="Arial Unicode MS"/>
              </a:rPr>
              <a:t>articulo</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costo</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9876AA"/>
                </a:solidFill>
                <a:effectLst/>
                <a:latin typeface="Arial Unicode MS"/>
              </a:rPr>
              <a:t>fecha</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VALUES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'Mouse inalámbrico'</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25.99</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'2023-03-28'</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A8759"/>
                </a:solidFill>
                <a:effectLst/>
                <a:latin typeface="Arial Unicode MS"/>
              </a:rPr>
              <a:t>'Teclado USB'</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897BB"/>
                </a:solidFill>
                <a:effectLst/>
                <a:latin typeface="Arial Unicode MS"/>
              </a:rPr>
              <a:t>39.99</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6A8759"/>
                </a:solidFill>
                <a:effectLst/>
                <a:latin typeface="Arial Unicode MS"/>
              </a:rPr>
              <a:t>'2023-03-29'</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INSERT INTO </a:t>
            </a:r>
            <a:r>
              <a:rPr kumimoji="0" lang="es-MX" altLang="es-MX" sz="1000" b="0" i="0" u="none" strike="noStrike" cap="none" normalizeH="0" baseline="0" dirty="0" err="1">
                <a:ln>
                  <a:noFill/>
                </a:ln>
                <a:solidFill>
                  <a:srgbClr val="A9B7C6"/>
                </a:solidFill>
                <a:effectLst/>
                <a:latin typeface="Arial Unicode MS"/>
              </a:rPr>
              <a:t>detalle_pedido</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err="1">
                <a:ln>
                  <a:noFill/>
                </a:ln>
                <a:solidFill>
                  <a:srgbClr val="9876AA"/>
                </a:solidFill>
                <a:effectLst/>
                <a:latin typeface="Arial Unicode MS"/>
              </a:rPr>
              <a:t>id_cliente</a:t>
            </a: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err="1">
                <a:ln>
                  <a:noFill/>
                </a:ln>
                <a:solidFill>
                  <a:srgbClr val="9876AA"/>
                </a:solidFill>
                <a:effectLst/>
                <a:latin typeface="Arial Unicode MS"/>
              </a:rPr>
              <a:t>id_pedido</a:t>
            </a:r>
            <a:r>
              <a:rPr kumimoji="0" lang="es-MX" altLang="es-MX" sz="1000" b="0" i="0" u="none" strike="noStrike" cap="none" normalizeH="0" baseline="0" dirty="0">
                <a:ln>
                  <a:noFill/>
                </a:ln>
                <a:solidFill>
                  <a:srgbClr val="A9B7C6"/>
                </a:solidFill>
                <a:effectLst/>
                <a:latin typeface="Arial Unicode MS"/>
              </a:rPr>
              <a:t>)</a:t>
            </a:r>
            <a:br>
              <a:rPr kumimoji="0" lang="es-MX" altLang="es-MX" sz="1000" b="0" i="0" u="none" strike="noStrike" cap="none" normalizeH="0" baseline="0" dirty="0">
                <a:ln>
                  <a:noFill/>
                </a:ln>
                <a:solidFill>
                  <a:srgbClr val="A9B7C6"/>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VALUES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1</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r>
              <a:rPr kumimoji="0" lang="es-MX" altLang="es-MX" sz="1000" b="0" i="0" u="none" strike="noStrike" cap="none" normalizeH="0" baseline="0" dirty="0">
                <a:ln>
                  <a:noFill/>
                </a:ln>
                <a:solidFill>
                  <a:srgbClr val="CC7832"/>
                </a:solidFill>
                <a:effectLst/>
                <a:latin typeface="Arial Unicode MS"/>
              </a:rPr>
              <a:t>       </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2</a:t>
            </a:r>
            <a:r>
              <a:rPr kumimoji="0" lang="es-MX" altLang="es-MX" sz="1000" b="0" i="0" u="none" strike="noStrike" cap="none" normalizeH="0" baseline="0" dirty="0">
                <a:ln>
                  <a:noFill/>
                </a:ln>
                <a:solidFill>
                  <a:srgbClr val="CC7832"/>
                </a:solidFill>
                <a:effectLst/>
                <a:latin typeface="Arial Unicode MS"/>
              </a:rPr>
              <a:t>,</a:t>
            </a:r>
            <a:r>
              <a:rPr kumimoji="0" lang="es-MX" altLang="es-MX" sz="1000" b="0" i="0" u="none" strike="noStrike" cap="none" normalizeH="0" baseline="0" dirty="0">
                <a:ln>
                  <a:noFill/>
                </a:ln>
                <a:solidFill>
                  <a:srgbClr val="6897BB"/>
                </a:solidFill>
                <a:effectLst/>
                <a:latin typeface="Arial Unicode MS"/>
              </a:rPr>
              <a:t>2</a:t>
            </a:r>
            <a:r>
              <a:rPr kumimoji="0" lang="es-MX" altLang="es-MX" sz="1000" b="0" i="0" u="none" strike="noStrike" cap="none" normalizeH="0" baseline="0" dirty="0">
                <a:ln>
                  <a:noFill/>
                </a:ln>
                <a:solidFill>
                  <a:srgbClr val="A9B7C6"/>
                </a:solidFill>
                <a:effectLst/>
                <a:latin typeface="Arial Unicode MS"/>
              </a:rPr>
              <a:t>)</a:t>
            </a:r>
            <a:r>
              <a:rPr kumimoji="0" lang="es-MX" altLang="es-MX" sz="1000" b="0" i="0" u="none" strike="noStrike" cap="none" normalizeH="0" baseline="0" dirty="0">
                <a:ln>
                  <a:noFill/>
                </a:ln>
                <a:solidFill>
                  <a:srgbClr val="CC7832"/>
                </a:solidFill>
                <a:effectLst/>
                <a:latin typeface="Arial Unicode MS"/>
              </a:rPr>
              <a:t>;</a:t>
            </a:r>
            <a:br>
              <a:rPr kumimoji="0" lang="es-MX" altLang="es-MX" sz="1000" b="0" i="0" u="none" strike="noStrike" cap="none" normalizeH="0" baseline="0" dirty="0">
                <a:ln>
                  <a:noFill/>
                </a:ln>
                <a:solidFill>
                  <a:srgbClr val="CC7832"/>
                </a:solidFill>
                <a:effectLst/>
                <a:latin typeface="Arial Unicode MS"/>
              </a:rPr>
            </a:b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56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44E3A22-388D-43A1-AED0-27248D7A06F7}"/>
              </a:ext>
            </a:extLst>
          </p:cNvPr>
          <p:cNvSpPr/>
          <p:nvPr/>
        </p:nvSpPr>
        <p:spPr>
          <a:xfrm>
            <a:off x="609601" y="835393"/>
            <a:ext cx="3922643" cy="2308324"/>
          </a:xfrm>
          <a:prstGeom prst="rect">
            <a:avLst/>
          </a:prstGeom>
        </p:spPr>
        <p:txBody>
          <a:bodyPr wrap="square">
            <a:spAutoFit/>
          </a:bodyPr>
          <a:lstStyle/>
          <a:p>
            <a:r>
              <a:rPr lang="es-MX" dirty="0">
                <a:solidFill>
                  <a:schemeClr val="tx2">
                    <a:lumMod val="50000"/>
                  </a:schemeClr>
                </a:solidFill>
              </a:rPr>
              <a:t>12.Crear una consulta SQL en base al ejercicio anterior. </a:t>
            </a:r>
          </a:p>
          <a:p>
            <a:r>
              <a:rPr lang="es-MX" dirty="0"/>
              <a:t>○ Debe de utilizar las 3 tablas creadas anteriormente. </a:t>
            </a:r>
          </a:p>
          <a:p>
            <a:r>
              <a:rPr lang="es-MX" dirty="0"/>
              <a:t>○ Para relacionar las tablas utilizar JOINS. </a:t>
            </a:r>
          </a:p>
          <a:p>
            <a:r>
              <a:rPr lang="es-MX" dirty="0"/>
              <a:t>○ Adjuntar el código SQL generado.</a:t>
            </a:r>
            <a:endParaRPr lang="es-MX" dirty="0">
              <a:solidFill>
                <a:schemeClr val="tx2">
                  <a:lumMod val="50000"/>
                </a:schemeClr>
              </a:solidFill>
            </a:endParaRPr>
          </a:p>
        </p:txBody>
      </p:sp>
      <p:sp>
        <p:nvSpPr>
          <p:cNvPr id="5" name="Rectangle 1">
            <a:extLst>
              <a:ext uri="{FF2B5EF4-FFF2-40B4-BE49-F238E27FC236}">
                <a16:creationId xmlns:a16="http://schemas.microsoft.com/office/drawing/2014/main" id="{E3F059ED-C76F-47BA-9C2C-CBE818BD75E1}"/>
              </a:ext>
            </a:extLst>
          </p:cNvPr>
          <p:cNvSpPr>
            <a:spLocks noChangeArrowheads="1"/>
          </p:cNvSpPr>
          <p:nvPr/>
        </p:nvSpPr>
        <p:spPr bwMode="auto">
          <a:xfrm>
            <a:off x="4943060" y="835393"/>
            <a:ext cx="6308035"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solidFill>
                  <a:srgbClr val="CC7832"/>
                </a:solidFill>
                <a:effectLst/>
                <a:latin typeface="Arial Unicode MS"/>
              </a:rPr>
              <a:t>SELECT </a:t>
            </a:r>
            <a:r>
              <a:rPr kumimoji="0" lang="es-MX" altLang="es-MX" sz="1600" b="0" i="0" u="none" strike="noStrike" cap="none" normalizeH="0" baseline="0" dirty="0">
                <a:ln>
                  <a:noFill/>
                </a:ln>
                <a:solidFill>
                  <a:srgbClr val="A9B7C6"/>
                </a:solidFill>
                <a:effectLst/>
                <a:latin typeface="Arial Unicode MS"/>
              </a:rPr>
              <a:t>P.*</a:t>
            </a:r>
            <a:br>
              <a:rPr kumimoji="0" lang="es-MX" altLang="es-MX" sz="1600" b="0" i="0" u="none" strike="noStrike" cap="none" normalizeH="0" baseline="0" dirty="0">
                <a:ln>
                  <a:noFill/>
                </a:ln>
                <a:solidFill>
                  <a:srgbClr val="A9B7C6"/>
                </a:solidFill>
                <a:effectLst/>
                <a:latin typeface="Arial Unicode MS"/>
              </a:rPr>
            </a:br>
            <a:r>
              <a:rPr kumimoji="0" lang="es-MX" altLang="es-MX" sz="1600" b="0" i="0" u="none" strike="noStrike" cap="none" normalizeH="0" baseline="0" dirty="0">
                <a:ln>
                  <a:noFill/>
                </a:ln>
                <a:solidFill>
                  <a:srgbClr val="CC7832"/>
                </a:solidFill>
                <a:effectLst/>
                <a:latin typeface="Arial Unicode MS"/>
              </a:rPr>
              <a:t>FROM </a:t>
            </a:r>
            <a:r>
              <a:rPr kumimoji="0" lang="es-MX" altLang="es-MX" sz="1600" b="0" i="0" u="none" strike="noStrike" cap="none" normalizeH="0" baseline="0" dirty="0">
                <a:ln>
                  <a:noFill/>
                </a:ln>
                <a:solidFill>
                  <a:srgbClr val="A9B7C6"/>
                </a:solidFill>
                <a:effectLst/>
                <a:latin typeface="Arial Unicode MS"/>
              </a:rPr>
              <a:t>Cliente </a:t>
            </a:r>
            <a:r>
              <a:rPr kumimoji="0" lang="es-MX" altLang="es-MX" sz="1600" b="0" i="0" u="none" strike="noStrike" cap="none" normalizeH="0" baseline="0" dirty="0">
                <a:ln>
                  <a:noFill/>
                </a:ln>
                <a:solidFill>
                  <a:srgbClr val="CC7832"/>
                </a:solidFill>
                <a:effectLst/>
                <a:latin typeface="Arial Unicode MS"/>
              </a:rPr>
              <a:t>AS </a:t>
            </a:r>
            <a:r>
              <a:rPr kumimoji="0" lang="es-MX" altLang="es-MX" sz="1600" b="0" i="0" u="none" strike="noStrike" cap="none" normalizeH="0" baseline="0" dirty="0">
                <a:ln>
                  <a:noFill/>
                </a:ln>
                <a:solidFill>
                  <a:srgbClr val="A9B7C6"/>
                </a:solidFill>
                <a:effectLst/>
                <a:latin typeface="Arial Unicode MS"/>
              </a:rPr>
              <a:t>C</a:t>
            </a:r>
            <a:br>
              <a:rPr kumimoji="0" lang="es-MX" altLang="es-MX" sz="1600" b="0" i="0" u="none" strike="noStrike" cap="none" normalizeH="0" baseline="0" dirty="0">
                <a:ln>
                  <a:noFill/>
                </a:ln>
                <a:solidFill>
                  <a:srgbClr val="A9B7C6"/>
                </a:solidFill>
                <a:effectLst/>
                <a:latin typeface="Arial Unicode MS"/>
              </a:rPr>
            </a:br>
            <a:r>
              <a:rPr kumimoji="0" lang="es-MX" altLang="es-MX" sz="1600" b="0" i="0" u="none" strike="noStrike" cap="none" normalizeH="0" baseline="0" dirty="0">
                <a:ln>
                  <a:noFill/>
                </a:ln>
                <a:solidFill>
                  <a:srgbClr val="A9B7C6"/>
                </a:solidFill>
                <a:effectLst/>
                <a:latin typeface="Arial Unicode MS"/>
              </a:rPr>
              <a:t>    </a:t>
            </a:r>
            <a:r>
              <a:rPr kumimoji="0" lang="es-MX" altLang="es-MX" sz="1600" b="0" i="0" u="none" strike="noStrike" cap="none" normalizeH="0" baseline="0" dirty="0">
                <a:ln>
                  <a:noFill/>
                </a:ln>
                <a:solidFill>
                  <a:srgbClr val="CC7832"/>
                </a:solidFill>
                <a:effectLst/>
                <a:latin typeface="Arial Unicode MS"/>
              </a:rPr>
              <a:t>INNER JOIN </a:t>
            </a:r>
            <a:r>
              <a:rPr kumimoji="0" lang="es-MX" altLang="es-MX" sz="1600" b="0" i="0" u="none" strike="noStrike" cap="none" normalizeH="0" baseline="0" dirty="0">
                <a:ln>
                  <a:noFill/>
                </a:ln>
                <a:solidFill>
                  <a:srgbClr val="A9B7C6"/>
                </a:solidFill>
                <a:effectLst/>
                <a:latin typeface="Arial Unicode MS"/>
              </a:rPr>
              <a:t>detalle_pedido </a:t>
            </a:r>
            <a:r>
              <a:rPr kumimoji="0" lang="es-MX" altLang="es-MX" sz="1600" b="0" i="0" u="none" strike="noStrike" cap="none" normalizeH="0" baseline="0" dirty="0">
                <a:ln>
                  <a:noFill/>
                </a:ln>
                <a:solidFill>
                  <a:srgbClr val="CC7832"/>
                </a:solidFill>
                <a:effectLst/>
                <a:latin typeface="Arial Unicode MS"/>
              </a:rPr>
              <a:t>AS </a:t>
            </a:r>
            <a:r>
              <a:rPr kumimoji="0" lang="es-MX" altLang="es-MX" sz="1600" b="0" i="0" u="none" strike="noStrike" cap="none" normalizeH="0" baseline="0" dirty="0" err="1">
                <a:ln>
                  <a:noFill/>
                </a:ln>
                <a:solidFill>
                  <a:srgbClr val="A9B7C6"/>
                </a:solidFill>
                <a:effectLst/>
                <a:latin typeface="Arial Unicode MS"/>
              </a:rPr>
              <a:t>dp</a:t>
            </a:r>
            <a:r>
              <a:rPr kumimoji="0" lang="es-MX" altLang="es-MX" sz="1600" b="0" i="0" u="none" strike="noStrike" cap="none" normalizeH="0" baseline="0" dirty="0">
                <a:ln>
                  <a:noFill/>
                </a:ln>
                <a:solidFill>
                  <a:srgbClr val="A9B7C6"/>
                </a:solidFill>
                <a:effectLst/>
                <a:latin typeface="Arial Unicode MS"/>
              </a:rPr>
              <a:t> </a:t>
            </a:r>
            <a:r>
              <a:rPr kumimoji="0" lang="es-MX" altLang="es-MX" sz="1600" b="0" i="0" u="none" strike="noStrike" cap="none" normalizeH="0" baseline="0" dirty="0" err="1">
                <a:ln>
                  <a:noFill/>
                </a:ln>
                <a:solidFill>
                  <a:srgbClr val="CC7832"/>
                </a:solidFill>
                <a:effectLst/>
                <a:latin typeface="Arial Unicode MS"/>
              </a:rPr>
              <a:t>on</a:t>
            </a:r>
            <a:r>
              <a:rPr kumimoji="0" lang="es-MX" altLang="es-MX" sz="1600" b="0" i="0" u="none" strike="noStrike" cap="none" normalizeH="0" baseline="0" dirty="0">
                <a:ln>
                  <a:noFill/>
                </a:ln>
                <a:solidFill>
                  <a:srgbClr val="CC7832"/>
                </a:solidFill>
                <a:effectLst/>
                <a:latin typeface="Arial Unicode MS"/>
              </a:rPr>
              <a:t> </a:t>
            </a:r>
            <a:r>
              <a:rPr kumimoji="0" lang="es-MX" altLang="es-MX" sz="1600" b="0" i="0" u="none" strike="noStrike" cap="none" normalizeH="0" baseline="0" dirty="0">
                <a:ln>
                  <a:noFill/>
                </a:ln>
                <a:solidFill>
                  <a:srgbClr val="A9B7C6"/>
                </a:solidFill>
                <a:effectLst/>
                <a:latin typeface="Arial Unicode MS"/>
              </a:rPr>
              <a:t>C.</a:t>
            </a:r>
            <a:r>
              <a:rPr kumimoji="0" lang="es-MX" altLang="es-MX" sz="1600" b="0" i="0" u="none" strike="noStrike" cap="none" normalizeH="0" baseline="0" dirty="0">
                <a:ln>
                  <a:noFill/>
                </a:ln>
                <a:solidFill>
                  <a:srgbClr val="9876AA"/>
                </a:solidFill>
                <a:effectLst/>
                <a:latin typeface="Arial Unicode MS"/>
              </a:rPr>
              <a:t>id_cliente </a:t>
            </a:r>
            <a:r>
              <a:rPr kumimoji="0" lang="es-MX" altLang="es-MX" sz="1600" b="0" i="0" u="none" strike="noStrike" cap="none" normalizeH="0" baseline="0" dirty="0">
                <a:ln>
                  <a:noFill/>
                </a:ln>
                <a:solidFill>
                  <a:srgbClr val="A9B7C6"/>
                </a:solidFill>
                <a:effectLst/>
                <a:latin typeface="Arial Unicode MS"/>
              </a:rPr>
              <a:t>= </a:t>
            </a:r>
            <a:r>
              <a:rPr kumimoji="0" lang="es-MX" altLang="es-MX" sz="1600" b="0" i="0" u="none" strike="noStrike" cap="none" normalizeH="0" baseline="0" dirty="0" err="1">
                <a:ln>
                  <a:noFill/>
                </a:ln>
                <a:solidFill>
                  <a:srgbClr val="A9B7C6"/>
                </a:solidFill>
                <a:effectLst/>
                <a:latin typeface="Arial Unicode MS"/>
              </a:rPr>
              <a:t>dp.</a:t>
            </a:r>
            <a:r>
              <a:rPr kumimoji="0" lang="es-MX" altLang="es-MX" sz="1600" b="0" i="0" u="none" strike="noStrike" cap="none" normalizeH="0" baseline="0" dirty="0" err="1">
                <a:ln>
                  <a:noFill/>
                </a:ln>
                <a:solidFill>
                  <a:srgbClr val="9876AA"/>
                </a:solidFill>
                <a:effectLst/>
                <a:latin typeface="Arial Unicode MS"/>
              </a:rPr>
              <a:t>id_cliente</a:t>
            </a:r>
            <a:br>
              <a:rPr kumimoji="0" lang="es-MX" altLang="es-MX" sz="1600" b="0" i="0" u="none" strike="noStrike" cap="none" normalizeH="0" baseline="0" dirty="0">
                <a:ln>
                  <a:noFill/>
                </a:ln>
                <a:solidFill>
                  <a:srgbClr val="9876AA"/>
                </a:solidFill>
                <a:effectLst/>
                <a:latin typeface="Arial Unicode MS"/>
              </a:rPr>
            </a:br>
            <a:r>
              <a:rPr kumimoji="0" lang="es-MX" altLang="es-MX" sz="1600" b="0" i="0" u="none" strike="noStrike" cap="none" normalizeH="0" baseline="0" dirty="0">
                <a:ln>
                  <a:noFill/>
                </a:ln>
                <a:solidFill>
                  <a:srgbClr val="9876AA"/>
                </a:solidFill>
                <a:effectLst/>
                <a:latin typeface="Arial Unicode MS"/>
              </a:rPr>
              <a:t>    </a:t>
            </a:r>
            <a:r>
              <a:rPr kumimoji="0" lang="es-MX" altLang="es-MX" sz="1600" b="0" i="0" u="none" strike="noStrike" cap="none" normalizeH="0" baseline="0" dirty="0">
                <a:ln>
                  <a:noFill/>
                </a:ln>
                <a:solidFill>
                  <a:srgbClr val="CC7832"/>
                </a:solidFill>
                <a:effectLst/>
                <a:latin typeface="Arial Unicode MS"/>
              </a:rPr>
              <a:t>INNER JOIN </a:t>
            </a:r>
            <a:r>
              <a:rPr kumimoji="0" lang="es-MX" altLang="es-MX" sz="1600" b="0" i="0" u="none" strike="noStrike" cap="none" normalizeH="0" baseline="0" dirty="0">
                <a:ln>
                  <a:noFill/>
                </a:ln>
                <a:solidFill>
                  <a:srgbClr val="A9B7C6"/>
                </a:solidFill>
                <a:effectLst/>
                <a:latin typeface="Arial Unicode MS"/>
              </a:rPr>
              <a:t>Pedido P </a:t>
            </a:r>
            <a:r>
              <a:rPr kumimoji="0" lang="es-MX" altLang="es-MX" sz="1600" b="0" i="0" u="none" strike="noStrike" cap="none" normalizeH="0" baseline="0" dirty="0" err="1">
                <a:ln>
                  <a:noFill/>
                </a:ln>
                <a:solidFill>
                  <a:srgbClr val="CC7832"/>
                </a:solidFill>
                <a:effectLst/>
                <a:latin typeface="Arial Unicode MS"/>
              </a:rPr>
              <a:t>on</a:t>
            </a:r>
            <a:r>
              <a:rPr kumimoji="0" lang="es-MX" altLang="es-MX" sz="1600" b="0" i="0" u="none" strike="noStrike" cap="none" normalizeH="0" baseline="0" dirty="0">
                <a:ln>
                  <a:noFill/>
                </a:ln>
                <a:solidFill>
                  <a:srgbClr val="CC7832"/>
                </a:solidFill>
                <a:effectLst/>
                <a:latin typeface="Arial Unicode MS"/>
              </a:rPr>
              <a:t> </a:t>
            </a:r>
            <a:r>
              <a:rPr kumimoji="0" lang="es-MX" altLang="es-MX" sz="1600" b="0" i="0" u="none" strike="noStrike" cap="none" normalizeH="0" baseline="0" dirty="0">
                <a:ln>
                  <a:noFill/>
                </a:ln>
                <a:solidFill>
                  <a:srgbClr val="A9B7C6"/>
                </a:solidFill>
                <a:effectLst/>
                <a:latin typeface="Arial Unicode MS"/>
              </a:rPr>
              <a:t>dp.</a:t>
            </a:r>
            <a:r>
              <a:rPr kumimoji="0" lang="es-MX" altLang="es-MX" sz="1600" b="0" i="0" u="none" strike="noStrike" cap="none" normalizeH="0" baseline="0" dirty="0">
                <a:ln>
                  <a:noFill/>
                </a:ln>
                <a:solidFill>
                  <a:srgbClr val="9876AA"/>
                </a:solidFill>
                <a:effectLst/>
                <a:latin typeface="Arial Unicode MS"/>
              </a:rPr>
              <a:t>id_pedido </a:t>
            </a:r>
            <a:r>
              <a:rPr kumimoji="0" lang="es-MX" altLang="es-MX" sz="1600" b="0" i="0" u="none" strike="noStrike" cap="none" normalizeH="0" baseline="0" dirty="0">
                <a:ln>
                  <a:noFill/>
                </a:ln>
                <a:solidFill>
                  <a:srgbClr val="A9B7C6"/>
                </a:solidFill>
                <a:effectLst/>
                <a:latin typeface="Arial Unicode MS"/>
              </a:rPr>
              <a:t>= P.</a:t>
            </a:r>
            <a:r>
              <a:rPr kumimoji="0" lang="es-MX" altLang="es-MX" sz="1600" b="0" i="0" u="none" strike="noStrike" cap="none" normalizeH="0" baseline="0" dirty="0">
                <a:ln>
                  <a:noFill/>
                </a:ln>
                <a:solidFill>
                  <a:srgbClr val="9876AA"/>
                </a:solidFill>
                <a:effectLst/>
                <a:latin typeface="Arial Unicode MS"/>
              </a:rPr>
              <a:t>id_pedido</a:t>
            </a:r>
            <a:br>
              <a:rPr kumimoji="0" lang="es-MX" altLang="es-MX" sz="1600" b="0" i="0" u="none" strike="noStrike" cap="none" normalizeH="0" baseline="0" dirty="0">
                <a:ln>
                  <a:noFill/>
                </a:ln>
                <a:solidFill>
                  <a:srgbClr val="9876AA"/>
                </a:solidFill>
                <a:effectLst/>
                <a:latin typeface="Arial Unicode MS"/>
              </a:rPr>
            </a:br>
            <a:r>
              <a:rPr kumimoji="0" lang="es-MX" altLang="es-MX" sz="1600" b="0" i="0" u="none" strike="noStrike" cap="none" normalizeH="0" baseline="0" dirty="0">
                <a:ln>
                  <a:noFill/>
                </a:ln>
                <a:solidFill>
                  <a:srgbClr val="CC7832"/>
                </a:solidFill>
                <a:effectLst/>
                <a:latin typeface="Arial Unicode MS"/>
              </a:rPr>
              <a:t>WHERE </a:t>
            </a:r>
            <a:r>
              <a:rPr kumimoji="0" lang="es-MX" altLang="es-MX" sz="1600" b="0" i="0" u="none" strike="noStrike" cap="none" normalizeH="0" baseline="0" dirty="0">
                <a:ln>
                  <a:noFill/>
                </a:ln>
                <a:solidFill>
                  <a:srgbClr val="A9B7C6"/>
                </a:solidFill>
                <a:effectLst/>
                <a:latin typeface="Arial Unicode MS"/>
              </a:rPr>
              <a:t>C.</a:t>
            </a:r>
            <a:r>
              <a:rPr kumimoji="0" lang="es-MX" altLang="es-MX" sz="1600" b="0" i="0" u="none" strike="noStrike" cap="none" normalizeH="0" baseline="0" dirty="0">
                <a:ln>
                  <a:noFill/>
                </a:ln>
                <a:solidFill>
                  <a:srgbClr val="9876AA"/>
                </a:solidFill>
                <a:effectLst/>
                <a:latin typeface="Arial Unicode MS"/>
              </a:rPr>
              <a:t>fullname </a:t>
            </a:r>
            <a:r>
              <a:rPr kumimoji="0" lang="es-MX" altLang="es-MX" sz="1600" b="0" i="0" u="none" strike="noStrike" cap="none" normalizeH="0" baseline="0" dirty="0">
                <a:ln>
                  <a:noFill/>
                </a:ln>
                <a:solidFill>
                  <a:srgbClr val="CC7832"/>
                </a:solidFill>
                <a:effectLst/>
                <a:latin typeface="Arial Unicode MS"/>
              </a:rPr>
              <a:t>LIKE </a:t>
            </a:r>
            <a:r>
              <a:rPr kumimoji="0" lang="es-MX" altLang="es-MX" sz="1600" b="0" i="0" u="none" strike="noStrike" cap="none" normalizeH="0" baseline="0" dirty="0">
                <a:ln>
                  <a:noFill/>
                </a:ln>
                <a:solidFill>
                  <a:srgbClr val="6A8759"/>
                </a:solidFill>
                <a:effectLst/>
                <a:latin typeface="Arial Unicode MS"/>
              </a:rPr>
              <a:t>'%Juan%'</a:t>
            </a:r>
            <a:r>
              <a:rPr kumimoji="0" lang="es-MX" altLang="es-MX" sz="1600" b="0" i="0" u="none" strike="noStrike" cap="none" normalizeH="0" baseline="0" dirty="0">
                <a:ln>
                  <a:noFill/>
                </a:ln>
                <a:solidFill>
                  <a:srgbClr val="CC7832"/>
                </a:solidFill>
                <a:effectLst/>
                <a:latin typeface="Arial Unicode MS"/>
              </a:rPr>
              <a:t>;</a:t>
            </a:r>
            <a:endParaRPr kumimoji="0" lang="es-MX" altLang="es-MX" sz="3600" b="0" i="0" u="none" strike="noStrike" cap="none" normalizeH="0" baseline="0" dirty="0">
              <a:ln>
                <a:noFill/>
              </a:ln>
              <a:solidFill>
                <a:schemeClr val="tx1"/>
              </a:solidFill>
              <a:effectLst/>
              <a:latin typeface="Arial" panose="020B0604020202020204" pitchFamily="34" charset="0"/>
            </a:endParaRPr>
          </a:p>
        </p:txBody>
      </p:sp>
      <p:sp>
        <p:nvSpPr>
          <p:cNvPr id="6" name="Rectángulo 5">
            <a:extLst>
              <a:ext uri="{FF2B5EF4-FFF2-40B4-BE49-F238E27FC236}">
                <a16:creationId xmlns:a16="http://schemas.microsoft.com/office/drawing/2014/main" id="{E3EB004B-0F48-4F19-894F-DD56D5EDDE80}"/>
              </a:ext>
            </a:extLst>
          </p:cNvPr>
          <p:cNvSpPr/>
          <p:nvPr/>
        </p:nvSpPr>
        <p:spPr>
          <a:xfrm>
            <a:off x="609601" y="3525585"/>
            <a:ext cx="3922643" cy="1200329"/>
          </a:xfrm>
          <a:prstGeom prst="rect">
            <a:avLst/>
          </a:prstGeom>
        </p:spPr>
        <p:txBody>
          <a:bodyPr wrap="square">
            <a:spAutoFit/>
          </a:bodyPr>
          <a:lstStyle/>
          <a:p>
            <a:r>
              <a:rPr lang="es-MX" dirty="0">
                <a:solidFill>
                  <a:schemeClr val="tx2">
                    <a:lumMod val="50000"/>
                  </a:schemeClr>
                </a:solidFill>
              </a:rPr>
              <a:t>13.Crear un función que compare dos códigos de materia. </a:t>
            </a:r>
          </a:p>
          <a:p>
            <a:r>
              <a:rPr lang="es-MX" dirty="0"/>
              <a:t>○ Recrear la siguiente base de datos: </a:t>
            </a:r>
            <a:endParaRPr lang="es-MX" dirty="0">
              <a:solidFill>
                <a:schemeClr val="tx2">
                  <a:lumMod val="50000"/>
                </a:schemeClr>
              </a:solidFill>
            </a:endParaRPr>
          </a:p>
        </p:txBody>
      </p:sp>
      <p:pic>
        <p:nvPicPr>
          <p:cNvPr id="7" name="Imagen 6">
            <a:extLst>
              <a:ext uri="{FF2B5EF4-FFF2-40B4-BE49-F238E27FC236}">
                <a16:creationId xmlns:a16="http://schemas.microsoft.com/office/drawing/2014/main" id="{C81CFF7F-1C6E-420E-9CC5-847731CBFA5D}"/>
              </a:ext>
            </a:extLst>
          </p:cNvPr>
          <p:cNvPicPr>
            <a:picLocks noChangeAspect="1"/>
          </p:cNvPicPr>
          <p:nvPr/>
        </p:nvPicPr>
        <p:blipFill>
          <a:blip r:embed="rId2"/>
          <a:stretch>
            <a:fillRect/>
          </a:stretch>
        </p:blipFill>
        <p:spPr>
          <a:xfrm>
            <a:off x="5208105" y="2312269"/>
            <a:ext cx="4449303" cy="4151580"/>
          </a:xfrm>
          <a:prstGeom prst="rect">
            <a:avLst/>
          </a:prstGeom>
        </p:spPr>
      </p:pic>
    </p:spTree>
    <p:extLst>
      <p:ext uri="{BB962C8B-B14F-4D97-AF65-F5344CB8AC3E}">
        <p14:creationId xmlns:p14="http://schemas.microsoft.com/office/powerpoint/2010/main" val="1939287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342</TotalTime>
  <Words>2892</Words>
  <Application>Microsoft Office PowerPoint</Application>
  <PresentationFormat>Panorámica</PresentationFormat>
  <Paragraphs>111</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Aldrich</vt:lpstr>
      <vt:lpstr>Arial</vt:lpstr>
      <vt:lpstr>Arial Unicode MS</vt:lpstr>
      <vt:lpstr>Bookman Old Style</vt:lpstr>
      <vt:lpstr>Broadway</vt:lpstr>
      <vt:lpstr>Rockwell</vt:lpstr>
      <vt:lpstr>Wingdings</vt:lpstr>
      <vt:lpstr>Damask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14</cp:revision>
  <dcterms:created xsi:type="dcterms:W3CDTF">2023-03-28T23:57:11Z</dcterms:created>
  <dcterms:modified xsi:type="dcterms:W3CDTF">2023-03-29T05:39:51Z</dcterms:modified>
</cp:coreProperties>
</file>