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99" r:id="rId7"/>
    <p:sldId id="300" r:id="rId8"/>
    <p:sldId id="298" r:id="rId9"/>
    <p:sldId id="302" r:id="rId10"/>
    <p:sldId id="301" r:id="rId11"/>
    <p:sldId id="304" r:id="rId12"/>
    <p:sldId id="303" r:id="rId13"/>
    <p:sldId id="307" r:id="rId14"/>
    <p:sldId id="308" r:id="rId15"/>
    <p:sldId id="306" r:id="rId16"/>
    <p:sldId id="309" r:id="rId17"/>
    <p:sldId id="297" r:id="rId18"/>
    <p:sldId id="262" r:id="rId19"/>
    <p:sldId id="310" r:id="rId20"/>
    <p:sldId id="313" r:id="rId21"/>
    <p:sldId id="315" r:id="rId22"/>
    <p:sldId id="316" r:id="rId23"/>
    <p:sldId id="312" r:id="rId24"/>
    <p:sldId id="317" r:id="rId25"/>
    <p:sldId id="314" r:id="rId26"/>
    <p:sldId id="318" r:id="rId27"/>
    <p:sldId id="311" r:id="rId28"/>
    <p:sldId id="319" r:id="rId29"/>
    <p:sldId id="320" r:id="rId30"/>
    <p:sldId id="321" r:id="rId31"/>
    <p:sldId id="322" r:id="rId32"/>
    <p:sldId id="323" r:id="rId33"/>
    <p:sldId id="265" r:id="rId34"/>
  </p:sldIdLst>
  <p:sldSz cx="9144000" cy="5143500" type="screen16x9"/>
  <p:notesSz cx="6858000" cy="9144000"/>
  <p:embeddedFontLst>
    <p:embeddedFont>
      <p:font typeface="Trispace" panose="020B0604020202020204" charset="0"/>
      <p:regular r:id="rId36"/>
      <p:bold r:id="rId37"/>
    </p:embeddedFont>
    <p:embeddedFont>
      <p:font typeface="Trispace Medium" panose="020B0604020202020204" charset="0"/>
      <p:regular r:id="rId38"/>
      <p:bold r:id="rId39"/>
    </p:embeddedFont>
    <p:embeddedFont>
      <p:font typeface="Trispace SemiBold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56CB1-FFA7-410B-9B1B-9C106A787569}">
  <a:tblStyle styleId="{E4256CB1-FFA7-410B-9B1B-9C106A787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8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7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06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4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267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50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32914688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32914688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752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9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038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70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692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160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479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11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82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9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422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3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4a61bbd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4a61bbd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569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cdddfa8b4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cdddfa8b4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32914688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32914688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65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84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79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1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320A4F"/>
            </a:gs>
            <a:gs pos="100000">
              <a:srgbClr val="180424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3000"/>
          </a:blip>
          <a:srcRect t="2552" b="2552"/>
          <a:stretch/>
        </p:blipFill>
        <p:spPr>
          <a:xfrm rot="10800000" flipH="1">
            <a:off x="205200" y="3073600"/>
            <a:ext cx="9180278" cy="49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6249675" y="740575"/>
            <a:ext cx="4251600" cy="42516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3094325" y="740575"/>
            <a:ext cx="5530500" cy="55305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94013" y="740575"/>
            <a:ext cx="1194900" cy="841800"/>
          </a:xfrm>
          <a:prstGeom prst="rect">
            <a:avLst/>
          </a:prstGeom>
          <a:effectLst>
            <a:outerShdw blurRad="300038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13888" y="2730125"/>
            <a:ext cx="5636100" cy="4053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-5654335" flipH="1">
            <a:off x="-2932822" y="1210500"/>
            <a:ext cx="6624549" cy="357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-6722227" flipH="1">
            <a:off x="5715123" y="301102"/>
            <a:ext cx="6624551" cy="357062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9196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304775" y="1688907"/>
            <a:ext cx="3124200" cy="2445900"/>
          </a:xfrm>
          <a:prstGeom prst="rect">
            <a:avLst/>
          </a:prstGeom>
          <a:noFill/>
          <a:ln>
            <a:noFill/>
          </a:ln>
          <a:effectLst>
            <a:outerShdw blurRad="871538" algn="bl" rotWithShape="0">
              <a:schemeClr val="lt2">
                <a:alpha val="22000"/>
              </a:schemeClr>
            </a:outerShdw>
          </a:effectLst>
        </p:spPr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7"/>
          <p:cNvSpPr/>
          <p:nvPr/>
        </p:nvSpPr>
        <p:spPr>
          <a:xfrm>
            <a:off x="2896450" y="16142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35700" y="1614250"/>
            <a:ext cx="4113300" cy="4113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359825" y="25383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8"/>
          <p:cNvPicPr preferRelativeResize="0"/>
          <p:nvPr/>
        </p:nvPicPr>
        <p:blipFill rotWithShape="1">
          <a:blip r:embed="rId2">
            <a:alphaModFix amt="78000"/>
          </a:blip>
          <a:srcRect t="2597" b="2597"/>
          <a:stretch/>
        </p:blipFill>
        <p:spPr>
          <a:xfrm>
            <a:off x="1666000" y="1568324"/>
            <a:ext cx="7879598" cy="420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t="2088" b="2088"/>
          <a:stretch/>
        </p:blipFill>
        <p:spPr>
          <a:xfrm rot="9546466" flipH="1">
            <a:off x="-725304" y="-1403465"/>
            <a:ext cx="7192759" cy="38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829050" y="-3360400"/>
            <a:ext cx="6174300" cy="6174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650950"/>
            <a:ext cx="9144000" cy="91440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7" name="Google Shape;67;p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10899" t="14045" r="10907"/>
          <a:stretch/>
        </p:blipFill>
        <p:spPr>
          <a:xfrm rot="5400000">
            <a:off x="4994862" y="987538"/>
            <a:ext cx="5127576" cy="31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-2067350" y="78975"/>
            <a:ext cx="5618700" cy="5618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369700"/>
            <a:ext cx="556500" cy="38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56776" y="197801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>
            <a:off x="3632400" y="1369700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4269950" y="197802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356934" y="3658798"/>
            <a:ext cx="20427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>
          <a:xfrm>
            <a:off x="36324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4269950" y="3658804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1352650" y="1382288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4269950" y="1382300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1352650" y="3058550"/>
            <a:ext cx="2042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4269950" y="3058563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524065">
            <a:off x="-303236" y="3101410"/>
            <a:ext cx="6141850" cy="410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10039950">
            <a:off x="5968368" y="-860777"/>
            <a:ext cx="6858536" cy="458795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-1542075" y="-3629925"/>
            <a:ext cx="6474900" cy="64749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227125" y="1018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571225" y="1337525"/>
            <a:ext cx="5743200" cy="57432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1787780" y="1951275"/>
            <a:ext cx="263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2"/>
          </p:nvPr>
        </p:nvSpPr>
        <p:spPr>
          <a:xfrm>
            <a:off x="5442655" y="1951275"/>
            <a:ext cx="263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3"/>
          </p:nvPr>
        </p:nvSpPr>
        <p:spPr>
          <a:xfrm>
            <a:off x="1787855" y="2527050"/>
            <a:ext cx="26334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4"/>
          </p:nvPr>
        </p:nvSpPr>
        <p:spPr>
          <a:xfrm>
            <a:off x="5442655" y="2527050"/>
            <a:ext cx="26334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8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216200" y="1494532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/>
              <a:t>DEFENSA</a:t>
            </a:r>
            <a:r>
              <a:rPr lang="en" sz="6000" dirty="0"/>
              <a:t> </a:t>
            </a:r>
            <a:br>
              <a:rPr lang="en" sz="6000" dirty="0"/>
            </a:br>
            <a:r>
              <a:rPr lang="es-MX" sz="6000" dirty="0"/>
              <a:t>BDA II-H3</a:t>
            </a:r>
            <a:r>
              <a:rPr lang="en" sz="5500" dirty="0">
                <a:solidFill>
                  <a:schemeClr val="lt2"/>
                </a:solidFill>
              </a:rPr>
              <a:t> </a:t>
            </a:r>
            <a:r>
              <a:rPr lang="es-MX" sz="4500" dirty="0" err="1">
                <a:solidFill>
                  <a:schemeClr val="accent1"/>
                </a:solidFill>
              </a:rPr>
              <a:t>Evaluacion</a:t>
            </a:r>
            <a:r>
              <a:rPr lang="es-MX" sz="4500" dirty="0">
                <a:solidFill>
                  <a:schemeClr val="accent1"/>
                </a:solidFill>
              </a:rPr>
              <a:t> Procesual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472352" y="445023"/>
            <a:ext cx="8077200" cy="2018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5. Para qué sirve la </a:t>
            </a:r>
            <a:r>
              <a:rPr lang="es-MX" sz="2000" dirty="0" err="1"/>
              <a:t>funcion</a:t>
            </a:r>
            <a:r>
              <a:rPr lang="es-MX" sz="2000" dirty="0"/>
              <a:t> CONCAT y como funciona en MYSQL </a:t>
            </a:r>
            <a:br>
              <a:rPr lang="es-MX" sz="2000" dirty="0"/>
            </a:br>
            <a:r>
              <a:rPr lang="es-MX" sz="2000" dirty="0"/>
              <a:t>○ ¿Crear una función que muestre el uso de las función CONCAT? </a:t>
            </a:r>
            <a:br>
              <a:rPr lang="es-MX" sz="2000" dirty="0"/>
            </a:br>
            <a:r>
              <a:rPr lang="es-MX" sz="2000" dirty="0"/>
              <a:t>○ La función debe concatenar 3 cadenas. </a:t>
            </a:r>
            <a:endParaRPr sz="20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0C6894D-4186-45D8-87E1-C30B1644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79" y="2463030"/>
            <a:ext cx="501267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concatenar_cadenas</a:t>
            </a:r>
            <a:b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(cadena1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cadena2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cadena3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cadena2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cadena3)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445650" y="171613"/>
            <a:ext cx="8077200" cy="1493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400" dirty="0"/>
              <a:t>6. Para qué sirve la función SUBSTRING y como funciona en MYSQL </a:t>
            </a:r>
            <a:br>
              <a:rPr lang="es-MX" sz="1400" dirty="0"/>
            </a:br>
            <a:r>
              <a:rPr lang="es-MX" sz="1400" dirty="0"/>
              <a:t>○ ¿Crear una función que muestre el uso de las función SUBSTRING? </a:t>
            </a:r>
            <a:br>
              <a:rPr lang="es-MX" sz="1400" dirty="0"/>
            </a:br>
            <a:r>
              <a:rPr lang="es-MX" sz="1400" dirty="0"/>
              <a:t>○ La función recibe un nombre completo. </a:t>
            </a:r>
            <a:br>
              <a:rPr lang="es-MX" sz="1400" dirty="0"/>
            </a:br>
            <a:r>
              <a:rPr lang="es-MX" sz="1400" dirty="0"/>
              <a:t>	■ INPUT: Ximena Condori Mar </a:t>
            </a:r>
            <a:br>
              <a:rPr lang="es-MX" sz="1400" dirty="0"/>
            </a:br>
            <a:r>
              <a:rPr lang="es-MX" sz="1400" dirty="0"/>
              <a:t>○ La función solo retorna el nombre. </a:t>
            </a:r>
            <a:br>
              <a:rPr lang="es-MX" sz="1400" dirty="0"/>
            </a:br>
            <a:r>
              <a:rPr lang="es-MX" sz="1400" dirty="0"/>
              <a:t>	■ OUTPUT: Ximena </a:t>
            </a:r>
            <a:endParaRPr sz="14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D6C8D0-C8C7-4D10-8CC1-751A94D1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0" y="3720885"/>
            <a:ext cx="5753903" cy="102884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8E6B0CC-D765-455D-B61F-298C78C4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0" y="1721387"/>
            <a:ext cx="533820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obtener_nombre_completo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nombre_completo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nombre_completo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nombre_completo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576107E-109F-48FA-A017-55797D40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0" y="3126231"/>
            <a:ext cx="366364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obtener_nombre_completo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'Ximena Condori Mar'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8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472352" y="445023"/>
            <a:ext cx="7922501" cy="1207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600" dirty="0"/>
              <a:t>7. Para qué sirve la </a:t>
            </a:r>
            <a:r>
              <a:rPr lang="es-MX" sz="1600" dirty="0" err="1"/>
              <a:t>funcion</a:t>
            </a:r>
            <a:r>
              <a:rPr lang="es-MX" sz="1600" dirty="0"/>
              <a:t> STRCMP y como funciona en MYSQL </a:t>
            </a:r>
            <a:br>
              <a:rPr lang="es-MX" sz="1600" dirty="0"/>
            </a:br>
            <a:r>
              <a:rPr lang="es-MX" sz="1600" dirty="0"/>
              <a:t>○ ¿Crear una función que muestre el uso de las función STRCMP? </a:t>
            </a:r>
            <a:br>
              <a:rPr lang="es-MX" sz="1600" dirty="0"/>
            </a:br>
            <a:r>
              <a:rPr lang="es-MX" sz="1600" dirty="0"/>
              <a:t>○ La función debe comparar 3 cadenas. Y deberá determinar si dos de ellas son iguales.</a:t>
            </a:r>
            <a:endParaRPr sz="16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0012A-BB7E-465A-9E53-1A438256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66" y="1652530"/>
            <a:ext cx="59160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valida_strcmp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cad1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CASE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cad1) 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y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son cadenas iguales'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cad2) 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y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son cadenas iguales'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cad2) 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y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son cadenas iguales'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'las 3 cadenas son distintas'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END CASE;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400FD-12F2-4898-A6C3-BB4D525E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66" y="3652752"/>
            <a:ext cx="480886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valida_strcmp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'cadena 1'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'cadena 2'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'CADENA 1'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E56B9F-AF5A-484D-B8C0-43C41704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66" y="3949198"/>
            <a:ext cx="576342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1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472352" y="445024"/>
            <a:ext cx="8077200" cy="100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800" dirty="0"/>
              <a:t>8. Para qué sirve la función CHAR_LENGTH y LOCATE y como funciona en MYSQL </a:t>
            </a:r>
            <a:br>
              <a:rPr lang="es-MX" sz="1800" dirty="0"/>
            </a:br>
            <a:r>
              <a:rPr lang="es-MX" sz="1600" dirty="0"/>
              <a:t>○ ¿Crear una función que muestre el uso de ambas funciones?</a:t>
            </a:r>
            <a:endParaRPr sz="18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8918E-7766-4452-A94B-01B44600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072" y="1610336"/>
            <a:ext cx="506776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usodecharlength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INT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Tamaño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Tamaño =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ECFACB-3470-4631-BA21-E8AC534D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841" y="2935995"/>
            <a:ext cx="447422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usodecharlength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'calcula el tamaño de una cadena'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F68DAE-66EF-4B75-928D-0AFBC1563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85" y="3338324"/>
            <a:ext cx="630643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000A26-5324-43F0-AADE-5CDF74A8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64" y="370938"/>
            <a:ext cx="488047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usodeLocate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encuentra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INT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(encuentra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cadena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9FEA76-83AA-4380-8242-733E9A33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64" y="2025198"/>
            <a:ext cx="501267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usodeLocate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'Encuentra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una cadena en especifico'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5F3913-1703-434F-819C-B2048A5E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0" y="2850251"/>
            <a:ext cx="794495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472352" y="445024"/>
            <a:ext cx="8077200" cy="127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9. ¿Cual es la diferencia entre las funciones de agresión y funciones creados por el DBA? Es decir funciones creadas por el usuario.</a:t>
            </a:r>
            <a:endParaRPr sz="20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314;p37">
            <a:extLst>
              <a:ext uri="{FF2B5EF4-FFF2-40B4-BE49-F238E27FC236}">
                <a16:creationId xmlns:a16="http://schemas.microsoft.com/office/drawing/2014/main" id="{F1C3DE0E-0135-4EDF-93ED-E3CF1744D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2050" y="1718632"/>
            <a:ext cx="6111625" cy="214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1"/>
                </a:solidFill>
              </a:rPr>
              <a:t>Las funciones de agregación son funciones predefinidas en MySQL que realizan cálculos sobre conjuntos de valores, mientras que las funciones creadas por el DBA o por el usuario son funciones personalizadas definidas por el DBA o los usuarios para realizar cálculos o lógica de programación específica adaptada a las necesidades de la aplicación o del sistema.</a:t>
            </a:r>
          </a:p>
        </p:txBody>
      </p:sp>
    </p:spTree>
    <p:extLst>
      <p:ext uri="{BB962C8B-B14F-4D97-AF65-F5344CB8AC3E}">
        <p14:creationId xmlns:p14="http://schemas.microsoft.com/office/powerpoint/2010/main" val="17320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445650" y="610277"/>
            <a:ext cx="8077200" cy="932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10.¿Busque y defina a qué se referirá cuando se habla de parámetros de entrada y salida en MySQL? ○ Es decir IN INOUT, </a:t>
            </a:r>
            <a:r>
              <a:rPr lang="es-MX" sz="2000" dirty="0" err="1"/>
              <a:t>etc</a:t>
            </a:r>
            <a:r>
              <a:rPr lang="es-MX" sz="2000" dirty="0"/>
              <a:t> </a:t>
            </a:r>
            <a:endParaRPr sz="20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314;p37">
            <a:extLst>
              <a:ext uri="{FF2B5EF4-FFF2-40B4-BE49-F238E27FC236}">
                <a16:creationId xmlns:a16="http://schemas.microsoft.com/office/drawing/2014/main" id="{F1C3DE0E-0135-4EDF-93ED-E3CF1744D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2050" y="1718632"/>
            <a:ext cx="6287897" cy="254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dirty="0"/>
              <a:t>los parámetros de entrada (IN) se utilizan para pasar valores de datos a una función o procedimiento, los parámetros de salida (OUT) se utilizan para devolver valores de una función o procedimiento, y los parámetros de entrada y salida (INOUT) se utilizan para pasar valores de entrada y recibir valores actualizados. Estos modos de paso de parámetros permiten controlar cómo se manejan los valores dentro de una función o procedimiento, brindando flexibilidad y comunicación entre el código que llama y la función o procedimiento.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</a:rPr>
              <a:t>Parte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Practica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 idx="2"/>
          </p:nvPr>
        </p:nvSpPr>
        <p:spPr>
          <a:xfrm>
            <a:off x="994013" y="740575"/>
            <a:ext cx="119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46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4F34DA-A03E-4BB7-BE49-5885F8F82D1E}"/>
              </a:ext>
            </a:extLst>
          </p:cNvPr>
          <p:cNvSpPr/>
          <p:nvPr/>
        </p:nvSpPr>
        <p:spPr>
          <a:xfrm>
            <a:off x="220337" y="385590"/>
            <a:ext cx="47262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99"/>
                </a:solidFill>
              </a:rPr>
              <a:t>11. Crear la siguiente Base de datos y sus registros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4A9A2A-63B6-4590-8026-4D9BBE67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33" y="857010"/>
            <a:ext cx="4353533" cy="34294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88DF59-2478-44A0-BA74-F585A987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49" y="170791"/>
            <a:ext cx="430590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720000" y="815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DATOS ESTUDIANTILES</a:t>
            </a:r>
            <a:endParaRPr sz="3200" dirty="0"/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71" name="Google Shape;271;p33"/>
          <p:cNvGraphicFramePr/>
          <p:nvPr>
            <p:extLst>
              <p:ext uri="{D42A27DB-BD31-4B8C-83A1-F6EECF244321}">
                <p14:modId xmlns:p14="http://schemas.microsoft.com/office/powerpoint/2010/main" val="4259355313"/>
              </p:ext>
            </p:extLst>
          </p:nvPr>
        </p:nvGraphicFramePr>
        <p:xfrm>
          <a:off x="720000" y="1824875"/>
          <a:ext cx="4700299" cy="2299480"/>
        </p:xfrm>
        <a:graphic>
          <a:graphicData uri="http://schemas.openxmlformats.org/drawingml/2006/table">
            <a:tbl>
              <a:tblPr>
                <a:noFill/>
                <a:tableStyleId>{E4256CB1-FFA7-410B-9B1B-9C106A787569}</a:tableStyleId>
              </a:tblPr>
              <a:tblGrid>
                <a:gridCol w="131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Nombres y Apellidos:</a:t>
                      </a:r>
                      <a:endParaRPr sz="800" b="1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830BDE">
                        <a:alpha val="29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Mijail Oliver Choqu</a:t>
                      </a:r>
                      <a:r>
                        <a:rPr lang="es-MX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e Amaro</a:t>
                      </a:r>
                      <a:endParaRPr sz="800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Carrera:</a:t>
                      </a:r>
                      <a:endParaRPr sz="800" b="1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830BDE">
                        <a:alpha val="29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Ingieneria en Sistemas</a:t>
                      </a:r>
                      <a:endParaRPr sz="800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Docente:</a:t>
                      </a:r>
                      <a:endParaRPr sz="800" b="1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830BDE">
                        <a:alpha val="29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William Roddy Barra Paredes</a:t>
                      </a:r>
                      <a:endParaRPr sz="800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Código Estudiantil:</a:t>
                      </a:r>
                      <a:endParaRPr sz="800" b="1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830BDE">
                        <a:alpha val="29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S</a:t>
                      </a:r>
                      <a:r>
                        <a:rPr lang="es-MX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IS12955851</a:t>
                      </a:r>
                      <a:endParaRPr sz="800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Universidad:</a:t>
                      </a:r>
                      <a:endParaRPr sz="800" b="1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830BDE">
                        <a:alpha val="29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UNIFRANZ</a:t>
                      </a:r>
                      <a:endParaRPr sz="800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Fecha de Entrega:</a:t>
                      </a:r>
                      <a:endParaRPr sz="800" b="1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0BDE">
                        <a:alpha val="29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29/05/2023</a:t>
                      </a:r>
                      <a:endParaRPr sz="800" dirty="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Archivo:MariaDB colour logo.svg - Wikipedia, la enciclopedia libre">
            <a:extLst>
              <a:ext uri="{FF2B5EF4-FFF2-40B4-BE49-F238E27FC236}">
                <a16:creationId xmlns:a16="http://schemas.microsoft.com/office/drawing/2014/main" id="{613DAB6F-AA80-42E4-9D29-90428A49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37" y="2326980"/>
            <a:ext cx="2948260" cy="8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8F25A6-D2C9-4924-9DA3-E8D64774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67" y="484819"/>
            <a:ext cx="6533003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COLEGIO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COLEGIO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estudiantes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id_est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PRIMARY KEY AUTO_INCREMENT,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nombres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apellidos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edad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estudiantes(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apellidos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Miguel'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'Gonzales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Veliz'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2832115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'miguel@gmail.com'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'Av. 6 de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Agosto'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'masculino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'Sandra'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Mavir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Uria'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2832116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'sandra@gmail.com'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'Av. 6 de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Agosto'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'femenino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'Joel'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Aduviri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Mondar'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2832117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'joel@gmail.com'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'Av. 6 de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Agosto'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'masculino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Andrea'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'Arias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Ballesteros'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2832118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'andrea@gmail.com'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'Av. 6 de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Agosto'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'femenino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Santos'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'Montes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Valenzuela'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2832119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'santos@gmail.com'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'Av. 6 de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Agosto'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'masculino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MX" altLang="es-MX" sz="1000" dirty="0">
              <a:solidFill>
                <a:srgbClr val="CC78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2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65064E-B303-4932-8CFA-13F63206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780" y="352616"/>
            <a:ext cx="3966073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inscripcion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id_ins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PRIMARY KEY AUTO_INCREMENT,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semestre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id_est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id_est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estudiantes(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id_est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materias(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inscripcion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semestre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id_est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'1er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'2do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'1er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'2do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'2do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'3er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'4to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'5to Semestre'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7A98EA-3C47-4BD7-B45F-78839BCE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3" y="437556"/>
            <a:ext cx="3580481" cy="2523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materias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PRIMARY KEY AUTO_INCREMENT,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nombres_mat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materias(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nombres_mat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cod_mat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la Arquitectura'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'ARQ-101'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'Urbanismo y Diseño'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'ARQ-102'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'Dibujo y Pintura Arquitectonico'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'ARQ-103'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Discreta'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'ARQ-104'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Fisica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Basica'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'ARQ-105’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9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4F34DA-A03E-4BB7-BE49-5885F8F82D1E}"/>
              </a:ext>
            </a:extLst>
          </p:cNvPr>
          <p:cNvSpPr/>
          <p:nvPr/>
        </p:nvSpPr>
        <p:spPr>
          <a:xfrm>
            <a:off x="352538" y="436379"/>
            <a:ext cx="40321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99"/>
                </a:solidFill>
              </a:rPr>
              <a:t>12.Crear una función que genere la serie Fibonacci. </a:t>
            </a:r>
          </a:p>
          <a:p>
            <a:r>
              <a:rPr lang="es-MX" dirty="0">
                <a:solidFill>
                  <a:schemeClr val="tx1"/>
                </a:solidFill>
              </a:rPr>
              <a:t>○ La función recibe un límite(</a:t>
            </a:r>
            <a:r>
              <a:rPr lang="es-MX" dirty="0" err="1">
                <a:solidFill>
                  <a:schemeClr val="tx1"/>
                </a:solidFill>
              </a:rPr>
              <a:t>number</a:t>
            </a:r>
            <a:r>
              <a:rPr lang="es-MX" dirty="0">
                <a:solidFill>
                  <a:schemeClr val="tx1"/>
                </a:solidFill>
              </a:rPr>
              <a:t>) </a:t>
            </a:r>
          </a:p>
          <a:p>
            <a:r>
              <a:rPr lang="es-MX" dirty="0">
                <a:solidFill>
                  <a:schemeClr val="tx1"/>
                </a:solidFill>
              </a:rPr>
              <a:t>○ La función debe de retornar una cadena. </a:t>
            </a:r>
          </a:p>
          <a:p>
            <a:r>
              <a:rPr lang="es-MX" dirty="0">
                <a:solidFill>
                  <a:schemeClr val="tx1"/>
                </a:solidFill>
              </a:rPr>
              <a:t>○ Ejemplo para n=7. OUTPUT: 0, 1, 1, 2, 3, 5, 8, ○ Adjuntar el código SQL generado y una imagen de su correcto funcionamiento.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84A05-C266-48DF-A531-80DE5BCD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88" y="436379"/>
            <a:ext cx="3580482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#EJERCICIO 12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serieFibonacci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 &gt;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a + b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b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END WHILE;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serieFibonacci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8C50B5-0BC9-4E11-89AF-196123EB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" y="2406497"/>
            <a:ext cx="3898190" cy="11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9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4F34DA-A03E-4BB7-BE49-5885F8F82D1E}"/>
              </a:ext>
            </a:extLst>
          </p:cNvPr>
          <p:cNvSpPr/>
          <p:nvPr/>
        </p:nvSpPr>
        <p:spPr>
          <a:xfrm>
            <a:off x="346800" y="491463"/>
            <a:ext cx="3718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99"/>
                </a:solidFill>
              </a:rPr>
              <a:t>13.Crear una variable global a nivel BASE DE DATOS. </a:t>
            </a:r>
          </a:p>
          <a:p>
            <a:r>
              <a:rPr lang="es-MX" dirty="0">
                <a:solidFill>
                  <a:schemeClr val="tx1"/>
                </a:solidFill>
              </a:rPr>
              <a:t>○ Crear una función cualquiera. </a:t>
            </a:r>
          </a:p>
          <a:p>
            <a:r>
              <a:rPr lang="es-MX" dirty="0">
                <a:solidFill>
                  <a:schemeClr val="tx1"/>
                </a:solidFill>
              </a:rPr>
              <a:t>○ La función debe retornar la variable global. </a:t>
            </a:r>
          </a:p>
          <a:p>
            <a:r>
              <a:rPr lang="es-MX" dirty="0">
                <a:solidFill>
                  <a:schemeClr val="tx1"/>
                </a:solidFill>
              </a:rPr>
              <a:t>○ Adjuntar el código SQL generado y una imagen de su correcto funcionamiento.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AC9BF-E372-46AC-AACD-23D4EF531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3" y="344806"/>
            <a:ext cx="3966072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#EJERCICIO 13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sserieFibonacciV2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a + b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b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END WHILE;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sserieFibonacciV2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E48185-A3A8-4B98-A548-FD280702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2" y="3465347"/>
            <a:ext cx="3306238" cy="9446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CE2CF-97D4-455B-901E-9EF28A4D3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6" y="2032617"/>
            <a:ext cx="3482289" cy="12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2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4F34DA-A03E-4BB7-BE49-5885F8F82D1E}"/>
              </a:ext>
            </a:extLst>
          </p:cNvPr>
          <p:cNvSpPr/>
          <p:nvPr/>
        </p:nvSpPr>
        <p:spPr>
          <a:xfrm>
            <a:off x="346799" y="491463"/>
            <a:ext cx="45667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00FF99"/>
                </a:solidFill>
              </a:rPr>
              <a:t>14.Crear una función no recibe parámetros (Utilizar WHILE, REPEAT o LOOP).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Previamente deberá de crear una función que obtenga la edad mínima de los estudiantes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■ La función no recibe ningún parámetro.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■ La función debe de retornar un número.(LA EDAD MÍNIMA).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Si la edad mínima es PAR mostrar todos los pares empezando desde 0 a este ese valor de la edad mínima.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A7E81C-093B-4EFD-95A5-7E5D649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2" y="2110128"/>
            <a:ext cx="2896004" cy="46679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85CFADE-BC04-4CEC-933E-2564B42FA007}"/>
              </a:ext>
            </a:extLst>
          </p:cNvPr>
          <p:cNvSpPr/>
          <p:nvPr/>
        </p:nvSpPr>
        <p:spPr>
          <a:xfrm>
            <a:off x="346799" y="272161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dirty="0">
                <a:solidFill>
                  <a:schemeClr val="tx1"/>
                </a:solidFill>
              </a:rPr>
              <a:t>○ Si la edad mínima es IMPAR mostrar descendentemente todos los impares hasta el valor 0</a:t>
            </a:r>
            <a:r>
              <a:rPr lang="es-MX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6C7F63-775A-42ED-8356-4C3CEC2F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2" y="3237412"/>
            <a:ext cx="2810267" cy="47631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98F2699-9F2B-49F7-BA90-24F19896E34B}"/>
              </a:ext>
            </a:extLst>
          </p:cNvPr>
          <p:cNvSpPr/>
          <p:nvPr/>
        </p:nvSpPr>
        <p:spPr>
          <a:xfrm>
            <a:off x="379608" y="378151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dirty="0">
                <a:solidFill>
                  <a:schemeClr val="tx1"/>
                </a:solidFill>
              </a:rPr>
              <a:t>○ Retornar la nueva cadena concatenada.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Adjuntar el código SQL generado y una imagen de su correcto funcionamiento.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</a:t>
            </a:r>
            <a:r>
              <a:rPr lang="es-MX" sz="1200" dirty="0">
                <a:solidFill>
                  <a:schemeClr val="bg1"/>
                </a:solidFill>
                <a:highlight>
                  <a:srgbClr val="FFFF00"/>
                </a:highlight>
              </a:rPr>
              <a:t>Nota: Esta función está llamando a otra función, considere eso.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96D9F99-3BB2-40AF-9FDD-751C7465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722" y="491463"/>
            <a:ext cx="334912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#EJERCICIO 14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estudiantes E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17773F9-9D05-4713-8D98-4403AA683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01" y="2800108"/>
            <a:ext cx="2670288" cy="1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3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884425-9603-43CC-B411-5CC948BF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07" y="322597"/>
            <a:ext cx="341522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paresImpares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numipar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REPEAT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numipar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numipar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numipar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END IF;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UNTIL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REPEAT;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paresImpares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5FA2D-1C62-49AB-A802-40BDFA3B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81" y="1532664"/>
            <a:ext cx="4400623" cy="11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4F34DA-A03E-4BB7-BE49-5885F8F82D1E}"/>
              </a:ext>
            </a:extLst>
          </p:cNvPr>
          <p:cNvSpPr/>
          <p:nvPr/>
        </p:nvSpPr>
        <p:spPr>
          <a:xfrm>
            <a:off x="346799" y="491463"/>
            <a:ext cx="4566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00FF99"/>
                </a:solidFill>
              </a:rPr>
              <a:t>15.Crear una función que determina cuantas veces se repite las vocales.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La función recibe una cadena y retorna un TEXT.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Retornar todas las vocales ordenadas e indicando la cantidad de veces que se repite en la cadena.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Resultado esperado.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8F2699-9F2B-49F7-BA90-24F19896E34B}"/>
              </a:ext>
            </a:extLst>
          </p:cNvPr>
          <p:cNvSpPr/>
          <p:nvPr/>
        </p:nvSpPr>
        <p:spPr>
          <a:xfrm>
            <a:off x="379608" y="357219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dirty="0">
                <a:solidFill>
                  <a:schemeClr val="tx1"/>
                </a:solidFill>
              </a:rPr>
              <a:t>○ Adjuntar el código SQL generado y una imagen de su correcto funcionamiento.</a:t>
            </a:r>
            <a:endParaRPr lang="es-MX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0C5E19-7BA8-49CD-A674-13411020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8" y="1785828"/>
            <a:ext cx="390579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BBE0E-8F38-4B9B-B6A4-3AC274E0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56" y="50153"/>
            <a:ext cx="4825388" cy="47551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#EJERCICIO 15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separaVocales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Nveces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kumimoji="0" lang="es-MX" altLang="es-MX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(CAD)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 = </a:t>
            </a:r>
            <a:r>
              <a:rPr kumimoji="0" lang="es-MX" altLang="es-MX" sz="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'e'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'i'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'o'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'u'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SET 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Nveces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'no hay vocales'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END CASE;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END WHILE;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'a:'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e:'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i:'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o:'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u:'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ucont)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Nveces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separaVocales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'TALLER'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1B7BDB-44E4-438A-BBF4-E7D944D1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406" y="1989516"/>
            <a:ext cx="336279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4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4F34DA-A03E-4BB7-BE49-5885F8F82D1E}"/>
              </a:ext>
            </a:extLst>
          </p:cNvPr>
          <p:cNvSpPr/>
          <p:nvPr/>
        </p:nvSpPr>
        <p:spPr>
          <a:xfrm>
            <a:off x="346799" y="216041"/>
            <a:ext cx="4604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00FF99"/>
                </a:solidFill>
              </a:rPr>
              <a:t>16.Crear una función que recibe un parámetro INTEGER.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La función debe de retornar un texto(TEXT) como respuesta.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El parámetro es un valor numérico </a:t>
            </a:r>
            <a:r>
              <a:rPr lang="es-MX" sz="1200" dirty="0" err="1">
                <a:solidFill>
                  <a:schemeClr val="tx1"/>
                </a:solidFill>
              </a:rPr>
              <a:t>credit_number</a:t>
            </a:r>
            <a:r>
              <a:rPr lang="es-MX" sz="1200" dirty="0">
                <a:solidFill>
                  <a:schemeClr val="tx1"/>
                </a:solidFill>
              </a:rPr>
              <a:t>.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Si es mayor a 50000 es PLATINIUM.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Si es mayor igual a 10000 y menor igual a 50000 es GOLD.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Si es menor a 10000 es SILVER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La función debe retornar indicando si ese cliente es PLATINUM, GOLD o SILVER en base al valor del </a:t>
            </a:r>
            <a:r>
              <a:rPr lang="es-MX" sz="1200" dirty="0" err="1">
                <a:solidFill>
                  <a:schemeClr val="tx1"/>
                </a:solidFill>
              </a:rPr>
              <a:t>credit_number</a:t>
            </a:r>
            <a:r>
              <a:rPr lang="es-MX" sz="1200" dirty="0">
                <a:solidFill>
                  <a:schemeClr val="tx1"/>
                </a:solidFill>
              </a:rPr>
              <a:t>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○ Considere la imagen siguiente: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105B53-C560-4928-95FA-5FE2C1BA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8" y="1970367"/>
            <a:ext cx="4494640" cy="259533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B8172FB-FF98-4A97-A8DC-6EB38C2A563C}"/>
              </a:ext>
            </a:extLst>
          </p:cNvPr>
          <p:cNvSpPr/>
          <p:nvPr/>
        </p:nvSpPr>
        <p:spPr>
          <a:xfrm>
            <a:off x="5061777" y="2790979"/>
            <a:ext cx="38807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○ Para resolver debe de utilizar la instrucción CASE - WHEN. </a:t>
            </a:r>
          </a:p>
          <a:p>
            <a:r>
              <a:rPr lang="es-MX" dirty="0">
                <a:solidFill>
                  <a:schemeClr val="tx1"/>
                </a:solidFill>
              </a:rPr>
              <a:t>○ Adjuntar el código SQL generado y una imagen de su correcto funcionamiento. </a:t>
            </a:r>
          </a:p>
        </p:txBody>
      </p:sp>
    </p:spTree>
    <p:extLst>
      <p:ext uri="{BB962C8B-B14F-4D97-AF65-F5344CB8AC3E}">
        <p14:creationId xmlns:p14="http://schemas.microsoft.com/office/powerpoint/2010/main" val="358340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96AD2-4E33-4597-848F-9E7F48FA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06" y="223950"/>
            <a:ext cx="6191480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#EJERCICIO 16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detTipoCliente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CASE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50000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'PLATINIUM'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50000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'GOLD'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10000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'SILVER'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'No esta dentro del rango de dinero requerido para determinar el tipo de cliente'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END CASE;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detTipoCliente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9999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detTipoCliente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25000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detTipoCliente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50001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5F877-4472-4A7E-A242-6AA91A2A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6" y="3000382"/>
            <a:ext cx="3010320" cy="8287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D65D0D-2F40-4319-A0AC-B71B0C45D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30" y="3000382"/>
            <a:ext cx="3096057" cy="847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C0093B-C602-4C26-ABBA-AE281700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0" y="3868091"/>
            <a:ext cx="308653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1448044" y="174822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"/>
          </p:nvPr>
        </p:nvSpPr>
        <p:spPr>
          <a:xfrm>
            <a:off x="2084820" y="2356546"/>
            <a:ext cx="196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responderan Preguntas propuestas </a:t>
            </a:r>
            <a:r>
              <a:rPr lang="es-MX" dirty="0"/>
              <a:t>en la defensa </a:t>
            </a:r>
            <a:endParaRPr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 idx="2"/>
          </p:nvPr>
        </p:nvSpPr>
        <p:spPr>
          <a:xfrm>
            <a:off x="4753157" y="1728717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3"/>
          </p:nvPr>
        </p:nvSpPr>
        <p:spPr>
          <a:xfrm>
            <a:off x="5390707" y="2337044"/>
            <a:ext cx="196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s-MX" dirty="0"/>
              <a:t>es</a:t>
            </a:r>
            <a:r>
              <a:rPr lang="en" dirty="0"/>
              <a:t>o</a:t>
            </a:r>
            <a:r>
              <a:rPr lang="es-MX" dirty="0"/>
              <a:t>lución de los ejercicios propuestos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8"/>
          </p:nvPr>
        </p:nvSpPr>
        <p:spPr>
          <a:xfrm>
            <a:off x="1571665" y="830805"/>
            <a:ext cx="5126847" cy="5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s-MX" dirty="0" err="1"/>
              <a:t>abla</a:t>
            </a:r>
            <a:r>
              <a:rPr lang="es-MX" dirty="0"/>
              <a:t> de Contenidos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9"/>
          </p:nvPr>
        </p:nvSpPr>
        <p:spPr>
          <a:xfrm>
            <a:off x="2080694" y="1760817"/>
            <a:ext cx="1967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CONCEPTOS</a:t>
            </a:r>
            <a:endParaRPr dirty="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13"/>
          </p:nvPr>
        </p:nvSpPr>
        <p:spPr>
          <a:xfrm>
            <a:off x="5390707" y="1741317"/>
            <a:ext cx="1967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PRACTICA</a:t>
            </a:r>
            <a:endParaRPr dirty="0"/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3</a:t>
            </a:fld>
            <a:endParaRPr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D8BFE-2997-4A86-9B0D-7C33B84C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724A08-E58B-442A-8730-CD73AAA85E1B}"/>
              </a:ext>
            </a:extLst>
          </p:cNvPr>
          <p:cNvSpPr/>
          <p:nvPr/>
        </p:nvSpPr>
        <p:spPr>
          <a:xfrm>
            <a:off x="236863" y="267115"/>
            <a:ext cx="3563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99"/>
                </a:solidFill>
              </a:rPr>
              <a:t>17. Crear una función que recibe 2 parámetros VARCHAR(20), VARCHAR(20). </a:t>
            </a:r>
          </a:p>
          <a:p>
            <a:r>
              <a:rPr lang="es-MX" dirty="0">
                <a:solidFill>
                  <a:schemeClr val="tx1"/>
                </a:solidFill>
              </a:rPr>
              <a:t>● La función debe de retornar un texto TEXT como respuesta. </a:t>
            </a:r>
          </a:p>
          <a:p>
            <a:r>
              <a:rPr lang="es-MX" dirty="0">
                <a:solidFill>
                  <a:schemeClr val="tx1"/>
                </a:solidFill>
              </a:rPr>
              <a:t>● Si las cadenas fueran “TALLER DBA II” y la segunda cadena fuese “GESTION 2023”. </a:t>
            </a:r>
          </a:p>
          <a:p>
            <a:r>
              <a:rPr lang="es-MX" dirty="0">
                <a:solidFill>
                  <a:schemeClr val="tx1"/>
                </a:solidFill>
              </a:rPr>
              <a:t>● La nueva cadena debería ser “TLLR DB -GSTN 2023”. </a:t>
            </a:r>
          </a:p>
          <a:p>
            <a:r>
              <a:rPr lang="es-MX" dirty="0">
                <a:solidFill>
                  <a:schemeClr val="tx1"/>
                </a:solidFill>
              </a:rPr>
              <a:t>● La nueva cadena es resultado de la concatenación de todos los valores distintos a las vocales. </a:t>
            </a:r>
          </a:p>
          <a:p>
            <a:r>
              <a:rPr lang="es-MX" dirty="0">
                <a:solidFill>
                  <a:schemeClr val="tx1"/>
                </a:solidFill>
              </a:rPr>
              <a:t>● Retornar la nueva cadena concatenada.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A49212D-DDCA-4AB3-B35E-50C4E66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711" y="267115"/>
            <a:ext cx="489148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#EJERCICIO 17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quitaVacales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'e'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'i'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'o'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'u'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SET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SET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END CASE;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END WHILE;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quitaVacales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'TALLER DBA II'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D2A2FF-4264-4655-BFD2-94818B40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6" y="3514381"/>
            <a:ext cx="3481503" cy="8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3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DBB33-4CE1-4C69-96A3-749E717D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49" y="425171"/>
            <a:ext cx="673130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suma2CadenasSinVocales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(CAD1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quitaVacales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(CAD1)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quitaVacales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(CAD2)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-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suma2CadenasSinVocales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'TALLER DBA II'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'GESTION 2023'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B21ECC-3877-4F59-B99D-FC01000E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00" y="2779338"/>
            <a:ext cx="609685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8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D8BFE-2997-4A86-9B0D-7C33B84C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724A08-E58B-442A-8730-CD73AAA85E1B}"/>
              </a:ext>
            </a:extLst>
          </p:cNvPr>
          <p:cNvSpPr/>
          <p:nvPr/>
        </p:nvSpPr>
        <p:spPr>
          <a:xfrm>
            <a:off x="236863" y="267115"/>
            <a:ext cx="35639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99"/>
                </a:solidFill>
              </a:rPr>
              <a:t>18.Crear una función que reciba un parámetro TEXT </a:t>
            </a:r>
          </a:p>
          <a:p>
            <a:r>
              <a:rPr lang="es-MX" dirty="0">
                <a:solidFill>
                  <a:schemeClr val="tx1"/>
                </a:solidFill>
              </a:rPr>
              <a:t>○ En donde este parámetro deberá de recibir una cadena cualquiera y retorna un TEXT de respuesta. </a:t>
            </a:r>
          </a:p>
          <a:p>
            <a:r>
              <a:rPr lang="es-MX" dirty="0">
                <a:solidFill>
                  <a:schemeClr val="tx1"/>
                </a:solidFill>
              </a:rPr>
              <a:t>○ Concatenar N veces la misma cadena reduciendo en uno en cada iteración hasta llegar a una sola letra. </a:t>
            </a:r>
          </a:p>
          <a:p>
            <a:r>
              <a:rPr lang="es-MX" dirty="0">
                <a:solidFill>
                  <a:schemeClr val="tx1"/>
                </a:solidFill>
              </a:rPr>
              <a:t>○ Utilizar REPEAT y retornar la nueva cadena concatenada. </a:t>
            </a:r>
          </a:p>
          <a:p>
            <a:r>
              <a:rPr lang="es-MX" dirty="0">
                <a:solidFill>
                  <a:schemeClr val="tx1"/>
                </a:solidFill>
              </a:rPr>
              <a:t>○ Considerar la siguiente imagen: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72D4A4-E8EA-4328-BFD0-4E371387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17" y="2745165"/>
            <a:ext cx="2400635" cy="66684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3CCB023-B614-4863-9B7B-D5198A393B26}"/>
              </a:ext>
            </a:extLst>
          </p:cNvPr>
          <p:cNvSpPr/>
          <p:nvPr/>
        </p:nvSpPr>
        <p:spPr>
          <a:xfrm>
            <a:off x="236863" y="3566062"/>
            <a:ext cx="3475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○ Adjuntar el código SQL generado y una imagen de su correcto funcionamiento.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241B63-C5D9-493B-ABCE-A01696D1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702" y="354686"/>
            <a:ext cx="436268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Nveces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REPEAT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cadena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PUNTERO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UNTIL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(cadena)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REPEAT;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Nveces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dbaii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2F2C75-AA21-49F5-898E-4C2B6267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07" y="3566062"/>
            <a:ext cx="271500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s-MX" dirty="0" err="1"/>
              <a:t>uchas</a:t>
            </a:r>
            <a:r>
              <a:rPr lang="es-MX" dirty="0"/>
              <a:t> 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2" name="Google Shape;402;p41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</a:rPr>
              <a:t>Manejo de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Con</a:t>
            </a:r>
            <a:r>
              <a:rPr lang="es-MX" dirty="0" err="1">
                <a:solidFill>
                  <a:schemeClr val="accent1"/>
                </a:solidFill>
              </a:rPr>
              <a:t>ceptos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 idx="2"/>
          </p:nvPr>
        </p:nvSpPr>
        <p:spPr>
          <a:xfrm>
            <a:off x="994013" y="740575"/>
            <a:ext cx="119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528500" cy="1363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800" dirty="0"/>
              <a:t>1. Defina que es lenguaje procedural en MySQL.</a:t>
            </a:r>
            <a:endParaRPr sz="2800"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62899" y="1808464"/>
            <a:ext cx="6353997" cy="1805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En MySQL, el lenguaje procedural se refiere a la capacidad de escribir código procedimental dentro del motor de base de datos utilizando sentencias SQL y lógica de programación. Esto se logra mediante la creación de procedimientos almacenados, funciones y desencadenadores en MySQL.</a:t>
            </a:r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528500" cy="1363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800" dirty="0"/>
              <a:t>2. Defina que es una función en MySQL.</a:t>
            </a:r>
            <a:endParaRPr sz="2800"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62899" y="1808464"/>
            <a:ext cx="6111625" cy="214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En MySQL, una función es un objeto que realiza un cálculo o procesamiento específico y devuelve un valor como resultado. Las funciones se utilizan para encapsular lógica y operaciones repetitivas que se pueden reutilizar en consultas SQL. Una función puede aceptar parámetros como entrada, realizar cálculos o manipulaciones de datos y devolver un valor como resultado.</a:t>
            </a:r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72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528500" cy="1363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3. ¿Qué cosas características debe de tener una función? Explique sobre el nombre, el </a:t>
            </a:r>
            <a:r>
              <a:rPr lang="es-MX" sz="2000" dirty="0" err="1"/>
              <a:t>return</a:t>
            </a:r>
            <a:r>
              <a:rPr lang="es-MX" sz="2000" dirty="0"/>
              <a:t>, </a:t>
            </a:r>
            <a:r>
              <a:rPr lang="es-MX" sz="2000" dirty="0" err="1"/>
              <a:t>parametros</a:t>
            </a:r>
            <a:r>
              <a:rPr lang="es-MX" sz="2000" dirty="0"/>
              <a:t>, etc.</a:t>
            </a:r>
            <a:endParaRPr sz="2000"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808463"/>
            <a:ext cx="6771470" cy="2423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sz="1200" dirty="0"/>
              <a:t>Nombre: Una función debe tener un nombre único y descriptivo que refleje su propósito y comportamiento.</a:t>
            </a:r>
          </a:p>
          <a:p>
            <a:pPr algn="just"/>
            <a:r>
              <a:rPr lang="es-MX" sz="1200" dirty="0"/>
              <a:t>Parámetros: Una función puede tener cero o más parámetros. Los parámetros son valores que se pasan a la función como entrada y se utilizan dentro de la función para realizar operaciones.</a:t>
            </a:r>
          </a:p>
          <a:p>
            <a:pPr algn="just"/>
            <a:r>
              <a:rPr lang="es-MX" sz="1200" dirty="0" err="1"/>
              <a:t>Return</a:t>
            </a:r>
            <a:r>
              <a:rPr lang="es-MX" sz="1200" dirty="0"/>
              <a:t>: Una función debe tener una declaración de retorno, que especifica el tipo de dato que devolverá la función como resultado. Puede ser un tipo de dato numérico, cadena, fecha, etc.</a:t>
            </a:r>
          </a:p>
          <a:p>
            <a:pPr algn="just"/>
            <a:r>
              <a:rPr lang="es-MX" sz="1200" dirty="0"/>
              <a:t>Lógica interna: Una función contiene la lógica de programación necesaria para realizar las operaciones y cálculos requeridos.</a:t>
            </a:r>
          </a:p>
          <a:p>
            <a:pPr algn="just"/>
            <a:r>
              <a:rPr lang="es-MX" sz="1200" dirty="0"/>
              <a:t>Portabilidad: Una función debe ser portátil, lo que significa que se pueda utilizar en diferentes consultas y scripts de MySQL.</a:t>
            </a:r>
          </a:p>
          <a:p>
            <a:pPr marL="139700" indent="0">
              <a:buNone/>
            </a:pPr>
            <a:endParaRPr lang="es-MX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5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528500" cy="1363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800" dirty="0"/>
              <a:t>4. ¿Cómo crear, modificar y cómo eliminar una función? Adjunte un ejemplo de su uso?</a:t>
            </a:r>
            <a:endParaRPr sz="2800"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624D7B-A8C5-42EC-BCF1-BF473411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23" y="2210250"/>
            <a:ext cx="608131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#Crear una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nombre_funcion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(param1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tipo_dato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 Lógica de la función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-- Utilizar los parámetros y realizar cálculos o manipulaciones de datos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-- Retornar el resultado utilizando la sentencia RETURN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1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25C89C-9C0E-43B2-9451-92E5404E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784" y="371285"/>
            <a:ext cx="515589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#Modificar una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nombre_funcion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(param1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tipo_dato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 Nueva lógica de la función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-- Utilizar los parámetros y realizar cálculos o manipulaciones de datos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-- Retornar el resultado utilizando la sentencia RETURN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nuevo_resultado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DF879A-347F-498D-89B7-6A09A172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431" y="2171640"/>
            <a:ext cx="316459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#Eliminar una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nombre_funcion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737E63F-3009-4A15-8FAB-94D4F257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64" y="2904417"/>
            <a:ext cx="361353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#Ejemplo de su Uso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calcular_area_circulo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(radio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FLOAT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3.14159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radio * radio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77353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3737</Words>
  <Application>Microsoft Office PowerPoint</Application>
  <PresentationFormat>Presentación en pantalla (16:9)</PresentationFormat>
  <Paragraphs>148</Paragraphs>
  <Slides>33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Times New Roman</vt:lpstr>
      <vt:lpstr>Wingdings</vt:lpstr>
      <vt:lpstr>Arial Unicode MS</vt:lpstr>
      <vt:lpstr>Trispace Medium</vt:lpstr>
      <vt:lpstr>Trispace SemiBold</vt:lpstr>
      <vt:lpstr>Arial</vt:lpstr>
      <vt:lpstr>Trispace</vt:lpstr>
      <vt:lpstr>Cloud Computing Minitheme by Slidesgo</vt:lpstr>
      <vt:lpstr>DEFENSA  BDA II-H3 Evaluacion Procesual</vt:lpstr>
      <vt:lpstr>DATOS ESTUDIANTILES</vt:lpstr>
      <vt:lpstr>01</vt:lpstr>
      <vt:lpstr>Manejo de Conceptos</vt:lpstr>
      <vt:lpstr>1. Defina que es lenguaje procedural en MySQL.</vt:lpstr>
      <vt:lpstr>2. Defina que es una función en MySQL.</vt:lpstr>
      <vt:lpstr>3. ¿Qué cosas características debe de tener una función? Explique sobre el nombre, el return, parametros, etc.</vt:lpstr>
      <vt:lpstr>4. ¿Cómo crear, modificar y cómo eliminar una función? Adjunte un ejemplo de su uso?</vt:lpstr>
      <vt:lpstr>Presentación de PowerPoint</vt:lpstr>
      <vt:lpstr>5. Para qué sirve la funcion CONCAT y como funciona en MYSQL  ○ ¿Crear una función que muestre el uso de las función CONCAT?  ○ La función debe concatenar 3 cadenas. </vt:lpstr>
      <vt:lpstr>6. Para qué sirve la función SUBSTRING y como funciona en MYSQL  ○ ¿Crear una función que muestre el uso de las función SUBSTRING?  ○ La función recibe un nombre completo.   ■ INPUT: Ximena Condori Mar  ○ La función solo retorna el nombre.   ■ OUTPUT: Ximena </vt:lpstr>
      <vt:lpstr>7. Para qué sirve la funcion STRCMP y como funciona en MYSQL  ○ ¿Crear una función que muestre el uso de las función STRCMP?  ○ La función debe comparar 3 cadenas. Y deberá determinar si dos de ellas son iguales.</vt:lpstr>
      <vt:lpstr>8. Para qué sirve la función CHAR_LENGTH y LOCATE y como funciona en MYSQL  ○ ¿Crear una función que muestre el uso de ambas funciones?</vt:lpstr>
      <vt:lpstr>Presentación de PowerPoint</vt:lpstr>
      <vt:lpstr>9. ¿Cual es la diferencia entre las funciones de agresión y funciones creados por el DBA? Es decir funciones creadas por el usuario.</vt:lpstr>
      <vt:lpstr>10.¿Busque y defina a qué se referirá cuando se habla de parámetros de entrada y salida en MySQL? ○ Es decir IN INOUT, etc </vt:lpstr>
      <vt:lpstr>Parte Practica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 BDA II-H3 Evaluacion Procesual</dc:title>
  <dc:creator>usuario</dc:creator>
  <cp:lastModifiedBy>usuario</cp:lastModifiedBy>
  <cp:revision>18</cp:revision>
  <dcterms:modified xsi:type="dcterms:W3CDTF">2023-05-10T03:27:31Z</dcterms:modified>
</cp:coreProperties>
</file>