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8"/>
  </p:notesMasterIdLst>
  <p:sldIdLst>
    <p:sldId id="256" r:id="rId2"/>
    <p:sldId id="259" r:id="rId3"/>
    <p:sldId id="260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14" r:id="rId14"/>
    <p:sldId id="325" r:id="rId15"/>
    <p:sldId id="327" r:id="rId16"/>
    <p:sldId id="326" r:id="rId17"/>
    <p:sldId id="329" r:id="rId18"/>
    <p:sldId id="330" r:id="rId19"/>
    <p:sldId id="328" r:id="rId20"/>
    <p:sldId id="337" r:id="rId21"/>
    <p:sldId id="343" r:id="rId22"/>
    <p:sldId id="331" r:id="rId23"/>
    <p:sldId id="334" r:id="rId24"/>
    <p:sldId id="338" r:id="rId25"/>
    <p:sldId id="345" r:id="rId26"/>
    <p:sldId id="332" r:id="rId27"/>
    <p:sldId id="335" r:id="rId28"/>
    <p:sldId id="339" r:id="rId29"/>
    <p:sldId id="346" r:id="rId30"/>
    <p:sldId id="333" r:id="rId31"/>
    <p:sldId id="336" r:id="rId32"/>
    <p:sldId id="340" r:id="rId33"/>
    <p:sldId id="341" r:id="rId34"/>
    <p:sldId id="342" r:id="rId35"/>
    <p:sldId id="344" r:id="rId36"/>
    <p:sldId id="292" r:id="rId3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Exo" panose="020B0604020202020204" charset="0"/>
      <p:regular r:id="rId43"/>
      <p:bold r:id="rId44"/>
      <p:italic r:id="rId45"/>
      <p:boldItalic r:id="rId46"/>
    </p:embeddedFont>
    <p:embeddedFont>
      <p:font typeface="PT Sans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FFF7E-5096-46A7-A701-0880E2DD0FF4}">
  <a:tblStyle styleId="{A6BFFF7E-5096-46A7-A701-0880E2DD0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3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77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11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8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67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19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4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1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0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75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56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46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9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909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2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97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000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44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8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05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6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26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243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25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116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54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7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42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81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97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0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09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181916" y="3397323"/>
            <a:ext cx="4882499" cy="250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</a:t>
            </a:r>
            <a:r>
              <a:rPr lang="es-MX" dirty="0"/>
              <a:t>NEJO DE PILAS(Cadenas, Objetos, Números)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850604" y="1480337"/>
            <a:ext cx="6889898" cy="1365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4400" dirty="0"/>
              <a:t>Defensa Procesual hito 3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499202" y="1406088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8.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¿A qué se refiere los métodos esVacia() y esLLena() en una PILA?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3" y="2217248"/>
            <a:ext cx="4399525" cy="1719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Los métodos esVacia() y esLLena() se refieren a la capacidad de la pila de contener elementos. El método esVacia() devuelve verdadero si la pila está vacía y falso si contiene elementos. El método esLLena() devuelve verdadero si la pila está llena y falso si aún tiene capacidad para más elementos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0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499202" y="1406088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9.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¿Qué son los métodos estáticos en JAVA? </a:t>
            </a:r>
            <a:br>
              <a:rPr lang="es-MX" dirty="0"/>
            </a:b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Los métodos estáticos en Java son métodos que se pueden llamar sin crear una instancia de la clase. Los métodos estáticos se definen utilizando la palabra clave "static" y se pueden llamar utilizando el nombre de la clase en lugar de una instancia de la misma.</a:t>
            </a:r>
          </a:p>
          <a:p>
            <a:pPr algn="just"/>
            <a:endParaRPr lang="es-MX"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639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487839" y="1299253"/>
            <a:ext cx="6008145" cy="779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10.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¿A través de un gráfico, muestre los métodos mínimos que debería de tener una PILA?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AD318EB-BE4B-4BE1-84C1-2457E0425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30"/>
          <a:stretch/>
        </p:blipFill>
        <p:spPr>
          <a:xfrm>
            <a:off x="3527310" y="2266340"/>
            <a:ext cx="1790950" cy="15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544343" y="1671828"/>
            <a:ext cx="5138886" cy="683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</a:t>
            </a:r>
            <a:r>
              <a:rPr lang="es-MX" dirty="0"/>
              <a:t> </a:t>
            </a:r>
            <a:r>
              <a:rPr lang="es-MX" dirty="0">
                <a:solidFill>
                  <a:schemeClr val="accent2"/>
                </a:solidFill>
              </a:rPr>
              <a:t>PRACTICA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>
                <a:solidFill>
                  <a:srgbClr val="FFFFFF"/>
                </a:solidFill>
              </a:rPr>
              <a:t>En este apartado se resolverán los ejercicios propuestos en la defensa</a:t>
            </a: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0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969513" y="888264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11.</a:t>
            </a:r>
            <a:r>
              <a:rPr lang="es-MX" sz="2000" dirty="0"/>
              <a:t> Crear las clases necesarias para la </a:t>
            </a:r>
            <a:br>
              <a:rPr lang="es-MX" sz="2000" dirty="0"/>
            </a:br>
            <a:r>
              <a:rPr lang="es-MX" sz="2000" dirty="0"/>
              <a:t>PILA DE CLIENTES.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994575" y="1656858"/>
            <a:ext cx="4542994" cy="24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○ Crear la clase Cliente </a:t>
            </a:r>
          </a:p>
          <a:p>
            <a:pPr algn="just"/>
            <a:r>
              <a:rPr lang="es-MX" dirty="0"/>
              <a:t>○ Crear la clase PilaCliente </a:t>
            </a:r>
          </a:p>
          <a:p>
            <a:pPr algn="just"/>
            <a:r>
              <a:rPr lang="es-MX" dirty="0"/>
              <a:t>○ Crear la clase Main. </a:t>
            </a:r>
          </a:p>
          <a:p>
            <a:pPr algn="just"/>
            <a:r>
              <a:rPr lang="es-MX" dirty="0"/>
              <a:t>○ Crear un paquete de nombre PilaDeClientes (todas las clases deberán de estar dentro de este paquete) </a:t>
            </a:r>
          </a:p>
          <a:p>
            <a:pPr algn="just"/>
            <a:r>
              <a:rPr lang="es-MX" dirty="0"/>
              <a:t>○ Adjuntar los siguientes. ■ La clase MAIN con la creación de 5 clientes y agregados a la PILA. ■ Una imagen de la salida de la consola en donde se muestran todos los ítems de la pila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023586" y="4245397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20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a Realizar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330440C-13D1-4537-AC83-025EE032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47" y="405761"/>
            <a:ext cx="5297922" cy="33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Clases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CB28C90-BABB-42A5-B390-0DDD6FE0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95" y="360143"/>
            <a:ext cx="2258263" cy="35195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06E759-5A2C-4B21-A80F-F9861C162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277" y="353258"/>
            <a:ext cx="2162849" cy="35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CFB88BFB-EF75-4C5D-A163-C3D803207FE0}"/>
              </a:ext>
            </a:extLst>
          </p:cNvPr>
          <p:cNvSpPr/>
          <p:nvPr/>
        </p:nvSpPr>
        <p:spPr>
          <a:xfrm>
            <a:off x="2095678" y="242617"/>
            <a:ext cx="4572000" cy="36471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05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c1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"Nombre1"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"Apellido1"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18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"Direccion1"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c2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"Nombre2"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"Apellido2"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18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"Direccion2"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c3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"Nombre3"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"Apellido3"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18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"Direccion3"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c4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"Nombre4"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"Apellido4"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20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"Direccion4"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c5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"Nombre5"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"Apellido5"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21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"Direccion5"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2F200"/>
                </a:solidFill>
                <a:latin typeface="Consolas" panose="020B0609020204030204" pitchFamily="49" charset="0"/>
              </a:rPr>
              <a:t>pc1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c1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u="sng" dirty="0">
                <a:solidFill>
                  <a:srgbClr val="66AFF9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c2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c3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c4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c5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2"/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pc1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>
                <a:solidFill>
                  <a:srgbClr val="A7EC21"/>
                </a:solidFill>
                <a:latin typeface="Consolas" panose="020B0609020204030204" pitchFamily="49" charset="0"/>
              </a:rPr>
              <a:t>mostrar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Google Shape;3373;p48">
            <a:extLst>
              <a:ext uri="{FF2B5EF4-FFF2-40B4-BE49-F238E27FC236}">
                <a16:creationId xmlns:a16="http://schemas.microsoft.com/office/drawing/2014/main" id="{ED416C35-1E71-4C09-89FF-E5AF47EC27E8}"/>
              </a:ext>
            </a:extLst>
          </p:cNvPr>
          <p:cNvSpPr/>
          <p:nvPr/>
        </p:nvSpPr>
        <p:spPr>
          <a:xfrm>
            <a:off x="3422458" y="4215752"/>
            <a:ext cx="1738165" cy="5699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374;p48">
            <a:extLst>
              <a:ext uri="{FF2B5EF4-FFF2-40B4-BE49-F238E27FC236}">
                <a16:creationId xmlns:a16="http://schemas.microsoft.com/office/drawing/2014/main" id="{970B43A4-36E6-451C-8BA1-C972A5C8751A}"/>
              </a:ext>
            </a:extLst>
          </p:cNvPr>
          <p:cNvSpPr txBox="1">
            <a:spLocks/>
          </p:cNvSpPr>
          <p:nvPr/>
        </p:nvSpPr>
        <p:spPr>
          <a:xfrm>
            <a:off x="2764559" y="4215752"/>
            <a:ext cx="3053962" cy="5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99607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CONSOLA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1DB729C-BEE1-4038-ACDB-597A4806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525" y="911127"/>
            <a:ext cx="1994700" cy="22766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5D959B-D4B5-4B46-9330-69BCAE8D9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61" y="481100"/>
            <a:ext cx="203863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969513" y="888264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12. </a:t>
            </a:r>
            <a:r>
              <a:rPr lang="es-MX" sz="2000" dirty="0"/>
              <a:t>Determinar cuántos CLIENTES son mayores de 20 años.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994575" y="1656858"/>
            <a:ext cx="4542994" cy="24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○ El método deberá llamarse mayoresCiertaEdad(Pila, edadMayor) </a:t>
            </a:r>
          </a:p>
          <a:p>
            <a:pPr algn="just"/>
            <a:r>
              <a:rPr lang="es-MX" dirty="0"/>
              <a:t>○ El método debe ser creado en la clase MAIN como un método estático. </a:t>
            </a:r>
          </a:p>
          <a:p>
            <a:pPr algn="just"/>
            <a:r>
              <a:rPr lang="es-MX" dirty="0"/>
              <a:t>○ El método recibe 2 parámetros </a:t>
            </a:r>
          </a:p>
          <a:p>
            <a:pPr algn="just"/>
            <a:r>
              <a:rPr lang="es-MX" dirty="0"/>
              <a:t>	■ La Pila de Clientes </a:t>
            </a:r>
          </a:p>
          <a:p>
            <a:pPr algn="just"/>
            <a:r>
              <a:rPr lang="es-MX" dirty="0"/>
              <a:t>	■ El valor de la edad. </a:t>
            </a:r>
          </a:p>
          <a:p>
            <a:pPr algn="just"/>
            <a:r>
              <a:rPr lang="es-MX" dirty="0"/>
              <a:t>○ Adjuntar los siguientes </a:t>
            </a:r>
          </a:p>
          <a:p>
            <a:pPr algn="just"/>
            <a:r>
              <a:rPr lang="es-MX" dirty="0"/>
              <a:t>	■ El código del método que resuelve el problema. ■ Una imagen de la salida de la consola. 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023586" y="4245397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9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544343" y="1671828"/>
            <a:ext cx="5138886" cy="683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s-MX" dirty="0"/>
              <a:t>ANEJO DE</a:t>
            </a:r>
            <a:r>
              <a:rPr lang="en" dirty="0"/>
              <a:t> </a:t>
            </a:r>
            <a:r>
              <a:rPr lang="es-MX" dirty="0">
                <a:solidFill>
                  <a:schemeClr val="accent2"/>
                </a:solidFill>
              </a:rPr>
              <a:t>CONCEPTOS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>
                <a:solidFill>
                  <a:srgbClr val="FFFFFF"/>
                </a:solidFill>
              </a:rPr>
              <a:t>En este apartado se responden las preguntas dadas en la defensa en base a lo avanzado en clases</a:t>
            </a: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8136972" y="2739031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178049" y="3935641"/>
            <a:ext cx="1105976" cy="154965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3373;p48">
            <a:extLst>
              <a:ext uri="{FF2B5EF4-FFF2-40B4-BE49-F238E27FC236}">
                <a16:creationId xmlns:a16="http://schemas.microsoft.com/office/drawing/2014/main" id="{ED416C35-1E71-4C09-89FF-E5AF47EC27E8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374;p48">
            <a:extLst>
              <a:ext uri="{FF2B5EF4-FFF2-40B4-BE49-F238E27FC236}">
                <a16:creationId xmlns:a16="http://schemas.microsoft.com/office/drawing/2014/main" id="{970B43A4-36E6-451C-8BA1-C972A5C8751A}"/>
              </a:ext>
            </a:extLst>
          </p:cNvPr>
          <p:cNvSpPr txBox="1">
            <a:spLocks/>
          </p:cNvSpPr>
          <p:nvPr/>
        </p:nvSpPr>
        <p:spPr>
          <a:xfrm>
            <a:off x="514120" y="4269095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CE630A8-056F-499E-AEA0-420C4528863E}"/>
              </a:ext>
            </a:extLst>
          </p:cNvPr>
          <p:cNvSpPr/>
          <p:nvPr/>
        </p:nvSpPr>
        <p:spPr>
          <a:xfrm>
            <a:off x="850862" y="1052894"/>
            <a:ext cx="7076890" cy="2516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>
                <a:solidFill>
                  <a:srgbClr val="1EB540"/>
                </a:solidFill>
                <a:latin typeface="Consolas" panose="020B0609020204030204" pitchFamily="49" charset="0"/>
              </a:rPr>
              <a:t>mayoresCiertaEdad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>
                <a:solidFill>
                  <a:srgbClr val="79ABFF"/>
                </a:solidFill>
                <a:latin typeface="Consolas" panose="020B0609020204030204" pitchFamily="49" charset="0"/>
              </a:rPr>
              <a:t>edadMayor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05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cont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esVacio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getEdad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edadMayor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cont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u="sng" dirty="0">
                <a:solidFill>
                  <a:srgbClr val="66AFF9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"El Numero de Clientes con edad mayor a "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edadMayor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 es: "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cont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3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CONSOLA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4A29A200-122A-4850-92FD-27EB63A4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57" y="1782955"/>
            <a:ext cx="38200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256176" y="920111"/>
            <a:ext cx="5100200" cy="736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13. </a:t>
            </a:r>
            <a:r>
              <a:rPr lang="es-MX" sz="2000" dirty="0"/>
              <a:t>Mover el k-</a:t>
            </a:r>
            <a:r>
              <a:rPr lang="es-MX" sz="2000" dirty="0" err="1"/>
              <a:t>ésimo</a:t>
            </a:r>
            <a:r>
              <a:rPr lang="es-MX" sz="2000" dirty="0"/>
              <a:t> elemento al final de la pila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994575" y="1656858"/>
            <a:ext cx="4542994" cy="24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○ El método deberá llamarse </a:t>
            </a:r>
            <a:r>
              <a:rPr lang="es-MX" dirty="0" err="1"/>
              <a:t>kEsimoPosicion</a:t>
            </a:r>
            <a:r>
              <a:rPr lang="es-MX" dirty="0"/>
              <a:t>(Pila, </a:t>
            </a:r>
            <a:r>
              <a:rPr lang="es-MX" dirty="0" err="1"/>
              <a:t>valorTope</a:t>
            </a:r>
            <a:r>
              <a:rPr lang="es-MX" dirty="0"/>
              <a:t>) </a:t>
            </a:r>
          </a:p>
          <a:p>
            <a:pPr algn="just"/>
            <a:r>
              <a:rPr lang="es-MX" dirty="0"/>
              <a:t>○ El método debe ser creado en la clase MAIN como un método estático. </a:t>
            </a:r>
          </a:p>
          <a:p>
            <a:pPr algn="just"/>
            <a:r>
              <a:rPr lang="es-MX" dirty="0"/>
              <a:t>○ El método recibe 2 parámetros </a:t>
            </a:r>
          </a:p>
          <a:p>
            <a:pPr algn="just"/>
            <a:r>
              <a:rPr lang="es-MX" dirty="0"/>
              <a:t>	■ La Pila de Clientes </a:t>
            </a:r>
          </a:p>
          <a:p>
            <a:pPr algn="just"/>
            <a:r>
              <a:rPr lang="es-MX" dirty="0"/>
              <a:t>	■ El valor(</a:t>
            </a:r>
            <a:r>
              <a:rPr lang="es-MX" dirty="0" err="1"/>
              <a:t>int</a:t>
            </a:r>
            <a:r>
              <a:rPr lang="es-MX" dirty="0"/>
              <a:t>) de la posición que moverá al final de la pila. ○ Adjuntar los siguientes </a:t>
            </a:r>
          </a:p>
          <a:p>
            <a:pPr algn="just"/>
            <a:r>
              <a:rPr lang="es-MX" dirty="0"/>
              <a:t>	■ El código del método que resuelve el problema. </a:t>
            </a:r>
          </a:p>
          <a:p>
            <a:pPr algn="just"/>
            <a:r>
              <a:rPr lang="es-MX" dirty="0"/>
              <a:t>	■ Una imagen de la salida de la consola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023586" y="4245397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5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a Realizar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DB08B9C-6179-43E6-9121-47F7B5FE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76" y="812614"/>
            <a:ext cx="4983448" cy="27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813EE67-90A2-4C00-B9D4-CE6A1F3C651C}"/>
              </a:ext>
            </a:extLst>
          </p:cNvPr>
          <p:cNvSpPr/>
          <p:nvPr/>
        </p:nvSpPr>
        <p:spPr>
          <a:xfrm>
            <a:off x="1873949" y="767849"/>
            <a:ext cx="5233447" cy="2839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kEsimoPosicion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79ABFF"/>
                </a:solidFill>
                <a:latin typeface="Consolas" panose="020B0609020204030204" pitchFamily="49" charset="0"/>
              </a:rPr>
              <a:t>valorTope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05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itemAux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esVacio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nroElem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valorTope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itemAux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itemAux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Google Shape;3373;p48">
            <a:extLst>
              <a:ext uri="{FF2B5EF4-FFF2-40B4-BE49-F238E27FC236}">
                <a16:creationId xmlns:a16="http://schemas.microsoft.com/office/drawing/2014/main" id="{16E2152E-89F1-4AA5-9312-443E23D33432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374;p48">
            <a:extLst>
              <a:ext uri="{FF2B5EF4-FFF2-40B4-BE49-F238E27FC236}">
                <a16:creationId xmlns:a16="http://schemas.microsoft.com/office/drawing/2014/main" id="{96C2D723-8CED-48A8-9A6E-26E8B3625A43}"/>
              </a:ext>
            </a:extLst>
          </p:cNvPr>
          <p:cNvSpPr txBox="1">
            <a:spLocks/>
          </p:cNvSpPr>
          <p:nvPr/>
        </p:nvSpPr>
        <p:spPr>
          <a:xfrm>
            <a:off x="463044" y="4281926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</p:spTree>
    <p:extLst>
      <p:ext uri="{BB962C8B-B14F-4D97-AF65-F5344CB8AC3E}">
        <p14:creationId xmlns:p14="http://schemas.microsoft.com/office/powerpoint/2010/main" val="396627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CONSOLA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A9ADDA1E-A877-4841-82C8-2E3C12BC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56" y="344463"/>
            <a:ext cx="2448267" cy="32961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3DAE9E-7C6B-4FA1-B235-CB8291BA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995" y="373057"/>
            <a:ext cx="200052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399771" y="994870"/>
            <a:ext cx="5363816" cy="717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14. </a:t>
            </a:r>
            <a:r>
              <a:rPr lang="es-MX" sz="2000" dirty="0"/>
              <a:t>Cambiar la dirección de algunos CLIENTES de la PILA.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994575" y="1656858"/>
            <a:ext cx="4542994" cy="24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○ El método deberá llamarse </a:t>
            </a:r>
            <a:r>
              <a:rPr lang="es-MX" dirty="0" err="1"/>
              <a:t>asignaDireccion</a:t>
            </a:r>
            <a:r>
              <a:rPr lang="es-MX" dirty="0"/>
              <a:t>(Pila, </a:t>
            </a:r>
            <a:r>
              <a:rPr lang="es-MX" dirty="0" err="1"/>
              <a:t>nuevaDireccion</a:t>
            </a:r>
            <a:r>
              <a:rPr lang="es-MX" dirty="0"/>
              <a:t>) </a:t>
            </a:r>
          </a:p>
          <a:p>
            <a:pPr algn="just"/>
            <a:r>
              <a:rPr lang="es-MX" dirty="0"/>
              <a:t>○ El método debe ser creado en la clase MAIN como un método estático. </a:t>
            </a:r>
          </a:p>
          <a:p>
            <a:pPr algn="just"/>
            <a:r>
              <a:rPr lang="es-MX" dirty="0"/>
              <a:t>○ El método recibe 2 parámetros </a:t>
            </a:r>
          </a:p>
          <a:p>
            <a:pPr algn="just"/>
            <a:r>
              <a:rPr lang="es-MX" dirty="0"/>
              <a:t>	■ La Pila de Clientes </a:t>
            </a:r>
          </a:p>
          <a:p>
            <a:pPr algn="just"/>
            <a:r>
              <a:rPr lang="es-MX" dirty="0"/>
              <a:t>	■ El valor(</a:t>
            </a:r>
            <a:r>
              <a:rPr lang="es-MX" dirty="0" err="1"/>
              <a:t>String</a:t>
            </a:r>
            <a:r>
              <a:rPr lang="es-MX" dirty="0"/>
              <a:t>) de la nueva dirección. </a:t>
            </a:r>
          </a:p>
          <a:p>
            <a:pPr algn="just"/>
            <a:r>
              <a:rPr lang="es-MX" dirty="0"/>
              <a:t>○ Cambiar la dirección del cliente siempre y cuando el género sea FEMENINO. </a:t>
            </a:r>
          </a:p>
          <a:p>
            <a:pPr algn="just"/>
            <a:r>
              <a:rPr lang="es-MX" dirty="0"/>
              <a:t>○ Adjuntar los siguientes </a:t>
            </a:r>
          </a:p>
          <a:p>
            <a:pPr algn="just"/>
            <a:r>
              <a:rPr lang="es-MX" dirty="0"/>
              <a:t>	■ El código del método que resuelve el problema. ■ Una imagen de la salida de la consola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008017" y="4530137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867679" y="778526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56345" y="45668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16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a Realizar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6B9502F-CA6D-47E3-9733-36663424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565" y="313808"/>
            <a:ext cx="3489820" cy="3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3373;p48">
            <a:extLst>
              <a:ext uri="{FF2B5EF4-FFF2-40B4-BE49-F238E27FC236}">
                <a16:creationId xmlns:a16="http://schemas.microsoft.com/office/drawing/2014/main" id="{16E2152E-89F1-4AA5-9312-443E23D33432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374;p48">
            <a:extLst>
              <a:ext uri="{FF2B5EF4-FFF2-40B4-BE49-F238E27FC236}">
                <a16:creationId xmlns:a16="http://schemas.microsoft.com/office/drawing/2014/main" id="{96C2D723-8CED-48A8-9A6E-26E8B3625A43}"/>
              </a:ext>
            </a:extLst>
          </p:cNvPr>
          <p:cNvSpPr txBox="1">
            <a:spLocks/>
          </p:cNvSpPr>
          <p:nvPr/>
        </p:nvSpPr>
        <p:spPr>
          <a:xfrm>
            <a:off x="463044" y="4281926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9ECE20B-A217-4964-B0A3-3C4EFBD37C89}"/>
              </a:ext>
            </a:extLst>
          </p:cNvPr>
          <p:cNvSpPr/>
          <p:nvPr/>
        </p:nvSpPr>
        <p:spPr>
          <a:xfrm>
            <a:off x="1685762" y="615874"/>
            <a:ext cx="5772476" cy="2890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asignaDireccion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05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u="sng" dirty="0" err="1">
                <a:solidFill>
                  <a:srgbClr val="79ABFF"/>
                </a:solidFill>
                <a:latin typeface="Consolas" panose="020B0609020204030204" pitchFamily="49" charset="0"/>
              </a:rPr>
              <a:t>nuevaDireccion</a:t>
            </a:r>
            <a:r>
              <a:rPr lang="es-MX" sz="105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05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05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esVacio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getGenero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3EC79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setDireccion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nuevaDireccion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050" dirty="0" err="1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s-MX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79ABFF"/>
                </a:solidFill>
                <a:latin typeface="Consolas" panose="020B0609020204030204" pitchFamily="49" charset="0"/>
              </a:rPr>
              <a:t>   </a:t>
            </a:r>
            <a:r>
              <a:rPr lang="es-MX" sz="105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05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05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05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05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0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CONSOLA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44E7DB2-AB58-4F37-9403-A37587F5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356" y="405761"/>
            <a:ext cx="2372056" cy="32865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E3B996-5A85-4290-9B18-8340FBDC4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465" y="405761"/>
            <a:ext cx="224821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683164" y="1325927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1. 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¿A qué se refiere cuando se habla de ESTRUCTURA DE DATOS?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La estructura de datos es la forma en que se organizan los datos en un sistema de almacenamiento para procesarlos y utilizarlos de manera efectiva.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969513" y="888264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15. </a:t>
            </a:r>
            <a:r>
              <a:rPr lang="es-MX" sz="2000" dirty="0"/>
              <a:t>Mover ÍTEMS de la PILA.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994575" y="1656858"/>
            <a:ext cx="4542994" cy="242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○ El método deberá llamarse </a:t>
            </a:r>
            <a:r>
              <a:rPr lang="es-MX" dirty="0" err="1"/>
              <a:t>reordenaPila</a:t>
            </a:r>
            <a:r>
              <a:rPr lang="es-MX" dirty="0"/>
              <a:t>(Pila) </a:t>
            </a:r>
          </a:p>
          <a:p>
            <a:pPr algn="just"/>
            <a:r>
              <a:rPr lang="es-MX" dirty="0"/>
              <a:t>○ El método debe ser creado en la clase MAIN como un método estático. </a:t>
            </a:r>
          </a:p>
          <a:p>
            <a:pPr algn="just"/>
            <a:r>
              <a:rPr lang="es-MX" dirty="0"/>
              <a:t>○ El método recibe 1 parámetro </a:t>
            </a:r>
          </a:p>
          <a:p>
            <a:pPr algn="just"/>
            <a:r>
              <a:rPr lang="es-MX" dirty="0"/>
              <a:t>	■ La Pila de Clientes </a:t>
            </a:r>
          </a:p>
          <a:p>
            <a:pPr algn="just"/>
            <a:r>
              <a:rPr lang="es-MX" dirty="0"/>
              <a:t>○ Mover a la base todos los clientes del género masculino y los del género femenino moverlos al final. </a:t>
            </a:r>
          </a:p>
          <a:p>
            <a:pPr algn="just"/>
            <a:r>
              <a:rPr lang="es-MX" dirty="0"/>
              <a:t>○ Adjuntar los siguientes </a:t>
            </a:r>
          </a:p>
          <a:p>
            <a:pPr algn="just"/>
            <a:r>
              <a:rPr lang="es-MX" dirty="0"/>
              <a:t>	■ El código del método que resuelve el problema. ■ Una imagen de la salida de la consola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023586" y="4245397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73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a Realizar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2BE5B190-8DB0-45FD-921C-8EEE64B7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98" y="513108"/>
            <a:ext cx="572532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3373;p48">
            <a:extLst>
              <a:ext uri="{FF2B5EF4-FFF2-40B4-BE49-F238E27FC236}">
                <a16:creationId xmlns:a16="http://schemas.microsoft.com/office/drawing/2014/main" id="{16E2152E-89F1-4AA5-9312-443E23D33432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374;p48">
            <a:extLst>
              <a:ext uri="{FF2B5EF4-FFF2-40B4-BE49-F238E27FC236}">
                <a16:creationId xmlns:a16="http://schemas.microsoft.com/office/drawing/2014/main" id="{96C2D723-8CED-48A8-9A6E-26E8B3625A43}"/>
              </a:ext>
            </a:extLst>
          </p:cNvPr>
          <p:cNvSpPr txBox="1">
            <a:spLocks/>
          </p:cNvSpPr>
          <p:nvPr/>
        </p:nvSpPr>
        <p:spPr>
          <a:xfrm>
            <a:off x="463044" y="4281926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7BFFC68-2370-452E-8943-0BB27C908397}"/>
              </a:ext>
            </a:extLst>
          </p:cNvPr>
          <p:cNvSpPr/>
          <p:nvPr/>
        </p:nvSpPr>
        <p:spPr>
          <a:xfrm>
            <a:off x="2286000" y="1232922"/>
            <a:ext cx="4614530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reordenaPila</a:t>
            </a:r>
            <a:r>
              <a:rPr lang="es-MX" sz="12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u="sng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2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2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2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2F200"/>
                </a:solidFill>
                <a:latin typeface="Consolas" panose="020B0609020204030204" pitchFamily="49" charset="0"/>
              </a:rPr>
              <a:t>pilamasc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2F200"/>
                </a:solidFill>
                <a:latin typeface="Consolas" panose="020B0609020204030204" pitchFamily="49" charset="0"/>
              </a:rPr>
              <a:t>pilafem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pilamasc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pilaGenMasc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pilafem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pilaGenFem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pilamasc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pilafem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1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3373;p48">
            <a:extLst>
              <a:ext uri="{FF2B5EF4-FFF2-40B4-BE49-F238E27FC236}">
                <a16:creationId xmlns:a16="http://schemas.microsoft.com/office/drawing/2014/main" id="{16E2152E-89F1-4AA5-9312-443E23D33432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374;p48">
            <a:extLst>
              <a:ext uri="{FF2B5EF4-FFF2-40B4-BE49-F238E27FC236}">
                <a16:creationId xmlns:a16="http://schemas.microsoft.com/office/drawing/2014/main" id="{96C2D723-8CED-48A8-9A6E-26E8B3625A43}"/>
              </a:ext>
            </a:extLst>
          </p:cNvPr>
          <p:cNvSpPr txBox="1">
            <a:spLocks/>
          </p:cNvSpPr>
          <p:nvPr/>
        </p:nvSpPr>
        <p:spPr>
          <a:xfrm>
            <a:off x="463044" y="4281926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EA2931E-DBF0-43FE-9065-087E414C517F}"/>
              </a:ext>
            </a:extLst>
          </p:cNvPr>
          <p:cNvSpPr/>
          <p:nvPr/>
        </p:nvSpPr>
        <p:spPr>
          <a:xfrm>
            <a:off x="2286000" y="802035"/>
            <a:ext cx="4593265" cy="26216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pilaGenFem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1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pilaFem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getGenero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"Femenino"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 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pilaFem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} 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pilaFem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1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3373;p48">
            <a:extLst>
              <a:ext uri="{FF2B5EF4-FFF2-40B4-BE49-F238E27FC236}">
                <a16:creationId xmlns:a16="http://schemas.microsoft.com/office/drawing/2014/main" id="{16E2152E-89F1-4AA5-9312-443E23D33432}"/>
              </a:ext>
            </a:extLst>
          </p:cNvPr>
          <p:cNvSpPr/>
          <p:nvPr/>
        </p:nvSpPr>
        <p:spPr>
          <a:xfrm>
            <a:off x="1494868" y="4317963"/>
            <a:ext cx="6064881" cy="43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374;p48">
            <a:extLst>
              <a:ext uri="{FF2B5EF4-FFF2-40B4-BE49-F238E27FC236}">
                <a16:creationId xmlns:a16="http://schemas.microsoft.com/office/drawing/2014/main" id="{96C2D723-8CED-48A8-9A6E-26E8B3625A43}"/>
              </a:ext>
            </a:extLst>
          </p:cNvPr>
          <p:cNvSpPr txBox="1">
            <a:spLocks/>
          </p:cNvSpPr>
          <p:nvPr/>
        </p:nvSpPr>
        <p:spPr>
          <a:xfrm>
            <a:off x="463044" y="4281926"/>
            <a:ext cx="8083277" cy="53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MX" dirty="0"/>
              <a:t>METODO QUE RESUELVE EL PROBLEMA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DE0E6E-2C91-44C5-A1FB-D601EDF2651A}"/>
              </a:ext>
            </a:extLst>
          </p:cNvPr>
          <p:cNvSpPr/>
          <p:nvPr/>
        </p:nvSpPr>
        <p:spPr>
          <a:xfrm>
            <a:off x="2286000" y="802035"/>
            <a:ext cx="4572000" cy="28007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pilaGenMasc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1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vaciar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pilaMasc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PilaCliente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!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esVacio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aux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eliminar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getGenero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"Masculino"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  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pilaMasc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 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pila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adicionar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item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pilaMasc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83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CONSOLA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E315C84-4E70-4094-8BF5-FBD3A31F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50" y="385836"/>
            <a:ext cx="2353003" cy="32865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F093C0-0ECD-49FD-B7E8-7E027D4E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561" y="382925"/>
            <a:ext cx="1994699" cy="22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69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80" name="Google Shape;4580;p69"/>
          <p:cNvSpPr txBox="1">
            <a:spLocks noGrp="1"/>
          </p:cNvSpPr>
          <p:nvPr>
            <p:ph type="subTitle" idx="1"/>
          </p:nvPr>
        </p:nvSpPr>
        <p:spPr>
          <a:xfrm>
            <a:off x="2288801" y="1775194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Exo"/>
                <a:ea typeface="Exo"/>
                <a:cs typeface="Exo"/>
                <a:sym typeface="Exo"/>
              </a:rPr>
              <a:t>Do you have any questions?</a:t>
            </a:r>
            <a:endParaRPr sz="1800" b="1" dirty="0">
              <a:latin typeface="Exo"/>
              <a:ea typeface="Exo"/>
              <a:cs typeface="Exo"/>
              <a:sym typeface="Ex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mijiailChoque35@</a:t>
            </a:r>
            <a:r>
              <a:rPr lang="es-MX" dirty="0" err="1"/>
              <a:t>gmail</a:t>
            </a:r>
            <a:r>
              <a:rPr lang="en" dirty="0"/>
              <a:t>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+591 76591425 </a:t>
            </a:r>
            <a:endParaRPr dirty="0"/>
          </a:p>
        </p:txBody>
      </p:sp>
      <p:grpSp>
        <p:nvGrpSpPr>
          <p:cNvPr id="4582" name="Google Shape;4582;p69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4583" name="Google Shape;4583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69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4590" name="Google Shape;4590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69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4596" name="Google Shape;4596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69"/>
          <p:cNvGrpSpPr/>
          <p:nvPr/>
        </p:nvGrpSpPr>
        <p:grpSpPr>
          <a:xfrm>
            <a:off x="3881036" y="2922972"/>
            <a:ext cx="319798" cy="319781"/>
            <a:chOff x="266768" y="1721375"/>
            <a:chExt cx="397907" cy="397887"/>
          </a:xfrm>
        </p:grpSpPr>
        <p:sp>
          <p:nvSpPr>
            <p:cNvPr id="4603" name="Google Shape;4603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69"/>
          <p:cNvGrpSpPr/>
          <p:nvPr/>
        </p:nvGrpSpPr>
        <p:grpSpPr>
          <a:xfrm>
            <a:off x="4412122" y="2923055"/>
            <a:ext cx="319804" cy="319821"/>
            <a:chOff x="864491" y="1723250"/>
            <a:chExt cx="397866" cy="397887"/>
          </a:xfrm>
        </p:grpSpPr>
        <p:sp>
          <p:nvSpPr>
            <p:cNvPr id="4606" name="Google Shape;4606;p6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69"/>
          <p:cNvGrpSpPr/>
          <p:nvPr/>
        </p:nvGrpSpPr>
        <p:grpSpPr>
          <a:xfrm>
            <a:off x="4943148" y="2923119"/>
            <a:ext cx="319821" cy="319861"/>
            <a:chOff x="1379798" y="1723250"/>
            <a:chExt cx="397887" cy="397887"/>
          </a:xfrm>
        </p:grpSpPr>
        <p:sp>
          <p:nvSpPr>
            <p:cNvPr id="4610" name="Google Shape;4610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4615" name="Google Shape;4615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81C1C739-2675-4126-8ECE-4C04770C3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683164" y="1325927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2.- 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¿Cuáles son los TIPOS DE ESTRUCTURA QUE EXISTE?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Los tipos de estructuras de datos son: lineales, jerárquicas e indexadas.</a:t>
            </a:r>
          </a:p>
          <a:p>
            <a:pPr algn="just"/>
            <a:endParaRPr lang="es-MX"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11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683164" y="1325927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3.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¿Apoyándose en el link adjunto, explique, por qué son útiles las estructuras de datos? </a:t>
            </a:r>
            <a:b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○ Tutorial WEB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Las estructuras de datos son útiles porque optimizan el almacenamiento y acceso a los datos, mejoran el rendimiento del software y permiten manipulaciones eficientes de los mismos.</a:t>
            </a:r>
          </a:p>
          <a:p>
            <a:pPr algn="just"/>
            <a:endParaRPr lang="es-MX"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6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683164" y="1325927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4.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¿Qué es una PILA?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Una pila es una estructura de datos lineal donde los elementos se agregan y eliminan en la parte superior.</a:t>
            </a:r>
          </a:p>
          <a:p>
            <a:pPr algn="just"/>
            <a:endParaRPr lang="es-MX"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42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683164" y="1325927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5.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¿Qué es STACK en JAVA, una STACK será lo mismo que una PILA?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Un Stack y una pila son lo mismo en términos de su comportamiento y uso.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76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499202" y="1406088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6.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¿Qué es TOPE en una PILA?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Es el numero de elementos que tiene una pila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52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499202" y="1406088"/>
            <a:ext cx="5705745" cy="768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7. </a:t>
            </a:r>
            <a:r>
              <a:rPr lang="es-MX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¿Qué es MAX en una PILA?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2183264" y="2217248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dirty="0"/>
              <a:t>R.- Es el numero máximo de elementos que soporta una pila, o en otras palabras es el tamaño de la pila.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78281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1680</Words>
  <Application>Microsoft Office PowerPoint</Application>
  <PresentationFormat>Presentación en pantalla (16:9)</PresentationFormat>
  <Paragraphs>191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Exo</vt:lpstr>
      <vt:lpstr>Consolas</vt:lpstr>
      <vt:lpstr>PT Sans</vt:lpstr>
      <vt:lpstr>Data Center Business Plan by Slidesgo</vt:lpstr>
      <vt:lpstr>Defensa Procesual hito 3</vt:lpstr>
      <vt:lpstr>MANEJO DE CONCEPTOS</vt:lpstr>
      <vt:lpstr>1.  ¿A qué se refiere cuando se habla de ESTRUCTURA DE DATOS? </vt:lpstr>
      <vt:lpstr>2.-  ¿Cuáles son los TIPOS DE ESTRUCTURA QUE EXISTE? </vt:lpstr>
      <vt:lpstr>3. ¿Apoyándose en el link adjunto, explique, por qué son útiles las estructuras de datos?  ○ Tutorial WEB </vt:lpstr>
      <vt:lpstr>4. ¿Qué es una PILA? </vt:lpstr>
      <vt:lpstr>5. ¿Qué es STACK en JAVA, una STACK será lo mismo que una PILA? </vt:lpstr>
      <vt:lpstr>6. ¿Qué es TOPE en una PILA? </vt:lpstr>
      <vt:lpstr>7. ¿Qué es MAX en una PILA? </vt:lpstr>
      <vt:lpstr>8. ¿A qué se refiere los métodos esVacia() y esLLena() en una PILA? </vt:lpstr>
      <vt:lpstr>9. ¿Qué son los métodos estáticos en JAVA?  </vt:lpstr>
      <vt:lpstr>10. ¿A través de un gráfico, muestre los métodos mínimos que debería de tener una PILA?</vt:lpstr>
      <vt:lpstr>PARTE PRACTICA</vt:lpstr>
      <vt:lpstr>11. Crear las clases necesarias para la  PILA DE CLIENTES.</vt:lpstr>
      <vt:lpstr>Presentación de PowerPoint</vt:lpstr>
      <vt:lpstr>Presentación de PowerPoint</vt:lpstr>
      <vt:lpstr>Presentación de PowerPoint</vt:lpstr>
      <vt:lpstr>Presentación de PowerPoint</vt:lpstr>
      <vt:lpstr>12. Determinar cuántos CLIENTES son mayores de 20 años. </vt:lpstr>
      <vt:lpstr>Presentación de PowerPoint</vt:lpstr>
      <vt:lpstr>Presentación de PowerPoint</vt:lpstr>
      <vt:lpstr>13. Mover el k-ésimo elemento al final de la pila</vt:lpstr>
      <vt:lpstr>Presentación de PowerPoint</vt:lpstr>
      <vt:lpstr>Presentación de PowerPoint</vt:lpstr>
      <vt:lpstr>Presentación de PowerPoint</vt:lpstr>
      <vt:lpstr>14. Cambiar la dirección de algunos CLIENTES de la PILA. </vt:lpstr>
      <vt:lpstr>Presentación de PowerPoint</vt:lpstr>
      <vt:lpstr>Presentación de PowerPoint</vt:lpstr>
      <vt:lpstr>Presentación de PowerPoint</vt:lpstr>
      <vt:lpstr>15. Mover ÍTEMS de la PILA.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Procesual hito 3</dc:title>
  <dc:creator>usuario</dc:creator>
  <cp:lastModifiedBy>usuario</cp:lastModifiedBy>
  <cp:revision>11</cp:revision>
  <dcterms:modified xsi:type="dcterms:W3CDTF">2023-05-04T06:31:02Z</dcterms:modified>
</cp:coreProperties>
</file>