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60" r:id="rId3"/>
    <p:sldId id="257" r:id="rId4"/>
    <p:sldId id="294" r:id="rId5"/>
    <p:sldId id="296" r:id="rId6"/>
    <p:sldId id="297" r:id="rId7"/>
    <p:sldId id="295" r:id="rId8"/>
    <p:sldId id="298" r:id="rId9"/>
    <p:sldId id="299" r:id="rId10"/>
    <p:sldId id="303" r:id="rId11"/>
    <p:sldId id="300" r:id="rId12"/>
    <p:sldId id="307" r:id="rId13"/>
    <p:sldId id="304" r:id="rId14"/>
    <p:sldId id="301" r:id="rId15"/>
    <p:sldId id="305" r:id="rId16"/>
    <p:sldId id="308" r:id="rId17"/>
    <p:sldId id="302" r:id="rId18"/>
    <p:sldId id="309" r:id="rId19"/>
    <p:sldId id="310" r:id="rId20"/>
    <p:sldId id="306" r:id="rId21"/>
    <p:sldId id="274" r:id="rId22"/>
  </p:sldIdLst>
  <p:sldSz cx="9144000" cy="5143500" type="screen16x9"/>
  <p:notesSz cx="6858000" cy="9144000"/>
  <p:embeddedFontLst>
    <p:embeddedFont>
      <p:font typeface="Bree Serif" panose="020B0604020202020204" charset="0"/>
      <p:regular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 Black" panose="020B0604020202020204" charset="0"/>
      <p:bold r:id="rId29"/>
      <p:boldItalic r:id="rId30"/>
    </p:embeddedFont>
    <p:embeddedFont>
      <p:font typeface="Roboto Light" panose="020B0604020202020204" charset="0"/>
      <p:regular r:id="rId31"/>
      <p:bold r:id="rId32"/>
      <p:italic r:id="rId33"/>
      <p:boldItalic r:id="rId34"/>
    </p:embeddedFont>
    <p:embeddedFont>
      <p:font typeface="Roboto Mono Thin" panose="020B0604020202020204" charset="0"/>
      <p:regular r:id="rId35"/>
      <p:bold r:id="rId36"/>
      <p:italic r:id="rId37"/>
      <p:boldItalic r:id="rId38"/>
    </p:embeddedFont>
    <p:embeddedFont>
      <p:font typeface="Roboto Thin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93E819-C87C-4FE7-A88C-5B1B6A05AEA6}">
  <a:tblStyle styleId="{0893E819-C87C-4FE7-A88C-5B1B6A05AE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597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41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724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0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39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3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31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40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30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52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109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9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06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16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56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2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47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24FC7DA-D72C-4D4C-8ADE-2B4AD92EC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1286" y="2801628"/>
            <a:ext cx="3816896" cy="1495797"/>
          </a:xfrm>
        </p:spPr>
        <p:txBody>
          <a:bodyPr/>
          <a:lstStyle/>
          <a:p>
            <a:pPr algn="l"/>
            <a:r>
              <a:rPr lang="es-MX" dirty="0"/>
              <a:t>Tarea hito 2 - POO variables, arrays, clases, packages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81FF7CE-510A-4B2B-A0C2-D1244396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907" y="861536"/>
            <a:ext cx="2355766" cy="15635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8F99233-B163-41A4-87DE-C3B60E7D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047" y="529261"/>
            <a:ext cx="1609049" cy="20202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20747-E712-4ADC-92E7-DCEEA8A39498}"/>
              </a:ext>
            </a:extLst>
          </p:cNvPr>
          <p:cNvSpPr/>
          <p:nvPr/>
        </p:nvSpPr>
        <p:spPr>
          <a:xfrm>
            <a:off x="2286000" y="802035"/>
            <a:ext cx="4572000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package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TareaH2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EB540"/>
                </a:solidFill>
                <a:latin typeface="Consolas" panose="020B0609020204030204" pitchFamily="49" charset="0"/>
              </a:rPr>
              <a:t>Provincia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EB540"/>
                </a:solidFill>
                <a:latin typeface="Consolas" panose="020B0609020204030204" pitchFamily="49" charset="0"/>
              </a:rPr>
              <a:t>getNombre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EB540"/>
                </a:solidFill>
                <a:latin typeface="Consolas" panose="020B0609020204030204" pitchFamily="49" charset="0"/>
              </a:rPr>
              <a:t>setNombre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EB540"/>
                </a:solidFill>
                <a:latin typeface="Consolas" panose="020B0609020204030204" pitchFamily="49" charset="0"/>
              </a:rPr>
              <a:t>mostrarProvincia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"Nombre de la provincia: "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getNombre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PARTE PRACTICA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030193" y="2169099"/>
            <a:ext cx="2850691" cy="155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MX" dirty="0"/>
              <a:t>○ Diseño. </a:t>
            </a:r>
          </a:p>
          <a:p>
            <a:pPr marL="0" lvl="0" indent="0" algn="l"/>
            <a:r>
              <a:rPr lang="es-MX" dirty="0"/>
              <a:t>○ Crear una clase MAIN (Utilizar el MAIN del anterior ejercicio) </a:t>
            </a:r>
          </a:p>
          <a:p>
            <a:pPr marL="0" lvl="0" indent="0" algn="l"/>
            <a:r>
              <a:rPr lang="es-MX" dirty="0"/>
              <a:t>  ■ Crear todos los gets y sets de la clase.</a:t>
            </a:r>
          </a:p>
          <a:p>
            <a:pPr marL="0" lvl="0" indent="0" algn="l"/>
            <a:r>
              <a:rPr lang="es-MX" dirty="0"/>
              <a:t>  ■ El constructor no recibe parámetros. </a:t>
            </a:r>
          </a:p>
          <a:p>
            <a:pPr marL="0" lvl="0" indent="0" algn="l"/>
            <a:r>
              <a:rPr lang="es-MX" dirty="0"/>
              <a:t>  ■ Crear una instancia de la clase Departamento. </a:t>
            </a:r>
          </a:p>
          <a:p>
            <a:pPr marL="0" lvl="0" indent="0" algn="l"/>
            <a:r>
              <a:rPr lang="es-MX" dirty="0"/>
              <a:t>  ■ Omitir el método agregaNuevaProvincia()</a:t>
            </a:r>
          </a:p>
          <a:p>
            <a:pPr marL="0" lvl="0" indent="0" algn="l"/>
            <a:r>
              <a:rPr lang="es-MX" dirty="0"/>
              <a:t>  ■ Mostrar los datos de los departamentos. </a:t>
            </a:r>
          </a:p>
          <a:p>
            <a:pPr marL="0" lvl="0" indent="0" algn="l"/>
            <a:r>
              <a:rPr lang="es-MX" dirty="0"/>
              <a:t>○ Adjuntar el código JAVA generado.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4101" y="168117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72551" y="1727775"/>
            <a:ext cx="3242361" cy="441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-MX" sz="1100" dirty="0"/>
              <a:t>12.Generar la clase Departamento.  </a:t>
            </a:r>
            <a:endParaRPr sz="11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51600C9A-7E37-4C13-BEF7-FEADD96FD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631" y="1738851"/>
            <a:ext cx="3870818" cy="3116927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89B025F-0F37-4DE5-A094-AE8C5ACEE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61082"/>
              </p:ext>
            </p:extLst>
          </p:nvPr>
        </p:nvGraphicFramePr>
        <p:xfrm>
          <a:off x="6886280" y="214522"/>
          <a:ext cx="1565282" cy="66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Objeto empaquetador del shell" showAsIcon="1" r:id="rId5" imgW="1142280" imgH="488520" progId="Package">
                  <p:embed/>
                </p:oleObj>
              </mc:Choice>
              <mc:Fallback>
                <p:oleObj name="Objeto empaquetador del shell" showAsIcon="1" r:id="rId5" imgW="114228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6280" y="214522"/>
                        <a:ext cx="1565282" cy="66959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15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8CEE5A1-8668-4994-9A90-649C1EF93C81}"/>
              </a:ext>
            </a:extLst>
          </p:cNvPr>
          <p:cNvSpPr/>
          <p:nvPr/>
        </p:nvSpPr>
        <p:spPr>
          <a:xfrm>
            <a:off x="1722474" y="324981"/>
            <a:ext cx="5337544" cy="44935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package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TareaH2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nroProv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66E1F8"/>
                </a:solidFill>
                <a:latin typeface="Consolas" panose="020B0609020204030204" pitchFamily="49" charset="0"/>
              </a:rPr>
              <a:t>provincias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EB540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getNroProv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nroProv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nroProv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nroProv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getProvincias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66E1F8"/>
                </a:solidFill>
                <a:latin typeface="Consolas" panose="020B0609020204030204" pitchFamily="49" charset="0"/>
              </a:rPr>
              <a:t>provincias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setNroProv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nroProv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setProvincias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provincias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provincias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provincias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0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4FF6BC7-DD13-4AE9-A5DE-3A6780B3116B}"/>
              </a:ext>
            </a:extLst>
          </p:cNvPr>
          <p:cNvSpPr/>
          <p:nvPr/>
        </p:nvSpPr>
        <p:spPr>
          <a:xfrm>
            <a:off x="1137682" y="955923"/>
            <a:ext cx="6156251" cy="3231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1EB540"/>
                </a:solidFill>
                <a:latin typeface="Consolas" panose="020B0609020204030204" pitchFamily="49" charset="0"/>
              </a:rPr>
              <a:t>mostrarDepartamento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17C6A3"/>
                </a:solidFill>
                <a:latin typeface="Consolas" panose="020B0609020204030204" pitchFamily="49" charset="0"/>
              </a:rPr>
              <a:t>"Nombre del Departamento: "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getNombre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17C6A3"/>
                </a:solidFill>
                <a:latin typeface="Consolas" panose="020B0609020204030204" pitchFamily="49" charset="0"/>
              </a:rPr>
              <a:t>"Nombre del </a:t>
            </a:r>
            <a:r>
              <a:rPr lang="es-MX" sz="1200" dirty="0" err="1">
                <a:solidFill>
                  <a:srgbClr val="17C6A3"/>
                </a:solidFill>
                <a:latin typeface="Consolas" panose="020B0609020204030204" pitchFamily="49" charset="0"/>
              </a:rPr>
              <a:t>Nro</a:t>
            </a:r>
            <a:r>
              <a:rPr lang="es-MX" sz="1200" dirty="0">
                <a:solidFill>
                  <a:srgbClr val="17C6A3"/>
                </a:solidFill>
                <a:latin typeface="Consolas" panose="020B0609020204030204" pitchFamily="49" charset="0"/>
              </a:rPr>
              <a:t> de Provincias: "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getNroProv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getProvincias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66E1F8"/>
                </a:solidFill>
                <a:latin typeface="Consolas" panose="020B0609020204030204" pitchFamily="49" charset="0"/>
              </a:rPr>
              <a:t>provincias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mostrarProvincia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1EB540"/>
                </a:solidFill>
                <a:latin typeface="Consolas" panose="020B0609020204030204" pitchFamily="49" charset="0"/>
              </a:rPr>
              <a:t>agregarNuevaProvincia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79ABFF"/>
                </a:solidFill>
                <a:latin typeface="Consolas" panose="020B0609020204030204" pitchFamily="49" charset="0"/>
              </a:rPr>
              <a:t>nuevaProvincia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F2F200"/>
                </a:solidFill>
                <a:latin typeface="Consolas" panose="020B0609020204030204" pitchFamily="49" charset="0"/>
              </a:rPr>
              <a:t>nueProvincia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 err="1">
                <a:solidFill>
                  <a:srgbClr val="66E1F8"/>
                </a:solidFill>
                <a:latin typeface="Consolas" panose="020B0609020204030204" pitchFamily="49" charset="0"/>
              </a:rPr>
              <a:t>provincias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s-MX" sz="1200" dirty="0" err="1">
                <a:solidFill>
                  <a:srgbClr val="66E1F8"/>
                </a:solidFill>
                <a:latin typeface="Consolas" panose="020B0609020204030204" pitchFamily="49" charset="0"/>
              </a:rPr>
              <a:t>provincias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nueProvincia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66E1F8"/>
                </a:solidFill>
                <a:latin typeface="Consolas" panose="020B0609020204030204" pitchFamily="49" charset="0"/>
              </a:rPr>
              <a:t>provincias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nueProvincia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nueProvincia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79ABFF"/>
                </a:solidFill>
                <a:latin typeface="Consolas" panose="020B0609020204030204" pitchFamily="49" charset="0"/>
              </a:rPr>
              <a:t>nuevaProvincia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setProvincias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nueProvincia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setNroProv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nueProvincia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90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PARTE PRACTICA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872551" y="2215753"/>
            <a:ext cx="2850691" cy="1403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MX" dirty="0"/>
              <a:t>○ Diseño.</a:t>
            </a:r>
          </a:p>
          <a:p>
            <a:pPr marL="0" lvl="0" indent="0" algn="l"/>
            <a:r>
              <a:rPr lang="es-MX" dirty="0"/>
              <a:t>○ Crear una clase MAIN (Utilizar el MAIN del anterior ejercicio) </a:t>
            </a:r>
          </a:p>
          <a:p>
            <a:pPr marL="0" lvl="0" indent="0" algn="l"/>
            <a:r>
              <a:rPr lang="es-MX" dirty="0"/>
              <a:t>  ■ Crear una instancia de la clase País </a:t>
            </a:r>
          </a:p>
          <a:p>
            <a:pPr marL="0" lvl="0" indent="0" algn="l"/>
            <a:r>
              <a:rPr lang="es-MX" dirty="0"/>
              <a:t>  ■ El constructor no recibe parámetros. </a:t>
            </a:r>
          </a:p>
          <a:p>
            <a:pPr marL="0" lvl="0" indent="0" algn="l"/>
            <a:r>
              <a:rPr lang="es-MX" dirty="0"/>
              <a:t>  ■ Crear una instancia de la clase Departamento. </a:t>
            </a:r>
          </a:p>
          <a:p>
            <a:pPr marL="0" lvl="0" indent="0" algn="l"/>
            <a:r>
              <a:rPr lang="es-MX" dirty="0"/>
              <a:t>  ■ Omitir el método agregaNuevoDepartamento() </a:t>
            </a:r>
          </a:p>
          <a:p>
            <a:pPr marL="0" lvl="0" indent="0" algn="l"/>
            <a:r>
              <a:rPr lang="es-MX" dirty="0"/>
              <a:t>  ■ Mostrar los datos del País.</a:t>
            </a:r>
          </a:p>
          <a:p>
            <a:pPr marL="0" lvl="0" indent="0" algn="l"/>
            <a:r>
              <a:rPr lang="es-MX" dirty="0"/>
              <a:t>○ Adjuntar el código JAVA generado.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4101" y="168117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72551" y="1727775"/>
            <a:ext cx="3242361" cy="441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-MX" sz="1100" dirty="0"/>
              <a:t>13.Generar la clase País.   </a:t>
            </a:r>
            <a:endParaRPr sz="11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577E18C-A02D-4CE0-99A9-3BB26D262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12" y="1488881"/>
            <a:ext cx="3817088" cy="3102964"/>
          </a:xfrm>
          <a:prstGeom prst="rect">
            <a:avLst/>
          </a:prstGeom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B8257FC5-BBB8-4D73-B6AF-D42B1716D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132787"/>
              </p:ext>
            </p:extLst>
          </p:nvPr>
        </p:nvGraphicFramePr>
        <p:xfrm>
          <a:off x="7432864" y="106572"/>
          <a:ext cx="998271" cy="946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empaquetador del shell" showAsIcon="1" r:id="rId5" imgW="516600" imgH="488520" progId="Package">
                  <p:embed/>
                </p:oleObj>
              </mc:Choice>
              <mc:Fallback>
                <p:oleObj name="Objeto empaquetador del shell" showAsIcon="1" r:id="rId5" imgW="516600" imgH="48852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6B8F8B3-6FE9-4BE0-B21C-955EB7FBA9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32864" y="106572"/>
                        <a:ext cx="998271" cy="94605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8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5D7377F-7511-4554-9EF1-6B8E389B7060}"/>
              </a:ext>
            </a:extLst>
          </p:cNvPr>
          <p:cNvSpPr/>
          <p:nvPr/>
        </p:nvSpPr>
        <p:spPr>
          <a:xfrm>
            <a:off x="776177" y="329610"/>
            <a:ext cx="7272670" cy="432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package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TareaH2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Pais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nroDeps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66E1F8"/>
                </a:solidFill>
                <a:latin typeface="Consolas" panose="020B0609020204030204" pitchFamily="49" charset="0"/>
              </a:rPr>
              <a:t>departamentos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Pais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getNroDeps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nroDeps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setNroDeps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nroDeps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nroDeps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nroDeps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getDepartamentos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66E1F8"/>
                </a:solidFill>
                <a:latin typeface="Consolas" panose="020B0609020204030204" pitchFamily="49" charset="0"/>
              </a:rPr>
              <a:t>departamentos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setDepartamentos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departamentos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departamentos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departamentos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EB540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9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3BAD5DB-1975-48B3-B3D7-23C7A01AEF56}"/>
              </a:ext>
            </a:extLst>
          </p:cNvPr>
          <p:cNvSpPr/>
          <p:nvPr/>
        </p:nvSpPr>
        <p:spPr>
          <a:xfrm>
            <a:off x="574157" y="534743"/>
            <a:ext cx="7527851" cy="40740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EB540"/>
                </a:solidFill>
                <a:latin typeface="Consolas" panose="020B0609020204030204" pitchFamily="49" charset="0"/>
              </a:rPr>
              <a:t>mostrarPais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"Nombre del </a:t>
            </a:r>
            <a:r>
              <a:rPr lang="es-MX" dirty="0" err="1">
                <a:solidFill>
                  <a:srgbClr val="17C6A3"/>
                </a:solidFill>
                <a:latin typeface="Consolas" panose="020B0609020204030204" pitchFamily="49" charset="0"/>
              </a:rPr>
              <a:t>Pais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: "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getNombre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"Nombre del </a:t>
            </a:r>
            <a:r>
              <a:rPr lang="es-MX" dirty="0" err="1">
                <a:solidFill>
                  <a:srgbClr val="17C6A3"/>
                </a:solidFill>
                <a:latin typeface="Consolas" panose="020B0609020204030204" pitchFamily="49" charset="0"/>
              </a:rPr>
              <a:t>Nro</a:t>
            </a:r>
            <a:r>
              <a:rPr lang="es-MX" dirty="0">
                <a:solidFill>
                  <a:srgbClr val="17C6A3"/>
                </a:solidFill>
                <a:latin typeface="Consolas" panose="020B0609020204030204" pitchFamily="49" charset="0"/>
              </a:rPr>
              <a:t> de Departamentos: "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getNroDeps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getDepartamentos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66E1F8"/>
                </a:solidFill>
                <a:latin typeface="Consolas" panose="020B0609020204030204" pitchFamily="49" charset="0"/>
              </a:rPr>
              <a:t>departamentos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mostrarDepartamento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1EB540"/>
                </a:solidFill>
                <a:latin typeface="Consolas" panose="020B0609020204030204" pitchFamily="49" charset="0"/>
              </a:rPr>
              <a:t>agregarNuevoDepartamento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departamento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F2F200"/>
                </a:solidFill>
                <a:latin typeface="Consolas" panose="020B0609020204030204" pitchFamily="49" charset="0"/>
              </a:rPr>
              <a:t>nuevoDepartamentos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departamentos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departamentos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nuevoDepartamentos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6E1F8"/>
                </a:solidFill>
                <a:latin typeface="Consolas" panose="020B0609020204030204" pitchFamily="49" charset="0"/>
              </a:rPr>
              <a:t>departamentos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nuevoDepartamentos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nuevoDepartamentos</a:t>
            </a:r>
            <a:r>
              <a:rPr lang="es-MX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dirty="0" err="1">
                <a:solidFill>
                  <a:srgbClr val="66E1F8"/>
                </a:solidFill>
                <a:latin typeface="Consolas" panose="020B0609020204030204" pitchFamily="49" charset="0"/>
              </a:rPr>
              <a:t>length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9ABFF"/>
                </a:solidFill>
                <a:latin typeface="Consolas" panose="020B0609020204030204" pitchFamily="49" charset="0"/>
              </a:rPr>
              <a:t>departamento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setDepartamentos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F3EC79"/>
                </a:solidFill>
                <a:latin typeface="Consolas" panose="020B0609020204030204" pitchFamily="49" charset="0"/>
              </a:rPr>
              <a:t>nuevoDepartamentos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setNroDeps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dirty="0" err="1">
                <a:solidFill>
                  <a:srgbClr val="A7EC21"/>
                </a:solidFill>
                <a:latin typeface="Consolas" panose="020B0609020204030204" pitchFamily="49" charset="0"/>
              </a:rPr>
              <a:t>getNroDeps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PARTE PRACTICA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447360" y="2031352"/>
            <a:ext cx="3359207" cy="196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MX" dirty="0"/>
              <a:t>○ Diseño.</a:t>
            </a:r>
          </a:p>
          <a:p>
            <a:pPr marL="0" lvl="0" indent="0" algn="l"/>
            <a:r>
              <a:rPr lang="es-MX" dirty="0"/>
              <a:t>○ Crear todos gets y sets de cada clase. </a:t>
            </a:r>
          </a:p>
          <a:p>
            <a:pPr marL="0" lvl="0" indent="0" algn="l"/>
            <a:r>
              <a:rPr lang="es-MX" dirty="0"/>
              <a:t>○ Implementar los métodos agregarNuevoDepartamento(), agregarNuevaProvincia(), es decir todos los métodos. </a:t>
            </a:r>
          </a:p>
          <a:p>
            <a:pPr marL="0" lvl="0" indent="0" algn="l"/>
            <a:r>
              <a:rPr lang="es-MX" dirty="0"/>
              <a:t>○ El método agregarNuevoDepartamento permite ingresar un nuevo departamento a un país. </a:t>
            </a:r>
          </a:p>
          <a:p>
            <a:pPr marL="0" lvl="0" indent="0" algn="l"/>
            <a:r>
              <a:rPr lang="es-MX" dirty="0"/>
              <a:t>○ El método agregarNuevaProvincia permite ingresar una nueva provincia a un departamento. </a:t>
            </a:r>
          </a:p>
          <a:p>
            <a:pPr marL="0" lvl="0" indent="0" algn="l"/>
            <a:r>
              <a:rPr lang="es-MX" dirty="0"/>
              <a:t>○ La clase Main debe mostrar lo siguiente: </a:t>
            </a:r>
          </a:p>
          <a:p>
            <a:pPr marL="0" lvl="0" indent="0" algn="l"/>
            <a:r>
              <a:rPr lang="es-MX" dirty="0"/>
              <a:t>  ■ Crear el PAÍS Bolivia </a:t>
            </a:r>
          </a:p>
          <a:p>
            <a:pPr marL="0" lvl="0" indent="0" algn="l"/>
            <a:r>
              <a:rPr lang="es-MX" dirty="0"/>
              <a:t>  ■ Al país Bolivia agregarle 3 departamentos. </a:t>
            </a:r>
          </a:p>
          <a:p>
            <a:pPr marL="0" lvl="0" indent="0" algn="l"/>
            <a:r>
              <a:rPr lang="es-MX" dirty="0"/>
              <a:t>  ■ Cada departamento deberá tener 2 provincias. </a:t>
            </a:r>
          </a:p>
          <a:p>
            <a:pPr marL="0" lvl="0" indent="0" algn="l"/>
            <a:r>
              <a:rPr lang="es-MX" dirty="0"/>
              <a:t>○ Adjuntar el código JAVA generado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67255" y="14355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755705" y="1512761"/>
            <a:ext cx="3242361" cy="441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-MX" sz="1100" dirty="0"/>
              <a:t>14.Crear el diseño completo de las clases.   </a:t>
            </a:r>
            <a:endParaRPr sz="11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08332DD-69E8-4225-8E4B-B757164E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566" y="1954141"/>
            <a:ext cx="4890073" cy="2298882"/>
          </a:xfrm>
          <a:prstGeom prst="rect">
            <a:avLst/>
          </a:prstGeom>
        </p:spPr>
      </p:pic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4811668-A171-4DF0-B407-23313EC30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88070"/>
              </p:ext>
            </p:extLst>
          </p:nvPr>
        </p:nvGraphicFramePr>
        <p:xfrm>
          <a:off x="7372816" y="145246"/>
          <a:ext cx="1122598" cy="93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Objeto empaquetador del shell" showAsIcon="1" r:id="rId5" imgW="589320" imgH="488520" progId="Package">
                  <p:embed/>
                </p:oleObj>
              </mc:Choice>
              <mc:Fallback>
                <p:oleObj name="Objeto empaquetador del shell" showAsIcon="1" r:id="rId5" imgW="5893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2816" y="145246"/>
                        <a:ext cx="1122598" cy="93196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31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F562F4C-A9D3-4DEB-84A9-B5DFC2D30FCD}"/>
              </a:ext>
            </a:extLst>
          </p:cNvPr>
          <p:cNvSpPr/>
          <p:nvPr/>
        </p:nvSpPr>
        <p:spPr>
          <a:xfrm>
            <a:off x="1998921" y="248387"/>
            <a:ext cx="4572000" cy="4647426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package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TareaH2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main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u="sng" dirty="0" err="1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s-MX" sz="1100" u="sng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100" u="sng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u="sng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u="sng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s-MX" sz="1100" u="sng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100" b="1" dirty="0">
                <a:solidFill>
                  <a:srgbClr val="9A8C7C"/>
                </a:solidFill>
                <a:latin typeface="Consolas" panose="020B0609020204030204" pitchFamily="49" charset="0"/>
              </a:rPr>
              <a:t>TODO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Auto-generated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stub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s-MX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Crear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el </a:t>
            </a:r>
            <a:r>
              <a:rPr lang="es-MX" sz="1100" u="sng" dirty="0">
                <a:solidFill>
                  <a:srgbClr val="808080"/>
                </a:solidFill>
                <a:latin typeface="Consolas" panose="020B0609020204030204" pitchFamily="49" charset="0"/>
              </a:rPr>
              <a:t>país</a:t>
            </a:r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 Bolivia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2F200"/>
                </a:solidFill>
                <a:latin typeface="Consolas" panose="020B0609020204030204" pitchFamily="49" charset="0"/>
              </a:rPr>
              <a:t>prov1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prov1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Prov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 1"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2F200"/>
                </a:solidFill>
                <a:latin typeface="Consolas" panose="020B0609020204030204" pitchFamily="49" charset="0"/>
              </a:rPr>
              <a:t>prov2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prov2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Prov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 2"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provlapaz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provlapaz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prov1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provlapaz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prov2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2F200"/>
                </a:solidFill>
                <a:latin typeface="Consolas" panose="020B0609020204030204" pitchFamily="49" charset="0"/>
              </a:rPr>
              <a:t>prov3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prov3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Prov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 3"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2F200"/>
                </a:solidFill>
                <a:latin typeface="Consolas" panose="020B0609020204030204" pitchFamily="49" charset="0"/>
              </a:rPr>
              <a:t>prov4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prov4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Prov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 4"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provoruro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provoruro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prov3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provoruro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prov4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2F200"/>
                </a:solidFill>
                <a:latin typeface="Consolas" panose="020B0609020204030204" pitchFamily="49" charset="0"/>
              </a:rPr>
              <a:t>prov5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prov5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Prov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 5"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2F200"/>
                </a:solidFill>
                <a:latin typeface="Consolas" panose="020B0609020204030204" pitchFamily="49" charset="0"/>
              </a:rPr>
              <a:t>prov6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u="sng" dirty="0">
                <a:solidFill>
                  <a:srgbClr val="66AFF9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prov6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Prov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 6"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provpando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provpando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prov5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provpando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prov6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0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CC8553-6CB5-4390-8E16-F0AFF77D3F14}"/>
              </a:ext>
            </a:extLst>
          </p:cNvPr>
          <p:cNvSpPr/>
          <p:nvPr/>
        </p:nvSpPr>
        <p:spPr>
          <a:xfrm>
            <a:off x="2211572" y="540424"/>
            <a:ext cx="4572000" cy="406265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>
            <a:spAutoFit/>
          </a:bodyPr>
          <a:lstStyle/>
          <a:p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2F200"/>
                </a:solidFill>
                <a:latin typeface="Consolas" panose="020B0609020204030204" pitchFamily="49" charset="0"/>
              </a:rPr>
              <a:t>dep1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Departamento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dep1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17C6A3"/>
                </a:solidFill>
                <a:latin typeface="Consolas" panose="020B0609020204030204" pitchFamily="49" charset="0"/>
              </a:rPr>
              <a:t>"La Paz"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dep1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setNroProv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dep1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setProvincias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provlapaz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2F200"/>
                </a:solidFill>
                <a:latin typeface="Consolas" panose="020B0609020204030204" pitchFamily="49" charset="0"/>
              </a:rPr>
              <a:t>dep2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Departamento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dep2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17C6A3"/>
                </a:solidFill>
                <a:latin typeface="Consolas" panose="020B0609020204030204" pitchFamily="49" charset="0"/>
              </a:rPr>
              <a:t>"Oruro"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dep2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setNroProv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dep2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setProvincias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provoruro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2F200"/>
                </a:solidFill>
                <a:latin typeface="Consolas" panose="020B0609020204030204" pitchFamily="49" charset="0"/>
              </a:rPr>
              <a:t>dep3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Departamento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dep3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17C6A3"/>
                </a:solidFill>
                <a:latin typeface="Consolas" panose="020B0609020204030204" pitchFamily="49" charset="0"/>
              </a:rPr>
              <a:t>"Pando"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dep3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setNroProv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dep3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>
                <a:solidFill>
                  <a:srgbClr val="A7EC21"/>
                </a:solidFill>
                <a:latin typeface="Consolas" panose="020B0609020204030204" pitchFamily="49" charset="0"/>
              </a:rPr>
              <a:t>setProvincias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provpando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F2F200"/>
                </a:solidFill>
                <a:latin typeface="Consolas" panose="020B0609020204030204" pitchFamily="49" charset="0"/>
              </a:rPr>
              <a:t>dep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dep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dep1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dep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dep2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dep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3EC79"/>
                </a:solidFill>
                <a:latin typeface="Consolas" panose="020B0609020204030204" pitchFamily="49" charset="0"/>
              </a:rPr>
              <a:t>dep3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1290C3"/>
                </a:solidFill>
                <a:latin typeface="Consolas" panose="020B0609020204030204" pitchFamily="49" charset="0"/>
              </a:rPr>
              <a:t>Pais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F2F200"/>
                </a:solidFill>
                <a:latin typeface="Consolas" panose="020B0609020204030204" pitchFamily="49" charset="0"/>
              </a:rPr>
              <a:t>p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2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Pais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17C6A3"/>
                </a:solidFill>
                <a:latin typeface="Consolas" panose="020B0609020204030204" pitchFamily="49" charset="0"/>
              </a:rPr>
              <a:t>"Bolivia"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setNroDeps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setDepartamentos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dep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200" dirty="0" err="1">
                <a:solidFill>
                  <a:srgbClr val="F3EC79"/>
                </a:solidFill>
                <a:latin typeface="Consolas" panose="020B0609020204030204" pitchFamily="49" charset="0"/>
              </a:rPr>
              <a:t>p</a:t>
            </a:r>
            <a:r>
              <a:rPr lang="es-MX" sz="12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200" dirty="0" err="1">
                <a:solidFill>
                  <a:srgbClr val="A7EC21"/>
                </a:solidFill>
                <a:latin typeface="Consolas" panose="020B0609020204030204" pitchFamily="49" charset="0"/>
              </a:rPr>
              <a:t>mostrarPais</a:t>
            </a:r>
            <a:r>
              <a:rPr lang="es-MX" sz="12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2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901608" y="1679944"/>
            <a:ext cx="3522491" cy="664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DE CONCEPTOS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237167" cy="775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FFFFFF"/>
                </a:solidFill>
              </a:rPr>
              <a:t>En este apartado se responden las preguntas dadas en la defensa en base a lo avanzado en clases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B34ABC3-C15B-4D77-8C19-1BAF346726E4}"/>
              </a:ext>
            </a:extLst>
          </p:cNvPr>
          <p:cNvSpPr/>
          <p:nvPr/>
        </p:nvSpPr>
        <p:spPr>
          <a:xfrm>
            <a:off x="2169042" y="244549"/>
            <a:ext cx="4805916" cy="449353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/*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808080"/>
                </a:solidFill>
                <a:latin typeface="Consolas" panose="020B0609020204030204" pitchFamily="49" charset="0"/>
              </a:rPr>
              <a:t>*/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depinsert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2F200"/>
                </a:solidFill>
                <a:latin typeface="Consolas" panose="020B0609020204030204" pitchFamily="49" charset="0"/>
              </a:rPr>
              <a:t>prov7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prov7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Prov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 4"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2F200"/>
                </a:solidFill>
                <a:latin typeface="Consolas" panose="020B0609020204030204" pitchFamily="49" charset="0"/>
              </a:rPr>
              <a:t>prov8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prov8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1100" dirty="0" err="1">
                <a:solidFill>
                  <a:srgbClr val="17C6A3"/>
                </a:solidFill>
                <a:latin typeface="Consolas" panose="020B0609020204030204" pitchFamily="49" charset="0"/>
              </a:rPr>
              <a:t>Prov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 4"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provTarija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provTarija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prov7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provTarija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prov8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depinsert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"Tarija"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depinsert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setNroProv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depinsert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setProvincias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provTarija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depinsert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agregarNuevaProvincia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F3EC79"/>
                </a:solidFill>
                <a:latin typeface="Consolas" panose="020B0609020204030204" pitchFamily="49" charset="0"/>
              </a:rPr>
              <a:t>prov6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"\n\n"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depinsert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mostrarDepartamento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provSC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]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F2F200"/>
                </a:solidFill>
                <a:latin typeface="Consolas" panose="020B0609020204030204" pitchFamily="49" charset="0"/>
              </a:rPr>
              <a:t>depnew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A7EC21"/>
                </a:solidFill>
                <a:latin typeface="Consolas" panose="020B0609020204030204" pitchFamily="49" charset="0"/>
              </a:rPr>
              <a:t>Departamento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depnew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setNombre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"Santa Cruz"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depnew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setNroProv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depnew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setProvincias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provSC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agregarNuevoDepartamento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depnew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"\n\n"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 err="1">
                <a:solidFill>
                  <a:srgbClr val="F3EC79"/>
                </a:solidFill>
                <a:latin typeface="Consolas" panose="020B0609020204030204" pitchFamily="49" charset="0"/>
              </a:rPr>
              <a:t>p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mostrarPais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3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ESTRUCTURA DE DATOS</a:t>
            </a:r>
          </a:p>
          <a:p>
            <a:pPr marL="0" lvl="0" indent="0"/>
            <a:endParaRPr lang="es-MX" dirty="0"/>
          </a:p>
          <a:p>
            <a:pPr marL="0" lvl="0" indent="0"/>
            <a:endParaRPr lang="es-MX" dirty="0"/>
          </a:p>
          <a:p>
            <a:pPr marL="0" lvl="0" indent="0"/>
            <a:endParaRPr lang="es-MX" dirty="0"/>
          </a:p>
          <a:p>
            <a:pPr marL="0" lvl="0" indent="0"/>
            <a:r>
              <a:rPr lang="es-MX" dirty="0"/>
              <a:t>Email: mijailchoque35@Gmail.com</a:t>
            </a:r>
          </a:p>
          <a:p>
            <a:pPr marL="0" lvl="0" indent="0"/>
            <a:r>
              <a:rPr lang="es-MX" dirty="0"/>
              <a:t>GITHUB: https://github.com/choqueoliver35/ESTRUCTURA-DE-DATOS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MANEJO DE CONCEPTOS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3422630" y="1957398"/>
            <a:ext cx="2755837" cy="377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accent1"/>
                </a:solidFill>
              </a:rPr>
              <a:t>Nos referimos a programación orientada a objetos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676538" y="145291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3441472" y="2720053"/>
            <a:ext cx="1993738" cy="738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accent1"/>
                </a:solidFill>
              </a:rPr>
              <a:t>Objetos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accent1"/>
                </a:solidFill>
              </a:rPr>
              <a:t>Clases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accent1"/>
                </a:solidFill>
              </a:rPr>
              <a:t>Métodos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accent1"/>
                </a:solidFill>
              </a:rPr>
              <a:t>Atributos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666204" y="230774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3438361" y="3837963"/>
            <a:ext cx="2031057" cy="775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Abstracción,</a:t>
            </a:r>
          </a:p>
          <a:p>
            <a:pPr marL="171450" lvl="0" indent="-17145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Encapsulamiento</a:t>
            </a:r>
          </a:p>
          <a:p>
            <a:pPr marL="171450" lvl="0" indent="-17145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Polimorfismo </a:t>
            </a:r>
          </a:p>
          <a:p>
            <a:pPr marL="171450" lvl="0" indent="-171450" algn="l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s-MX" dirty="0"/>
              <a:t>Herencia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729589" y="34226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3318039" y="1516017"/>
            <a:ext cx="3051274" cy="475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1100" dirty="0"/>
              <a:t>1. ¿A que se refiere cuando se habla de POO? </a:t>
            </a:r>
            <a:endParaRPr sz="11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3283830" y="2307740"/>
            <a:ext cx="3896369" cy="528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es-MX" sz="1100" dirty="0"/>
              <a:t>2. ¿Cuáles son los 4 componentes que componen POO? </a:t>
            </a:r>
            <a:endParaRPr sz="11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3318039" y="3745891"/>
            <a:ext cx="2407788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MX" sz="1100" dirty="0"/>
              <a:t>3. ¿Cuáles son los pilares de POO?.</a:t>
            </a:r>
            <a:endParaRPr sz="11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MANEJO DE CONCEPTOS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970694" y="2101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" dirty="0">
                <a:solidFill>
                  <a:schemeClr val="accent1"/>
                </a:solidFill>
              </a:rPr>
              <a:t>Son los moificadores de acceso como: public, private y </a:t>
            </a:r>
            <a:r>
              <a:rPr lang="es-MX" dirty="0" err="1"/>
              <a:t>protected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-286694" y="189770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983982" y="1880950"/>
            <a:ext cx="3588018" cy="3809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MX" sz="1100" dirty="0"/>
              <a:t>4. ¿Qué es Encapsulamiento y muestre un ejemplo? </a:t>
            </a:r>
            <a:endParaRPr sz="11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9D9A0A7-0C60-4599-87BF-7ADEF229461A}"/>
              </a:ext>
            </a:extLst>
          </p:cNvPr>
          <p:cNvSpPr/>
          <p:nvPr/>
        </p:nvSpPr>
        <p:spPr>
          <a:xfrm>
            <a:off x="4652488" y="1359706"/>
            <a:ext cx="3588017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package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D9E8F7"/>
                </a:solidFill>
                <a:latin typeface="Consolas" panose="020B0609020204030204" pitchFamily="49" charset="0"/>
              </a:rPr>
              <a:t>claseporv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import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u="sng" dirty="0" err="1">
                <a:solidFill>
                  <a:srgbClr val="D9E8F7"/>
                </a:solidFill>
                <a:latin typeface="Consolas" panose="020B0609020204030204" pitchFamily="49" charset="0"/>
              </a:rPr>
              <a:t>java</a:t>
            </a:r>
            <a:r>
              <a:rPr lang="es-MX" sz="800" u="sng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800" u="sng" dirty="0" err="1">
                <a:solidFill>
                  <a:srgbClr val="D9E8F7"/>
                </a:solidFill>
                <a:latin typeface="Consolas" panose="020B0609020204030204" pitchFamily="49" charset="0"/>
              </a:rPr>
              <a:t>util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.*;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1290C3"/>
                </a:solidFill>
                <a:latin typeface="Consolas" panose="020B0609020204030204" pitchFamily="49" charset="0"/>
              </a:rPr>
              <a:t>Provincia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1EB540"/>
                </a:solidFill>
                <a:latin typeface="Consolas" panose="020B0609020204030204" pitchFamily="49" charset="0"/>
              </a:rPr>
              <a:t>Provincia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 {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800" dirty="0" err="1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17C6A3"/>
                </a:solidFill>
                <a:latin typeface="Consolas" panose="020B0609020204030204" pitchFamily="49" charset="0"/>
              </a:rPr>
              <a:t>"Chulumani y </a:t>
            </a:r>
            <a:r>
              <a:rPr lang="es-MX" sz="800" dirty="0" err="1">
                <a:solidFill>
                  <a:srgbClr val="17C6A3"/>
                </a:solidFill>
                <a:latin typeface="Consolas" panose="020B0609020204030204" pitchFamily="49" charset="0"/>
              </a:rPr>
              <a:t>chacaltalla</a:t>
            </a:r>
            <a:r>
              <a:rPr lang="es-MX" sz="8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</a:p>
          <a:p>
            <a:pPr lvl="4"/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u="sng" dirty="0" err="1">
                <a:solidFill>
                  <a:srgbClr val="66AFF9"/>
                </a:solidFill>
                <a:latin typeface="Consolas" panose="020B0609020204030204" pitchFamily="49" charset="0"/>
              </a:rPr>
              <a:t>getNombre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</a:p>
          <a:p>
            <a:pPr lvl="4"/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1EB540"/>
                </a:solidFill>
                <a:latin typeface="Consolas" panose="020B0609020204030204" pitchFamily="49" charset="0"/>
              </a:rPr>
              <a:t>setNombre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8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800" dirty="0" err="1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</a:p>
          <a:p>
            <a:pPr lvl="4"/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1EB540"/>
                </a:solidFill>
                <a:latin typeface="Consolas" panose="020B0609020204030204" pitchFamily="49" charset="0"/>
              </a:rPr>
              <a:t>mostrar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 {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1290C3"/>
                </a:solidFill>
                <a:latin typeface="Consolas" panose="020B0609020204030204" pitchFamily="49" charset="0"/>
              </a:rPr>
              <a:t>  </a:t>
            </a:r>
            <a:r>
              <a:rPr lang="es-MX" sz="8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8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8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800" dirty="0">
                <a:solidFill>
                  <a:srgbClr val="17C6A3"/>
                </a:solidFill>
                <a:latin typeface="Consolas" panose="020B0609020204030204" pitchFamily="49" charset="0"/>
              </a:rPr>
              <a:t>"Mostrando Clase Provincia"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1290C3"/>
                </a:solidFill>
                <a:latin typeface="Consolas" panose="020B0609020204030204" pitchFamily="49" charset="0"/>
              </a:rPr>
              <a:t>  </a:t>
            </a:r>
            <a:r>
              <a:rPr lang="es-MX" sz="8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8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8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800" dirty="0">
                <a:solidFill>
                  <a:srgbClr val="17C6A3"/>
                </a:solidFill>
                <a:latin typeface="Consolas" panose="020B0609020204030204" pitchFamily="49" charset="0"/>
              </a:rPr>
              <a:t>"Nombre: "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+</a:t>
            </a:r>
            <a:r>
              <a:rPr lang="es-MX" sz="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8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8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800" dirty="0" err="1">
                <a:solidFill>
                  <a:srgbClr val="A7EC21"/>
                </a:solidFill>
                <a:latin typeface="Consolas" panose="020B0609020204030204" pitchFamily="49" charset="0"/>
              </a:rPr>
              <a:t>getNombre</a:t>
            </a:r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())</a:t>
            </a:r>
            <a:r>
              <a:rPr lang="es-MX" sz="8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lvl="4"/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8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8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0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MANEJO DE CONCEPTOS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970694" y="1672817"/>
            <a:ext cx="2984618" cy="651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s-MX" dirty="0"/>
              <a:t>La abstracción </a:t>
            </a:r>
            <a:r>
              <a:rPr lang="es-MX" b="1" dirty="0"/>
              <a:t>es un pilar o característica de la programación orientada a objetos que va a permitir que los objetos puedan interactuar sin necesidad de conocer los detalles del funcionamiento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-276750" y="151436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983982" y="1452168"/>
            <a:ext cx="3588018" cy="3809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MX" sz="1100" dirty="0"/>
              <a:t>5. ¿Qué es Abstracción y muestre un ejemplo?  </a:t>
            </a:r>
            <a:endParaRPr sz="11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0E442C38-2819-4935-AD3C-2E3D33ED4E18}"/>
              </a:ext>
            </a:extLst>
          </p:cNvPr>
          <p:cNvSpPr/>
          <p:nvPr/>
        </p:nvSpPr>
        <p:spPr>
          <a:xfrm>
            <a:off x="4476368" y="2571750"/>
            <a:ext cx="4029678" cy="2372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u="sng" dirty="0">
                <a:solidFill>
                  <a:srgbClr val="1290C3"/>
                </a:solidFill>
                <a:latin typeface="Consolas" panose="020B0609020204030204" pitchFamily="49" charset="0"/>
              </a:rPr>
              <a:t>Circulo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FiguraGeometrica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66E1F8"/>
                </a:solidFill>
                <a:latin typeface="Consolas" panose="020B0609020204030204" pitchFamily="49" charset="0"/>
              </a:rPr>
              <a:t>radio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1EB540"/>
                </a:solidFill>
                <a:latin typeface="Consolas" panose="020B0609020204030204" pitchFamily="49" charset="0"/>
              </a:rPr>
              <a:t>Circulo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79ABFF"/>
                </a:solidFill>
                <a:latin typeface="Consolas" panose="020B0609020204030204" pitchFamily="49" charset="0"/>
              </a:rPr>
              <a:t>radio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 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dirty="0" err="1">
                <a:solidFill>
                  <a:srgbClr val="66E1F8"/>
                </a:solidFill>
                <a:latin typeface="Consolas" panose="020B0609020204030204" pitchFamily="49" charset="0"/>
              </a:rPr>
              <a:t>radio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79ABFF"/>
                </a:solidFill>
                <a:latin typeface="Consolas" panose="020B0609020204030204" pitchFamily="49" charset="0"/>
              </a:rPr>
              <a:t>radio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EB540"/>
                </a:solidFill>
                <a:latin typeface="Consolas" panose="020B0609020204030204" pitchFamily="49" charset="0"/>
              </a:rPr>
              <a:t>calcularArea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PI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66E1F8"/>
                </a:solidFill>
                <a:latin typeface="Consolas" panose="020B0609020204030204" pitchFamily="49" charset="0"/>
              </a:rPr>
              <a:t>radio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66E1F8"/>
                </a:solidFill>
                <a:latin typeface="Consolas" panose="020B0609020204030204" pitchFamily="49" charset="0"/>
              </a:rPr>
              <a:t>radio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EB540"/>
                </a:solidFill>
                <a:latin typeface="Consolas" panose="020B0609020204030204" pitchFamily="49" charset="0"/>
              </a:rPr>
              <a:t>calcularPerimetro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6897BB"/>
                </a:solidFill>
                <a:latin typeface="Consolas" panose="020B0609020204030204" pitchFamily="49" charset="0"/>
              </a:rPr>
              <a:t>2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290C3"/>
                </a:solidFill>
                <a:latin typeface="Consolas" panose="020B0609020204030204" pitchFamily="49" charset="0"/>
              </a:rPr>
              <a:t>Math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PI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*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66E1F8"/>
                </a:solidFill>
                <a:latin typeface="Consolas" panose="020B0609020204030204" pitchFamily="49" charset="0"/>
              </a:rPr>
              <a:t>radio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46E3DFF-5BEE-4100-BD58-19733A8F49B4}"/>
              </a:ext>
            </a:extLst>
          </p:cNvPr>
          <p:cNvSpPr/>
          <p:nvPr/>
        </p:nvSpPr>
        <p:spPr>
          <a:xfrm>
            <a:off x="4476368" y="1606359"/>
            <a:ext cx="4029678" cy="784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abstract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u="sng" dirty="0" err="1">
                <a:solidFill>
                  <a:srgbClr val="3EABE6"/>
                </a:solidFill>
                <a:latin typeface="Consolas" panose="020B0609020204030204" pitchFamily="49" charset="0"/>
              </a:rPr>
              <a:t>FiguraGeometrica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abstract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EB540"/>
                </a:solidFill>
                <a:latin typeface="Consolas" panose="020B0609020204030204" pitchFamily="49" charset="0"/>
              </a:rPr>
              <a:t>calcularArea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abstract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EB540"/>
                </a:solidFill>
                <a:latin typeface="Consolas" panose="020B0609020204030204" pitchFamily="49" charset="0"/>
              </a:rPr>
              <a:t>calcularPerimetro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3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MANEJO DE CONCEPTOS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19;p23">
            <a:extLst>
              <a:ext uri="{FF2B5EF4-FFF2-40B4-BE49-F238E27FC236}">
                <a16:creationId xmlns:a16="http://schemas.microsoft.com/office/drawing/2014/main" id="{A73D257F-8F78-48F6-8A97-306DA63F37B4}"/>
              </a:ext>
            </a:extLst>
          </p:cNvPr>
          <p:cNvSpPr txBox="1">
            <a:spLocks/>
          </p:cNvSpPr>
          <p:nvPr/>
        </p:nvSpPr>
        <p:spPr>
          <a:xfrm>
            <a:off x="956706" y="1738851"/>
            <a:ext cx="320062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s-MX" dirty="0"/>
              <a:t>La herencia permite que una clase herede propiedades y comportamientos de otra clase, lo que permite crear jerarquías de clases y reutilizar código.</a:t>
            </a:r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10" name="Google Shape;220;p23">
            <a:extLst>
              <a:ext uri="{FF2B5EF4-FFF2-40B4-BE49-F238E27FC236}">
                <a16:creationId xmlns:a16="http://schemas.microsoft.com/office/drawing/2014/main" id="{E003AFB6-95C5-47BA-ACFC-AC6562FED620}"/>
              </a:ext>
            </a:extLst>
          </p:cNvPr>
          <p:cNvSpPr txBox="1">
            <a:spLocks/>
          </p:cNvSpPr>
          <p:nvPr/>
        </p:nvSpPr>
        <p:spPr>
          <a:xfrm>
            <a:off x="-290738" y="1580399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11" name="Google Shape;234;p23">
            <a:extLst>
              <a:ext uri="{FF2B5EF4-FFF2-40B4-BE49-F238E27FC236}">
                <a16:creationId xmlns:a16="http://schemas.microsoft.com/office/drawing/2014/main" id="{C34D146B-952B-42A6-80C1-D47563E0EE7D}"/>
              </a:ext>
            </a:extLst>
          </p:cNvPr>
          <p:cNvSpPr txBox="1">
            <a:spLocks/>
          </p:cNvSpPr>
          <p:nvPr/>
        </p:nvSpPr>
        <p:spPr>
          <a:xfrm>
            <a:off x="969994" y="1518201"/>
            <a:ext cx="3588018" cy="38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MX" sz="1100" dirty="0"/>
              <a:t>6. ¿Que es Herencia y muestre un ejemplo?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F035B1-B35C-401A-AABC-1531FBD7854C}"/>
              </a:ext>
            </a:extLst>
          </p:cNvPr>
          <p:cNvSpPr/>
          <p:nvPr/>
        </p:nvSpPr>
        <p:spPr>
          <a:xfrm>
            <a:off x="4157330" y="1330875"/>
            <a:ext cx="4480226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u="sng" dirty="0">
                <a:solidFill>
                  <a:srgbClr val="1290C3"/>
                </a:solidFill>
                <a:latin typeface="Consolas" panose="020B0609020204030204" pitchFamily="49" charset="0"/>
              </a:rPr>
              <a:t>Persona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66E1F8"/>
                </a:solidFill>
                <a:latin typeface="Consolas" panose="020B0609020204030204" pitchFamily="49" charset="0"/>
              </a:rPr>
              <a:t>edad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1EB540"/>
                </a:solidFill>
                <a:latin typeface="Consolas" panose="020B0609020204030204" pitchFamily="49" charset="0"/>
              </a:rPr>
              <a:t>Persona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7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edad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7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700" dirty="0" err="1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7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700" dirty="0" err="1">
                <a:solidFill>
                  <a:srgbClr val="66E1F8"/>
                </a:solidFill>
                <a:latin typeface="Consolas" panose="020B0609020204030204" pitchFamily="49" charset="0"/>
              </a:rPr>
              <a:t>edad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edad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1EB540"/>
                </a:solidFill>
                <a:latin typeface="Consolas" panose="020B0609020204030204" pitchFamily="49" charset="0"/>
              </a:rPr>
              <a:t>getNombre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66E1F8"/>
                </a:solidFill>
                <a:latin typeface="Consolas" panose="020B0609020204030204" pitchFamily="49" charset="0"/>
              </a:rPr>
              <a:t>nombre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1EB540"/>
                </a:solidFill>
                <a:latin typeface="Consolas" panose="020B0609020204030204" pitchFamily="49" charset="0"/>
              </a:rPr>
              <a:t>getEdad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66E1F8"/>
                </a:solidFill>
                <a:latin typeface="Consolas" panose="020B0609020204030204" pitchFamily="49" charset="0"/>
              </a:rPr>
              <a:t>edad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u="sng" dirty="0">
                <a:solidFill>
                  <a:srgbClr val="1290C3"/>
                </a:solidFill>
                <a:latin typeface="Consolas" panose="020B0609020204030204" pitchFamily="49" charset="0"/>
              </a:rPr>
              <a:t>Empleado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extends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1290C3"/>
                </a:solidFill>
                <a:latin typeface="Consolas" panose="020B0609020204030204" pitchFamily="49" charset="0"/>
              </a:rPr>
              <a:t>Persona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private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66E1F8"/>
                </a:solidFill>
                <a:latin typeface="Consolas" panose="020B0609020204030204" pitchFamily="49" charset="0"/>
              </a:rPr>
              <a:t>salario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1EB540"/>
                </a:solidFill>
                <a:latin typeface="Consolas" panose="020B0609020204030204" pitchFamily="49" charset="0"/>
              </a:rPr>
              <a:t>Empleado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7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edad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salario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 super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nombre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edad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this</a:t>
            </a:r>
            <a:r>
              <a:rPr lang="es-MX" sz="7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700" dirty="0" err="1">
                <a:solidFill>
                  <a:srgbClr val="66E1F8"/>
                </a:solidFill>
                <a:latin typeface="Consolas" panose="020B0609020204030204" pitchFamily="49" charset="0"/>
              </a:rPr>
              <a:t>salario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79ABFF"/>
                </a:solidFill>
                <a:latin typeface="Consolas" panose="020B0609020204030204" pitchFamily="49" charset="0"/>
              </a:rPr>
              <a:t>salario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double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 err="1">
                <a:solidFill>
                  <a:srgbClr val="1EB540"/>
                </a:solidFill>
                <a:latin typeface="Consolas" panose="020B0609020204030204" pitchFamily="49" charset="0"/>
              </a:rPr>
              <a:t>getSalario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CC6C1D"/>
                </a:solidFill>
                <a:latin typeface="Consolas" panose="020B0609020204030204" pitchFamily="49" charset="0"/>
              </a:rPr>
              <a:t>  </a:t>
            </a:r>
            <a:r>
              <a:rPr lang="es-MX" sz="700" dirty="0" err="1">
                <a:solidFill>
                  <a:srgbClr val="CC6C1D"/>
                </a:solidFill>
                <a:latin typeface="Consolas" panose="020B0609020204030204" pitchFamily="49" charset="0"/>
              </a:rPr>
              <a:t>return</a:t>
            </a:r>
            <a:r>
              <a:rPr lang="es-MX" sz="7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700" dirty="0">
                <a:solidFill>
                  <a:srgbClr val="66E1F8"/>
                </a:solidFill>
                <a:latin typeface="Consolas" panose="020B0609020204030204" pitchFamily="49" charset="0"/>
              </a:rPr>
              <a:t>salario</a:t>
            </a:r>
            <a:r>
              <a:rPr lang="es-MX" sz="7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7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7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2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MANEJO DE CONCEPTOS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030193" y="2169099"/>
            <a:ext cx="2755837" cy="377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MX" dirty="0"/>
              <a:t>el polimorfismo permite que un objeto se comporte de diferentes maneras según el contexto en el que se use.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4101" y="168117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07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925601" y="1744281"/>
            <a:ext cx="3242361" cy="441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-MX" sz="1100" dirty="0"/>
              <a:t>7. ¿Qué es Polimorfismo y muestre un ejemplo? </a:t>
            </a:r>
            <a:endParaRPr sz="11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A3939E3D-2922-4855-99F7-B0EA4A6418C6}"/>
              </a:ext>
            </a:extLst>
          </p:cNvPr>
          <p:cNvSpPr/>
          <p:nvPr/>
        </p:nvSpPr>
        <p:spPr>
          <a:xfrm>
            <a:off x="4196507" y="1373153"/>
            <a:ext cx="4572000" cy="35548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interface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u="sng" dirty="0">
                <a:solidFill>
                  <a:srgbClr val="80F2F6"/>
                </a:solidFill>
                <a:latin typeface="Consolas" panose="020B0609020204030204" pitchFamily="49" charset="0"/>
              </a:rPr>
              <a:t>Animal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EB540"/>
                </a:solidFill>
                <a:latin typeface="Consolas" panose="020B0609020204030204" pitchFamily="49" charset="0"/>
              </a:rPr>
              <a:t>hacerSonido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u="sng" dirty="0">
                <a:solidFill>
                  <a:srgbClr val="1290C3"/>
                </a:solidFill>
                <a:latin typeface="Consolas" panose="020B0609020204030204" pitchFamily="49" charset="0"/>
              </a:rPr>
              <a:t>Perro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implements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80F2F6"/>
                </a:solidFill>
                <a:latin typeface="Consolas" panose="020B0609020204030204" pitchFamily="49" charset="0"/>
              </a:rPr>
              <a:t>Animal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EB540"/>
                </a:solidFill>
                <a:latin typeface="Consolas" panose="020B0609020204030204" pitchFamily="49" charset="0"/>
              </a:rPr>
              <a:t>hacerSonido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1290C3"/>
                </a:solidFill>
                <a:latin typeface="Consolas" panose="020B0609020204030204" pitchFamily="49" charset="0"/>
              </a:rPr>
              <a:t>  </a:t>
            </a:r>
            <a:r>
              <a:rPr lang="es-MX" sz="9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900" dirty="0">
                <a:solidFill>
                  <a:srgbClr val="17C6A3"/>
                </a:solidFill>
                <a:latin typeface="Consolas" panose="020B0609020204030204" pitchFamily="49" charset="0"/>
              </a:rPr>
              <a:t>"Guau!"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u="sng" dirty="0">
                <a:solidFill>
                  <a:srgbClr val="1290C3"/>
                </a:solidFill>
                <a:latin typeface="Consolas" panose="020B0609020204030204" pitchFamily="49" charset="0"/>
              </a:rPr>
              <a:t>Gato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implements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80F2F6"/>
                </a:solidFill>
                <a:latin typeface="Consolas" panose="020B0609020204030204" pitchFamily="49" charset="0"/>
              </a:rPr>
              <a:t>Animal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EB540"/>
                </a:solidFill>
                <a:latin typeface="Consolas" panose="020B0609020204030204" pitchFamily="49" charset="0"/>
              </a:rPr>
              <a:t>hacerSonido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1290C3"/>
                </a:solidFill>
                <a:latin typeface="Consolas" panose="020B0609020204030204" pitchFamily="49" charset="0"/>
              </a:rPr>
              <a:t>  </a:t>
            </a:r>
            <a:r>
              <a:rPr lang="es-MX" sz="9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900" dirty="0">
                <a:solidFill>
                  <a:srgbClr val="17C6A3"/>
                </a:solidFill>
                <a:latin typeface="Consolas" panose="020B0609020204030204" pitchFamily="49" charset="0"/>
              </a:rPr>
              <a:t>"Miau!"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u="sng" dirty="0">
                <a:solidFill>
                  <a:srgbClr val="1290C3"/>
                </a:solidFill>
                <a:latin typeface="Consolas" panose="020B0609020204030204" pitchFamily="49" charset="0"/>
              </a:rPr>
              <a:t>Vaca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implements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>
                <a:solidFill>
                  <a:srgbClr val="80F2F6"/>
                </a:solidFill>
                <a:latin typeface="Consolas" panose="020B0609020204030204" pitchFamily="49" charset="0"/>
              </a:rPr>
              <a:t>Animal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900" dirty="0" err="1">
                <a:solidFill>
                  <a:srgbClr val="1EB540"/>
                </a:solidFill>
                <a:latin typeface="Consolas" panose="020B0609020204030204" pitchFamily="49" charset="0"/>
              </a:rPr>
              <a:t>hacerSonido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s-MX" sz="9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 {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1290C3"/>
                </a:solidFill>
                <a:latin typeface="Consolas" panose="020B0609020204030204" pitchFamily="49" charset="0"/>
              </a:rPr>
              <a:t>  </a:t>
            </a:r>
            <a:r>
              <a:rPr lang="es-MX" sz="9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9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9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900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s-MX" sz="900" dirty="0" err="1">
                <a:solidFill>
                  <a:srgbClr val="17C6A3"/>
                </a:solidFill>
                <a:latin typeface="Consolas" panose="020B0609020204030204" pitchFamily="49" charset="0"/>
              </a:rPr>
              <a:t>Muu</a:t>
            </a:r>
            <a:r>
              <a:rPr lang="es-MX" sz="900" dirty="0">
                <a:solidFill>
                  <a:srgbClr val="17C6A3"/>
                </a:solidFill>
                <a:latin typeface="Consolas" panose="020B0609020204030204" pitchFamily="49" charset="0"/>
              </a:rPr>
              <a:t>!"</a:t>
            </a:r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9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9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9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9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MANEJO DE CONCEPTOS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030193" y="2169099"/>
            <a:ext cx="2755837" cy="377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MX" dirty="0"/>
              <a:t>Es un conjunto de valores del mismo tipo almacenados de manera ordenada y ascendentes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4101" y="168117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1030193" y="2954748"/>
            <a:ext cx="1993737" cy="46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s-MX" dirty="0"/>
              <a:t>Son un </a:t>
            </a:r>
            <a:r>
              <a:rPr lang="es-MX" b="1" dirty="0"/>
              <a:t>conjunto de clases e interfaces relacionadas entre sí, de manera que las clases y métodos no colisionen entre si y mantener un cierto orden.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54925" y="254243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09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4017907" y="173396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72551" y="1727775"/>
            <a:ext cx="3242361" cy="441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-MX" sz="1100" dirty="0"/>
              <a:t>8. ¿Que es un ARRAY?  </a:t>
            </a:r>
            <a:endParaRPr sz="11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872551" y="2542435"/>
            <a:ext cx="3896369" cy="528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es-MX" sz="1100" dirty="0"/>
              <a:t>9. ¿Qué son los paquetes en JAVA?</a:t>
            </a:r>
            <a:endParaRPr sz="1100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4718278" y="2089535"/>
            <a:ext cx="2431454" cy="217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es-MX" sz="1050" dirty="0"/>
              <a:t>10.¿Cómo se define una clase main en JAVA y muestra un ejemplo? </a:t>
            </a:r>
            <a:endParaRPr sz="105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BBF0A9F-DFD0-4641-B22B-7A4659159910}"/>
              </a:ext>
            </a:extLst>
          </p:cNvPr>
          <p:cNvSpPr/>
          <p:nvPr/>
        </p:nvSpPr>
        <p:spPr>
          <a:xfrm>
            <a:off x="4826736" y="2954748"/>
            <a:ext cx="3807656" cy="12772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class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u="sng" dirty="0" err="1">
                <a:solidFill>
                  <a:srgbClr val="1290C3"/>
                </a:solidFill>
                <a:latin typeface="Consolas" panose="020B0609020204030204" pitchFamily="49" charset="0"/>
              </a:rPr>
              <a:t>MiPrograma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CC6C1D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public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CC6C1D"/>
                </a:solidFill>
                <a:latin typeface="Consolas" panose="020B0609020204030204" pitchFamily="49" charset="0"/>
              </a:rPr>
              <a:t>void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>
                <a:solidFill>
                  <a:srgbClr val="1EB540"/>
                </a:solidFill>
                <a:latin typeface="Consolas" panose="020B0609020204030204" pitchFamily="49" charset="0"/>
              </a:rPr>
              <a:t>main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String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s-MX" sz="1100" dirty="0" err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 {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1290C3"/>
                </a:solidFill>
                <a:latin typeface="Consolas" panose="020B0609020204030204" pitchFamily="49" charset="0"/>
              </a:rPr>
              <a:t>  </a:t>
            </a:r>
            <a:r>
              <a:rPr lang="es-MX" sz="1100" dirty="0" err="1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b="1" i="1" dirty="0" err="1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s-MX" sz="1100" dirty="0" err="1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s-MX" sz="1100" dirty="0" err="1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s-MX" sz="1100" dirty="0">
                <a:solidFill>
                  <a:srgbClr val="17C6A3"/>
                </a:solidFill>
                <a:latin typeface="Consolas" panose="020B0609020204030204" pitchFamily="49" charset="0"/>
              </a:rPr>
              <a:t>"¡Hola, mundo!"</a:t>
            </a:r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s-MX" sz="110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 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r>
              <a:rPr lang="es-MX" sz="110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es-MX" sz="1100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Google Shape;225;p23">
            <a:extLst>
              <a:ext uri="{FF2B5EF4-FFF2-40B4-BE49-F238E27FC236}">
                <a16:creationId xmlns:a16="http://schemas.microsoft.com/office/drawing/2014/main" id="{A5D1153B-6CCA-4BD7-9537-193209EDE4B9}"/>
              </a:ext>
            </a:extLst>
          </p:cNvPr>
          <p:cNvSpPr txBox="1">
            <a:spLocks/>
          </p:cNvSpPr>
          <p:nvPr/>
        </p:nvSpPr>
        <p:spPr>
          <a:xfrm>
            <a:off x="4718278" y="2198059"/>
            <a:ext cx="2755837" cy="60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s-MX" dirty="0"/>
              <a:t>debemos crear una clase que contenga un método main() público y estático. El método main() debe tener el siguiente formato: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dirty="0"/>
              <a:t>PARTE PRACTICA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030193" y="2169099"/>
            <a:ext cx="2850691" cy="119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MX" dirty="0"/>
              <a:t>○ Crear una clase MAIN </a:t>
            </a:r>
          </a:p>
          <a:p>
            <a:pPr marL="0" lvl="0" indent="0" algn="l"/>
            <a:r>
              <a:rPr lang="es-MX" dirty="0"/>
              <a:t>  ■ Crear todos los gets y sets de la clase. </a:t>
            </a:r>
          </a:p>
          <a:p>
            <a:pPr marL="0" lvl="0" indent="0" algn="l"/>
            <a:r>
              <a:rPr lang="es-MX" dirty="0"/>
              <a:t>  ■ El constructor no recibe parámetros. </a:t>
            </a:r>
          </a:p>
          <a:p>
            <a:pPr marL="0" lvl="0" indent="0" algn="l"/>
            <a:r>
              <a:rPr lang="es-MX" dirty="0"/>
              <a:t>  ■ Crear una instancia de la clase Provincia </a:t>
            </a:r>
          </a:p>
          <a:p>
            <a:pPr marL="0" lvl="0" indent="0" algn="l"/>
            <a:r>
              <a:rPr lang="es-MX" dirty="0"/>
              <a:t>  ■ Mostrar los datos de una provincia </a:t>
            </a:r>
          </a:p>
          <a:p>
            <a:pPr marL="0" lvl="0" indent="0" algn="l"/>
            <a:r>
              <a:rPr lang="es-MX" dirty="0"/>
              <a:t>○ Adjuntar el código JAVA generado.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4101" y="168117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872551" y="1727775"/>
            <a:ext cx="3242361" cy="4413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s-MX" sz="1100" dirty="0"/>
              <a:t>11. Generar la clase Provincia.  </a:t>
            </a:r>
            <a:endParaRPr sz="1100"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BA5307F9-4D06-4524-AE22-9636F5B8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884" y="1681178"/>
            <a:ext cx="4565316" cy="2635569"/>
          </a:xfrm>
          <a:prstGeom prst="rect">
            <a:avLst/>
          </a:prstGeom>
        </p:spPr>
      </p:pic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1525631-A3FF-4940-9408-545E1DB68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070152"/>
              </p:ext>
            </p:extLst>
          </p:nvPr>
        </p:nvGraphicFramePr>
        <p:xfrm>
          <a:off x="7269300" y="240266"/>
          <a:ext cx="1176900" cy="69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Objeto empaquetador del shell" showAsIcon="1" r:id="rId5" imgW="834120" imgH="488520" progId="Package">
                  <p:embed/>
                </p:oleObj>
              </mc:Choice>
              <mc:Fallback>
                <p:oleObj name="Objeto empaquetador del shell" showAsIcon="1" r:id="rId5" imgW="8341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69300" y="240266"/>
                        <a:ext cx="1176900" cy="6904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09419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2092</Words>
  <Application>Microsoft Office PowerPoint</Application>
  <PresentationFormat>Presentación en pantalla (16:9)</PresentationFormat>
  <Paragraphs>381</Paragraphs>
  <Slides>21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Wingdings</vt:lpstr>
      <vt:lpstr>Roboto Mono Thin</vt:lpstr>
      <vt:lpstr>Roboto Thin</vt:lpstr>
      <vt:lpstr>Arial</vt:lpstr>
      <vt:lpstr>Roboto Light</vt:lpstr>
      <vt:lpstr>Roboto Black</vt:lpstr>
      <vt:lpstr>Bree Serif</vt:lpstr>
      <vt:lpstr>Consolas</vt:lpstr>
      <vt:lpstr>WEB PROPOSAL</vt:lpstr>
      <vt:lpstr>Paquete</vt:lpstr>
      <vt:lpstr>Tarea hito 2 - POO variables, arrays, clases, packages</vt:lpstr>
      <vt:lpstr>MANEJO DE CONCEPTOS</vt:lpstr>
      <vt:lpstr>MANEJO DE CONCEPTOS</vt:lpstr>
      <vt:lpstr>MANEJO DE CONCEPTOS</vt:lpstr>
      <vt:lpstr>MANEJO DE CONCEPTOS</vt:lpstr>
      <vt:lpstr>MANEJO DE CONCEPTOS</vt:lpstr>
      <vt:lpstr>MANEJO DE CONCEPTOS</vt:lpstr>
      <vt:lpstr>MANEJO DE CONCEPTOS</vt:lpstr>
      <vt:lpstr>PARTE PRACTICA</vt:lpstr>
      <vt:lpstr>Presentación de PowerPoint</vt:lpstr>
      <vt:lpstr>PARTE PRACTICA</vt:lpstr>
      <vt:lpstr>Presentación de PowerPoint</vt:lpstr>
      <vt:lpstr>Presentación de PowerPoint</vt:lpstr>
      <vt:lpstr>PARTE PRACTICA</vt:lpstr>
      <vt:lpstr>Presentación de PowerPoint</vt:lpstr>
      <vt:lpstr>Presentación de PowerPoint</vt:lpstr>
      <vt:lpstr>PARTE PRACTICA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hito 2 - POO variables, arrays, clases, packages</dc:title>
  <dc:creator>usuario</dc:creator>
  <cp:lastModifiedBy>usuario</cp:lastModifiedBy>
  <cp:revision>16</cp:revision>
  <dcterms:modified xsi:type="dcterms:W3CDTF">2023-03-31T01:35:33Z</dcterms:modified>
</cp:coreProperties>
</file>