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60" r:id="rId15"/>
    <p:sldId id="270" r:id="rId16"/>
    <p:sldId id="276" r:id="rId17"/>
    <p:sldId id="277" r:id="rId18"/>
    <p:sldId id="271" r:id="rId19"/>
    <p:sldId id="278" r:id="rId20"/>
    <p:sldId id="272" r:id="rId21"/>
    <p:sldId id="279" r:id="rId22"/>
    <p:sldId id="273" r:id="rId23"/>
    <p:sldId id="280" r:id="rId24"/>
    <p:sldId id="274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choqueoliver35/ESTRUCTURA-DE-DATOS/blob/main/HITO%204/EVELUACION%20PROCESUAL/ColaDeClientes/Main.java" TargetMode="External"/><Relationship Id="rId5" Type="http://schemas.openxmlformats.org/officeDocument/2006/relationships/hyperlink" Target="https://github.com/choqueoliver35/ESTRUCTURA-DE-DATOS/tree/main/HITO%204/EVELUACION%20PROCESUAL/ColaDeClientes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queoliver35/ESTRUCTURA-DE-DATOS/blob/main/HITO%204/EVELUACION%20PROCESUAL/ColaDeClientes/Main.java" TargetMode="External"/><Relationship Id="rId2" Type="http://schemas.openxmlformats.org/officeDocument/2006/relationships/hyperlink" Target="https://github.com/choqueoliver35/ESTRUCTURA-DE-DATOS/tree/main/HITO%204/EVELUACION%20PROCESUAL/ColaDeClient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choqueoliver35/ESTRUCTURA-DE-DATOS/tree/main/HITO%204/EVELUACION%20PROCESUAL/ColaDeClient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hoqueoliver35/ESTRUCTURA-DE-DATOS/tree/main/HITO%204/EVELUACION%20PROCESUAL/ColaDeClient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choqueoliver35/ESTRUCTURA-DE-DATOS/tree/main/HITO%204/EVELUACION%20PROCESUAL/ColaDeClient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choqueoliver35/ESTRUCTURA-DE-DATOS/tree/main/HITO%204/EVELUACION%20PROCESUAL/ColaDeClient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B6D12-C081-405E-9BD7-CAC22BCB6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565" y="2468666"/>
            <a:ext cx="8144134" cy="1373070"/>
          </a:xfrm>
        </p:spPr>
        <p:txBody>
          <a:bodyPr/>
          <a:lstStyle/>
          <a:p>
            <a:pPr algn="ctr"/>
            <a:r>
              <a:rPr lang="es-MX" sz="6000" dirty="0"/>
              <a:t>ESTRUCTURA</a:t>
            </a:r>
            <a:r>
              <a:rPr lang="es-MX" dirty="0"/>
              <a:t> DE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1C76DE-A2F7-4667-A031-DA2E7127427F}"/>
              </a:ext>
            </a:extLst>
          </p:cNvPr>
          <p:cNvSpPr txBox="1"/>
          <p:nvPr/>
        </p:nvSpPr>
        <p:spPr>
          <a:xfrm>
            <a:off x="9276522" y="2716696"/>
            <a:ext cx="2597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>
                <a:solidFill>
                  <a:schemeClr val="bg1"/>
                </a:solidFill>
              </a:rPr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325354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9B79D-457C-4E5C-A4E9-F252BE6B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9976"/>
            <a:ext cx="9613861" cy="1080938"/>
          </a:xfrm>
        </p:spPr>
        <p:txBody>
          <a:bodyPr/>
          <a:lstStyle/>
          <a:p>
            <a:r>
              <a:rPr lang="es-MX" dirty="0"/>
              <a:t>7. ¿Qué es FIN o FRONT en una COLA?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A66B8-4675-4A9D-9623-6B21FE2F2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s-MX" dirty="0"/>
              <a:t>En una cola, "FIN" o "FRONT" se refiere al extremo frontal de la cola, desde donde se eliminan los elementos.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053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9B79D-457C-4E5C-A4E9-F252BE6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8. ¿A que se refiere los métodos esVacia() y esLLena() en una COLA? </a:t>
            </a:r>
            <a:br>
              <a:rPr lang="es-MX" dirty="0"/>
            </a:br>
            <a:r>
              <a:rPr lang="es-MX" dirty="0"/>
              <a:t>	</a:t>
            </a:r>
            <a:r>
              <a:rPr lang="es-MX" sz="3100" dirty="0"/>
              <a:t>○ Adjunte los métodos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A66B8-4675-4A9D-9623-6B21FE2F2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080938"/>
          </a:xfrm>
        </p:spPr>
        <p:txBody>
          <a:bodyPr/>
          <a:lstStyle/>
          <a:p>
            <a:r>
              <a:rPr lang="es-MX" dirty="0"/>
              <a:t>Los métodos "esVacia()" y "esLLena()" en una cola se utilizan para verificar si la cola está vacía o llena, respectivamente.</a:t>
            </a:r>
          </a:p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507E4BB-E9CB-4CB0-B5D8-1A540CB4928F}"/>
              </a:ext>
            </a:extLst>
          </p:cNvPr>
          <p:cNvSpPr/>
          <p:nvPr/>
        </p:nvSpPr>
        <p:spPr>
          <a:xfrm>
            <a:off x="4961561" y="3398732"/>
            <a:ext cx="3684104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boolean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EB540"/>
                </a:solidFill>
                <a:latin typeface="Consolas" panose="020B0609020204030204" pitchFamily="49" charset="0"/>
              </a:rPr>
              <a:t>esLlena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66E1F8"/>
                </a:solidFill>
                <a:latin typeface="Consolas" panose="020B0609020204030204" pitchFamily="49" charset="0"/>
              </a:rPr>
              <a:t>fin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66E1F8"/>
                </a:solidFill>
                <a:latin typeface="Consolas" panose="020B0609020204030204" pitchFamily="49" charset="0"/>
              </a:rPr>
              <a:t>max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21DEB2C-2703-4B1D-818B-99971583268C}"/>
              </a:ext>
            </a:extLst>
          </p:cNvPr>
          <p:cNvSpPr/>
          <p:nvPr/>
        </p:nvSpPr>
        <p:spPr>
          <a:xfrm>
            <a:off x="781879" y="3379652"/>
            <a:ext cx="3684104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boolean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EB540"/>
                </a:solidFill>
                <a:latin typeface="Consolas" panose="020B0609020204030204" pitchFamily="49" charset="0"/>
              </a:rPr>
              <a:t>esVacia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66E1F8"/>
                </a:solidFill>
                <a:latin typeface="Consolas" panose="020B0609020204030204" pitchFamily="49" charset="0"/>
              </a:rPr>
              <a:t>ini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&amp;&amp;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6E1F8"/>
                </a:solidFill>
                <a:latin typeface="Consolas" panose="020B0609020204030204" pitchFamily="49" charset="0"/>
              </a:rPr>
              <a:t>fin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9B79D-457C-4E5C-A4E9-F252BE6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9. ¿Qué son los métodos estáticos en JAVA?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A66B8-4675-4A9D-9623-6B21FE2F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métodos estáticos en Java son aquellos que pertenecen a la clase en sí, no a una instancia específica de la clase. Pueden ser llamados sin tener que crear un objeto de la clase. Los métodos estáticos se utilizan para operaciones que no requieren acceder o modificar variables de instancia, y son útiles para funciones utilitarias, operaciones matemáticas, etc.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840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9B79D-457C-4E5C-A4E9-F252BE6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10.¿A través de un gráfico, muestre los métodos mínimos que debería de tener una COLA? </a:t>
            </a:r>
            <a:br>
              <a:rPr lang="es-MX" dirty="0"/>
            </a:br>
            <a:r>
              <a:rPr lang="es-MX" dirty="0"/>
              <a:t>	○</a:t>
            </a:r>
            <a:r>
              <a:rPr lang="es-MX" sz="3100" dirty="0"/>
              <a:t> Generar el diagrama con el editor INTELLIJ IDEA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84C30B-33BF-4A7D-B9AE-BC89C8DD6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39" y="2133600"/>
            <a:ext cx="4598503" cy="443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4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B6D12-C081-405E-9BD7-CAC22BCB6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96" y="2400332"/>
            <a:ext cx="8144134" cy="1373070"/>
          </a:xfrm>
        </p:spPr>
        <p:txBody>
          <a:bodyPr/>
          <a:lstStyle/>
          <a:p>
            <a:pPr algn="ctr"/>
            <a:r>
              <a:rPr lang="es-MX" dirty="0"/>
              <a:t>Parte practica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099FCB-0973-45B7-B6B6-43357F681CBF}"/>
              </a:ext>
            </a:extLst>
          </p:cNvPr>
          <p:cNvSpPr txBox="1"/>
          <p:nvPr/>
        </p:nvSpPr>
        <p:spPr>
          <a:xfrm>
            <a:off x="9276522" y="2716696"/>
            <a:ext cx="2597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>
                <a:solidFill>
                  <a:schemeClr val="bg1"/>
                </a:solidFill>
              </a:rPr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2924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047EB-3E3A-44E3-933D-8683187F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B94BB-1269-4AA4-8E57-731F03C1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91" y="2289341"/>
            <a:ext cx="4629392" cy="41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6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F4E8AFE-1752-4039-B0EB-25036237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371" y="519034"/>
            <a:ext cx="3163098" cy="53822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9CEC13F-7BAC-4255-A084-8D3FCC66A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14" y="519034"/>
            <a:ext cx="3400900" cy="536332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D129F1-91FB-439D-A918-976519EC6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126" y="2214720"/>
            <a:ext cx="2953162" cy="366763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FBB022E-8C6D-411B-8C25-F2C057636A8A}"/>
              </a:ext>
            </a:extLst>
          </p:cNvPr>
          <p:cNvSpPr/>
          <p:nvPr/>
        </p:nvSpPr>
        <p:spPr>
          <a:xfrm>
            <a:off x="402814" y="6004872"/>
            <a:ext cx="9170504" cy="66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5"/>
              </a:rPr>
              <a:t>LINK: </a:t>
            </a:r>
            <a:r>
              <a:rPr lang="es-MX" dirty="0">
                <a:hlinkClick r:id="rId6"/>
              </a:rPr>
              <a:t>https://github.com/choqueoliver35/ESTRUCTURA-DE-DATOS/blob/main/HITO%204/EVELUACION%20PROCESUAL/ColaDeClientes/Main.java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85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FBB022E-8C6D-411B-8C25-F2C057636A8A}"/>
              </a:ext>
            </a:extLst>
          </p:cNvPr>
          <p:cNvSpPr/>
          <p:nvPr/>
        </p:nvSpPr>
        <p:spPr>
          <a:xfrm>
            <a:off x="402814" y="6004872"/>
            <a:ext cx="9170504" cy="66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2"/>
              </a:rPr>
              <a:t>LINK: </a:t>
            </a:r>
            <a:r>
              <a:rPr lang="es-MX" dirty="0">
                <a:hlinkClick r:id="rId3"/>
              </a:rPr>
              <a:t>https://github.com/choqueoliver35/ESTRUCTURA-DE-DATOS/blob/main/HITO%204/EVELUACION%20PROCESUAL/ColaDeClientes/Main.java</a:t>
            </a:r>
            <a:r>
              <a:rPr lang="es-MX" dirty="0"/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8952599-F3B5-4A59-BE72-E4515D910BB7}"/>
              </a:ext>
            </a:extLst>
          </p:cNvPr>
          <p:cNvSpPr/>
          <p:nvPr/>
        </p:nvSpPr>
        <p:spPr>
          <a:xfrm>
            <a:off x="569844" y="457419"/>
            <a:ext cx="6096000" cy="48013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cliente1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"John"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dirty="0" err="1">
                <a:solidFill>
                  <a:srgbClr val="17C6A3"/>
                </a:solidFill>
                <a:latin typeface="Consolas" panose="020B0609020204030204" pitchFamily="49" charset="0"/>
              </a:rPr>
              <a:t>Doe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30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"Estados Unidos"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"Masculino"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"GOLD"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cliente2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"Karen"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"Smith"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25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"Canadá"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"Femenino"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"VIP"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cliente3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"Saul"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"Pérez"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61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"Bolivia"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"Masculino"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"GOLD"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cliente4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"Robert"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dirty="0" err="1">
                <a:solidFill>
                  <a:srgbClr val="17C6A3"/>
                </a:solidFill>
                <a:latin typeface="Consolas" panose="020B0609020204030204" pitchFamily="49" charset="0"/>
              </a:rPr>
              <a:t>Gomez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28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"Argentina"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"Femenino"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"VIP"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cliente5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dirty="0" err="1">
                <a:solidFill>
                  <a:srgbClr val="17C6A3"/>
                </a:solidFill>
                <a:latin typeface="Consolas" panose="020B0609020204030204" pitchFamily="49" charset="0"/>
              </a:rPr>
              <a:t>Bruss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"Lee"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71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"Bolivia"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"Masculino"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"GOLD"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cola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u="sng" dirty="0" err="1">
                <a:solidFill>
                  <a:srgbClr val="66AFF9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cliente1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cliente2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cliente3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cliente4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cliente5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mostrar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DA24BD-D643-460C-A9C9-FE75FD150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090" y="2642058"/>
            <a:ext cx="3922962" cy="157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9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996AE-5676-4DD6-AAFB-8FC4B5DB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2BC9706-4C1F-448E-9D6D-43F2D30A139D}"/>
              </a:ext>
            </a:extLst>
          </p:cNvPr>
          <p:cNvSpPr/>
          <p:nvPr/>
        </p:nvSpPr>
        <p:spPr>
          <a:xfrm>
            <a:off x="680321" y="5942956"/>
            <a:ext cx="9170504" cy="66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2"/>
              </a:rPr>
              <a:t>LINK: https://github.com/choqueoliver35/ESTRUCTURA-DE-DATOS/tree/main/HITO%204/EVELUACION%20PROCESUAL/ColaDeClientes</a:t>
            </a:r>
            <a:r>
              <a:rPr lang="es-MX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DDCFBA-E073-4052-B624-DF8A5B0C9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92" y="2054742"/>
            <a:ext cx="295316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3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C01B77-E4B0-4528-BA31-9E38B13E6A65}"/>
              </a:ext>
            </a:extLst>
          </p:cNvPr>
          <p:cNvSpPr/>
          <p:nvPr/>
        </p:nvSpPr>
        <p:spPr>
          <a:xfrm>
            <a:off x="1948069" y="895821"/>
            <a:ext cx="6692348" cy="48013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cliente1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"John"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dirty="0" err="1">
                <a:solidFill>
                  <a:srgbClr val="17C6A3"/>
                </a:solidFill>
                <a:latin typeface="Consolas" panose="020B0609020204030204" pitchFamily="49" charset="0"/>
              </a:rPr>
              <a:t>Doe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30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"Estados Unidos"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"Masculino"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"GOLD"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cliente2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"Karen"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"Smith"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25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"Canadá"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"Femenino"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"VIP"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cliente3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"Saul"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"Pérez"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61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"Bolivia"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"Masculino"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"GOLD"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cliente4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"Robert"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dirty="0" err="1">
                <a:solidFill>
                  <a:srgbClr val="17C6A3"/>
                </a:solidFill>
                <a:latin typeface="Consolas" panose="020B0609020204030204" pitchFamily="49" charset="0"/>
              </a:rPr>
              <a:t>Gomez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28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"Argentina"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"Femenino"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"VIP"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cliente5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dirty="0" err="1">
                <a:solidFill>
                  <a:srgbClr val="17C6A3"/>
                </a:solidFill>
                <a:latin typeface="Consolas" panose="020B0609020204030204" pitchFamily="49" charset="0"/>
              </a:rPr>
              <a:t>Bruss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"Lee"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71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"Bolivia"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"Masculino"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"GOLD"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cola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u="sng" dirty="0" err="1">
                <a:solidFill>
                  <a:srgbClr val="66AFF9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cliente1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cliente2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cliente3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cliente4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cliente5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mostrar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93D88-19D1-4CF1-B617-01BFB11B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PERSONALES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C95AF7-A73B-4FA0-98FD-0A636F0C0B30}"/>
              </a:ext>
            </a:extLst>
          </p:cNvPr>
          <p:cNvSpPr txBox="1"/>
          <p:nvPr/>
        </p:nvSpPr>
        <p:spPr>
          <a:xfrm>
            <a:off x="680321" y="2474892"/>
            <a:ext cx="666138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NOMBRE COMPLETO: MIJAIL OLIVER CHOQUE AMARO</a:t>
            </a:r>
          </a:p>
          <a:p>
            <a:r>
              <a:rPr lang="es-MX" sz="2000" dirty="0"/>
              <a:t>MATERIA: EDD(ESTRUCTURA DE DATOS)</a:t>
            </a:r>
          </a:p>
          <a:p>
            <a:r>
              <a:rPr lang="es-MX" sz="2000" dirty="0"/>
              <a:t>DOCENTE: WILLIAM BARRA PAREDES</a:t>
            </a:r>
          </a:p>
          <a:p>
            <a:r>
              <a:rPr lang="es-MX" sz="2000" dirty="0"/>
              <a:t>FECHA DE ENTREGA: 14/06/2023 00:00:00</a:t>
            </a:r>
          </a:p>
          <a:p>
            <a:r>
              <a:rPr lang="es-MX" sz="2000" dirty="0"/>
              <a:t>UNIVERSIDAD: UNIFRANZ</a:t>
            </a:r>
          </a:p>
          <a:p>
            <a:endParaRPr lang="es-MX" dirty="0"/>
          </a:p>
        </p:txBody>
      </p:sp>
      <p:pic>
        <p:nvPicPr>
          <p:cNvPr id="1026" name="Picture 2" descr="Archivo:Eclipse-Luna-Logo.svg - Wikipedia, la enciclopedia libre">
            <a:extLst>
              <a:ext uri="{FF2B5EF4-FFF2-40B4-BE49-F238E27FC236}">
                <a16:creationId xmlns:a16="http://schemas.microsoft.com/office/drawing/2014/main" id="{59C762E2-DFCC-47B1-AFED-CA241563D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017" y="5242519"/>
            <a:ext cx="5245321" cy="12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IntelliJ IDEA Icon.svg - Wikimedia Commons">
            <a:extLst>
              <a:ext uri="{FF2B5EF4-FFF2-40B4-BE49-F238E27FC236}">
                <a16:creationId xmlns:a16="http://schemas.microsoft.com/office/drawing/2014/main" id="{75AA5506-93BF-4C73-9868-2A272E347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78" y="2338985"/>
            <a:ext cx="2262808" cy="226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Java PNG transparente - StickPNG">
            <a:extLst>
              <a:ext uri="{FF2B5EF4-FFF2-40B4-BE49-F238E27FC236}">
                <a16:creationId xmlns:a16="http://schemas.microsoft.com/office/drawing/2014/main" id="{CD118222-A1BD-4080-9B54-9E2713DF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83" y="4201589"/>
            <a:ext cx="2081860" cy="208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19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0E151-36E5-4EB1-9211-CA49A642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13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A90683A-911E-46FE-AFE2-7C3D3F79B2B9}"/>
              </a:ext>
            </a:extLst>
          </p:cNvPr>
          <p:cNvSpPr/>
          <p:nvPr/>
        </p:nvSpPr>
        <p:spPr>
          <a:xfrm>
            <a:off x="402814" y="6004872"/>
            <a:ext cx="9170504" cy="66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2"/>
              </a:rPr>
              <a:t>LINK: https://github.com/choqueoliver35/ESTRUCTURA-DE-DATOS/tree/main/HITO%204/EVELUACION%20PROCESUAL/ColaDeClientes</a:t>
            </a:r>
            <a:r>
              <a:rPr lang="es-MX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0D8FEA-3CFB-451F-A026-D44ED5AC3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077" y="2195253"/>
            <a:ext cx="6411220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8EE1614-9FE0-4C8C-AE0A-5846EE3FAA78}"/>
              </a:ext>
            </a:extLst>
          </p:cNvPr>
          <p:cNvSpPr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u="sng" dirty="0" err="1">
                <a:solidFill>
                  <a:srgbClr val="1EB540"/>
                </a:solidFill>
                <a:latin typeface="Consolas" panose="020B0609020204030204" pitchFamily="49" charset="0"/>
              </a:rPr>
              <a:t>promocionNacionalidad</a:t>
            </a:r>
            <a:r>
              <a:rPr lang="es-MX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ColaDeClientes</a:t>
            </a:r>
            <a:r>
              <a:rPr lang="es-MX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u="sng" dirty="0">
                <a:solidFill>
                  <a:srgbClr val="79ABFF"/>
                </a:solidFill>
                <a:latin typeface="Consolas" panose="020B0609020204030204" pitchFamily="49" charset="0"/>
              </a:rPr>
              <a:t>cola</a:t>
            </a:r>
            <a:r>
              <a:rPr lang="es-MX" u="sng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u="sng" dirty="0" err="1">
                <a:solidFill>
                  <a:srgbClr val="79ABFF"/>
                </a:solidFill>
                <a:latin typeface="Consolas" panose="020B0609020204030204" pitchFamily="49" charset="0"/>
              </a:rPr>
              <a:t>TipoCliente</a:t>
            </a:r>
            <a:r>
              <a:rPr lang="es-MX" u="sng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u="sng" dirty="0">
                <a:solidFill>
                  <a:srgbClr val="79ABFF"/>
                </a:solidFill>
                <a:latin typeface="Consolas" panose="020B0609020204030204" pitchFamily="49" charset="0"/>
              </a:rPr>
              <a:t>Nacionalidad</a:t>
            </a:r>
            <a:r>
              <a:rPr lang="es-MX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s-MX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s-MX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Auto-generated</a:t>
            </a:r>
            <a:r>
              <a:rPr lang="es-MX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</a:t>
            </a:r>
            <a:r>
              <a:rPr lang="es-MX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stub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2F200"/>
                </a:solidFill>
                <a:latin typeface="Consolas" panose="020B0609020204030204" pitchFamily="49" charset="0"/>
              </a:rPr>
              <a:t>item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2F200"/>
                </a:solidFill>
                <a:latin typeface="Consolas" panose="020B0609020204030204" pitchFamily="49" charset="0"/>
              </a:rPr>
              <a:t>nroElem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9ABFF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nroElem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nroElem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9ABFF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eliminar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getTipo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9ABFF"/>
                </a:solidFill>
                <a:latin typeface="Consolas" panose="020B0609020204030204" pitchFamily="49" charset="0"/>
              </a:rPr>
              <a:t>TipoCliente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&amp;&amp;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getPais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79ABFF"/>
                </a:solidFill>
                <a:latin typeface="Consolas" panose="020B0609020204030204" pitchFamily="49" charset="0"/>
              </a:rPr>
              <a:t>Nacionalidad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setTipo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79ABFF"/>
                </a:solidFill>
                <a:latin typeface="Consolas" panose="020B0609020204030204" pitchFamily="49" charset="0"/>
              </a:rPr>
              <a:t>TipoCliente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79ABFF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u="sng" dirty="0" err="1">
                <a:solidFill>
                  <a:srgbClr val="66AFF9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5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92378-6595-4013-B2E5-319DF422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14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F22662A-16A8-4861-AFB6-607FB4C5A98D}"/>
              </a:ext>
            </a:extLst>
          </p:cNvPr>
          <p:cNvSpPr/>
          <p:nvPr/>
        </p:nvSpPr>
        <p:spPr>
          <a:xfrm>
            <a:off x="402814" y="6004872"/>
            <a:ext cx="9170504" cy="66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2"/>
              </a:rPr>
              <a:t>LINK: https://github.com/choqueoliver35/ESTRUCTURA-DE-DATOS/tree/main/HITO%204/EVELUACION%20PROCESUAL/ColaDeClientes</a:t>
            </a:r>
            <a:r>
              <a:rPr lang="es-MX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EE38B2-9F5C-47CF-8C57-499E43A4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99" y="2104753"/>
            <a:ext cx="294363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2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B1329B-EFBC-4774-9B43-DE878A4AFCA7}"/>
              </a:ext>
            </a:extLst>
          </p:cNvPr>
          <p:cNvSpPr/>
          <p:nvPr/>
        </p:nvSpPr>
        <p:spPr>
          <a:xfrm>
            <a:off x="2623931" y="889843"/>
            <a:ext cx="6096000" cy="50783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u="sng" dirty="0" err="1">
                <a:solidFill>
                  <a:srgbClr val="1EB540"/>
                </a:solidFill>
                <a:latin typeface="Consolas" panose="020B0609020204030204" pitchFamily="49" charset="0"/>
              </a:rPr>
              <a:t>subirarriba</a:t>
            </a:r>
            <a:r>
              <a:rPr lang="es-MX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ColaDeClientes</a:t>
            </a:r>
            <a:r>
              <a:rPr lang="es-MX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u="sng" dirty="0">
                <a:solidFill>
                  <a:srgbClr val="79ABFF"/>
                </a:solidFill>
                <a:latin typeface="Consolas" panose="020B0609020204030204" pitchFamily="49" charset="0"/>
              </a:rPr>
              <a:t>cola</a:t>
            </a:r>
            <a:r>
              <a:rPr lang="es-MX" u="sng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u="sng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u="sng" dirty="0">
                <a:solidFill>
                  <a:srgbClr val="79ABFF"/>
                </a:solidFill>
                <a:latin typeface="Consolas" panose="020B0609020204030204" pitchFamily="49" charset="0"/>
              </a:rPr>
              <a:t>edad</a:t>
            </a:r>
            <a:r>
              <a:rPr lang="es-MX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s-MX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s-MX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Auto-generated</a:t>
            </a:r>
            <a:r>
              <a:rPr lang="es-MX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</a:t>
            </a:r>
            <a:r>
              <a:rPr lang="es-MX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stub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2F200"/>
                </a:solidFill>
                <a:latin typeface="Consolas" panose="020B0609020204030204" pitchFamily="49" charset="0"/>
              </a:rPr>
              <a:t>item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aux1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aux2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!</a:t>
            </a:r>
            <a:r>
              <a:rPr lang="es-MX" dirty="0" err="1">
                <a:solidFill>
                  <a:srgbClr val="79ABFF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esVacia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9ABFF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eliminar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getEdad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60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aux1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aux2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79ABFF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vaciar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aux1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79ABFF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vaciar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aux2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3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CBCEC-5937-4BD6-99AF-FC73B89D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C194D6-7529-43E4-9575-75E519982B8C}"/>
              </a:ext>
            </a:extLst>
          </p:cNvPr>
          <p:cNvSpPr/>
          <p:nvPr/>
        </p:nvSpPr>
        <p:spPr>
          <a:xfrm>
            <a:off x="402814" y="6004872"/>
            <a:ext cx="9170504" cy="66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2"/>
              </a:rPr>
              <a:t>LINK: https://github.com/choqueoliver35/ESTRUCTURA-DE-DATOS/tree/main/HITO%204/EVELUACION%20PROCESUAL/ColaDeClientes</a:t>
            </a:r>
            <a:r>
              <a:rPr lang="es-MX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5F9C77-5D07-48ED-AADB-FC3361762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6" y="2115170"/>
            <a:ext cx="8566496" cy="38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43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E95D95-E789-442F-930B-0AD5E2604B07}"/>
              </a:ext>
            </a:extLst>
          </p:cNvPr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1EB540"/>
                </a:solidFill>
                <a:latin typeface="Consolas" panose="020B0609020204030204" pitchFamily="49" charset="0"/>
              </a:rPr>
              <a:t>cambiarVuelo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9ABFF"/>
                </a:solidFill>
                <a:latin typeface="Consolas" panose="020B0609020204030204" pitchFamily="49" charset="0"/>
              </a:rPr>
              <a:t>cola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9ABFF"/>
                </a:solidFill>
                <a:latin typeface="Consolas" panose="020B0609020204030204" pitchFamily="49" charset="0"/>
              </a:rPr>
              <a:t>cola2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s-MX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s-MX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Auto-generated</a:t>
            </a:r>
            <a:r>
              <a:rPr lang="es-MX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</a:t>
            </a:r>
            <a:r>
              <a:rPr lang="es-MX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stub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Cliente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2F200"/>
                </a:solidFill>
                <a:latin typeface="Consolas" panose="020B0609020204030204" pitchFamily="49" charset="0"/>
              </a:rPr>
              <a:t>item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2F200"/>
                </a:solidFill>
                <a:latin typeface="Consolas" panose="020B0609020204030204" pitchFamily="49" charset="0"/>
              </a:rPr>
              <a:t>nroElem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9ABFF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nroElem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u="sng" dirty="0" err="1">
                <a:solidFill>
                  <a:srgbClr val="66AFF9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aux1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aux2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ColaDeClientes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nroElem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9ABFF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eliminar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getNombres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aux1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79ABFF"/>
                </a:solidFill>
                <a:latin typeface="Consolas" panose="020B0609020204030204" pitchFamily="49" charset="0"/>
              </a:rPr>
              <a:t>cola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aux2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vaciar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79ABFF"/>
                </a:solidFill>
                <a:latin typeface="Consolas" panose="020B0609020204030204" pitchFamily="49" charset="0"/>
              </a:rPr>
              <a:t>cola2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9ABFF"/>
                </a:solidFill>
                <a:latin typeface="Consolas" panose="020B0609020204030204" pitchFamily="49" charset="0"/>
              </a:rPr>
              <a:t>cola2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vaciar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aux1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9ABFF"/>
                </a:solidFill>
                <a:latin typeface="Consolas" panose="020B0609020204030204" pitchFamily="49" charset="0"/>
              </a:rPr>
              <a:t>cola2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A7EC21"/>
                </a:solidFill>
                <a:latin typeface="Consolas" panose="020B0609020204030204" pitchFamily="49" charset="0"/>
              </a:rPr>
              <a:t>vaciar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aux2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47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94F7F-6CFD-4D9A-ABD5-5380F7DE6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78" y="2534926"/>
            <a:ext cx="8144134" cy="1373070"/>
          </a:xfrm>
        </p:spPr>
        <p:txBody>
          <a:bodyPr/>
          <a:lstStyle/>
          <a:p>
            <a:pPr algn="ctr"/>
            <a:r>
              <a:rPr lang="es-MX" dirty="0"/>
              <a:t>MUCHAS GRACIAS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0995AC-99FB-40DA-A493-F3E120001F3E}"/>
              </a:ext>
            </a:extLst>
          </p:cNvPr>
          <p:cNvSpPr txBox="1"/>
          <p:nvPr/>
        </p:nvSpPr>
        <p:spPr>
          <a:xfrm>
            <a:off x="9276522" y="2716696"/>
            <a:ext cx="2597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>
                <a:solidFill>
                  <a:schemeClr val="bg1"/>
                </a:solidFill>
              </a:rPr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319782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B6D12-C081-405E-9BD7-CAC22BCB6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313" y="2521674"/>
            <a:ext cx="8144134" cy="1373070"/>
          </a:xfrm>
        </p:spPr>
        <p:txBody>
          <a:bodyPr/>
          <a:lstStyle/>
          <a:p>
            <a:r>
              <a:rPr lang="es-MX" sz="6000" dirty="0"/>
              <a:t>Manejo de conceptos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02CD5D-06D2-43FC-8402-3C34F8560798}"/>
              </a:ext>
            </a:extLst>
          </p:cNvPr>
          <p:cNvSpPr txBox="1"/>
          <p:nvPr/>
        </p:nvSpPr>
        <p:spPr>
          <a:xfrm>
            <a:off x="9276522" y="2716696"/>
            <a:ext cx="2597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>
                <a:solidFill>
                  <a:schemeClr val="bg1"/>
                </a:solidFill>
              </a:rPr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2735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2C04E-A36B-4310-9D3A-7B0DA4EA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¿A que se refiere cuando se habla de ESTRUCTURA DE DATOS?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34C33-7DDD-475E-8CEE-EC4F4EEB8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5" y="2323621"/>
            <a:ext cx="9613861" cy="3599316"/>
          </a:xfrm>
        </p:spPr>
        <p:txBody>
          <a:bodyPr/>
          <a:lstStyle/>
          <a:p>
            <a:r>
              <a:rPr lang="es-MX" dirty="0"/>
              <a:t>Cuando se habla de Estructura de Datos, se refiere a la organización y almacenamiento de datos de manera eficiente, de modo que se pueda acceder y manipular de manera efectiva. Las estructuras de datos proporcionan métodos y operaciones para almacenar, organizar y gestionar datos en diferentes formas, dependiendo de los requisitos específicos.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849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2C04E-A36B-4310-9D3A-7B0DA4EA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 ¿Que significa FIFO?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34C33-7DDD-475E-8CEE-EC4F4EEB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FIFO significa "</a:t>
            </a:r>
            <a:r>
              <a:rPr lang="es-MX" dirty="0" err="1"/>
              <a:t>First</a:t>
            </a:r>
            <a:r>
              <a:rPr lang="es-MX" dirty="0"/>
              <a:t>-In, </a:t>
            </a:r>
            <a:r>
              <a:rPr lang="es-MX" dirty="0" err="1"/>
              <a:t>First-Out</a:t>
            </a:r>
            <a:r>
              <a:rPr lang="es-MX" dirty="0"/>
              <a:t>" (Primero en entrar, primero en salir). Es una política de manejo de datos en la que el primer elemento que ingresa es el primero en ser procesado o eliminado.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75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2C04E-A36B-4310-9D3A-7B0DA4EA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¿Muestra la diferencia entre LIFO y FIFO?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34C33-7DDD-475E-8CEE-EC4F4EEB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diferencia entre LIFO (</a:t>
            </a:r>
            <a:r>
              <a:rPr lang="es-MX" dirty="0" err="1"/>
              <a:t>Last</a:t>
            </a:r>
            <a:r>
              <a:rPr lang="es-MX" dirty="0"/>
              <a:t>-In, </a:t>
            </a:r>
            <a:r>
              <a:rPr lang="es-MX" dirty="0" err="1"/>
              <a:t>First-Out</a:t>
            </a:r>
            <a:r>
              <a:rPr lang="es-MX" dirty="0"/>
              <a:t>) y FIFO (</a:t>
            </a:r>
            <a:r>
              <a:rPr lang="es-MX" dirty="0" err="1"/>
              <a:t>First</a:t>
            </a:r>
            <a:r>
              <a:rPr lang="es-MX" dirty="0"/>
              <a:t>-In, </a:t>
            </a:r>
            <a:r>
              <a:rPr lang="es-MX" dirty="0" err="1"/>
              <a:t>First-Out</a:t>
            </a:r>
            <a:r>
              <a:rPr lang="es-MX" dirty="0"/>
              <a:t>) radica en el orden en el que se procesan o eliminan los elementos de una estructura de datos. En LIFO, el último elemento que ingresa es el primero en ser procesado o eliminado, mientras que en FIFO, el primer elemento que ingresa es el primero en ser procesado o eliminado.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952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2C04E-A36B-4310-9D3A-7B0DA4EA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¿Qué es una COLA?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34C33-7DDD-475E-8CEE-EC4F4EEB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Una cola es una estructura de datos en la que los elementos se insertan al final y se eliminan desde el principio. Sigue el principio FIFO, donde el primer elemento que ingresa es el primero en ser procesado o eliminado.</a:t>
            </a:r>
          </a:p>
        </p:txBody>
      </p:sp>
    </p:spTree>
    <p:extLst>
      <p:ext uri="{BB962C8B-B14F-4D97-AF65-F5344CB8AC3E}">
        <p14:creationId xmlns:p14="http://schemas.microsoft.com/office/powerpoint/2010/main" val="72716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2C04E-A36B-4310-9D3A-7B0DA4EA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 ¿Qué es QUEUE en JAVA, una QUEUE será lo mismo que una COLA?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34C33-7DDD-475E-8CEE-EC4F4EEB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Java, "</a:t>
            </a:r>
            <a:r>
              <a:rPr lang="es-MX" dirty="0" err="1"/>
              <a:t>Queue</a:t>
            </a:r>
            <a:r>
              <a:rPr lang="es-MX" dirty="0"/>
              <a:t>" es una interfaz que representa una cola y define los métodos básicos para operar con ella. Sí, una "</a:t>
            </a:r>
            <a:r>
              <a:rPr lang="es-MX" dirty="0" err="1"/>
              <a:t>Queue</a:t>
            </a:r>
            <a:r>
              <a:rPr lang="es-MX" dirty="0"/>
              <a:t>" en Java se refiere a una cola en términos generales, siguiendo el principio FIFO.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445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2C04E-A36B-4310-9D3A-7B0DA4EA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 ¿Qué es INI o REAR en una COLA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34C33-7DDD-475E-8CEE-EC4F4EEB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una cola, "INI" o "REAR" se refiere al extremo posterior de la cola, donde se insertan los elementos nuevos.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12286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70</TotalTime>
  <Words>1410</Words>
  <Application>Microsoft Office PowerPoint</Application>
  <PresentationFormat>Panorámica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Consolas</vt:lpstr>
      <vt:lpstr>Trebuchet MS</vt:lpstr>
      <vt:lpstr>Berlín</vt:lpstr>
      <vt:lpstr>ESTRUCTURA DE DATOS</vt:lpstr>
      <vt:lpstr>DATOS PERSONALES</vt:lpstr>
      <vt:lpstr>Manejo de conceptos</vt:lpstr>
      <vt:lpstr>1. ¿A que se refiere cuando se habla de ESTRUCTURA DE DATOS? </vt:lpstr>
      <vt:lpstr>2. ¿Que significa FIFO? </vt:lpstr>
      <vt:lpstr>3. ¿Muestra la diferencia entre LIFO y FIFO? </vt:lpstr>
      <vt:lpstr>4. ¿Qué es una COLA?</vt:lpstr>
      <vt:lpstr>5. ¿Qué es QUEUE en JAVA, una QUEUE será lo mismo que una COLA? </vt:lpstr>
      <vt:lpstr>6. ¿Qué es INI o REAR en una COLA</vt:lpstr>
      <vt:lpstr>7. ¿Qué es FIN o FRONT en una COLA? </vt:lpstr>
      <vt:lpstr>8. ¿A que se refiere los métodos esVacia() y esLLena() en una COLA?   ○ Adjunte los métodos</vt:lpstr>
      <vt:lpstr>9. ¿Qué son los métodos estáticos en JAVA?</vt:lpstr>
      <vt:lpstr>10.¿A través de un gráfico, muestre los métodos mínimos que debería de tener una COLA?   ○ Generar el diagrama con el editor INTELLIJ IDEA</vt:lpstr>
      <vt:lpstr>Parte practica </vt:lpstr>
      <vt:lpstr>EJERCICIO 11</vt:lpstr>
      <vt:lpstr>Presentación de PowerPoint</vt:lpstr>
      <vt:lpstr>Presentación de PowerPoint</vt:lpstr>
      <vt:lpstr>EJERCICIO 12</vt:lpstr>
      <vt:lpstr>Presentación de PowerPoint</vt:lpstr>
      <vt:lpstr>EJERCICIO 13</vt:lpstr>
      <vt:lpstr>Presentación de PowerPoint</vt:lpstr>
      <vt:lpstr>EJERCICIO 14</vt:lpstr>
      <vt:lpstr>Presentación de PowerPoint</vt:lpstr>
      <vt:lpstr>EJERCICIO 15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usuario</dc:creator>
  <cp:lastModifiedBy>usuario</cp:lastModifiedBy>
  <cp:revision>6</cp:revision>
  <dcterms:created xsi:type="dcterms:W3CDTF">2023-06-14T04:30:04Z</dcterms:created>
  <dcterms:modified xsi:type="dcterms:W3CDTF">2023-06-14T05:40:45Z</dcterms:modified>
</cp:coreProperties>
</file>