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305" r:id="rId5"/>
    <p:sldId id="297" r:id="rId6"/>
    <p:sldId id="310" r:id="rId7"/>
    <p:sldId id="309" r:id="rId8"/>
    <p:sldId id="308" r:id="rId9"/>
    <p:sldId id="262" r:id="rId10"/>
    <p:sldId id="311" r:id="rId11"/>
    <p:sldId id="265" r:id="rId12"/>
    <p:sldId id="287" r:id="rId13"/>
    <p:sldId id="342" r:id="rId14"/>
    <p:sldId id="312" r:id="rId15"/>
    <p:sldId id="313" r:id="rId16"/>
    <p:sldId id="314" r:id="rId17"/>
    <p:sldId id="315" r:id="rId18"/>
    <p:sldId id="285" r:id="rId19"/>
    <p:sldId id="317" r:id="rId20"/>
    <p:sldId id="319" r:id="rId21"/>
    <p:sldId id="318" r:id="rId22"/>
    <p:sldId id="320" r:id="rId23"/>
    <p:sldId id="321" r:id="rId24"/>
    <p:sldId id="322" r:id="rId25"/>
    <p:sldId id="324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</p:sldIdLst>
  <p:sldSz cx="9144000" cy="6858000" type="screen4x3"/>
  <p:notesSz cx="6797675" cy="98567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3E666-793C-4F22-29D1-43CB2A585938}" v="475" dt="2024-02-21T15:20:3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25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24.xml"/><Relationship Id="rId25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7.xml"/><Relationship Id="rId29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1.xml"/><Relationship Id="rId32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26.xml"/><Relationship Id="rId31" Type="http://schemas.openxmlformats.org/officeDocument/2006/relationships/slide" Target="slides/slide3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9.xml"/><Relationship Id="rId27" Type="http://schemas.openxmlformats.org/officeDocument/2006/relationships/slide" Target="slides/slide35.xml"/><Relationship Id="rId30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4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4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B5D30851-E06A-4EBF-85FE-125C8F97EA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40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4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9187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62" y="4682020"/>
            <a:ext cx="5439355" cy="44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4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4687DF92-1CC6-4489-97E2-F58EFCA067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577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59911F-E2C5-4844-BBF7-3705C0E479A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5619F-2FFE-428B-9D7C-2182BB1FF87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570CC-28C0-4353-813B-5572CD48DA7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5B95-B2CE-436F-B397-B2BDBFA13CD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9C601-65AF-4486-9969-C68486C53241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F0BDE-2BD4-4FBA-B876-A77B5EDA9C24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4BB3A-6679-43C7-B3DD-17AE06BE3066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263DA-AC5E-4ED2-B9D8-872040EAF90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5F6A01-1A97-4909-8601-E02DD4A9E8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855466-A121-4032-8C3F-79427269432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97924" y="1335314"/>
            <a:ext cx="8846076" cy="4499428"/>
          </a:xfrm>
        </p:spPr>
        <p:txBody>
          <a:bodyPr vert="horz" lIns="91440" tIns="45720" rIns="91440" bIns="45720" anchor="t"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>
                <a:latin typeface="Arial"/>
                <a:cs typeface="Times New Roman"/>
              </a:rPr>
              <a:t>1. Création du Dictionnaire de Données</a:t>
            </a:r>
          </a:p>
          <a:p>
            <a:pPr marL="0" lvl="1" indent="0">
              <a:lnSpc>
                <a:spcPct val="90000"/>
              </a:lnSpc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266700" lvl="1" indent="0">
              <a:lnSpc>
                <a:spcPct val="90000"/>
              </a:lnSpc>
              <a:buNone/>
            </a:pPr>
            <a:r>
              <a:rPr lang="fr-FR" sz="2000" b="1" dirty="0">
                <a:latin typeface="Arial"/>
                <a:cs typeface="Times New Roman"/>
              </a:rPr>
              <a:t>Répertoire </a:t>
            </a:r>
            <a:r>
              <a:rPr lang="fr-FR" sz="2000" dirty="0">
                <a:latin typeface="Arial"/>
                <a:cs typeface="Times New Roman"/>
              </a:rPr>
              <a:t>des propriétés à stocker dans la BD, y inclus leur type </a:t>
            </a: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266700" lvl="1" indent="0">
              <a:lnSpc>
                <a:spcPct val="90000"/>
              </a:lnSpc>
              <a:buNone/>
            </a:pPr>
            <a:r>
              <a:rPr lang="fr-FR" sz="2000" b="1" dirty="0">
                <a:latin typeface="Arial"/>
                <a:cs typeface="Times New Roman"/>
              </a:rPr>
              <a:t> </a:t>
            </a: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266700" lvl="1" indent="0">
              <a:lnSpc>
                <a:spcPct val="90000"/>
              </a:lnSpc>
              <a:buNone/>
            </a:pPr>
            <a:r>
              <a:rPr lang="fr-FR" sz="2000" b="1" dirty="0">
                <a:latin typeface="Arial"/>
                <a:cs typeface="Times New Roman"/>
              </a:rPr>
              <a:t>   </a:t>
            </a:r>
            <a:r>
              <a:rPr lang="fr-FR" sz="2000" dirty="0">
                <a:latin typeface="Arial"/>
                <a:cs typeface="Times New Roman"/>
              </a:rPr>
              <a:t>Ex: </a:t>
            </a:r>
            <a:r>
              <a:rPr lang="fr-FR" sz="2000" b="1" dirty="0">
                <a:latin typeface="Arial"/>
                <a:cs typeface="Times New Roman"/>
              </a:rPr>
              <a:t>salaire</a:t>
            </a:r>
            <a:r>
              <a:rPr lang="fr-FR" sz="2000" dirty="0">
                <a:latin typeface="Arial"/>
                <a:cs typeface="Times New Roman"/>
              </a:rPr>
              <a:t> - numérique</a:t>
            </a:r>
            <a:r>
              <a:rPr lang="fr-FR" sz="2000" b="1" dirty="0">
                <a:latin typeface="Arial"/>
                <a:cs typeface="Times New Roman"/>
              </a:rPr>
              <a:t>, nom – </a:t>
            </a:r>
            <a:r>
              <a:rPr lang="fr-FR" sz="2000" dirty="0">
                <a:latin typeface="Arial"/>
                <a:cs typeface="Times New Roman"/>
              </a:rPr>
              <a:t>chaîne de de charactères …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0" lvl="1" indent="0">
              <a:lnSpc>
                <a:spcPct val="90000"/>
              </a:lnSpc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0" lvl="1" indent="0">
              <a:lnSpc>
                <a:spcPct val="90000"/>
              </a:lnSpc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0" lvl="1" indent="0">
              <a:lnSpc>
                <a:spcPct val="90000"/>
              </a:lnSpc>
              <a:buFont typeface="Verdana"/>
              <a:buNone/>
            </a:pPr>
            <a:endParaRPr lang="fr-FR" sz="2000" dirty="0">
              <a:latin typeface="Arial"/>
              <a:cs typeface="Times New Roman"/>
            </a:endParaRPr>
          </a:p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>
                <a:latin typeface="Arial"/>
                <a:cs typeface="Times New Roman"/>
              </a:rPr>
              <a:t>2. Création du MCD (Modèle Conceptuel de données)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2400" b="1" dirty="0">
              <a:latin typeface="Arial" charset="0"/>
              <a:cs typeface="Times New Roman" pitchFamily="18" charset="0"/>
            </a:endParaRPr>
          </a:p>
          <a:p>
            <a:pPr marL="255905" lvl="1" indent="0">
              <a:lnSpc>
                <a:spcPct val="110000"/>
              </a:lnSpc>
              <a:buNone/>
            </a:pPr>
            <a:r>
              <a:rPr lang="fr-FR" sz="2000" b="1" dirty="0">
                <a:latin typeface="Arial"/>
                <a:cs typeface="Times New Roman"/>
              </a:rPr>
              <a:t>Schéma </a:t>
            </a:r>
            <a:r>
              <a:rPr lang="fr-FR" sz="2000" dirty="0">
                <a:latin typeface="Arial"/>
                <a:cs typeface="Times New Roman"/>
              </a:rPr>
              <a:t>qui contient de </a:t>
            </a:r>
            <a:r>
              <a:rPr lang="fr-FR" sz="2000" b="1" dirty="0">
                <a:latin typeface="Arial"/>
                <a:cs typeface="Times New Roman"/>
              </a:rPr>
              <a:t>Classes d'Entités</a:t>
            </a:r>
            <a:r>
              <a:rPr lang="fr-FR" sz="2000" dirty="0">
                <a:latin typeface="Arial"/>
                <a:cs typeface="Times New Roman"/>
              </a:rPr>
              <a:t>, </a:t>
            </a:r>
            <a:r>
              <a:rPr lang="fr-FR" sz="2000" b="1" dirty="0">
                <a:latin typeface="Arial"/>
                <a:cs typeface="Times New Roman"/>
              </a:rPr>
              <a:t>Classes d'Associations</a:t>
            </a:r>
            <a:r>
              <a:rPr lang="fr-FR" sz="2000" dirty="0">
                <a:latin typeface="Arial"/>
                <a:cs typeface="Times New Roman"/>
              </a:rPr>
              <a:t>, </a:t>
            </a:r>
            <a:r>
              <a:rPr lang="fr-FR" sz="2000" b="1" dirty="0">
                <a:latin typeface="Arial"/>
                <a:cs typeface="Times New Roman"/>
              </a:rPr>
              <a:t>Cardinalités</a:t>
            </a:r>
          </a:p>
          <a:p>
            <a:pPr marL="255905" lvl="1" indent="0">
              <a:lnSpc>
                <a:spcPct val="110000"/>
              </a:lnSpc>
              <a:buNone/>
            </a:pPr>
            <a:endParaRPr lang="fr-FR" sz="2000" dirty="0">
              <a:latin typeface="Arial"/>
              <a:cs typeface="Times New Roman"/>
            </a:endParaRPr>
          </a:p>
          <a:p>
            <a:pPr marL="255905" lvl="1" indent="0">
              <a:lnSpc>
                <a:spcPct val="110000"/>
              </a:lnSpc>
              <a:buNone/>
            </a:pPr>
            <a:r>
              <a:rPr lang="fr-FR" sz="2000" dirty="0">
                <a:latin typeface="Arial"/>
                <a:cs typeface="Times New Roman"/>
              </a:rPr>
              <a:t>	</a:t>
            </a:r>
            <a:endParaRPr lang="fr-FR" dirty="0"/>
          </a:p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>
                <a:latin typeface="Arial"/>
                <a:cs typeface="Times New Roman"/>
              </a:rPr>
              <a:t>3. Création du MLD (Modèle Logique de données)</a:t>
            </a:r>
          </a:p>
          <a:p>
            <a:pPr marL="0" indent="0">
              <a:lnSpc>
                <a:spcPct val="90000"/>
              </a:lnSpc>
              <a:buNone/>
            </a:pPr>
            <a:endParaRPr lang="fr-FR" sz="2400" b="1" dirty="0">
              <a:latin typeface="Arial" charset="0"/>
              <a:cs typeface="Times New Roman" pitchFamily="18" charset="0"/>
            </a:endParaRPr>
          </a:p>
          <a:p>
            <a:pPr marL="255905" lvl="1" indent="0">
              <a:lnSpc>
                <a:spcPct val="110000"/>
              </a:lnSpc>
              <a:buNone/>
            </a:pPr>
            <a:r>
              <a:rPr lang="fr-FR" sz="2000" b="1" dirty="0">
                <a:latin typeface="Arial"/>
                <a:cs typeface="Times New Roman"/>
              </a:rPr>
              <a:t>Schéma </a:t>
            </a:r>
            <a:r>
              <a:rPr lang="fr-FR" sz="2000" dirty="0">
                <a:latin typeface="Arial"/>
                <a:cs typeface="Times New Roman"/>
              </a:rPr>
              <a:t>contenant</a:t>
            </a:r>
            <a:r>
              <a:rPr lang="fr-FR" sz="2000" b="1" dirty="0">
                <a:latin typeface="Arial"/>
                <a:cs typeface="Times New Roman"/>
              </a:rPr>
              <a:t> les Tables </a:t>
            </a:r>
            <a:r>
              <a:rPr lang="fr-FR" sz="2000" dirty="0">
                <a:latin typeface="Arial"/>
                <a:cs typeface="Times New Roman"/>
              </a:rPr>
              <a:t>et </a:t>
            </a:r>
            <a:r>
              <a:rPr lang="fr-FR" sz="2000" b="1" dirty="0">
                <a:latin typeface="Arial"/>
                <a:cs typeface="Times New Roman"/>
              </a:rPr>
              <a:t>Liens entre les tables </a:t>
            </a:r>
            <a:r>
              <a:rPr lang="fr-FR" sz="2000" dirty="0">
                <a:latin typeface="Arial"/>
                <a:cs typeface="Times New Roman"/>
              </a:rPr>
              <a:t>qui sera </a:t>
            </a:r>
            <a:r>
              <a:rPr lang="fr-FR" sz="2000" dirty="0" err="1">
                <a:latin typeface="Arial"/>
                <a:cs typeface="Times New Roman"/>
              </a:rPr>
              <a:t>implementé</a:t>
            </a:r>
            <a:r>
              <a:rPr lang="fr-FR" sz="2000" dirty="0">
                <a:latin typeface="Arial"/>
                <a:cs typeface="Times New Roman"/>
              </a:rPr>
              <a:t> dans</a:t>
            </a:r>
            <a:r>
              <a:rPr lang="fr-FR" sz="2000" b="1" dirty="0">
                <a:latin typeface="Arial"/>
                <a:cs typeface="Times New Roman"/>
              </a:rPr>
              <a:t> un SGBD </a:t>
            </a:r>
          </a:p>
          <a:p>
            <a:pPr marL="255905" lvl="1" indent="0">
              <a:lnSpc>
                <a:spcPct val="110000"/>
              </a:lnSpc>
              <a:buNone/>
            </a:pPr>
            <a:endParaRPr lang="fr-FR" sz="2000" b="1" dirty="0">
              <a:latin typeface="Arial"/>
              <a:cs typeface="Times New Roman"/>
            </a:endParaRPr>
          </a:p>
          <a:p>
            <a:pPr marL="255905" lvl="1" indent="0">
              <a:lnSpc>
                <a:spcPct val="11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Appelé aussi </a:t>
            </a:r>
            <a:r>
              <a:rPr lang="fr-FR" sz="2000" b="1" dirty="0">
                <a:latin typeface="Arial" charset="0"/>
                <a:cs typeface="Times New Roman" pitchFamily="18" charset="0"/>
              </a:rPr>
              <a:t>modèle Relationnel</a:t>
            </a:r>
          </a:p>
          <a:p>
            <a:pPr marL="598805" lvl="1" indent="-342900">
              <a:lnSpc>
                <a:spcPct val="110000"/>
              </a:lnSpc>
              <a:buFontTx/>
              <a:buChar char="-"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indent="-25590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Analyse Merise : implémentation rapide</a:t>
            </a:r>
            <a:b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13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1363" y="511175"/>
            <a:ext cx="7788275" cy="62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b="1" dirty="0">
                <a:solidFill>
                  <a:schemeClr val="accent2"/>
                </a:solidFill>
                <a:latin typeface="Arial" charset="0"/>
              </a:rPr>
              <a:t>Attributs d’association</a:t>
            </a:r>
            <a:endParaRPr lang="fr-FR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18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>
                <a:latin typeface="Arial" charset="0"/>
              </a:rPr>
              <a:t>Une classe d’association peut avoir de propriétés. Pour savoir si une propriété doit se trouver dans la classe d’associations, posez vous cette question : </a:t>
            </a:r>
          </a:p>
          <a:p>
            <a:pPr algn="just">
              <a:spcBef>
                <a:spcPct val="20000"/>
              </a:spcBef>
            </a:pPr>
            <a:endParaRPr lang="fr-FR" sz="18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b="1" dirty="0">
                <a:latin typeface="Arial" charset="0"/>
              </a:rPr>
              <a:t>Est-ce que la propriété a besoin d’une entité de chaque côté pour exister? </a:t>
            </a:r>
            <a:r>
              <a:rPr lang="fr-FR" sz="1800" dirty="0">
                <a:latin typeface="Arial" charset="0"/>
              </a:rPr>
              <a:t>Si c’est le cas, il s’agit d’une propriété de la classe d’association et pas d’une des classes d’entités </a:t>
            </a:r>
          </a:p>
          <a:p>
            <a:pPr algn="just">
              <a:spcBef>
                <a:spcPct val="20000"/>
              </a:spcBef>
            </a:pPr>
            <a:endParaRPr lang="fr-FR" sz="16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600" dirty="0">
                <a:latin typeface="Arial" charset="0"/>
              </a:rPr>
              <a:t>Ex: dans cet exemple, une date de location ne peut pas se trouver ni dans Client (quelle voiture il loue?) ni dans Voiture (qui l’a loué?)</a:t>
            </a: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dirty="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311710"/>
            <a:ext cx="695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0850"/>
            <a:ext cx="7772400" cy="559510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000" dirty="0">
                <a:latin typeface="Arial" charset="0"/>
              </a:rPr>
              <a:t>On peut avoir une classe d’association définie </a:t>
            </a:r>
            <a:r>
              <a:rPr lang="fr-FR" sz="2000" b="1" dirty="0">
                <a:latin typeface="Arial" charset="0"/>
              </a:rPr>
              <a:t>sur plus de deux </a:t>
            </a:r>
            <a:r>
              <a:rPr lang="fr-FR" sz="2000" dirty="0">
                <a:latin typeface="Arial" charset="0"/>
              </a:rPr>
              <a:t>classes d’entités (association </a:t>
            </a:r>
            <a:r>
              <a:rPr lang="fr-FR" sz="2000" dirty="0" err="1">
                <a:latin typeface="Arial" charset="0"/>
              </a:rPr>
              <a:t>n-aire</a:t>
            </a:r>
            <a:r>
              <a:rPr lang="fr-FR" sz="2000" dirty="0">
                <a:latin typeface="Arial" charset="0"/>
              </a:rPr>
              <a:t> ou « d’</a:t>
            </a:r>
            <a:r>
              <a:rPr lang="fr-FR" sz="2000" dirty="0" err="1">
                <a:latin typeface="Arial" charset="0"/>
              </a:rPr>
              <a:t>arité</a:t>
            </a:r>
            <a:r>
              <a:rPr lang="fr-FR" sz="2000" dirty="0">
                <a:latin typeface="Arial" charset="0"/>
              </a:rPr>
              <a:t> » n ou de dimension n ou à « n pattes »). </a:t>
            </a:r>
          </a:p>
          <a:p>
            <a:pPr algn="just" eaLnBrk="1" hangingPunct="1">
              <a:buFontTx/>
              <a:buNone/>
            </a:pPr>
            <a:r>
              <a:rPr lang="fr-FR" sz="2400" dirty="0">
                <a:latin typeface="Arial" charset="0"/>
              </a:rPr>
              <a:t>   </a:t>
            </a: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800" dirty="0">
                <a:latin typeface="Arial" charset="0"/>
              </a:rPr>
              <a:t>Attention: les </a:t>
            </a:r>
            <a:r>
              <a:rPr lang="fr-FR" sz="1800" dirty="0" err="1">
                <a:latin typeface="Arial" charset="0"/>
              </a:rPr>
              <a:t>arités</a:t>
            </a:r>
            <a:r>
              <a:rPr lang="fr-FR" sz="1800" dirty="0">
                <a:latin typeface="Arial" charset="0"/>
              </a:rPr>
              <a:t> élevées sont rares. Elle dénotent souvent des faiblesses dans l’analyse</a:t>
            </a:r>
            <a:r>
              <a:rPr lang="fr-FR" sz="2400" dirty="0">
                <a:latin typeface="Arial" charset="0"/>
              </a:rPr>
              <a:t>.</a:t>
            </a:r>
          </a:p>
          <a:p>
            <a:pPr eaLnBrk="1" hangingPunct="1"/>
            <a:endParaRPr lang="en-US" sz="2400" dirty="0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5769164" y="5745253"/>
            <a:ext cx="209877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 err="1">
                <a:latin typeface="Arial" charset="0"/>
              </a:rPr>
              <a:t>arité</a:t>
            </a:r>
            <a:r>
              <a:rPr lang="fr-FR" sz="1600" dirty="0">
                <a:latin typeface="Arial" charset="0"/>
              </a:rPr>
              <a:t> 2 : 80%</a:t>
            </a:r>
          </a:p>
          <a:p>
            <a:pPr eaLnBrk="1" hangingPunct="1"/>
            <a:r>
              <a:rPr lang="fr-FR" sz="1600" dirty="0" err="1">
                <a:latin typeface="Arial" charset="0"/>
              </a:rPr>
              <a:t>arité</a:t>
            </a:r>
            <a:r>
              <a:rPr lang="fr-FR" sz="1600" dirty="0">
                <a:latin typeface="Arial" charset="0"/>
              </a:rPr>
              <a:t> 3 : &lt;20%</a:t>
            </a:r>
          </a:p>
          <a:p>
            <a:pPr eaLnBrk="1" hangingPunct="1"/>
            <a:r>
              <a:rPr lang="fr-FR" sz="1600" dirty="0" err="1">
                <a:latin typeface="Arial" charset="0"/>
              </a:rPr>
              <a:t>arité</a:t>
            </a:r>
            <a:r>
              <a:rPr lang="fr-FR" sz="1600" dirty="0">
                <a:latin typeface="Arial" charset="0"/>
              </a:rPr>
              <a:t> &gt; 3 : </a:t>
            </a:r>
            <a:r>
              <a:rPr lang="fr-FR" sz="1600" dirty="0">
                <a:latin typeface="Arial" charset="0"/>
                <a:sym typeface="Symbol" pitchFamily="18" charset="2"/>
              </a:rPr>
              <a:t>infime…</a:t>
            </a:r>
            <a:endParaRPr lang="en-US" sz="16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666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295696"/>
            <a:ext cx="8453437" cy="61122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800" dirty="0">
                <a:latin typeface="Arial" charset="0"/>
              </a:rPr>
              <a:t> 	</a:t>
            </a:r>
            <a:r>
              <a:rPr lang="fr-FR" sz="2000" dirty="0" err="1">
                <a:latin typeface="Arial" charset="0"/>
              </a:rPr>
              <a:t>donneCours</a:t>
            </a:r>
            <a:r>
              <a:rPr lang="fr-FR" sz="2000" dirty="0">
                <a:latin typeface="Arial" charset="0"/>
              </a:rPr>
              <a:t> (MATIERE [1,n], SALLE [1,n], PROFESSEUR[1,1])</a:t>
            </a:r>
          </a:p>
          <a:p>
            <a:pPr eaLnBrk="1" hangingPunct="1"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800" dirty="0">
                <a:latin typeface="Arial" charset="0"/>
              </a:rPr>
              <a:t>		</a:t>
            </a:r>
            <a:r>
              <a:rPr lang="fr-FR" sz="1600" dirty="0">
                <a:latin typeface="Arial" charset="0"/>
              </a:rPr>
              <a:t>Un </a:t>
            </a:r>
            <a:r>
              <a:rPr lang="fr-FR" sz="1600" b="1" dirty="0">
                <a:latin typeface="Arial" charset="0"/>
              </a:rPr>
              <a:t>professeur dans une salle </a:t>
            </a:r>
            <a:r>
              <a:rPr lang="fr-FR" sz="1600" dirty="0">
                <a:latin typeface="Arial" charset="0"/>
              </a:rPr>
              <a:t>donne cours d’une </a:t>
            </a:r>
            <a:r>
              <a:rPr lang="es-ES" sz="1600" dirty="0">
                <a:latin typeface="Arial" charset="0"/>
              </a:rPr>
              <a:t>à</a:t>
            </a:r>
            <a:r>
              <a:rPr lang="fr-FR" sz="1600" dirty="0">
                <a:latin typeface="Arial" charset="0"/>
              </a:rPr>
              <a:t> plusieurs matières (cardinalité du côté Matière)</a:t>
            </a:r>
          </a:p>
          <a:p>
            <a:pPr algn="just">
              <a:buNone/>
            </a:pPr>
            <a:r>
              <a:rPr lang="fr-FR" sz="1600" dirty="0">
                <a:latin typeface="Arial" charset="0"/>
              </a:rPr>
              <a:t>		Un </a:t>
            </a:r>
            <a:r>
              <a:rPr lang="fr-FR" sz="1600" b="1" dirty="0">
                <a:latin typeface="Arial" charset="0"/>
              </a:rPr>
              <a:t>professeur, pour une matière</a:t>
            </a:r>
            <a:r>
              <a:rPr lang="fr-FR" sz="1600" dirty="0">
                <a:latin typeface="Arial" charset="0"/>
              </a:rPr>
              <a:t>, donne cours dans plusieurs salles (cardinalité du côté Classe)</a:t>
            </a:r>
          </a:p>
          <a:p>
            <a:pPr algn="just">
              <a:buNone/>
            </a:pPr>
            <a:r>
              <a:rPr lang="fr-FR" sz="1600" dirty="0">
                <a:latin typeface="Arial" charset="0"/>
              </a:rPr>
              <a:t>		Une </a:t>
            </a:r>
            <a:r>
              <a:rPr lang="fr-FR" sz="1600" b="1" dirty="0">
                <a:latin typeface="Arial" charset="0"/>
              </a:rPr>
              <a:t>matière dans une salle </a:t>
            </a:r>
            <a:r>
              <a:rPr lang="fr-FR" sz="1600" dirty="0">
                <a:latin typeface="Arial" charset="0"/>
              </a:rPr>
              <a:t>est donnée par un plusieurs professeurs (cardinalité du côté Professeur) </a:t>
            </a:r>
          </a:p>
          <a:p>
            <a:pPr>
              <a:buNone/>
            </a:pPr>
            <a:r>
              <a:rPr lang="fr-FR" sz="1400" dirty="0">
                <a:latin typeface="Arial" charset="0"/>
              </a:rPr>
              <a:t>		</a:t>
            </a:r>
          </a:p>
          <a:p>
            <a:pPr>
              <a:buNone/>
            </a:pPr>
            <a:endParaRPr lang="fr-FR" sz="14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06" y="3161507"/>
            <a:ext cx="666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1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50544" y="307530"/>
            <a:ext cx="7997698" cy="616915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 eaLnBrk="1" hangingPunct="1">
              <a:lnSpc>
                <a:spcPct val="90000"/>
              </a:lnSpc>
              <a:buFontTx/>
              <a:buNone/>
            </a:pPr>
            <a:r>
              <a:rPr lang="fr-FR" sz="2800" b="1" dirty="0">
                <a:solidFill>
                  <a:schemeClr val="accent2"/>
                </a:solidFill>
                <a:latin typeface="Arial" charset="0"/>
              </a:rPr>
              <a:t>Choix entre Classe d’Association et une nouvelle Classe d’Entité</a:t>
            </a:r>
            <a:endParaRPr lang="fr-FR" sz="2400" dirty="0">
              <a:solidFill>
                <a:schemeClr val="accent2"/>
              </a:solidFill>
              <a:latin typeface="Arial" charset="0"/>
              <a:cs typeface="Arial" charset="0"/>
            </a:endParaRPr>
          </a:p>
          <a:p>
            <a:pPr indent="-255905" eaLnBrk="1" hangingPunct="1">
              <a:lnSpc>
                <a:spcPct val="90000"/>
              </a:lnSpc>
              <a:buFontTx/>
              <a:buNone/>
            </a:pPr>
            <a:endParaRPr lang="fr-FR" sz="2400" dirty="0">
              <a:latin typeface="Arial" charset="0"/>
              <a:cs typeface="Arial" charset="0"/>
            </a:endParaRPr>
          </a:p>
          <a:p>
            <a:pPr indent="-255905" eaLnBrk="1" hangingPunct="1">
              <a:lnSpc>
                <a:spcPct val="90000"/>
              </a:lnSpc>
              <a:buFontTx/>
              <a:buNone/>
            </a:pPr>
            <a:r>
              <a:rPr lang="fr-FR" sz="2400" dirty="0">
                <a:latin typeface="Arial" charset="0"/>
              </a:rPr>
              <a:t>1) Solution avec classe d’association</a:t>
            </a:r>
            <a:endParaRPr lang="fr-FR" sz="2400" dirty="0">
              <a:latin typeface="Arial" charset="0"/>
              <a:cs typeface="Arial" charset="0"/>
            </a:endParaRPr>
          </a:p>
          <a:p>
            <a:pPr indent="-255905" eaLnBrk="1" hangingPunct="1">
              <a:lnSpc>
                <a:spcPct val="90000"/>
              </a:lnSpc>
              <a:buFontTx/>
              <a:buNone/>
            </a:pPr>
            <a:endParaRPr lang="fr-FR" sz="2400" dirty="0">
              <a:latin typeface="Arial" charset="0"/>
              <a:cs typeface="Arial" charset="0"/>
            </a:endParaRPr>
          </a:p>
          <a:p>
            <a:pPr indent="-255905" eaLnBrk="1" hangingPunct="1">
              <a:lnSpc>
                <a:spcPct val="90000"/>
              </a:lnSpc>
              <a:buFontTx/>
              <a:buNone/>
            </a:pPr>
            <a:endParaRPr lang="fr-FR" dirty="0">
              <a:cs typeface="Lucida Sans Unicode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buFontTx/>
              <a:buNone/>
            </a:pPr>
            <a:endParaRPr lang="fr-FR" sz="2800" dirty="0">
              <a:latin typeface="Arial"/>
              <a:cs typeface="Arial"/>
            </a:endParaRPr>
          </a:p>
          <a:p>
            <a:pPr indent="-255905" algn="just">
              <a:lnSpc>
                <a:spcPct val="90000"/>
              </a:lnSpc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1800" dirty="0">
                <a:latin typeface="Arial" charset="0"/>
              </a:rPr>
              <a:t>Dans cette première solution la location est juste un lien entre Client et Voiture</a:t>
            </a:r>
            <a:endParaRPr lang="fr-FR" sz="1800" u="sng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400" dirty="0">
              <a:cs typeface="Lucida Sans Unicode"/>
            </a:endParaRPr>
          </a:p>
          <a:p>
            <a:pPr indent="-255905" eaLnBrk="1" hangingPunct="1">
              <a:lnSpc>
                <a:spcPct val="90000"/>
              </a:lnSpc>
              <a:buFontTx/>
              <a:buNone/>
            </a:pPr>
            <a:endParaRPr lang="fr-FR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5" name="Picture 4" descr="A black and white diagram of a circle&#10;&#10;Description automatically generated">
            <a:extLst>
              <a:ext uri="{FF2B5EF4-FFF2-40B4-BE49-F238E27FC236}">
                <a16:creationId xmlns:a16="http://schemas.microsoft.com/office/drawing/2014/main" id="{2575B83D-46C8-E65A-873B-A6AE6484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3" y="2376678"/>
            <a:ext cx="6404991" cy="17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609599"/>
            <a:ext cx="8048625" cy="6163469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</a:rPr>
              <a:t>   </a:t>
            </a: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24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latin typeface="Arial" charset="0"/>
              </a:rPr>
              <a:t>   	</a:t>
            </a:r>
            <a:endParaRPr lang="fr-FR" sz="22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latin typeface="Arial" charset="0"/>
              </a:rPr>
              <a:t>	</a:t>
            </a:r>
            <a:endParaRPr lang="fr-FR" sz="22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latin typeface="Arial" charset="0"/>
              </a:rPr>
              <a:t>	</a:t>
            </a:r>
            <a:r>
              <a:rPr lang="fr-FR" sz="1700" dirty="0">
                <a:latin typeface="Arial" charset="0"/>
              </a:rPr>
              <a:t>Dans cette solution, les </a:t>
            </a:r>
            <a:r>
              <a:rPr lang="fr-FR" sz="1700" b="1" dirty="0">
                <a:latin typeface="Arial" charset="0"/>
              </a:rPr>
              <a:t>commandes sont identifiées </a:t>
            </a:r>
            <a:r>
              <a:rPr lang="fr-FR" sz="1700" dirty="0">
                <a:latin typeface="Arial" charset="0"/>
              </a:rPr>
              <a:t>(identifiant </a:t>
            </a:r>
            <a:r>
              <a:rPr lang="fr-FR" sz="1700" dirty="0" err="1">
                <a:latin typeface="Arial" charset="0"/>
              </a:rPr>
              <a:t>idCommande</a:t>
            </a:r>
            <a:r>
              <a:rPr lang="fr-FR" sz="1700" dirty="0">
                <a:latin typeface="Arial" charset="0"/>
              </a:rPr>
              <a:t>) et décrites: on les gère en tant que telles. Elles peuvent être conservées même si le produit ou le client n’existent plus!</a:t>
            </a:r>
            <a:endParaRPr lang="fr-FR" sz="17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17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buNone/>
            </a:pPr>
            <a:r>
              <a:rPr lang="fr-FR" sz="1700" dirty="0">
                <a:latin typeface="Arial"/>
                <a:cs typeface="Arial"/>
              </a:rPr>
              <a:t>	Notez que, dans la réalité, une commande doit pouvoir contenir plusieurs produits différents. La cardinalité changera alors à 1,n entre Commande et Produit. Ce cas aurait été </a:t>
            </a:r>
            <a:r>
              <a:rPr lang="fr-FR" sz="1700" b="1" dirty="0">
                <a:latin typeface="Arial"/>
                <a:cs typeface="Arial"/>
              </a:rPr>
              <a:t>impossible d'</a:t>
            </a:r>
            <a:r>
              <a:rPr lang="fr-FR" sz="1700" b="1" dirty="0" err="1">
                <a:latin typeface="Arial"/>
                <a:cs typeface="Arial"/>
              </a:rPr>
              <a:t>implementer</a:t>
            </a:r>
            <a:r>
              <a:rPr lang="fr-FR" sz="1700" b="1" dirty="0">
                <a:latin typeface="Arial"/>
                <a:cs typeface="Arial"/>
              </a:rPr>
              <a:t> </a:t>
            </a:r>
            <a:r>
              <a:rPr lang="fr-FR" sz="1700" dirty="0">
                <a:latin typeface="Arial"/>
                <a:cs typeface="Arial"/>
              </a:rPr>
              <a:t>si la commande été resté juste une classe d’association</a:t>
            </a:r>
            <a:endParaRPr lang="fr-FR" sz="2400" dirty="0">
              <a:latin typeface="Arial"/>
              <a:cs typeface="Arial"/>
            </a:endParaRPr>
          </a:p>
        </p:txBody>
      </p:sp>
      <p:sp>
        <p:nvSpPr>
          <p:cNvPr id="20484" name="Rectangle 32"/>
          <p:cNvSpPr>
            <a:spLocks noChangeArrowheads="1"/>
          </p:cNvSpPr>
          <p:nvPr/>
        </p:nvSpPr>
        <p:spPr bwMode="auto">
          <a:xfrm>
            <a:off x="855663" y="282575"/>
            <a:ext cx="4421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Arial" charset="0"/>
              </a:rPr>
              <a:t>2) Solution avec classe d’entité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744240"/>
            <a:ext cx="5757672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33475" y="1828800"/>
            <a:ext cx="727075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fr-FR" sz="2800" dirty="0">
                <a:latin typeface="Arial" charset="0"/>
              </a:rPr>
              <a:t>Pour une situation donnée,</a:t>
            </a:r>
            <a:r>
              <a:rPr lang="fr-FR" sz="2800" b="1" dirty="0">
                <a:latin typeface="Arial" charset="0"/>
              </a:rPr>
              <a:t> il n’existe pas une «solution» unique. </a:t>
            </a:r>
          </a:p>
          <a:p>
            <a:pPr algn="ctr" eaLnBrk="1" hangingPunct="1">
              <a:lnSpc>
                <a:spcPct val="120000"/>
              </a:lnSpc>
            </a:pPr>
            <a:r>
              <a:rPr lang="fr-FR" sz="2800" dirty="0">
                <a:latin typeface="Arial" charset="0"/>
              </a:rPr>
              <a:t>Le « bon modèle » est celui qui est</a:t>
            </a:r>
            <a:r>
              <a:rPr lang="fr-FR" sz="2800" b="1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fr-FR" sz="2800" b="1" dirty="0">
                <a:latin typeface="Arial" charset="0"/>
              </a:rPr>
              <a:t>accepté par les personnes concernées par le projet.</a:t>
            </a: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476250"/>
            <a:ext cx="8458200" cy="581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fr-FR" dirty="0">
                <a:latin typeface="Arial" charset="0"/>
              </a:rPr>
              <a:t>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Arial"/>
                <a:cs typeface="Arial"/>
              </a:rPr>
              <a:t>3. Création du MLD </a:t>
            </a:r>
            <a:endParaRPr lang="fr-FR" sz="4400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336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fr-FR" sz="1050" b="1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>
                <a:latin typeface="Arial" charset="0"/>
              </a:rPr>
              <a:t>Une BD relationnelle est composée de </a:t>
            </a:r>
            <a:r>
              <a:rPr lang="fr-FR" b="1" dirty="0">
                <a:latin typeface="Arial" charset="0"/>
              </a:rPr>
              <a:t>tables </a:t>
            </a:r>
            <a:r>
              <a:rPr lang="fr-FR" dirty="0">
                <a:latin typeface="Arial" charset="0"/>
              </a:rPr>
              <a:t>structurés</a:t>
            </a:r>
            <a:r>
              <a:rPr lang="fr-FR" b="1" dirty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en </a:t>
            </a:r>
            <a:r>
              <a:rPr lang="fr-FR" b="1" dirty="0">
                <a:latin typeface="Arial" charset="0"/>
              </a:rPr>
              <a:t>colonnes</a:t>
            </a:r>
            <a:r>
              <a:rPr lang="fr-FR" dirty="0">
                <a:latin typeface="Arial" charset="0"/>
              </a:rPr>
              <a:t> (attributs) et </a:t>
            </a:r>
            <a:r>
              <a:rPr lang="fr-FR" b="1" dirty="0">
                <a:latin typeface="Arial" charset="0"/>
              </a:rPr>
              <a:t>lignes</a:t>
            </a:r>
            <a:r>
              <a:rPr lang="fr-FR" dirty="0">
                <a:latin typeface="Arial" charset="0"/>
              </a:rPr>
              <a:t> (enregistrements)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>
                <a:latin typeface="Arial" charset="0"/>
              </a:rPr>
              <a:t>Les </a:t>
            </a:r>
            <a:r>
              <a:rPr lang="fr-FR" b="1" dirty="0">
                <a:latin typeface="Arial" charset="0"/>
              </a:rPr>
              <a:t>classes d'entités du MCD </a:t>
            </a:r>
            <a:r>
              <a:rPr lang="fr-FR" dirty="0">
                <a:latin typeface="Arial" charset="0"/>
              </a:rPr>
              <a:t>(ex: classe Clients, Comptes) </a:t>
            </a:r>
            <a:r>
              <a:rPr lang="fr-FR" b="1" dirty="0">
                <a:latin typeface="Arial" charset="0"/>
              </a:rPr>
              <a:t>deviennent tables dans le MLD</a:t>
            </a: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endParaRPr lang="fr-FR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>
                <a:latin typeface="Arial" charset="0"/>
              </a:rPr>
              <a:t>Dans certains cas, </a:t>
            </a:r>
            <a:r>
              <a:rPr lang="fr-FR" b="1" dirty="0">
                <a:latin typeface="Arial" charset="0"/>
              </a:rPr>
              <a:t>une classe d'association du MCD se transformera aussi en une table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92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629787" y="1608238"/>
            <a:ext cx="7047363" cy="4609105"/>
          </a:xfrm>
        </p:spPr>
        <p:txBody>
          <a:bodyPr vert="horz" lIns="91440" tIns="45720" rIns="91440" bIns="45720" anchor="t">
            <a:normAutofit/>
          </a:bodyPr>
          <a:lstStyle/>
          <a:p>
            <a:pPr marL="255905" lvl="1" indent="0">
              <a:lnSpc>
                <a:spcPct val="90000"/>
              </a:lnSpc>
              <a:buNone/>
            </a:pPr>
            <a:r>
              <a:rPr lang="fr-FR" sz="2000" dirty="0">
                <a:latin typeface="Arial"/>
                <a:cs typeface="Times New Roman"/>
              </a:rPr>
              <a:t>3.1. Créer </a:t>
            </a:r>
            <a:r>
              <a:rPr lang="fr-FR" sz="2000" b="1" dirty="0">
                <a:latin typeface="Arial"/>
                <a:cs typeface="Times New Roman"/>
              </a:rPr>
              <a:t>une table pour chaque classe d’entité</a:t>
            </a:r>
            <a:endParaRPr lang="fr-FR" sz="2000" dirty="0">
              <a:latin typeface="Arial"/>
              <a:cs typeface="Times New Roman"/>
            </a:endParaRPr>
          </a:p>
          <a:p>
            <a:pPr marL="713105" lvl="1" indent="-457200">
              <a:lnSpc>
                <a:spcPct val="90000"/>
              </a:lnSpc>
              <a:buAutoNum type="arabicPeriod"/>
            </a:pP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255905" lvl="1" indent="0">
              <a:lnSpc>
                <a:spcPct val="90000"/>
              </a:lnSpc>
              <a:buNone/>
            </a:pPr>
            <a:r>
              <a:rPr lang="fr-FR" sz="2000" dirty="0">
                <a:latin typeface="Arial"/>
                <a:cs typeface="Times New Roman"/>
              </a:rPr>
              <a:t>3.2.</a:t>
            </a:r>
            <a:r>
              <a:rPr lang="fr-FR" sz="2000" b="1" dirty="0">
                <a:latin typeface="Arial"/>
                <a:cs typeface="Times New Roman"/>
              </a:rPr>
              <a:t> Transformer</a:t>
            </a:r>
            <a:r>
              <a:rPr lang="fr-FR" sz="2000" dirty="0">
                <a:latin typeface="Arial"/>
                <a:cs typeface="Times New Roman"/>
              </a:rPr>
              <a:t> les classes d’associations selon ses </a:t>
            </a:r>
            <a:r>
              <a:rPr lang="fr-FR" sz="2000" b="1" dirty="0">
                <a:latin typeface="Arial"/>
                <a:cs typeface="Times New Roman"/>
              </a:rPr>
              <a:t>cardinalités</a:t>
            </a:r>
            <a:endParaRPr lang="fr-FR" sz="2800" b="1" dirty="0">
              <a:latin typeface="Arial"/>
              <a:cs typeface="Times New Roman"/>
            </a:endParaRPr>
          </a:p>
          <a:p>
            <a:pPr marL="713105" lvl="1" indent="-457200">
              <a:lnSpc>
                <a:spcPct val="90000"/>
              </a:lnSpc>
              <a:buAutoNum type="arabicPeriod"/>
            </a:pPr>
            <a:endParaRPr lang="fr-FR" sz="2800" dirty="0">
              <a:latin typeface="Arial" charset="0"/>
              <a:cs typeface="Times New Roman" pitchFamily="18" charset="0"/>
            </a:endParaRPr>
          </a:p>
          <a:p>
            <a:pPr marL="255905" lvl="1" indent="0">
              <a:lnSpc>
                <a:spcPct val="90000"/>
              </a:lnSpc>
              <a:buNone/>
            </a:pPr>
            <a:endParaRPr lang="fr-FR" sz="28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3. </a:t>
            </a:r>
            <a:r>
              <a:rPr lang="fr-FR" sz="3200" dirty="0" err="1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MLD</a:t>
            </a:r>
            <a: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: Implémentation</a:t>
            </a: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1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468313" y="333375"/>
            <a:ext cx="8370887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2800" dirty="0"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fr-FR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Arial" charset="0"/>
              </a:rPr>
              <a:t>Aperçu du passage du MCD au MLD</a:t>
            </a:r>
            <a:endParaRPr lang="fr-B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89648" y="5750599"/>
            <a:ext cx="5641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>
                <a:latin typeface="Arial" pitchFamily="34" charset="0"/>
                <a:cs typeface="Arial" pitchFamily="34" charset="0"/>
              </a:rPr>
              <a:t>Les Classes d‘Entités </a:t>
            </a:r>
            <a:r>
              <a:rPr lang="fr-BE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se transforment en Tables</a:t>
            </a:r>
            <a:endParaRPr lang="fr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55641" y="3026149"/>
            <a:ext cx="6440" cy="62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417" y="239609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313" y="389868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52625"/>
            <a:ext cx="6286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29022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On doit créer un tableau à partir de chaque Classe d’Entité du MCD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Chaque table doit avoir une </a:t>
            </a:r>
            <a:r>
              <a:rPr lang="fr-FR" sz="2000" b="1" dirty="0">
                <a:latin typeface="Arial" charset="0"/>
              </a:rPr>
              <a:t>clé primaire: </a:t>
            </a:r>
            <a:r>
              <a:rPr lang="fr-FR" sz="2000" dirty="0">
                <a:latin typeface="Arial" charset="0"/>
              </a:rPr>
              <a:t>propriété </a:t>
            </a:r>
            <a:r>
              <a:rPr lang="fr-FR" sz="2000" b="1" dirty="0">
                <a:latin typeface="Arial" charset="0"/>
              </a:rPr>
              <a:t>dont la valeur ne se répète jamais et n’est jamais vide (l’identifiant!)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fr-FR" sz="2000" b="1" dirty="0">
                <a:latin typeface="Arial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fr-FR" sz="2000" b="1" dirty="0">
              <a:latin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r>
              <a:rPr lang="fr-BE" sz="2000" dirty="0">
                <a:latin typeface="Arial" charset="0"/>
              </a:rPr>
              <a:t>Ici on aurait pu utiliser comme clé le numéro national, mais par convenance on utilisera toujours un </a:t>
            </a:r>
            <a:r>
              <a:rPr lang="fr-BE" sz="2000" b="1" dirty="0" err="1">
                <a:latin typeface="Arial" charset="0"/>
              </a:rPr>
              <a:t>idNomClasseEntité</a:t>
            </a:r>
            <a:endParaRPr lang="fr-BE" sz="20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Arial" charset="0"/>
              </a:rPr>
              <a:t>3.1. Créer une table pour chaque entité 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1484935" y="279020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63984" y="279019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50" y="3358749"/>
            <a:ext cx="2895600" cy="188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5445"/>
            <a:ext cx="2844396" cy="18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84495" y="1731535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 algn="just">
              <a:lnSpc>
                <a:spcPct val="90000"/>
              </a:lnSpc>
              <a:buFontTx/>
              <a:buChar char="-"/>
            </a:pPr>
            <a:r>
              <a:rPr lang="fr-FR" sz="2400">
                <a:latin typeface="Arial"/>
                <a:cs typeface="Times New Roman"/>
              </a:rPr>
              <a:t>Le première pas </a:t>
            </a:r>
            <a:r>
              <a:rPr lang="fr-FR" sz="2400" dirty="0">
                <a:latin typeface="Arial"/>
                <a:cs typeface="Times New Roman"/>
              </a:rPr>
              <a:t>: on le fait avant la création du MCD</a:t>
            </a:r>
            <a:endParaRPr lang="en-US">
              <a:latin typeface="Arial"/>
              <a:cs typeface="Times New Roman"/>
            </a:endParaRPr>
          </a:p>
          <a:p>
            <a:pPr marL="109220" indent="0" algn="just" eaLnBrk="1" hangingPunct="1">
              <a:lnSpc>
                <a:spcPct val="90000"/>
              </a:lnSpc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Char char="-"/>
            </a:pPr>
            <a:r>
              <a:rPr lang="fr-FR" sz="2400" b="1" dirty="0">
                <a:latin typeface="Arial" charset="0"/>
                <a:cs typeface="Times New Roman" pitchFamily="18" charset="0"/>
              </a:rPr>
              <a:t>Inventaire</a:t>
            </a:r>
            <a:r>
              <a:rPr lang="fr-FR" sz="2400" dirty="0">
                <a:latin typeface="Arial" charset="0"/>
                <a:cs typeface="Times New Roman" pitchFamily="18" charset="0"/>
              </a:rPr>
              <a:t> des données du domaine de la BD</a:t>
            </a:r>
          </a:p>
          <a:p>
            <a:pPr indent="-255905" algn="just" eaLnBrk="1" hangingPunct="1">
              <a:lnSpc>
                <a:spcPct val="90000"/>
              </a:lnSpc>
              <a:buFontTx/>
              <a:buChar char="-"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marL="109220" indent="0" algn="just" eaLnBrk="1" hangingPunct="1">
              <a:lnSpc>
                <a:spcPct val="90000"/>
              </a:lnSpc>
              <a:buNone/>
            </a:pPr>
            <a:r>
              <a:rPr lang="fr-FR" sz="2400" dirty="0">
                <a:latin typeface="Arial" charset="0"/>
                <a:cs typeface="Times New Roman" pitchFamily="18" charset="0"/>
              </a:rPr>
              <a:t>	Qu’est- ce qu’il faut stocker dans la BD? Quel est le type de chaque donnée? Au départ on aura un tas d’information sans catégoriser…</a:t>
            </a:r>
          </a:p>
          <a:p>
            <a:pPr marL="109220" indent="0" algn="just" eaLnBrk="1" hangingPunct="1">
              <a:lnSpc>
                <a:spcPct val="90000"/>
              </a:lnSpc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marL="109220" indent="0" algn="just" eaLnBrk="1" hangingPunct="1">
              <a:lnSpc>
                <a:spcPct val="9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Ex: BD d’une bibliothèque: livres, titres, date d’emprunt, auteur, nombre de pages, nationalité de l’auteur, etc…</a:t>
            </a:r>
          </a:p>
          <a:p>
            <a:pPr indent="-25590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Char char="-"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indent="-255905" algn="just">
              <a:lnSpc>
                <a:spcPct val="90000"/>
              </a:lnSpc>
              <a:buFontTx/>
              <a:buChar char="-"/>
            </a:pPr>
            <a:endParaRPr lang="fr-FR" sz="2800" dirty="0">
              <a:latin typeface="Arial" charset="0"/>
              <a:cs typeface="Times New Roman" pitchFamily="18" charset="0"/>
            </a:endParaRPr>
          </a:p>
          <a:p>
            <a:pPr indent="-25590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b="1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945"/>
            <a:ext cx="8229600" cy="1143000"/>
          </a:xfr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514350" indent="-514350">
              <a:lnSpc>
                <a:spcPct val="90000"/>
              </a:lnSpc>
            </a:pPr>
            <a:r>
              <a:rPr lang="fr-FR" sz="3600" dirty="0">
                <a:solidFill>
                  <a:schemeClr val="accent2"/>
                </a:solidFill>
                <a:latin typeface="Arial"/>
                <a:cs typeface="Times New Roman"/>
              </a:rPr>
              <a:t>1. Création du Dictionnaire des données</a:t>
            </a:r>
            <a:br>
              <a:rPr lang="fr-FR" sz="4400" dirty="0">
                <a:latin typeface="Arial" charset="0"/>
                <a:cs typeface="Times New Roman" pitchFamily="18" charset="0"/>
              </a:rPr>
            </a:br>
            <a:endParaRPr lang="fr-FR" sz="4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1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7676" y="379277"/>
            <a:ext cx="8187610" cy="623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6032" lvl="1" indent="0" algn="just">
              <a:spcBef>
                <a:spcPct val="20000"/>
              </a:spcBef>
              <a:buNone/>
            </a:pPr>
            <a:endParaRPr lang="fr-FR" sz="2400" b="1" dirty="0">
              <a:latin typeface="Arial" charset="0"/>
            </a:endParaRPr>
          </a:p>
          <a:p>
            <a:pPr marL="256032" lvl="1" indent="0" algn="just">
              <a:spcBef>
                <a:spcPct val="20000"/>
              </a:spcBef>
              <a:buNone/>
            </a:pPr>
            <a:r>
              <a:rPr lang="fr-FR" sz="2400" b="1" dirty="0">
                <a:latin typeface="Arial" charset="0"/>
              </a:rPr>
              <a:t>Association d’un a plusieurs (</a:t>
            </a:r>
            <a:r>
              <a:rPr lang="fr-FR" sz="2400" b="1" dirty="0" err="1">
                <a:latin typeface="Arial" charset="0"/>
              </a:rPr>
              <a:t>1:n</a:t>
            </a:r>
            <a:r>
              <a:rPr lang="fr-FR" sz="2400" b="1" dirty="0">
                <a:latin typeface="Arial" charset="0"/>
              </a:rPr>
              <a:t> ou </a:t>
            </a:r>
            <a:r>
              <a:rPr lang="fr-FR" sz="2400" b="1" dirty="0" err="1">
                <a:latin typeface="Arial" charset="0"/>
              </a:rPr>
              <a:t>n:1</a:t>
            </a:r>
            <a:r>
              <a:rPr lang="fr-FR" sz="2400" b="1" dirty="0">
                <a:latin typeface="Arial" charset="0"/>
              </a:rPr>
              <a:t>)</a:t>
            </a: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800" dirty="0">
                <a:latin typeface="Arial" charset="0"/>
              </a:rPr>
              <a:t>Dans les classes d’associations d’un a plusieurs on aura toujours une cardinalité max </a:t>
            </a:r>
            <a:r>
              <a:rPr lang="fr-FR" sz="1800" b="1" dirty="0">
                <a:latin typeface="Arial" charset="0"/>
              </a:rPr>
              <a:t>1 </a:t>
            </a:r>
            <a:r>
              <a:rPr lang="fr-FR" sz="1800" dirty="0">
                <a:latin typeface="Arial" charset="0"/>
              </a:rPr>
              <a:t>d’un côté et </a:t>
            </a:r>
            <a:r>
              <a:rPr lang="fr-FR" sz="1800" b="1" dirty="0">
                <a:latin typeface="Arial" charset="0"/>
              </a:rPr>
              <a:t>n </a:t>
            </a:r>
            <a:r>
              <a:rPr lang="fr-FR" sz="1800" dirty="0">
                <a:latin typeface="Arial" charset="0"/>
              </a:rPr>
              <a:t>de l’autre (peu importe l’ordre, droite ou gauche). </a:t>
            </a: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Arial" charset="0"/>
              </a:rPr>
              <a:t>Transformation : </a:t>
            </a:r>
            <a:r>
              <a:rPr lang="fr-FR" sz="1800" dirty="0">
                <a:latin typeface="Arial" charset="0"/>
              </a:rPr>
              <a:t>La clé primaire du coté max. </a:t>
            </a:r>
            <a:r>
              <a:rPr lang="fr-FR" sz="1800" b="1" dirty="0">
                <a:latin typeface="Arial" charset="0"/>
              </a:rPr>
              <a:t>n</a:t>
            </a:r>
            <a:r>
              <a:rPr lang="fr-FR" sz="1800" dirty="0">
                <a:latin typeface="Arial" charset="0"/>
              </a:rPr>
              <a:t> est rajoutée à la table du coté max. </a:t>
            </a:r>
            <a:r>
              <a:rPr lang="fr-FR" sz="1800" b="1" dirty="0">
                <a:latin typeface="Arial" charset="0"/>
              </a:rPr>
              <a:t>1</a:t>
            </a:r>
            <a:r>
              <a:rPr lang="fr-FR" sz="1800" dirty="0">
                <a:latin typeface="Arial" charset="0"/>
              </a:rPr>
              <a:t>, où elle sera clé étrangère</a:t>
            </a: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47676" y="385251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507" y="555312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57579" y="274638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 charset="0"/>
              </a:rPr>
              <a:t>3.2. Transformer les Classes d’Association (I)</a:t>
            </a:r>
            <a:r>
              <a:rPr lang="fr-FR" sz="3600" dirty="0">
                <a:solidFill>
                  <a:schemeClr val="accent2"/>
                </a:solidFill>
                <a:latin typeface="Arial" charset="0"/>
              </a:rPr>
              <a:t> 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4" y="5147201"/>
            <a:ext cx="55245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14" y="3614392"/>
            <a:ext cx="628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4" y="878926"/>
            <a:ext cx="7964424" cy="4260787"/>
          </a:xfrm>
        </p:spPr>
        <p:txBody>
          <a:bodyPr/>
          <a:lstStyle/>
          <a:p>
            <a:pPr marL="0" lvl="1" indent="0" algn="just">
              <a:spcBef>
                <a:spcPct val="20000"/>
              </a:spcBef>
              <a:buSzPct val="68000"/>
              <a:buNone/>
            </a:pPr>
            <a:r>
              <a:rPr lang="fr-FR" sz="2400" b="1" dirty="0">
                <a:latin typeface="Arial" charset="0"/>
              </a:rPr>
              <a:t>Association de plusieurs a plusieurs (</a:t>
            </a:r>
            <a:r>
              <a:rPr lang="fr-FR" sz="2400" b="1" dirty="0" err="1">
                <a:latin typeface="Arial" charset="0"/>
              </a:rPr>
              <a:t>n:n</a:t>
            </a:r>
            <a:r>
              <a:rPr lang="fr-FR" sz="2400" b="1">
                <a:latin typeface="Arial" charset="0"/>
              </a:rPr>
              <a:t>)</a:t>
            </a:r>
            <a:endParaRPr lang="fr-FR" sz="2400" b="1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1800" b="1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800" dirty="0">
                <a:latin typeface="Arial" charset="0"/>
                <a:cs typeface="Times New Roman" pitchFamily="18" charset="0"/>
              </a:rPr>
              <a:t>Création d'une nouvelle table dont </a:t>
            </a:r>
            <a:r>
              <a:rPr lang="fr-FR" sz="1800" b="1" dirty="0">
                <a:latin typeface="Arial" charset="0"/>
                <a:cs typeface="Times New Roman" pitchFamily="18" charset="0"/>
              </a:rPr>
              <a:t>la clé primaire est :</a:t>
            </a:r>
          </a:p>
          <a:p>
            <a:pPr marL="342900" indent="-342900" algn="just">
              <a:spcBef>
                <a:spcPct val="20000"/>
              </a:spcBef>
              <a:buAutoNum type="alphaLcParenR"/>
            </a:pPr>
            <a:r>
              <a:rPr lang="fr-FR" sz="1800" b="1" dirty="0">
                <a:latin typeface="Arial" charset="0"/>
                <a:cs typeface="Times New Roman" pitchFamily="18" charset="0"/>
              </a:rPr>
              <a:t>Une nouvelle propriété </a:t>
            </a:r>
            <a:r>
              <a:rPr lang="fr-FR" sz="1800" dirty="0">
                <a:latin typeface="Arial" charset="0"/>
                <a:cs typeface="Times New Roman" pitchFamily="18" charset="0"/>
              </a:rPr>
              <a:t>(le choix dans ce cours)</a:t>
            </a:r>
          </a:p>
          <a:p>
            <a:pPr marL="342900" indent="-342900" algn="just">
              <a:spcBef>
                <a:spcPct val="20000"/>
              </a:spcBef>
              <a:buAutoNum type="alphaLcParenR"/>
            </a:pPr>
            <a:r>
              <a:rPr lang="fr-FR" sz="1800" b="1" dirty="0">
                <a:latin typeface="Arial" charset="0"/>
                <a:cs typeface="Times New Roman" pitchFamily="18" charset="0"/>
              </a:rPr>
              <a:t>L’ensemble des clés primaires des deux tables</a:t>
            </a:r>
            <a:endParaRPr lang="fr-FR" sz="1800" dirty="0">
              <a:latin typeface="Arial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800" dirty="0">
                <a:latin typeface="Arial" charset="0"/>
                <a:cs typeface="Times New Roman" pitchFamily="18" charset="0"/>
              </a:rPr>
              <a:t>Les éventuelles propriétés de l'association deviennent les attributs de cette table.</a:t>
            </a:r>
          </a:p>
          <a:p>
            <a:pPr marL="109728" indent="0">
              <a:buNone/>
            </a:pPr>
            <a:endParaRPr lang="fr-BE" sz="2000" dirty="0"/>
          </a:p>
          <a:p>
            <a:pPr marL="109728" indent="0">
              <a:buNone/>
            </a:pPr>
            <a:endParaRPr lang="fr-BE" sz="20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1194" y="218364"/>
            <a:ext cx="8551981" cy="61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fr-FR" sz="2800" b="1" dirty="0">
                <a:latin typeface="Arial" charset="0"/>
              </a:rPr>
              <a:t>	</a:t>
            </a:r>
            <a:endParaRPr lang="fr-FR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05979" y="332551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 charset="0"/>
              </a:rPr>
              <a:t>3.2. Transformer les Classes d’Association (II)</a:t>
            </a:r>
            <a:r>
              <a:rPr lang="fr-FR" sz="3600" dirty="0">
                <a:solidFill>
                  <a:schemeClr val="accent2"/>
                </a:solidFill>
                <a:latin typeface="Arial" charset="0"/>
              </a:rPr>
              <a:t> 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2" name="TextBox 31"/>
          <p:cNvSpPr txBox="1"/>
          <p:nvPr/>
        </p:nvSpPr>
        <p:spPr>
          <a:xfrm>
            <a:off x="447676" y="385251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507" y="555312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97" y="4932461"/>
            <a:ext cx="69532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90" y="3210768"/>
            <a:ext cx="695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73936" y="556041"/>
            <a:ext cx="8273336" cy="626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256032" lvl="1" indent="0" algn="just">
              <a:spcBef>
                <a:spcPct val="20000"/>
              </a:spcBef>
              <a:buNone/>
            </a:pPr>
            <a:endParaRPr lang="fr-FR" sz="2400" b="1" dirty="0">
              <a:latin typeface="Arial" charset="0"/>
            </a:endParaRPr>
          </a:p>
          <a:p>
            <a:pPr marL="256032" lvl="1" indent="0" algn="just">
              <a:spcBef>
                <a:spcPct val="20000"/>
              </a:spcBef>
              <a:buNone/>
            </a:pPr>
            <a:r>
              <a:rPr lang="fr-FR" sz="2000" b="1" dirty="0">
                <a:latin typeface="Arial" charset="0"/>
              </a:rPr>
              <a:t>Association d’un a un</a:t>
            </a: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dirty="0">
                <a:latin typeface="Arial" charset="0"/>
              </a:rPr>
              <a:t>Dans les classes d’associations d’un a un on aura toujours une cardinalité max </a:t>
            </a:r>
            <a:r>
              <a:rPr lang="fr-FR" sz="1600" b="1" dirty="0">
                <a:latin typeface="Arial" charset="0"/>
              </a:rPr>
              <a:t>1 </a:t>
            </a:r>
            <a:r>
              <a:rPr lang="fr-FR" sz="1600" dirty="0">
                <a:latin typeface="Arial" charset="0"/>
              </a:rPr>
              <a:t>des deux côtés</a:t>
            </a: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b="1" dirty="0">
                <a:latin typeface="Arial" charset="0"/>
              </a:rPr>
              <a:t>Transformation : </a:t>
            </a:r>
            <a:r>
              <a:rPr lang="fr-FR" sz="1600" dirty="0">
                <a:latin typeface="Arial" charset="0"/>
              </a:rPr>
              <a:t>On fusionne les tableaux et on crée une seule clé primaire. </a:t>
            </a: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b="1" dirty="0">
                <a:latin typeface="Arial" charset="0"/>
              </a:rPr>
              <a:t>On peut aussi agir de la même manière qu’avec les relations 1-n pour conserver les deux tableaux (une des clés sera rajoutée à l’autre tableau)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4507" y="360949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170" y="494064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64507" y="280720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 charset="0"/>
              </a:rPr>
              <a:t>3.2. Transformer les Classes d’Association (III)</a:t>
            </a:r>
            <a:r>
              <a:rPr lang="fr-FR" sz="3600" dirty="0">
                <a:solidFill>
                  <a:schemeClr val="accent2"/>
                </a:solidFill>
                <a:latin typeface="Arial" charset="0"/>
              </a:rPr>
              <a:t> 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1" y="4124808"/>
            <a:ext cx="2190750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714625"/>
            <a:ext cx="6572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158750"/>
            <a:ext cx="83820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800" b="1" dirty="0">
                <a:latin typeface="Arial" charset="0"/>
              </a:rPr>
              <a:t>	</a:t>
            </a:r>
            <a:endParaRPr lang="fr-FR" sz="16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58750"/>
            <a:ext cx="8461035" cy="669925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fr-FR" sz="2400" b="1" dirty="0">
                <a:latin typeface="Arial" charset="0"/>
              </a:rPr>
              <a:t>Agrégation et composition: passage du MCD au MLD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</a:t>
            </a:r>
            <a:r>
              <a:rPr lang="fr-FR" sz="1600" dirty="0">
                <a:latin typeface="Arial" charset="0"/>
              </a:rPr>
              <a:t>Ex: Departement et </a:t>
            </a:r>
            <a:r>
              <a:rPr lang="fr-FR" sz="1600" dirty="0" err="1">
                <a:latin typeface="Arial" charset="0"/>
              </a:rPr>
              <a:t>Employes</a:t>
            </a:r>
            <a:r>
              <a:rPr lang="fr-FR" sz="1600" dirty="0">
                <a:latin typeface="Arial" charset="0"/>
              </a:rPr>
              <a:t> (agrégation)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		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	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600" b="1" dirty="0">
                <a:latin typeface="Arial" charset="0"/>
              </a:rPr>
              <a:t>Agrégation</a:t>
            </a:r>
            <a:r>
              <a:rPr lang="fr-FR" sz="1600" dirty="0">
                <a:latin typeface="Arial" charset="0"/>
              </a:rPr>
              <a:t>: Les Employes continuent à exister si le Departement est eliminé)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fr-FR" sz="1600" b="1" dirty="0">
                <a:latin typeface="Arial" charset="0"/>
              </a:rPr>
              <a:t>Composition: </a:t>
            </a:r>
            <a:r>
              <a:rPr lang="fr-FR" sz="1600" dirty="0">
                <a:latin typeface="Arial" charset="0"/>
              </a:rPr>
              <a:t>Dans une </a:t>
            </a:r>
            <a:r>
              <a:rPr lang="fr-FR" sz="1600" b="1" dirty="0">
                <a:latin typeface="Arial" charset="0"/>
              </a:rPr>
              <a:t>composition</a:t>
            </a:r>
            <a:r>
              <a:rPr lang="fr-FR" sz="1600" dirty="0">
                <a:latin typeface="Arial" charset="0"/>
              </a:rPr>
              <a:t>,</a:t>
            </a:r>
            <a:r>
              <a:rPr lang="fr-FR" sz="1600" b="1" dirty="0">
                <a:latin typeface="Arial" charset="0"/>
              </a:rPr>
              <a:t> </a:t>
            </a:r>
            <a:r>
              <a:rPr lang="fr-FR" sz="1600" dirty="0">
                <a:latin typeface="Arial" charset="0"/>
              </a:rPr>
              <a:t>on devrait effacer les employés de la table Employé quand on efface son Département</a:t>
            </a: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endParaRPr lang="fr-FR" sz="1200" dirty="0">
              <a:latin typeface="Arial" charset="0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fr-FR" sz="1200" dirty="0">
                <a:latin typeface="Arial" charset="0"/>
              </a:rPr>
              <a:t>* Pour définir la composition au niveau du logiciel on peut créer une règle dans le SGBD: pour chaque enregistrement  élimine de la table principale (Département), tous les enregistrements associés de la table secondaire (Employé) seront éliminés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68700"/>
            <a:ext cx="5137420" cy="124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78533" y="186837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98" y="3041894"/>
            <a:ext cx="52197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5022" y="318059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2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Contrôler la qualité du modèle vis-à-vis:</a:t>
            </a:r>
          </a:p>
          <a:p>
            <a:pPr algn="just" eaLnBrk="1" hangingPunct="1"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 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fondements </a:t>
            </a: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du modèle d’une part (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vérification</a:t>
            </a: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),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la 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redondance de données </a:t>
            </a: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d’autre part (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normalisation</a:t>
            </a: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</a:t>
            </a:r>
          </a:p>
          <a:p>
            <a:pPr marL="109728" indent="0" algn="just" eaLnBrk="1" hangingPunct="1"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Permet de détecter certaines incohérences dans la construction des modèles.  </a:t>
            </a:r>
            <a:endParaRPr lang="fr-FR" sz="24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7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Vérification et Normalisation </a:t>
            </a:r>
            <a:b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381000"/>
            <a:ext cx="8162925" cy="61817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1. Règle Général des Classes Entités</a:t>
            </a: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fr-FR" sz="28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 propriété doit apparaître une seule fois dans un modèle.</a:t>
            </a:r>
          </a:p>
          <a:p>
            <a:pPr algn="just" eaLnBrk="1" hangingPunct="1">
              <a:buFontTx/>
              <a:buNone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Il faut </a:t>
            </a: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éliminer les groupes répétés et la redondance des propriétés</a:t>
            </a: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dans la même classe d’entité (avec des noms différents) ou dans des classe d’entité distinctes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62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679450"/>
            <a:ext cx="77724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</a:pPr>
            <a:endParaRPr lang="fr-FR" sz="36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3600" dirty="0"/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grpSp>
        <p:nvGrpSpPr>
          <p:cNvPr id="25603" name="Group 39"/>
          <p:cNvGrpSpPr>
            <a:grpSpLocks/>
          </p:cNvGrpSpPr>
          <p:nvPr/>
        </p:nvGrpSpPr>
        <p:grpSpPr bwMode="auto">
          <a:xfrm>
            <a:off x="654050" y="877888"/>
            <a:ext cx="7904163" cy="3752850"/>
            <a:chOff x="412" y="553"/>
            <a:chExt cx="4979" cy="2364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412" y="553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412" y="889"/>
              <a:ext cx="10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450" y="560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PRODUIT</a:t>
              </a:r>
            </a:p>
          </p:txBody>
        </p:sp>
        <p:sp>
          <p:nvSpPr>
            <p:cNvPr id="25610" name="Text Box 7"/>
            <p:cNvSpPr txBox="1">
              <a:spLocks noChangeArrowheads="1"/>
            </p:cNvSpPr>
            <p:nvPr/>
          </p:nvSpPr>
          <p:spPr bwMode="auto">
            <a:xfrm>
              <a:off x="488" y="921"/>
              <a:ext cx="4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prix1</a:t>
              </a:r>
            </a:p>
            <a:p>
              <a:pPr eaLnBrk="1" hangingPunct="1"/>
              <a:r>
                <a:rPr lang="fr-FR" sz="1800">
                  <a:latin typeface="Arial" charset="0"/>
                </a:rPr>
                <a:t>prix2</a:t>
              </a:r>
            </a:p>
          </p:txBody>
        </p:sp>
        <p:sp>
          <p:nvSpPr>
            <p:cNvPr id="25611" name="Rectangle 8"/>
            <p:cNvSpPr>
              <a:spLocks noChangeArrowheads="1"/>
            </p:cNvSpPr>
            <p:nvPr/>
          </p:nvSpPr>
          <p:spPr bwMode="auto">
            <a:xfrm>
              <a:off x="1968" y="560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1968" y="896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2006" y="567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PRODUIT</a:t>
              </a:r>
            </a:p>
          </p:txBody>
        </p:sp>
        <p:sp>
          <p:nvSpPr>
            <p:cNvPr id="25614" name="Oval 12"/>
            <p:cNvSpPr>
              <a:spLocks noChangeArrowheads="1"/>
            </p:cNvSpPr>
            <p:nvPr/>
          </p:nvSpPr>
          <p:spPr bwMode="auto">
            <a:xfrm>
              <a:off x="3207" y="834"/>
              <a:ext cx="944" cy="5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5615" name="Line 13"/>
            <p:cNvSpPr>
              <a:spLocks noChangeShapeType="1"/>
            </p:cNvSpPr>
            <p:nvPr/>
          </p:nvSpPr>
          <p:spPr bwMode="auto">
            <a:xfrm>
              <a:off x="2989" y="1092"/>
              <a:ext cx="15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6" name="Rectangle 14"/>
            <p:cNvSpPr>
              <a:spLocks noChangeArrowheads="1"/>
            </p:cNvSpPr>
            <p:nvPr/>
          </p:nvSpPr>
          <p:spPr bwMode="auto">
            <a:xfrm>
              <a:off x="4368" y="556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5"/>
            <p:cNvSpPr>
              <a:spLocks noChangeShapeType="1"/>
            </p:cNvSpPr>
            <p:nvPr/>
          </p:nvSpPr>
          <p:spPr bwMode="auto">
            <a:xfrm>
              <a:off x="4368" y="892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4406" y="563"/>
              <a:ext cx="4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PRIX</a:t>
              </a: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4431" y="943"/>
              <a:ext cx="68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>
                  <a:latin typeface="Arial" charset="0"/>
                </a:rPr>
                <a:t>codePrix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libellé</a:t>
              </a:r>
            </a:p>
            <a:p>
              <a:pPr eaLnBrk="1" hangingPunct="1"/>
              <a:r>
                <a:rPr lang="fr-FR" sz="1800" dirty="0">
                  <a:latin typeface="Arial" charset="0"/>
                </a:rPr>
                <a:t>montant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3404" y="85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coûte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469" y="1890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469" y="2226"/>
              <a:ext cx="10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507" y="1897"/>
              <a:ext cx="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CLIENT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545" y="2258"/>
              <a:ext cx="8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>
                  <a:latin typeface="Arial" charset="0"/>
                </a:rPr>
                <a:t>codeClient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nomClient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1777" y="1897"/>
              <a:ext cx="1218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1777" y="2233"/>
              <a:ext cx="1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815" y="1904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PROSPECT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853" y="2265"/>
              <a:ext cx="10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>
                  <a:latin typeface="Arial" charset="0"/>
                </a:rPr>
                <a:t>codeProspect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nomProspect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5630" name="Rectangle 31"/>
            <p:cNvSpPr>
              <a:spLocks noChangeArrowheads="1"/>
            </p:cNvSpPr>
            <p:nvPr/>
          </p:nvSpPr>
          <p:spPr bwMode="auto">
            <a:xfrm>
              <a:off x="4021" y="1897"/>
              <a:ext cx="1169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31" name="Line 32"/>
            <p:cNvSpPr>
              <a:spLocks noChangeShapeType="1"/>
            </p:cNvSpPr>
            <p:nvPr/>
          </p:nvSpPr>
          <p:spPr bwMode="auto">
            <a:xfrm>
              <a:off x="4021" y="2233"/>
              <a:ext cx="1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32" name="Text Box 33"/>
            <p:cNvSpPr txBox="1">
              <a:spLocks noChangeArrowheads="1"/>
            </p:cNvSpPr>
            <p:nvPr/>
          </p:nvSpPr>
          <p:spPr bwMode="auto">
            <a:xfrm>
              <a:off x="4059" y="1904"/>
              <a:ext cx="8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CONTACT</a:t>
              </a:r>
            </a:p>
          </p:txBody>
        </p:sp>
        <p:sp>
          <p:nvSpPr>
            <p:cNvPr id="25633" name="Text Box 34"/>
            <p:cNvSpPr txBox="1">
              <a:spLocks noChangeArrowheads="1"/>
            </p:cNvSpPr>
            <p:nvPr/>
          </p:nvSpPr>
          <p:spPr bwMode="auto">
            <a:xfrm>
              <a:off x="4097" y="2265"/>
              <a:ext cx="9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>
                  <a:latin typeface="Arial" charset="0"/>
                </a:rPr>
                <a:t>codeContact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nomContact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type (</a:t>
              </a:r>
              <a:r>
                <a:rPr lang="fr-FR" sz="1800" dirty="0" err="1">
                  <a:latin typeface="Arial" charset="0"/>
                </a:rPr>
                <a:t>Cli</a:t>
              </a:r>
              <a:r>
                <a:rPr lang="fr-FR" sz="1800" dirty="0">
                  <a:latin typeface="Arial" charset="0"/>
                </a:rPr>
                <a:t>, Pro)</a:t>
              </a:r>
            </a:p>
          </p:txBody>
        </p:sp>
        <p:sp>
          <p:nvSpPr>
            <p:cNvPr id="25634" name="Text Box 35"/>
            <p:cNvSpPr txBox="1">
              <a:spLocks noChangeArrowheads="1"/>
            </p:cNvSpPr>
            <p:nvPr/>
          </p:nvSpPr>
          <p:spPr bwMode="auto">
            <a:xfrm>
              <a:off x="2991" y="76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1,n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635" name="AutoShape 37"/>
            <p:cNvSpPr>
              <a:spLocks noChangeArrowheads="1"/>
            </p:cNvSpPr>
            <p:nvPr/>
          </p:nvSpPr>
          <p:spPr bwMode="auto">
            <a:xfrm>
              <a:off x="1481" y="934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5636" name="AutoShape 38"/>
            <p:cNvSpPr>
              <a:spLocks noChangeArrowheads="1"/>
            </p:cNvSpPr>
            <p:nvPr/>
          </p:nvSpPr>
          <p:spPr bwMode="auto">
            <a:xfrm>
              <a:off x="3236" y="2241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5605" name="Oval 41"/>
          <p:cNvSpPr>
            <a:spLocks noChangeArrowheads="1"/>
          </p:cNvSpPr>
          <p:nvPr/>
        </p:nvSpPr>
        <p:spPr bwMode="auto">
          <a:xfrm>
            <a:off x="523875" y="1452563"/>
            <a:ext cx="1076325" cy="7254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31825" y="3871913"/>
            <a:ext cx="4141788" cy="390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336801" y="545910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dirty="0"/>
              <a:t>Note: cet exemple pourrait être modélisé en utilisant l’héritage au lieu</a:t>
            </a:r>
          </a:p>
          <a:p>
            <a:r>
              <a:rPr lang="fr-CA" sz="1800" dirty="0"/>
              <a:t>	de l’attribut « Type »</a:t>
            </a:r>
          </a:p>
        </p:txBody>
      </p:sp>
    </p:spTree>
    <p:extLst>
      <p:ext uri="{BB962C8B-B14F-4D97-AF65-F5344CB8AC3E}">
        <p14:creationId xmlns:p14="http://schemas.microsoft.com/office/powerpoint/2010/main" val="419204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589935" y="381000"/>
            <a:ext cx="8240166" cy="6329516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2. </a:t>
            </a:r>
            <a:r>
              <a:rPr lang="en-US" sz="2800" b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D’autres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r</a:t>
            </a: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sur les classes d’entités</a:t>
            </a:r>
            <a:endParaRPr lang="fr-FR" sz="28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l’identifiant</a:t>
            </a:r>
            <a:endParaRPr lang="fr-FR" sz="2400" b="1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	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entités ont un identifiant (pas encore une clé primaire!)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vérification des entités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400" b="1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	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Pour une occurrence d’une entité, chaque propriété ne prend </a:t>
            </a:r>
            <a:r>
              <a:rPr lang="fr-FR" sz="2000" u="sng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qu’une seule valeur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: notre modèle se trouvera alors dans la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1ere forme normale</a:t>
            </a: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Ex: Un employé « est parent » de plusieurs enfants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    			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				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				</a:t>
            </a:r>
            <a:r>
              <a:rPr lang="fr-FR" sz="1600" dirty="0">
                <a:latin typeface="Arial" charset="0"/>
                <a:cs typeface="Times New Roman" pitchFamily="18" charset="0"/>
              </a:rPr>
              <a:t>On ne mettra jamais plusieurs noms d'enfant séparés par virgules dans le champ </a:t>
            </a:r>
            <a:r>
              <a:rPr lang="fr-FR" sz="1600" dirty="0" err="1">
                <a:latin typeface="Arial" charset="0"/>
                <a:cs typeface="Times New Roman" pitchFamily="18" charset="0"/>
              </a:rPr>
              <a:t>PrénomEnf</a:t>
            </a:r>
            <a:r>
              <a:rPr lang="fr-FR" sz="1600" dirty="0">
                <a:latin typeface="Arial" charset="0"/>
                <a:cs typeface="Times New Roman" pitchFamily="18" charset="0"/>
              </a:rPr>
              <a:t>!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    	</a:t>
            </a:r>
            <a:endParaRPr lang="fr-FR" sz="28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938213" y="3920301"/>
            <a:ext cx="1804572" cy="1879600"/>
            <a:chOff x="3744" y="9936"/>
            <a:chExt cx="2555" cy="1728"/>
          </a:xfrm>
        </p:grpSpPr>
        <p:sp>
          <p:nvSpPr>
            <p:cNvPr id="26638" name="Rectangle 6"/>
            <p:cNvSpPr>
              <a:spLocks noChangeArrowheads="1"/>
            </p:cNvSpPr>
            <p:nvPr/>
          </p:nvSpPr>
          <p:spPr bwMode="auto">
            <a:xfrm>
              <a:off x="3744" y="9936"/>
              <a:ext cx="2555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Employé</a:t>
              </a:r>
            </a:p>
            <a:p>
              <a:pPr algn="ctr" eaLnBrk="0" hangingPunct="0">
                <a:lnSpc>
                  <a:spcPct val="50000"/>
                </a:lnSpc>
              </a:pPr>
              <a:endParaRPr lang="fr-FR" sz="1800" u="sng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hangingPunct="0">
                <a:lnSpc>
                  <a:spcPct val="50000"/>
                </a:lnSpc>
              </a:pPr>
              <a:endParaRPr lang="fr-FR" sz="1800" u="sng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>
                <a:lnSpc>
                  <a:spcPct val="50000"/>
                </a:lnSpc>
              </a:pPr>
              <a:r>
                <a:rPr lang="fr-FR" sz="1800" b="1" dirty="0" err="1">
                  <a:solidFill>
                    <a:srgbClr val="000000"/>
                  </a:solidFill>
                  <a:latin typeface="Arial" charset="0"/>
                </a:rPr>
                <a:t>idEmploye</a:t>
              </a:r>
              <a:endParaRPr lang="fr-FR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dirty="0">
                  <a:solidFill>
                    <a:srgbClr val="000000"/>
                  </a:solidFill>
                  <a:latin typeface="Arial" charset="0"/>
                </a:rPr>
                <a:t>Nom</a:t>
              </a:r>
            </a:p>
            <a:p>
              <a:pPr eaLnBrk="0" hangingPunct="0"/>
              <a:r>
                <a:rPr lang="fr-FR" sz="1800" dirty="0">
                  <a:solidFill>
                    <a:srgbClr val="000000"/>
                  </a:solidFill>
                  <a:latin typeface="Arial" charset="0"/>
                </a:rPr>
                <a:t>Prénom</a:t>
              </a:r>
            </a:p>
            <a:p>
              <a:pPr eaLnBrk="0" hangingPunct="0"/>
              <a:r>
                <a:rPr lang="fr-FR" sz="1800" dirty="0" err="1">
                  <a:solidFill>
                    <a:srgbClr val="000000"/>
                  </a:solidFill>
                  <a:latin typeface="Arial" charset="0"/>
                </a:rPr>
                <a:t>PrénomEnfant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6639" name="Line 7"/>
            <p:cNvSpPr>
              <a:spLocks noChangeShapeType="1"/>
            </p:cNvSpPr>
            <p:nvPr/>
          </p:nvSpPr>
          <p:spPr bwMode="auto">
            <a:xfrm>
              <a:off x="3744" y="10368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4079875" y="3964751"/>
            <a:ext cx="1371600" cy="1563750"/>
            <a:chOff x="3744" y="9936"/>
            <a:chExt cx="2160" cy="1961"/>
          </a:xfrm>
        </p:grpSpPr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3744" y="9936"/>
              <a:ext cx="2160" cy="19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Employé</a:t>
              </a:r>
            </a:p>
            <a:p>
              <a:pPr eaLnBrk="0" hangingPunct="0"/>
              <a:endParaRPr lang="fr-FR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b="1" dirty="0" err="1">
                  <a:solidFill>
                    <a:srgbClr val="000000"/>
                  </a:solidFill>
                  <a:latin typeface="Arial" charset="0"/>
                </a:rPr>
                <a:t>idEmploye</a:t>
              </a:r>
              <a:endParaRPr lang="fr-FR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dirty="0">
                  <a:solidFill>
                    <a:srgbClr val="000000"/>
                  </a:solidFill>
                  <a:latin typeface="Arial" charset="0"/>
                </a:rPr>
                <a:t>Nom</a:t>
              </a:r>
            </a:p>
            <a:p>
              <a:pPr eaLnBrk="0" hangingPunct="0"/>
              <a:r>
                <a:rPr lang="fr-FR" sz="1800" dirty="0">
                  <a:solidFill>
                    <a:srgbClr val="000000"/>
                  </a:solidFill>
                  <a:latin typeface="Arial" charset="0"/>
                </a:rPr>
                <a:t>Prénom</a:t>
              </a:r>
            </a:p>
            <a:p>
              <a:pPr algn="ctr" eaLnBrk="0" hangingPunct="0"/>
              <a:endParaRPr lang="fr-FR" sz="1800" dirty="0">
                <a:latin typeface="Arial" charset="0"/>
              </a:endParaRPr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>
              <a:off x="3744" y="10499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26629" name="Group 11"/>
          <p:cNvGrpSpPr>
            <a:grpSpLocks/>
          </p:cNvGrpSpPr>
          <p:nvPr/>
        </p:nvGrpSpPr>
        <p:grpSpPr bwMode="auto">
          <a:xfrm>
            <a:off x="7121644" y="4062413"/>
            <a:ext cx="1417637" cy="1368425"/>
            <a:chOff x="3744" y="9936"/>
            <a:chExt cx="2160" cy="1728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3744" y="9936"/>
              <a:ext cx="2160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Enfant</a:t>
              </a:r>
            </a:p>
            <a:p>
              <a:pPr eaLnBrk="0" hangingPunct="0"/>
              <a:endParaRPr lang="fr-FR" sz="1800" dirty="0">
                <a:solidFill>
                  <a:srgbClr val="000000"/>
                </a:solidFill>
                <a:latin typeface="Arial" charset="0"/>
              </a:endParaRPr>
            </a:p>
            <a:p>
              <a:pPr algn="just" eaLnBrk="0" hangingPunct="0"/>
              <a:r>
                <a:rPr lang="fr-FR" sz="1800" dirty="0" err="1">
                  <a:solidFill>
                    <a:srgbClr val="000000"/>
                  </a:solidFill>
                  <a:latin typeface="Arial" charset="0"/>
                </a:rPr>
                <a:t>PrénomEnf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3744" y="10591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5451475" y="4847401"/>
            <a:ext cx="167016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26631" name="AutoShape 15"/>
          <p:cNvSpPr>
            <a:spLocks noChangeArrowheads="1"/>
          </p:cNvSpPr>
          <p:nvPr/>
        </p:nvSpPr>
        <p:spPr bwMode="auto">
          <a:xfrm>
            <a:off x="2814638" y="4653726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6632" name="Oval 4"/>
          <p:cNvSpPr>
            <a:spLocks noChangeArrowheads="1"/>
          </p:cNvSpPr>
          <p:nvPr/>
        </p:nvSpPr>
        <p:spPr bwMode="auto">
          <a:xfrm>
            <a:off x="5732061" y="4581203"/>
            <a:ext cx="1201002" cy="550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fr-B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3" name="Oval 19"/>
          <p:cNvSpPr>
            <a:spLocks noChangeArrowheads="1"/>
          </p:cNvSpPr>
          <p:nvPr/>
        </p:nvSpPr>
        <p:spPr bwMode="auto">
          <a:xfrm>
            <a:off x="698499" y="5187127"/>
            <a:ext cx="2440485" cy="34136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745710" y="468959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64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54842" y="260350"/>
            <a:ext cx="8347833" cy="63944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normalisation sur les entités</a:t>
            </a:r>
          </a:p>
          <a:p>
            <a:pPr algn="just" eaLnBrk="1" hangingPunct="1">
              <a:buFontTx/>
              <a:buNone/>
            </a:pP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</a:p>
          <a:p>
            <a:pPr algn="just" eaLnBrk="1" hangingPunct="1"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a)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propriétés de l’entité dépendent fonctionnellement de l’identifiant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et uniquement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l’identifiant: le modèle se trouve dans la 2</a:t>
            </a:r>
            <a:r>
              <a:rPr lang="fr-FR" sz="2000" b="1" baseline="30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ème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forme normale</a:t>
            </a: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>
                <a:latin typeface="Arial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>
                <a:latin typeface="Arial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>
                <a:latin typeface="Arial" charset="0"/>
              </a:rPr>
              <a:t>	Solution: on décompose l'entité en deux autres entités qui respectent la règle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747711" y="2788904"/>
            <a:ext cx="7902575" cy="2754313"/>
            <a:chOff x="528" y="2388"/>
            <a:chExt cx="4978" cy="1735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562" y="2407"/>
              <a:ext cx="1083" cy="1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571" y="2618"/>
              <a:ext cx="10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185" y="2415"/>
              <a:ext cx="1021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4063" y="2439"/>
              <a:ext cx="1145" cy="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2000">
                  <a:latin typeface="Arial" charset="0"/>
                </a:rPr>
                <a:t>Propriétaire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2205" y="2639"/>
              <a:ext cx="98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063" y="2687"/>
              <a:ext cx="11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98" y="2940"/>
              <a:ext cx="8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3367" y="2760"/>
              <a:ext cx="466" cy="3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1742" y="2760"/>
              <a:ext cx="389" cy="338"/>
            </a:xfrm>
            <a:prstGeom prst="rightArrow">
              <a:avLst>
                <a:gd name="adj1" fmla="val 50000"/>
                <a:gd name="adj2" fmla="val 28772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80" y="2388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Voiture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601" y="2640"/>
              <a:ext cx="868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>
                  <a:latin typeface="Arial" charset="0"/>
                </a:rPr>
                <a:t>NumImmat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Type</a:t>
              </a: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IdNational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Nom</a:t>
              </a:r>
            </a:p>
            <a:p>
              <a:pPr eaLnBrk="1" hangingPunct="1"/>
              <a:r>
                <a:rPr lang="fr-FR" sz="1800" dirty="0">
                  <a:latin typeface="Arial" charset="0"/>
                </a:rPr>
                <a:t>Adresse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279" y="2388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Voiture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156" y="2684"/>
              <a:ext cx="11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 b="1" dirty="0" err="1">
                  <a:latin typeface="Arial" charset="0"/>
                </a:rPr>
                <a:t>NumImmat</a:t>
              </a:r>
              <a:endParaRPr lang="fr-FR" sz="1800" b="1" dirty="0">
                <a:latin typeface="Arial" charset="0"/>
              </a:endParaRPr>
            </a:p>
            <a:p>
              <a:pPr>
                <a:spcBef>
                  <a:spcPct val="20000"/>
                </a:spcBef>
              </a:pPr>
              <a:r>
                <a:rPr lang="fr-FR" sz="1800" dirty="0">
                  <a:latin typeface="Arial" charset="0"/>
                </a:rPr>
                <a:t>Type</a:t>
              </a: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099" y="2704"/>
              <a:ext cx="85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800" b="1" dirty="0" err="1">
                  <a:latin typeface="Arial" charset="0"/>
                </a:rPr>
                <a:t>IdNational</a:t>
              </a:r>
              <a:endParaRPr lang="fr-FR" sz="1800" b="1" dirty="0">
                <a:latin typeface="Arial" charset="0"/>
              </a:endParaRPr>
            </a:p>
            <a:p>
              <a:r>
                <a:rPr lang="fr-FR" sz="1800" dirty="0">
                  <a:latin typeface="Arial" charset="0"/>
                </a:rPr>
                <a:t>Nom</a:t>
              </a:r>
            </a:p>
            <a:p>
              <a:r>
                <a:rPr lang="fr-FR" sz="1800" dirty="0">
                  <a:latin typeface="Arial" charset="0"/>
                </a:rPr>
                <a:t>Adresse</a:t>
              </a: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528" y="3716"/>
              <a:ext cx="49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159000" algn="l"/>
                  <a:tab pos="4127500" algn="l"/>
                </a:tabLst>
              </a:pPr>
              <a:endPara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  <a:p>
              <a:pPr>
                <a:tabLst>
                  <a:tab pos="2159000" algn="l"/>
                  <a:tab pos="4127500" algn="l"/>
                </a:tabLst>
              </a:pPr>
              <a:r>
                <a:rPr lang="fr-FR" sz="1800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Ici, Nom et Adresse dépendent de </a:t>
              </a:r>
              <a:r>
                <a:rPr lang="fr-FR" sz="1800" i="1" dirty="0" err="1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IdNational</a:t>
              </a:r>
              <a:r>
                <a:rPr lang="fr-FR" sz="1800" i="1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fr-FR" sz="1800" dirty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et pas de l’identifiant</a:t>
              </a:r>
              <a:endParaRPr lang="fr-FR" sz="2000" dirty="0">
                <a:latin typeface="Arial" charset="0"/>
              </a:endParaRPr>
            </a:p>
          </p:txBody>
        </p:sp>
      </p:grpSp>
      <p:sp>
        <p:nvSpPr>
          <p:cNvPr id="27653" name="Oval 32"/>
          <p:cNvSpPr>
            <a:spLocks noChangeArrowheads="1"/>
          </p:cNvSpPr>
          <p:nvPr/>
        </p:nvSpPr>
        <p:spPr bwMode="auto">
          <a:xfrm>
            <a:off x="623979" y="3982587"/>
            <a:ext cx="1414084" cy="75420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9667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64275" y="390525"/>
            <a:ext cx="7693924" cy="5873797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fr-FR" sz="1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b)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propriétés de l’entité ne peuvent pas être déterminées par une partie de l’identifiant: le modèle se trouve dans la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</a:t>
            </a:r>
            <a:r>
              <a:rPr lang="fr-FR" sz="2000" b="1" baseline="30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ème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forme normale </a:t>
            </a:r>
          </a:p>
          <a:p>
            <a:pPr algn="just">
              <a:lnSpc>
                <a:spcPct val="130000"/>
              </a:lnSpc>
              <a:buNone/>
            </a:pPr>
            <a:endParaRPr lang="fr-FR" sz="1800" b="1" dirty="0">
              <a:latin typeface="Arial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/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  <a:r>
              <a:rPr lang="fr-FR" sz="1600" b="1" i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numCom</a:t>
            </a:r>
            <a:r>
              <a:rPr lang="fr-FR" sz="1600" b="1" i="1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1600" b="1" i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dateCom</a:t>
            </a:r>
            <a:r>
              <a:rPr lang="fr-FR" sz="18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contredit la règle car </a:t>
            </a:r>
            <a:r>
              <a:rPr lang="fr-FR" sz="1600" b="1" i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numComm</a:t>
            </a:r>
            <a:r>
              <a:rPr lang="fr-FR" sz="1600" b="1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1800" dirty="0">
                <a:latin typeface="Arial" charset="0"/>
              </a:rPr>
              <a:t>est uniquement une partie de l’identifiant (pas l'identifiant dans sa totalité) et il détermine par lui </a:t>
            </a:r>
            <a:r>
              <a:rPr lang="fr-FR" sz="1800" dirty="0" err="1">
                <a:latin typeface="Arial" charset="0"/>
              </a:rPr>
              <a:t>méme</a:t>
            </a:r>
            <a:r>
              <a:rPr lang="fr-FR" sz="1800" dirty="0">
                <a:latin typeface="Arial" charset="0"/>
              </a:rPr>
              <a:t> les </a:t>
            </a:r>
            <a:r>
              <a:rPr lang="fr-FR" sz="1800" dirty="0" err="1">
                <a:latin typeface="Arial" charset="0"/>
              </a:rPr>
              <a:t>proprietés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dirty="0" err="1">
                <a:latin typeface="Arial" charset="0"/>
              </a:rPr>
              <a:t>dateCom</a:t>
            </a:r>
            <a:endParaRPr lang="fr-FR" sz="1800" dirty="0">
              <a:latin typeface="Arial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fr-FR" sz="1600" dirty="0">
                <a:latin typeface="Arial" charset="0"/>
              </a:rPr>
              <a:t>	Solution: On décompose l’entité Commande en deux entités. Ces règles correspondent aux 2FN et 3FN du modèle relationnel (dépendance pleine et directe des clés).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>
              <a:lnSpc>
                <a:spcPct val="130000"/>
              </a:lnSpc>
              <a:buNone/>
            </a:pPr>
            <a:endParaRPr lang="fr-FR" sz="1800" dirty="0">
              <a:latin typeface="Arial" charset="0"/>
            </a:endParaRPr>
          </a:p>
        </p:txBody>
      </p:sp>
      <p:grpSp>
        <p:nvGrpSpPr>
          <p:cNvPr id="28675" name="Group 52"/>
          <p:cNvGrpSpPr>
            <a:grpSpLocks/>
          </p:cNvGrpSpPr>
          <p:nvPr/>
        </p:nvGrpSpPr>
        <p:grpSpPr bwMode="auto">
          <a:xfrm>
            <a:off x="1194510" y="1978279"/>
            <a:ext cx="6500504" cy="1990726"/>
            <a:chOff x="660" y="849"/>
            <a:chExt cx="4592" cy="1379"/>
          </a:xfrm>
        </p:grpSpPr>
        <p:sp>
          <p:nvSpPr>
            <p:cNvPr id="28677" name="Rectangle 34"/>
            <p:cNvSpPr>
              <a:spLocks noChangeArrowheads="1"/>
            </p:cNvSpPr>
            <p:nvPr/>
          </p:nvSpPr>
          <p:spPr bwMode="auto">
            <a:xfrm>
              <a:off x="668" y="859"/>
              <a:ext cx="989" cy="1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28678" name="Line 35"/>
            <p:cNvSpPr>
              <a:spLocks noChangeShapeType="1"/>
            </p:cNvSpPr>
            <p:nvPr/>
          </p:nvSpPr>
          <p:spPr bwMode="auto">
            <a:xfrm>
              <a:off x="668" y="1140"/>
              <a:ext cx="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79" name="Text Box 36"/>
            <p:cNvSpPr txBox="1">
              <a:spLocks noChangeArrowheads="1"/>
            </p:cNvSpPr>
            <p:nvPr/>
          </p:nvSpPr>
          <p:spPr bwMode="auto">
            <a:xfrm>
              <a:off x="660" y="849"/>
              <a:ext cx="97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Commande</a:t>
              </a:r>
            </a:p>
          </p:txBody>
        </p:sp>
        <p:sp>
          <p:nvSpPr>
            <p:cNvPr id="28680" name="Text Box 38"/>
            <p:cNvSpPr txBox="1">
              <a:spLocks noChangeArrowheads="1"/>
            </p:cNvSpPr>
            <p:nvPr/>
          </p:nvSpPr>
          <p:spPr bwMode="auto">
            <a:xfrm>
              <a:off x="665" y="1198"/>
              <a:ext cx="964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b="1" dirty="0" err="1">
                  <a:latin typeface="Arial" charset="0"/>
                </a:rPr>
                <a:t>numComm</a:t>
              </a:r>
              <a:endParaRPr lang="fr-FR" sz="1600" b="1" dirty="0">
                <a:latin typeface="Arial" charset="0"/>
              </a:endParaRPr>
            </a:p>
            <a:p>
              <a:pPr eaLnBrk="1" hangingPunct="1"/>
              <a:r>
                <a:rPr lang="fr-FR" sz="1600" b="1" dirty="0" err="1">
                  <a:latin typeface="Arial" charset="0"/>
                </a:rPr>
                <a:t>numProduit</a:t>
              </a:r>
              <a:endParaRPr lang="fr-FR" sz="1600" b="1" dirty="0">
                <a:latin typeface="Arial" charset="0"/>
              </a:endParaRPr>
            </a:p>
            <a:p>
              <a:pPr eaLnBrk="1" hangingPunct="1"/>
              <a:r>
                <a:rPr lang="fr-FR" sz="1600" dirty="0" err="1">
                  <a:latin typeface="Arial" charset="0"/>
                </a:rPr>
                <a:t>quantite</a:t>
              </a:r>
              <a:endParaRPr lang="fr-FR" sz="1600" dirty="0">
                <a:latin typeface="Arial" charset="0"/>
              </a:endParaRPr>
            </a:p>
            <a:p>
              <a:pPr eaLnBrk="1" hangingPunct="1"/>
              <a:r>
                <a:rPr lang="fr-FR" sz="1600" dirty="0" err="1">
                  <a:latin typeface="Arial" charset="0"/>
                </a:rPr>
                <a:t>dateCom</a:t>
              </a:r>
              <a:endParaRPr lang="fr-FR" sz="1600" dirty="0">
                <a:latin typeface="Arial" charset="0"/>
              </a:endParaRPr>
            </a:p>
            <a:p>
              <a:pPr eaLnBrk="1" hangingPunct="1"/>
              <a:r>
                <a:rPr lang="fr-FR" sz="1600" dirty="0" err="1">
                  <a:latin typeface="Arial" charset="0"/>
                </a:rPr>
                <a:t>nomProduit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81" name="AutoShape 39"/>
            <p:cNvSpPr>
              <a:spLocks noChangeArrowheads="1"/>
            </p:cNvSpPr>
            <p:nvPr/>
          </p:nvSpPr>
          <p:spPr bwMode="auto">
            <a:xfrm>
              <a:off x="1770" y="1524"/>
              <a:ext cx="389" cy="345"/>
            </a:xfrm>
            <a:prstGeom prst="rightArrow">
              <a:avLst>
                <a:gd name="adj1" fmla="val 50000"/>
                <a:gd name="adj2" fmla="val 28188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28682" name="Rectangle 40"/>
            <p:cNvSpPr>
              <a:spLocks noChangeArrowheads="1"/>
            </p:cNvSpPr>
            <p:nvPr/>
          </p:nvSpPr>
          <p:spPr bwMode="auto">
            <a:xfrm>
              <a:off x="2369" y="1197"/>
              <a:ext cx="961" cy="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3" name="Rectangle 41"/>
            <p:cNvSpPr>
              <a:spLocks noChangeArrowheads="1"/>
            </p:cNvSpPr>
            <p:nvPr/>
          </p:nvSpPr>
          <p:spPr bwMode="auto">
            <a:xfrm>
              <a:off x="4189" y="1222"/>
              <a:ext cx="1063" cy="9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 dirty="0">
                  <a:latin typeface="Arial" charset="0"/>
                </a:rPr>
                <a:t>Produits</a:t>
              </a:r>
            </a:p>
          </p:txBody>
        </p:sp>
        <p:sp>
          <p:nvSpPr>
            <p:cNvPr id="28684" name="Line 42"/>
            <p:cNvSpPr>
              <a:spLocks noChangeShapeType="1"/>
            </p:cNvSpPr>
            <p:nvPr/>
          </p:nvSpPr>
          <p:spPr bwMode="auto">
            <a:xfrm>
              <a:off x="2369" y="1426"/>
              <a:ext cx="97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5" name="Line 43"/>
            <p:cNvSpPr>
              <a:spLocks noChangeShapeType="1"/>
            </p:cNvSpPr>
            <p:nvPr/>
          </p:nvSpPr>
          <p:spPr bwMode="auto">
            <a:xfrm flipV="1">
              <a:off x="4178" y="1510"/>
              <a:ext cx="1062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6" name="Line 44"/>
            <p:cNvSpPr>
              <a:spLocks noChangeShapeType="1"/>
            </p:cNvSpPr>
            <p:nvPr/>
          </p:nvSpPr>
          <p:spPr bwMode="auto">
            <a:xfrm>
              <a:off x="3333" y="1733"/>
              <a:ext cx="8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7" name="Oval 45"/>
            <p:cNvSpPr>
              <a:spLocks noChangeArrowheads="1"/>
            </p:cNvSpPr>
            <p:nvPr/>
          </p:nvSpPr>
          <p:spPr bwMode="auto">
            <a:xfrm>
              <a:off x="3491" y="1544"/>
              <a:ext cx="467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8" name="Text Box 46"/>
            <p:cNvSpPr txBox="1">
              <a:spLocks noChangeArrowheads="1"/>
            </p:cNvSpPr>
            <p:nvPr/>
          </p:nvSpPr>
          <p:spPr bwMode="auto">
            <a:xfrm>
              <a:off x="2371" y="1190"/>
              <a:ext cx="97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Commande</a:t>
              </a:r>
            </a:p>
          </p:txBody>
        </p:sp>
        <p:sp>
          <p:nvSpPr>
            <p:cNvPr id="28689" name="Rectangle 47"/>
            <p:cNvSpPr>
              <a:spLocks noChangeArrowheads="1"/>
            </p:cNvSpPr>
            <p:nvPr/>
          </p:nvSpPr>
          <p:spPr bwMode="auto">
            <a:xfrm>
              <a:off x="2333" y="1482"/>
              <a:ext cx="95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600" b="1" dirty="0" err="1">
                  <a:latin typeface="Arial" charset="0"/>
                </a:rPr>
                <a:t>numCom</a:t>
              </a:r>
              <a:endParaRPr lang="fr-FR" sz="1600" b="1" dirty="0">
                <a:latin typeface="Arial" charset="0"/>
              </a:endParaRPr>
            </a:p>
            <a:p>
              <a:r>
                <a:rPr lang="fr-FR" sz="1600" dirty="0" err="1">
                  <a:latin typeface="Arial" charset="0"/>
                </a:rPr>
                <a:t>dateCom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90" name="Rectangle 48"/>
            <p:cNvSpPr>
              <a:spLocks noChangeArrowheads="1"/>
            </p:cNvSpPr>
            <p:nvPr/>
          </p:nvSpPr>
          <p:spPr bwMode="auto">
            <a:xfrm>
              <a:off x="4225" y="1557"/>
              <a:ext cx="10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600" b="1" dirty="0" err="1">
                  <a:latin typeface="Arial" charset="0"/>
                </a:rPr>
                <a:t>numProd</a:t>
              </a:r>
              <a:endParaRPr lang="fr-FR" sz="1600" b="1" dirty="0">
                <a:latin typeface="Arial" charset="0"/>
              </a:endParaRPr>
            </a:p>
            <a:p>
              <a:r>
                <a:rPr lang="fr-FR" sz="1600" dirty="0" err="1">
                  <a:latin typeface="Arial" charset="0"/>
                </a:rPr>
                <a:t>nomProduit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91" name="Text Box 49"/>
            <p:cNvSpPr txBox="1">
              <a:spLocks noChangeArrowheads="1"/>
            </p:cNvSpPr>
            <p:nvPr/>
          </p:nvSpPr>
          <p:spPr bwMode="auto">
            <a:xfrm>
              <a:off x="3365" y="1812"/>
              <a:ext cx="77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      1,n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82137" y="1541779"/>
            <a:ext cx="8332556" cy="4981851"/>
          </a:xfrm>
        </p:spPr>
        <p:txBody>
          <a:bodyPr>
            <a:normAutofit/>
          </a:bodyPr>
          <a:lstStyle/>
          <a:p>
            <a:pPr marL="256032" lvl="1" indent="0">
              <a:lnSpc>
                <a:spcPct val="9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2.1. Définir les Clases d’Entités</a:t>
            </a:r>
          </a:p>
          <a:p>
            <a:pPr marL="256032" lvl="1" indent="0">
              <a:lnSpc>
                <a:spcPct val="9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2.2. Définir les Classe d’Association</a:t>
            </a:r>
          </a:p>
          <a:p>
            <a:pPr marL="256032" lvl="1" indent="0">
              <a:lnSpc>
                <a:spcPct val="9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2.3. Définir les Cardinalités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Arial"/>
                <a:cs typeface="Times New Roman"/>
              </a:rPr>
              <a:t>2. Création du MCD </a:t>
            </a:r>
            <a:endParaRPr lang="fr-BE" sz="3200" dirty="0">
              <a:solidFill>
                <a:schemeClr val="accent2"/>
              </a:solidFill>
              <a:latin typeface="Arial"/>
              <a:cs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1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518616" y="132734"/>
            <a:ext cx="8077698" cy="6725265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Tx/>
              <a:buNone/>
            </a:pPr>
            <a:endParaRPr lang="en-US" sz="28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4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3.</a:t>
            </a:r>
            <a:r>
              <a:rPr lang="en-US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4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sur les associations</a:t>
            </a: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vérification des associations</a:t>
            </a:r>
          </a:p>
          <a:p>
            <a:pPr marL="0" indent="0" algn="just" eaLnBrk="1" hangingPunct="1"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Pour chaque lien d'association, chaque propriété ne prend qu’une seule valeur (ex: pas plusieurs dates </a:t>
            </a:r>
            <a:r>
              <a:rPr lang="fr-FR" sz="23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dans l’association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</a:t>
            </a:r>
          </a:p>
          <a:p>
            <a:pPr marL="0" indent="0" algn="just" eaLnBrk="1" hangingPunct="1"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normalisation sur les propriétés des associations</a:t>
            </a:r>
          </a:p>
          <a:p>
            <a:pPr marL="0" indent="0" algn="just" eaLnBrk="1" hangingPunct="1"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propriétés de l’association doivent dépendre des identifiants des entités qui se trouvent dans les extrêmes de l’association, et uniquement d’eux.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endParaRPr lang="fr-FR" sz="23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Ex: Si on remarque que dans l'association "autorisée" la </a:t>
            </a:r>
            <a:r>
              <a:rPr lang="fr-FR" sz="2300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datePermis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dépend uniquement de l'entité Personne et pas de Voiture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on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déplacera cet attribut vers Personne et on l’enlèvera de l’association.</a:t>
            </a:r>
          </a:p>
          <a:p>
            <a:pPr eaLnBrk="1" hangingPunct="1">
              <a:buFontTx/>
              <a:buNone/>
            </a:pPr>
            <a:endParaRPr lang="fr-FR" sz="2000" dirty="0"/>
          </a:p>
        </p:txBody>
      </p:sp>
      <p:grpSp>
        <p:nvGrpSpPr>
          <p:cNvPr id="29699" name="Group 19"/>
          <p:cNvGrpSpPr>
            <a:grpSpLocks/>
          </p:cNvGrpSpPr>
          <p:nvPr/>
        </p:nvGrpSpPr>
        <p:grpSpPr bwMode="auto">
          <a:xfrm>
            <a:off x="1123822" y="928048"/>
            <a:ext cx="6469063" cy="1721328"/>
            <a:chOff x="759" y="2748"/>
            <a:chExt cx="4152" cy="868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759" y="2781"/>
              <a:ext cx="1040" cy="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3935" y="2781"/>
              <a:ext cx="976" cy="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759" y="3075"/>
              <a:ext cx="1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3947" y="3075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06" name="Text Box 8"/>
            <p:cNvSpPr txBox="1">
              <a:spLocks noChangeArrowheads="1"/>
            </p:cNvSpPr>
            <p:nvPr/>
          </p:nvSpPr>
          <p:spPr bwMode="auto">
            <a:xfrm>
              <a:off x="789" y="2798"/>
              <a:ext cx="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Voiture</a:t>
              </a:r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3952" y="2796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Personne</a:t>
              </a: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789" y="3145"/>
              <a:ext cx="84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>
                  <a:latin typeface="Arial" charset="0"/>
                </a:rPr>
                <a:t>NumImmat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3939" y="3119"/>
              <a:ext cx="87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>
                  <a:latin typeface="Arial" charset="0"/>
                </a:rPr>
                <a:t>IdPersonne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2091" y="2748"/>
              <a:ext cx="1327" cy="8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1816" y="3079"/>
              <a:ext cx="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12" name="Text Box 14"/>
            <p:cNvSpPr txBox="1">
              <a:spLocks noChangeArrowheads="1"/>
            </p:cNvSpPr>
            <p:nvPr/>
          </p:nvSpPr>
          <p:spPr bwMode="auto">
            <a:xfrm>
              <a:off x="2360" y="2812"/>
              <a:ext cx="60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   louée</a:t>
              </a: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246" y="2843"/>
              <a:ext cx="1040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fr-FR" sz="1800" dirty="0">
                <a:latin typeface="Arial" charset="0"/>
              </a:endParaRPr>
            </a:p>
            <a:p>
              <a:pPr eaLnBrk="1" hangingPunct="1"/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dateDebutLoc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 err="1">
                  <a:latin typeface="Arial" charset="0"/>
                </a:rPr>
                <a:t>dateFinLoc</a:t>
              </a:r>
              <a:endParaRPr lang="fr-FR" sz="1800" dirty="0">
                <a:latin typeface="Arial" charset="0"/>
              </a:endParaRPr>
            </a:p>
          </p:txBody>
        </p:sp>
      </p:grpSp>
      <p:sp>
        <p:nvSpPr>
          <p:cNvPr id="29701" name="Oval 20"/>
          <p:cNvSpPr>
            <a:spLocks noChangeArrowheads="1"/>
          </p:cNvSpPr>
          <p:nvPr/>
        </p:nvSpPr>
        <p:spPr bwMode="auto">
          <a:xfrm>
            <a:off x="3340188" y="1663776"/>
            <a:ext cx="1818666" cy="67425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48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16051" y="439397"/>
            <a:ext cx="7834086" cy="603000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La décomposition des associations </a:t>
            </a:r>
            <a:r>
              <a:rPr lang="fr-FR" sz="2400" b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n-aires</a:t>
            </a: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>
                <a:latin typeface="Arial" charset="0"/>
              </a:rPr>
              <a:t>	</a:t>
            </a:r>
          </a:p>
          <a:p>
            <a:pPr algn="just" eaLnBrk="1" hangingPunct="1">
              <a:buFontTx/>
              <a:buNone/>
            </a:pPr>
            <a:r>
              <a:rPr lang="fr-FR" sz="1800" dirty="0">
                <a:latin typeface="Arial" charset="0"/>
              </a:rPr>
              <a:t>	Il faut </a:t>
            </a:r>
            <a:r>
              <a:rPr lang="fr-FR" sz="1800" b="1" dirty="0">
                <a:latin typeface="Arial" charset="0"/>
              </a:rPr>
              <a:t>réduire au minimum le nombre d’associations d’</a:t>
            </a:r>
            <a:r>
              <a:rPr lang="fr-FR" sz="1800" b="1" dirty="0" err="1">
                <a:latin typeface="Arial" charset="0"/>
              </a:rPr>
              <a:t>arité</a:t>
            </a:r>
            <a:r>
              <a:rPr lang="fr-FR" sz="1800" b="1" dirty="0">
                <a:latin typeface="Arial" charset="0"/>
              </a:rPr>
              <a:t> &gt; 2</a:t>
            </a:r>
            <a:r>
              <a:rPr lang="fr-FR" sz="1800" dirty="0">
                <a:latin typeface="Arial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1800" dirty="0">
                <a:latin typeface="Arial" charset="0"/>
                <a:cs typeface="Times New Roman" pitchFamily="18" charset="0"/>
              </a:rPr>
              <a:t>Si on observe </a:t>
            </a:r>
            <a:r>
              <a:rPr lang="fr-FR" sz="1800" b="1" dirty="0">
                <a:latin typeface="Arial" charset="0"/>
                <a:cs typeface="Times New Roman" pitchFamily="18" charset="0"/>
              </a:rPr>
              <a:t>une dépendance entre deux identifiants, on peut décomposer </a:t>
            </a:r>
            <a:r>
              <a:rPr lang="fr-FR" sz="1800" dirty="0">
                <a:latin typeface="Arial" charset="0"/>
                <a:cs typeface="Times New Roman" pitchFamily="18" charset="0"/>
              </a:rPr>
              <a:t>l’association </a:t>
            </a:r>
            <a:r>
              <a:rPr lang="fr-FR" sz="1800" dirty="0" err="1">
                <a:latin typeface="Arial" charset="0"/>
                <a:cs typeface="Times New Roman" pitchFamily="18" charset="0"/>
              </a:rPr>
              <a:t>n-aire</a:t>
            </a:r>
            <a:endParaRPr lang="fr-FR" sz="18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>
              <a:buNone/>
            </a:pPr>
            <a:endParaRPr lang="fr-FR" sz="1800" dirty="0">
              <a:latin typeface="Arial" charset="0"/>
              <a:cs typeface="Times New Roman" pitchFamily="18" charset="0"/>
            </a:endParaRPr>
          </a:p>
          <a:p>
            <a:pPr algn="just">
              <a:buNone/>
            </a:pPr>
            <a:endParaRPr lang="fr-FR" sz="18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1800" dirty="0">
              <a:latin typeface="Arial" charset="0"/>
              <a:cs typeface="Times New Roman" pitchFamily="18" charset="0"/>
            </a:endParaRPr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1613694" y="2969420"/>
            <a:ext cx="4840288" cy="2854325"/>
            <a:chOff x="1248" y="1843"/>
            <a:chExt cx="3049" cy="1798"/>
          </a:xfrm>
        </p:grpSpPr>
        <p:sp>
          <p:nvSpPr>
            <p:cNvPr id="30725" name="Rectangle 4"/>
            <p:cNvSpPr>
              <a:spLocks noChangeArrowheads="1"/>
            </p:cNvSpPr>
            <p:nvPr/>
          </p:nvSpPr>
          <p:spPr bwMode="auto">
            <a:xfrm>
              <a:off x="1264" y="1843"/>
              <a:ext cx="748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3497" y="1856"/>
              <a:ext cx="749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3497" y="3065"/>
              <a:ext cx="749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>
                  <a:latin typeface="Arial" charset="0"/>
                </a:rPr>
                <a:t>Classe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262" y="2086"/>
              <a:ext cx="7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>
              <a:off x="3497" y="3301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>
              <a:off x="3497" y="2086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1" name="Oval 12"/>
            <p:cNvSpPr>
              <a:spLocks noChangeArrowheads="1"/>
            </p:cNvSpPr>
            <p:nvPr/>
          </p:nvSpPr>
          <p:spPr bwMode="auto">
            <a:xfrm>
              <a:off x="2287" y="2489"/>
              <a:ext cx="1051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2305" y="2777"/>
              <a:ext cx="998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>
              <a:off x="2015" y="2268"/>
              <a:ext cx="507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3060" y="2259"/>
              <a:ext cx="43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3247" y="3191"/>
              <a:ext cx="250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6" name="Text Box 18"/>
            <p:cNvSpPr txBox="1">
              <a:spLocks noChangeArrowheads="1"/>
            </p:cNvSpPr>
            <p:nvPr/>
          </p:nvSpPr>
          <p:spPr bwMode="auto">
            <a:xfrm>
              <a:off x="1260" y="186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Prof</a:t>
              </a:r>
            </a:p>
          </p:txBody>
        </p:sp>
        <p:sp>
          <p:nvSpPr>
            <p:cNvPr id="30737" name="Text Box 19"/>
            <p:cNvSpPr txBox="1">
              <a:spLocks noChangeArrowheads="1"/>
            </p:cNvSpPr>
            <p:nvPr/>
          </p:nvSpPr>
          <p:spPr bwMode="auto">
            <a:xfrm>
              <a:off x="1248" y="2132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>
                  <a:latin typeface="Arial" charset="0"/>
                </a:rPr>
                <a:t>IdProf</a:t>
              </a:r>
              <a:endParaRPr lang="fr-FR" sz="1600" u="sng" dirty="0">
                <a:latin typeface="Arial" charset="0"/>
              </a:endParaRPr>
            </a:p>
            <a:p>
              <a:pPr eaLnBrk="1" hangingPunct="1"/>
              <a:r>
                <a:rPr lang="fr-FR" sz="1600" dirty="0">
                  <a:latin typeface="Arial" charset="0"/>
                </a:rPr>
                <a:t>Nom</a:t>
              </a:r>
            </a:p>
          </p:txBody>
        </p:sp>
        <p:sp>
          <p:nvSpPr>
            <p:cNvPr id="30738" name="Text Box 20"/>
            <p:cNvSpPr txBox="1">
              <a:spLocks noChangeArrowheads="1"/>
            </p:cNvSpPr>
            <p:nvPr/>
          </p:nvSpPr>
          <p:spPr bwMode="auto">
            <a:xfrm>
              <a:off x="3564" y="1853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Matière</a:t>
              </a:r>
            </a:p>
          </p:txBody>
        </p:sp>
        <p:sp>
          <p:nvSpPr>
            <p:cNvPr id="30739" name="Text Box 21"/>
            <p:cNvSpPr txBox="1">
              <a:spLocks noChangeArrowheads="1"/>
            </p:cNvSpPr>
            <p:nvPr/>
          </p:nvSpPr>
          <p:spPr bwMode="auto">
            <a:xfrm>
              <a:off x="3527" y="2095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>
                  <a:latin typeface="Arial" charset="0"/>
                </a:rPr>
                <a:t>IdMatiere</a:t>
              </a:r>
              <a:endParaRPr lang="fr-FR" sz="1600" u="sng" dirty="0">
                <a:latin typeface="Arial" charset="0"/>
              </a:endParaRPr>
            </a:p>
          </p:txBody>
        </p:sp>
        <p:sp>
          <p:nvSpPr>
            <p:cNvPr id="30740" name="Text Box 22"/>
            <p:cNvSpPr txBox="1">
              <a:spLocks noChangeArrowheads="1"/>
            </p:cNvSpPr>
            <p:nvPr/>
          </p:nvSpPr>
          <p:spPr bwMode="auto">
            <a:xfrm>
              <a:off x="2285" y="2542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 </a:t>
              </a:r>
              <a:r>
                <a:rPr lang="fr-FR" sz="1600" dirty="0">
                  <a:latin typeface="Arial" charset="0"/>
                </a:rPr>
                <a:t>  donne cours</a:t>
              </a:r>
            </a:p>
          </p:txBody>
        </p:sp>
        <p:sp>
          <p:nvSpPr>
            <p:cNvPr id="30741" name="Text Box 24"/>
            <p:cNvSpPr txBox="1">
              <a:spLocks noChangeArrowheads="1"/>
            </p:cNvSpPr>
            <p:nvPr/>
          </p:nvSpPr>
          <p:spPr bwMode="auto">
            <a:xfrm>
              <a:off x="2575" y="2835"/>
              <a:ext cx="4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heure</a:t>
              </a:r>
            </a:p>
          </p:txBody>
        </p:sp>
        <p:sp>
          <p:nvSpPr>
            <p:cNvPr id="30742" name="Text Box 29"/>
            <p:cNvSpPr txBox="1">
              <a:spLocks noChangeArrowheads="1"/>
            </p:cNvSpPr>
            <p:nvPr/>
          </p:nvSpPr>
          <p:spPr bwMode="auto">
            <a:xfrm>
              <a:off x="3514" y="3347"/>
              <a:ext cx="7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>
                  <a:latin typeface="Arial" charset="0"/>
                </a:rPr>
                <a:t>NumClasse</a:t>
              </a:r>
              <a:endParaRPr lang="fr-FR" sz="1600" u="sng" dirty="0">
                <a:latin typeface="Arial" charset="0"/>
              </a:endParaRPr>
            </a:p>
          </p:txBody>
        </p:sp>
        <p:sp>
          <p:nvSpPr>
            <p:cNvPr id="30744" name="Text Box 37"/>
            <p:cNvSpPr txBox="1">
              <a:spLocks noChangeArrowheads="1"/>
            </p:cNvSpPr>
            <p:nvPr/>
          </p:nvSpPr>
          <p:spPr bwMode="auto">
            <a:xfrm>
              <a:off x="2205" y="2176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1,n</a:t>
              </a:r>
            </a:p>
          </p:txBody>
        </p:sp>
        <p:sp>
          <p:nvSpPr>
            <p:cNvPr id="30745" name="Text Box 38"/>
            <p:cNvSpPr txBox="1">
              <a:spLocks noChangeArrowheads="1"/>
            </p:cNvSpPr>
            <p:nvPr/>
          </p:nvSpPr>
          <p:spPr bwMode="auto">
            <a:xfrm>
              <a:off x="2998" y="2174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1,n</a:t>
              </a:r>
            </a:p>
          </p:txBody>
        </p:sp>
        <p:sp>
          <p:nvSpPr>
            <p:cNvPr id="30746" name="Text Box 39"/>
            <p:cNvSpPr txBox="1">
              <a:spLocks noChangeArrowheads="1"/>
            </p:cNvSpPr>
            <p:nvPr/>
          </p:nvSpPr>
          <p:spPr bwMode="auto">
            <a:xfrm>
              <a:off x="3084" y="3367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1,n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25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3" y="1481137"/>
            <a:ext cx="7875900" cy="49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501" y="518615"/>
            <a:ext cx="822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" charset="0"/>
                <a:cs typeface="Times New Roman" pitchFamily="18" charset="0"/>
              </a:rPr>
              <a:t>Nous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pouvons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aussi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b="1" dirty="0" err="1">
                <a:latin typeface="Arial" charset="0"/>
                <a:cs typeface="Times New Roman" pitchFamily="18" charset="0"/>
              </a:rPr>
              <a:t>transformer</a:t>
            </a:r>
            <a:r>
              <a:rPr lang="es-ES" sz="1400" b="1" dirty="0">
                <a:latin typeface="Arial" charset="0"/>
                <a:cs typeface="Times New Roman" pitchFamily="18" charset="0"/>
              </a:rPr>
              <a:t> les </a:t>
            </a:r>
            <a:r>
              <a:rPr lang="es-ES" sz="1400" b="1" dirty="0" err="1">
                <a:latin typeface="Arial" charset="0"/>
                <a:cs typeface="Times New Roman" pitchFamily="18" charset="0"/>
              </a:rPr>
              <a:t>associations</a:t>
            </a:r>
            <a:r>
              <a:rPr lang="es-ES" sz="1400" b="1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b="1" dirty="0" err="1">
                <a:latin typeface="Arial" charset="0"/>
                <a:cs typeface="Times New Roman" pitchFamily="18" charset="0"/>
              </a:rPr>
              <a:t>ternaires</a:t>
            </a:r>
            <a:r>
              <a:rPr lang="es-ES" sz="1400" b="1" dirty="0">
                <a:latin typeface="Arial" charset="0"/>
                <a:cs typeface="Times New Roman" pitchFamily="18" charset="0"/>
              </a:rPr>
              <a:t> en </a:t>
            </a:r>
            <a:r>
              <a:rPr lang="es-ES" sz="1400" b="1" dirty="0" err="1">
                <a:latin typeface="Arial" charset="0"/>
                <a:cs typeface="Times New Roman" pitchFamily="18" charset="0"/>
              </a:rPr>
              <a:t>binaires</a:t>
            </a:r>
            <a:r>
              <a:rPr lang="es-ES" sz="1400" dirty="0">
                <a:latin typeface="Arial" charset="0"/>
                <a:cs typeface="Times New Roman" pitchFamily="18" charset="0"/>
              </a:rPr>
              <a:t>.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Pour</a:t>
            </a:r>
            <a:r>
              <a:rPr lang="es-ES" sz="1400" dirty="0">
                <a:latin typeface="Arial" charset="0"/>
                <a:cs typeface="Times New Roman" pitchFamily="18" charset="0"/>
              </a:rPr>
              <a:t> ce faire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on</a:t>
            </a:r>
            <a:r>
              <a:rPr lang="es-ES" sz="1400" dirty="0">
                <a:latin typeface="Arial" charset="0"/>
                <a:cs typeface="Times New Roman" pitchFamily="18" charset="0"/>
              </a:rPr>
              <a:t> a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besoin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</a:p>
          <a:p>
            <a:r>
              <a:rPr lang="es-ES" sz="1400" dirty="0">
                <a:latin typeface="Arial" charset="0"/>
                <a:cs typeface="Times New Roman" pitchFamily="18" charset="0"/>
              </a:rPr>
              <a:t>de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créer</a:t>
            </a:r>
            <a:r>
              <a:rPr lang="es-ES" sz="1400" dirty="0">
                <a:latin typeface="Arial" charset="0"/>
                <a:cs typeface="Times New Roman" pitchFamily="18" charset="0"/>
              </a:rPr>
              <a:t> une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éntité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artificiel</a:t>
            </a:r>
            <a:r>
              <a:rPr lang="es-ES" sz="1400" dirty="0">
                <a:latin typeface="Arial" charset="0"/>
                <a:cs typeface="Times New Roman" pitchFamily="18" charset="0"/>
              </a:rPr>
              <a:t> (ex: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Cours</a:t>
            </a:r>
            <a:r>
              <a:rPr lang="es-ES" sz="1400" dirty="0">
                <a:latin typeface="Arial" charset="0"/>
                <a:cs typeface="Times New Roman" pitchFamily="18" charset="0"/>
              </a:rPr>
              <a:t>)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qui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établira</a:t>
            </a:r>
            <a:r>
              <a:rPr lang="es-ES" sz="1400" dirty="0">
                <a:latin typeface="Arial" charset="0"/>
                <a:cs typeface="Times New Roman" pitchFamily="18" charset="0"/>
              </a:rPr>
              <a:t> le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lien</a:t>
            </a:r>
            <a:r>
              <a:rPr lang="es-ES" sz="1400" dirty="0">
                <a:latin typeface="Arial" charset="0"/>
                <a:cs typeface="Times New Roman" pitchFamily="18" charset="0"/>
              </a:rPr>
              <a:t> entre les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trois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entités</a:t>
            </a:r>
            <a:r>
              <a:rPr lang="es-ES" sz="1400" dirty="0">
                <a:latin typeface="Arial" charset="0"/>
                <a:cs typeface="Times New Roman" pitchFamily="18" charset="0"/>
              </a:rPr>
              <a:t> (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voir</a:t>
            </a:r>
            <a:r>
              <a:rPr lang="es-ES" sz="1400" dirty="0">
                <a:latin typeface="Arial" charset="0"/>
                <a:cs typeface="Times New Roman" pitchFamily="18" charset="0"/>
              </a:rPr>
              <a:t> notes</a:t>
            </a:r>
          </a:p>
          <a:p>
            <a:r>
              <a:rPr lang="es-ES" sz="1400" dirty="0">
                <a:latin typeface="Arial" charset="0"/>
                <a:cs typeface="Times New Roman" pitchFamily="18" charset="0"/>
              </a:rPr>
              <a:t>sur la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correspondande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dans</a:t>
            </a:r>
            <a:r>
              <a:rPr lang="es-ES" sz="1400" dirty="0">
                <a:latin typeface="Arial" charset="0"/>
                <a:cs typeface="Times New Roman" pitchFamily="18" charset="0"/>
              </a:rPr>
              <a:t> le MLD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pour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mieux</a:t>
            </a:r>
            <a:r>
              <a:rPr lang="es-ES" sz="1400" dirty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>
                <a:latin typeface="Arial" charset="0"/>
                <a:cs typeface="Times New Roman" pitchFamily="18" charset="0"/>
              </a:rPr>
              <a:t>comprendre</a:t>
            </a:r>
            <a:r>
              <a:rPr lang="es-ES" sz="1400" dirty="0">
                <a:latin typeface="Arial" charset="0"/>
                <a:cs typeface="Times New Roman" pitchFamily="18" charset="0"/>
              </a:rPr>
              <a:t>)</a:t>
            </a:r>
            <a:endParaRPr lang="fr-BE" sz="1400" dirty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71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6"/>
          <p:cNvSpPr>
            <a:spLocks noChangeArrowheads="1"/>
          </p:cNvSpPr>
          <p:nvPr/>
        </p:nvSpPr>
        <p:spPr bwMode="auto">
          <a:xfrm>
            <a:off x="608012" y="3448485"/>
            <a:ext cx="79787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fr-FR" sz="1400" dirty="0">
              <a:latin typeface="Arial" charset="0"/>
              <a:cs typeface="Times New Roman" pitchFamily="18" charset="0"/>
            </a:endParaRPr>
          </a:p>
          <a:p>
            <a:pPr algn="just"/>
            <a:r>
              <a:rPr lang="fr-FR" sz="1400" dirty="0">
                <a:latin typeface="Arial" charset="0"/>
                <a:cs typeface="Times New Roman" pitchFamily="18" charset="0"/>
              </a:rPr>
              <a:t>C’est plus facile quand il une patte a une cardinalité 1,1.</a:t>
            </a:r>
          </a:p>
          <a:p>
            <a:pPr algn="just"/>
            <a:r>
              <a:rPr lang="fr-FR" sz="1400" dirty="0">
                <a:latin typeface="Arial" charset="0"/>
                <a:cs typeface="Times New Roman" pitchFamily="18" charset="0"/>
              </a:rPr>
              <a:t>	Exemple: un client et un local sont associés par un seul contrat</a:t>
            </a:r>
            <a:endParaRPr lang="en-US" sz="14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820733" y="959267"/>
            <a:ext cx="1187450" cy="1189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 sz="200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75146" y="959267"/>
            <a:ext cx="1189037" cy="1189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 sz="2000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5375146" y="2500730"/>
            <a:ext cx="11890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sz="1800">
                <a:latin typeface="Arial" charset="0"/>
              </a:rPr>
              <a:t>Classe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1809621" y="1324392"/>
            <a:ext cx="118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1" name="Line 10"/>
          <p:cNvSpPr>
            <a:spLocks noChangeShapeType="1"/>
          </p:cNvSpPr>
          <p:nvPr/>
        </p:nvSpPr>
        <p:spPr bwMode="auto">
          <a:xfrm>
            <a:off x="5375146" y="2875380"/>
            <a:ext cx="1189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5375146" y="1324392"/>
            <a:ext cx="1189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3" name="Oval 12"/>
          <p:cNvSpPr>
            <a:spLocks noChangeArrowheads="1"/>
          </p:cNvSpPr>
          <p:nvPr/>
        </p:nvSpPr>
        <p:spPr bwMode="auto">
          <a:xfrm>
            <a:off x="3425365" y="1910180"/>
            <a:ext cx="1695450" cy="12676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>
            <a:off x="3454271" y="2421355"/>
            <a:ext cx="1566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 flipV="1">
            <a:off x="2997071" y="1500605"/>
            <a:ext cx="684212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>
            <a:off x="3020883" y="1910180"/>
            <a:ext cx="474663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>
            <a:off x="4957633" y="2913480"/>
            <a:ext cx="433388" cy="234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8" name="Text Box 18"/>
          <p:cNvSpPr txBox="1">
            <a:spLocks noChangeArrowheads="1"/>
          </p:cNvSpPr>
          <p:nvPr/>
        </p:nvSpPr>
        <p:spPr bwMode="auto">
          <a:xfrm>
            <a:off x="1823908" y="975142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>
                <a:latin typeface="Arial" charset="0"/>
              </a:rPr>
              <a:t>Prof</a:t>
            </a:r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1804858" y="1397417"/>
            <a:ext cx="7328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>
                <a:latin typeface="Arial" charset="0"/>
              </a:rPr>
              <a:t>IdProf</a:t>
            </a:r>
            <a:endParaRPr lang="fr-FR" sz="1600" u="sng" dirty="0">
              <a:latin typeface="Arial" charset="0"/>
            </a:endParaRPr>
          </a:p>
          <a:p>
            <a:pPr eaLnBrk="1" hangingPunct="1"/>
            <a:r>
              <a:rPr lang="fr-FR" sz="1600" dirty="0">
                <a:latin typeface="Arial" charset="0"/>
              </a:rPr>
              <a:t>Nom</a:t>
            </a:r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5481508" y="95450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>
                <a:latin typeface="Arial" charset="0"/>
              </a:rPr>
              <a:t>Matière</a:t>
            </a:r>
          </a:p>
        </p:txBody>
      </p:sp>
      <p:sp>
        <p:nvSpPr>
          <p:cNvPr id="31761" name="Text Box 21"/>
          <p:cNvSpPr txBox="1">
            <a:spLocks noChangeArrowheads="1"/>
          </p:cNvSpPr>
          <p:nvPr/>
        </p:nvSpPr>
        <p:spPr bwMode="auto">
          <a:xfrm>
            <a:off x="5422771" y="1338680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>
                <a:latin typeface="Arial" charset="0"/>
              </a:rPr>
              <a:t>IdMat</a:t>
            </a:r>
            <a:endParaRPr lang="fr-FR" sz="1600" u="sng" dirty="0">
              <a:latin typeface="Arial" charset="0"/>
            </a:endParaRPr>
          </a:p>
        </p:txBody>
      </p: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3722558" y="2073692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cours</a:t>
            </a:r>
          </a:p>
        </p:txBody>
      </p: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3746371" y="2430679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Arial" charset="0"/>
              </a:rPr>
              <a:t>salle</a:t>
            </a:r>
          </a:p>
          <a:p>
            <a:pPr eaLnBrk="1" hangingPunct="1"/>
            <a:r>
              <a:rPr lang="fr-FR" sz="1600" dirty="0">
                <a:latin typeface="Arial" charset="0"/>
              </a:rPr>
              <a:t>heure</a:t>
            </a:r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1828671" y="291348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31765" name="Text Box 27"/>
          <p:cNvSpPr txBox="1">
            <a:spLocks noChangeArrowheads="1"/>
          </p:cNvSpPr>
          <p:nvPr/>
        </p:nvSpPr>
        <p:spPr bwMode="auto">
          <a:xfrm>
            <a:off x="5402133" y="2948405"/>
            <a:ext cx="981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>
                <a:latin typeface="Arial" charset="0"/>
              </a:rPr>
              <a:t>IdClasse</a:t>
            </a:r>
            <a:endParaRPr lang="fr-FR" sz="1600" u="sng" dirty="0">
              <a:latin typeface="Arial" charset="0"/>
            </a:endParaRPr>
          </a:p>
        </p:txBody>
      </p:sp>
      <p:sp>
        <p:nvSpPr>
          <p:cNvPr id="31766" name="Oval 28"/>
          <p:cNvSpPr>
            <a:spLocks noChangeArrowheads="1"/>
          </p:cNvSpPr>
          <p:nvPr/>
        </p:nvSpPr>
        <p:spPr bwMode="auto">
          <a:xfrm>
            <a:off x="3686046" y="1149767"/>
            <a:ext cx="1112837" cy="615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 sz="2000"/>
          </a:p>
        </p:txBody>
      </p:sp>
      <p:sp>
        <p:nvSpPr>
          <p:cNvPr id="31767" name="Line 29"/>
          <p:cNvSpPr>
            <a:spLocks noChangeShapeType="1"/>
          </p:cNvSpPr>
          <p:nvPr/>
        </p:nvSpPr>
        <p:spPr bwMode="auto">
          <a:xfrm>
            <a:off x="4806821" y="1408530"/>
            <a:ext cx="55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68" name="Text Box 30"/>
          <p:cNvSpPr txBox="1">
            <a:spLocks noChangeArrowheads="1"/>
          </p:cNvSpPr>
          <p:nvPr/>
        </p:nvSpPr>
        <p:spPr bwMode="auto">
          <a:xfrm>
            <a:off x="3732083" y="125930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assure</a:t>
            </a:r>
          </a:p>
        </p:txBody>
      </p:sp>
      <p:sp>
        <p:nvSpPr>
          <p:cNvPr id="31769" name="Text Box 31"/>
          <p:cNvSpPr txBox="1">
            <a:spLocks noChangeArrowheads="1"/>
          </p:cNvSpPr>
          <p:nvPr/>
        </p:nvSpPr>
        <p:spPr bwMode="auto">
          <a:xfrm>
            <a:off x="3057396" y="1000542"/>
            <a:ext cx="196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1,1                     1,n</a:t>
            </a:r>
          </a:p>
        </p:txBody>
      </p:sp>
      <p:sp>
        <p:nvSpPr>
          <p:cNvPr id="31771" name="Text Box 87"/>
          <p:cNvSpPr txBox="1">
            <a:spLocks noChangeArrowheads="1"/>
          </p:cNvSpPr>
          <p:nvPr/>
        </p:nvSpPr>
        <p:spPr bwMode="auto">
          <a:xfrm>
            <a:off x="2816096" y="2211805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Arial" charset="0"/>
              </a:rPr>
              <a:t>1,n</a:t>
            </a:r>
          </a:p>
        </p:txBody>
      </p:sp>
      <p:sp>
        <p:nvSpPr>
          <p:cNvPr id="31772" name="Text Box 88"/>
          <p:cNvSpPr txBox="1">
            <a:spLocks noChangeArrowheads="1"/>
          </p:cNvSpPr>
          <p:nvPr/>
        </p:nvSpPr>
        <p:spPr bwMode="auto">
          <a:xfrm>
            <a:off x="4706808" y="2994442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Arial" charset="0"/>
              </a:rPr>
              <a:t>1,n</a:t>
            </a:r>
          </a:p>
        </p:txBody>
      </p:sp>
      <p:grpSp>
        <p:nvGrpSpPr>
          <p:cNvPr id="31773" name="Group 93"/>
          <p:cNvGrpSpPr>
            <a:grpSpLocks/>
          </p:cNvGrpSpPr>
          <p:nvPr/>
        </p:nvGrpSpPr>
        <p:grpSpPr bwMode="auto">
          <a:xfrm>
            <a:off x="831721" y="4251165"/>
            <a:ext cx="7610475" cy="2498725"/>
            <a:chOff x="561" y="2414"/>
            <a:chExt cx="4794" cy="1574"/>
          </a:xfrm>
        </p:grpSpPr>
        <p:sp>
          <p:nvSpPr>
            <p:cNvPr id="31774" name="Rectangle 38"/>
            <p:cNvSpPr>
              <a:spLocks noChangeArrowheads="1"/>
            </p:cNvSpPr>
            <p:nvPr/>
          </p:nvSpPr>
          <p:spPr bwMode="auto">
            <a:xfrm>
              <a:off x="564" y="2729"/>
              <a:ext cx="52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5" name="Line 39"/>
            <p:cNvSpPr>
              <a:spLocks noChangeShapeType="1"/>
            </p:cNvSpPr>
            <p:nvPr/>
          </p:nvSpPr>
          <p:spPr bwMode="auto">
            <a:xfrm>
              <a:off x="564" y="2959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6" name="Text Box 41"/>
            <p:cNvSpPr txBox="1">
              <a:spLocks noChangeArrowheads="1"/>
            </p:cNvSpPr>
            <p:nvPr/>
          </p:nvSpPr>
          <p:spPr bwMode="auto">
            <a:xfrm>
              <a:off x="561" y="2739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Client</a:t>
              </a:r>
            </a:p>
          </p:txBody>
        </p:sp>
        <p:sp>
          <p:nvSpPr>
            <p:cNvPr id="31777" name="Text Box 42"/>
            <p:cNvSpPr txBox="1">
              <a:spLocks noChangeArrowheads="1"/>
            </p:cNvSpPr>
            <p:nvPr/>
          </p:nvSpPr>
          <p:spPr bwMode="auto">
            <a:xfrm>
              <a:off x="586" y="2977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78" name="Rectangle 44"/>
            <p:cNvSpPr>
              <a:spLocks noChangeArrowheads="1"/>
            </p:cNvSpPr>
            <p:nvPr/>
          </p:nvSpPr>
          <p:spPr bwMode="auto">
            <a:xfrm>
              <a:off x="2414" y="2738"/>
              <a:ext cx="569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9" name="Line 45"/>
            <p:cNvSpPr>
              <a:spLocks noChangeShapeType="1"/>
            </p:cNvSpPr>
            <p:nvPr/>
          </p:nvSpPr>
          <p:spPr bwMode="auto">
            <a:xfrm flipV="1">
              <a:off x="2415" y="2975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0" name="Text Box 46"/>
            <p:cNvSpPr txBox="1">
              <a:spLocks noChangeArrowheads="1"/>
            </p:cNvSpPr>
            <p:nvPr/>
          </p:nvSpPr>
          <p:spPr bwMode="auto">
            <a:xfrm>
              <a:off x="2443" y="274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Local</a:t>
              </a:r>
            </a:p>
          </p:txBody>
        </p:sp>
        <p:sp>
          <p:nvSpPr>
            <p:cNvPr id="31781" name="Rectangle 48"/>
            <p:cNvSpPr>
              <a:spLocks noChangeArrowheads="1"/>
            </p:cNvSpPr>
            <p:nvPr/>
          </p:nvSpPr>
          <p:spPr bwMode="auto">
            <a:xfrm>
              <a:off x="1394" y="3391"/>
              <a:ext cx="748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2" name="Line 49"/>
            <p:cNvSpPr>
              <a:spLocks noChangeShapeType="1"/>
            </p:cNvSpPr>
            <p:nvPr/>
          </p:nvSpPr>
          <p:spPr bwMode="auto">
            <a:xfrm>
              <a:off x="1394" y="3621"/>
              <a:ext cx="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3" name="Text Box 50"/>
            <p:cNvSpPr txBox="1">
              <a:spLocks noChangeArrowheads="1"/>
            </p:cNvSpPr>
            <p:nvPr/>
          </p:nvSpPr>
          <p:spPr bwMode="auto">
            <a:xfrm>
              <a:off x="1391" y="3401"/>
              <a:ext cx="5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Contrat</a:t>
              </a:r>
            </a:p>
          </p:txBody>
        </p:sp>
        <p:sp>
          <p:nvSpPr>
            <p:cNvPr id="31784" name="Text Box 51"/>
            <p:cNvSpPr txBox="1">
              <a:spLocks noChangeArrowheads="1"/>
            </p:cNvSpPr>
            <p:nvPr/>
          </p:nvSpPr>
          <p:spPr bwMode="auto">
            <a:xfrm>
              <a:off x="1416" y="3639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85" name="Oval 52"/>
            <p:cNvSpPr>
              <a:spLocks noChangeArrowheads="1"/>
            </p:cNvSpPr>
            <p:nvPr/>
          </p:nvSpPr>
          <p:spPr bwMode="auto">
            <a:xfrm>
              <a:off x="1440" y="2895"/>
              <a:ext cx="664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786" name="Text Box 53"/>
            <p:cNvSpPr txBox="1">
              <a:spLocks noChangeArrowheads="1"/>
            </p:cNvSpPr>
            <p:nvPr/>
          </p:nvSpPr>
          <p:spPr bwMode="auto">
            <a:xfrm>
              <a:off x="1460" y="2932"/>
              <a:ext cx="5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location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787" name="Line 54"/>
            <p:cNvSpPr>
              <a:spLocks noChangeShapeType="1"/>
            </p:cNvSpPr>
            <p:nvPr/>
          </p:nvSpPr>
          <p:spPr bwMode="auto">
            <a:xfrm>
              <a:off x="1082" y="3034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8" name="Line 55"/>
            <p:cNvSpPr>
              <a:spLocks noChangeShapeType="1"/>
            </p:cNvSpPr>
            <p:nvPr/>
          </p:nvSpPr>
          <p:spPr bwMode="auto">
            <a:xfrm>
              <a:off x="2105" y="3024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9" name="Line 56"/>
            <p:cNvSpPr>
              <a:spLocks noChangeShapeType="1"/>
            </p:cNvSpPr>
            <p:nvPr/>
          </p:nvSpPr>
          <p:spPr bwMode="auto">
            <a:xfrm>
              <a:off x="1767" y="3192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0" name="Text Box 57"/>
            <p:cNvSpPr txBox="1">
              <a:spLocks noChangeArrowheads="1"/>
            </p:cNvSpPr>
            <p:nvPr/>
          </p:nvSpPr>
          <p:spPr bwMode="auto">
            <a:xfrm>
              <a:off x="1114" y="2784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1" name="Text Box 58"/>
            <p:cNvSpPr txBox="1">
              <a:spLocks noChangeArrowheads="1"/>
            </p:cNvSpPr>
            <p:nvPr/>
          </p:nvSpPr>
          <p:spPr bwMode="auto">
            <a:xfrm>
              <a:off x="2044" y="2791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2" name="Text Box 59"/>
            <p:cNvSpPr txBox="1">
              <a:spLocks noChangeArrowheads="1"/>
            </p:cNvSpPr>
            <p:nvPr/>
          </p:nvSpPr>
          <p:spPr bwMode="auto">
            <a:xfrm>
              <a:off x="1832" y="3168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1,1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3" name="Rectangle 60"/>
            <p:cNvSpPr>
              <a:spLocks noChangeArrowheads="1"/>
            </p:cNvSpPr>
            <p:nvPr/>
          </p:nvSpPr>
          <p:spPr bwMode="auto">
            <a:xfrm>
              <a:off x="3381" y="2427"/>
              <a:ext cx="52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4" name="Line 61"/>
            <p:cNvSpPr>
              <a:spLocks noChangeShapeType="1"/>
            </p:cNvSpPr>
            <p:nvPr/>
          </p:nvSpPr>
          <p:spPr bwMode="auto">
            <a:xfrm>
              <a:off x="3381" y="2657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5" name="Text Box 62"/>
            <p:cNvSpPr txBox="1">
              <a:spLocks noChangeArrowheads="1"/>
            </p:cNvSpPr>
            <p:nvPr/>
          </p:nvSpPr>
          <p:spPr bwMode="auto">
            <a:xfrm>
              <a:off x="3378" y="2437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Client</a:t>
              </a:r>
            </a:p>
          </p:txBody>
        </p:sp>
        <p:sp>
          <p:nvSpPr>
            <p:cNvPr id="31796" name="Text Box 63"/>
            <p:cNvSpPr txBox="1">
              <a:spLocks noChangeArrowheads="1"/>
            </p:cNvSpPr>
            <p:nvPr/>
          </p:nvSpPr>
          <p:spPr bwMode="auto">
            <a:xfrm>
              <a:off x="3403" y="2675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97" name="Oval 64"/>
            <p:cNvSpPr>
              <a:spLocks noChangeArrowheads="1"/>
            </p:cNvSpPr>
            <p:nvPr/>
          </p:nvSpPr>
          <p:spPr bwMode="auto">
            <a:xfrm>
              <a:off x="3283" y="3041"/>
              <a:ext cx="763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798" name="Text Box 65"/>
            <p:cNvSpPr txBox="1">
              <a:spLocks noChangeArrowheads="1"/>
            </p:cNvSpPr>
            <p:nvPr/>
          </p:nvSpPr>
          <p:spPr bwMode="auto">
            <a:xfrm>
              <a:off x="3364" y="3077"/>
              <a:ext cx="4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réalise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799" name="Rectangle 66"/>
            <p:cNvSpPr>
              <a:spLocks noChangeArrowheads="1"/>
            </p:cNvSpPr>
            <p:nvPr/>
          </p:nvSpPr>
          <p:spPr bwMode="auto">
            <a:xfrm>
              <a:off x="3844" y="3507"/>
              <a:ext cx="748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0" name="Line 67"/>
            <p:cNvSpPr>
              <a:spLocks noChangeShapeType="1"/>
            </p:cNvSpPr>
            <p:nvPr/>
          </p:nvSpPr>
          <p:spPr bwMode="auto">
            <a:xfrm>
              <a:off x="3844" y="3737"/>
              <a:ext cx="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1" name="Text Box 68"/>
            <p:cNvSpPr txBox="1">
              <a:spLocks noChangeArrowheads="1"/>
            </p:cNvSpPr>
            <p:nvPr/>
          </p:nvSpPr>
          <p:spPr bwMode="auto">
            <a:xfrm>
              <a:off x="3841" y="3517"/>
              <a:ext cx="5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Contrat</a:t>
              </a:r>
            </a:p>
          </p:txBody>
        </p:sp>
        <p:sp>
          <p:nvSpPr>
            <p:cNvPr id="31802" name="Text Box 69"/>
            <p:cNvSpPr txBox="1">
              <a:spLocks noChangeArrowheads="1"/>
            </p:cNvSpPr>
            <p:nvPr/>
          </p:nvSpPr>
          <p:spPr bwMode="auto">
            <a:xfrm>
              <a:off x="3866" y="3755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803" name="Rectangle 70"/>
            <p:cNvSpPr>
              <a:spLocks noChangeArrowheads="1"/>
            </p:cNvSpPr>
            <p:nvPr/>
          </p:nvSpPr>
          <p:spPr bwMode="auto">
            <a:xfrm>
              <a:off x="4580" y="2423"/>
              <a:ext cx="569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4" name="Line 71"/>
            <p:cNvSpPr>
              <a:spLocks noChangeShapeType="1"/>
            </p:cNvSpPr>
            <p:nvPr/>
          </p:nvSpPr>
          <p:spPr bwMode="auto">
            <a:xfrm flipV="1">
              <a:off x="4580" y="2653"/>
              <a:ext cx="5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5" name="Text Box 72"/>
            <p:cNvSpPr txBox="1">
              <a:spLocks noChangeArrowheads="1"/>
            </p:cNvSpPr>
            <p:nvPr/>
          </p:nvSpPr>
          <p:spPr bwMode="auto">
            <a:xfrm>
              <a:off x="4616" y="241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Local</a:t>
              </a:r>
            </a:p>
          </p:txBody>
        </p:sp>
        <p:sp>
          <p:nvSpPr>
            <p:cNvPr id="31806" name="Oval 73"/>
            <p:cNvSpPr>
              <a:spLocks noChangeArrowheads="1"/>
            </p:cNvSpPr>
            <p:nvPr/>
          </p:nvSpPr>
          <p:spPr bwMode="auto">
            <a:xfrm>
              <a:off x="4491" y="3008"/>
              <a:ext cx="763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807" name="Text Box 74"/>
            <p:cNvSpPr txBox="1">
              <a:spLocks noChangeArrowheads="1"/>
            </p:cNvSpPr>
            <p:nvPr/>
          </p:nvSpPr>
          <p:spPr bwMode="auto">
            <a:xfrm>
              <a:off x="4502" y="3027"/>
              <a:ext cx="6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se trouve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808" name="Line 75"/>
            <p:cNvSpPr>
              <a:spLocks noChangeShapeType="1"/>
            </p:cNvSpPr>
            <p:nvPr/>
          </p:nvSpPr>
          <p:spPr bwMode="auto">
            <a:xfrm>
              <a:off x="3625" y="2835"/>
              <a:ext cx="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9" name="Line 76"/>
            <p:cNvSpPr>
              <a:spLocks noChangeShapeType="1"/>
            </p:cNvSpPr>
            <p:nvPr/>
          </p:nvSpPr>
          <p:spPr bwMode="auto">
            <a:xfrm>
              <a:off x="3595" y="3351"/>
              <a:ext cx="238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0" name="Line 77"/>
            <p:cNvSpPr>
              <a:spLocks noChangeShapeType="1"/>
            </p:cNvSpPr>
            <p:nvPr/>
          </p:nvSpPr>
          <p:spPr bwMode="auto">
            <a:xfrm flipV="1">
              <a:off x="4578" y="3291"/>
              <a:ext cx="268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1" name="Line 78"/>
            <p:cNvSpPr>
              <a:spLocks noChangeShapeType="1"/>
            </p:cNvSpPr>
            <p:nvPr/>
          </p:nvSpPr>
          <p:spPr bwMode="auto">
            <a:xfrm flipH="1" flipV="1">
              <a:off x="4876" y="2825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2" name="Text Box 79"/>
            <p:cNvSpPr txBox="1">
              <a:spLocks noChangeArrowheads="1"/>
            </p:cNvSpPr>
            <p:nvPr/>
          </p:nvSpPr>
          <p:spPr bwMode="auto">
            <a:xfrm>
              <a:off x="3282" y="3443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1,1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3" name="Text Box 80"/>
            <p:cNvSpPr txBox="1">
              <a:spLocks noChangeArrowheads="1"/>
            </p:cNvSpPr>
            <p:nvPr/>
          </p:nvSpPr>
          <p:spPr bwMode="auto">
            <a:xfrm>
              <a:off x="4712" y="3403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1,1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814" name="Text Box 81"/>
            <p:cNvSpPr txBox="1">
              <a:spLocks noChangeArrowheads="1"/>
            </p:cNvSpPr>
            <p:nvPr/>
          </p:nvSpPr>
          <p:spPr bwMode="auto">
            <a:xfrm>
              <a:off x="3709" y="2818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5" name="Text Box 82"/>
            <p:cNvSpPr txBox="1">
              <a:spLocks noChangeArrowheads="1"/>
            </p:cNvSpPr>
            <p:nvPr/>
          </p:nvSpPr>
          <p:spPr bwMode="auto">
            <a:xfrm>
              <a:off x="5059" y="2817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6" name="AutoShape 84"/>
            <p:cNvSpPr>
              <a:spLocks noChangeArrowheads="1"/>
            </p:cNvSpPr>
            <p:nvPr/>
          </p:nvSpPr>
          <p:spPr bwMode="auto">
            <a:xfrm>
              <a:off x="2670" y="3292"/>
              <a:ext cx="536" cy="215"/>
            </a:xfrm>
            <a:prstGeom prst="rightArrow">
              <a:avLst>
                <a:gd name="adj1" fmla="val 50000"/>
                <a:gd name="adj2" fmla="val 28188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817" name="Freeform 91"/>
            <p:cNvSpPr>
              <a:spLocks/>
            </p:cNvSpPr>
            <p:nvPr/>
          </p:nvSpPr>
          <p:spPr bwMode="auto">
            <a:xfrm>
              <a:off x="730" y="3196"/>
              <a:ext cx="479" cy="430"/>
            </a:xfrm>
            <a:custGeom>
              <a:avLst/>
              <a:gdLst>
                <a:gd name="T0" fmla="*/ 479 w 479"/>
                <a:gd name="T1" fmla="*/ 430 h 430"/>
                <a:gd name="T2" fmla="*/ 106 w 479"/>
                <a:gd name="T3" fmla="*/ 309 h 430"/>
                <a:gd name="T4" fmla="*/ 0 w 479"/>
                <a:gd name="T5" fmla="*/ 0 h 430"/>
                <a:gd name="T6" fmla="*/ 0 60000 65536"/>
                <a:gd name="T7" fmla="*/ 0 60000 65536"/>
                <a:gd name="T8" fmla="*/ 0 60000 65536"/>
                <a:gd name="T9" fmla="*/ 0 w 479"/>
                <a:gd name="T10" fmla="*/ 0 h 430"/>
                <a:gd name="T11" fmla="*/ 479 w 479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430">
                  <a:moveTo>
                    <a:pt x="479" y="430"/>
                  </a:moveTo>
                  <a:cubicBezTo>
                    <a:pt x="332" y="405"/>
                    <a:pt x="186" y="381"/>
                    <a:pt x="106" y="309"/>
                  </a:cubicBezTo>
                  <a:cubicBezTo>
                    <a:pt x="26" y="237"/>
                    <a:pt x="14" y="50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8" name="Freeform 92"/>
            <p:cNvSpPr>
              <a:spLocks/>
            </p:cNvSpPr>
            <p:nvPr/>
          </p:nvSpPr>
          <p:spPr bwMode="auto">
            <a:xfrm flipH="1">
              <a:off x="2215" y="3211"/>
              <a:ext cx="281" cy="463"/>
            </a:xfrm>
            <a:custGeom>
              <a:avLst/>
              <a:gdLst>
                <a:gd name="T0" fmla="*/ 479 w 479"/>
                <a:gd name="T1" fmla="*/ 430 h 430"/>
                <a:gd name="T2" fmla="*/ 106 w 479"/>
                <a:gd name="T3" fmla="*/ 309 h 430"/>
                <a:gd name="T4" fmla="*/ 0 w 479"/>
                <a:gd name="T5" fmla="*/ 0 h 430"/>
                <a:gd name="T6" fmla="*/ 0 60000 65536"/>
                <a:gd name="T7" fmla="*/ 0 60000 65536"/>
                <a:gd name="T8" fmla="*/ 0 60000 65536"/>
                <a:gd name="T9" fmla="*/ 0 w 479"/>
                <a:gd name="T10" fmla="*/ 0 h 430"/>
                <a:gd name="T11" fmla="*/ 479 w 479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430">
                  <a:moveTo>
                    <a:pt x="479" y="430"/>
                  </a:moveTo>
                  <a:cubicBezTo>
                    <a:pt x="332" y="405"/>
                    <a:pt x="186" y="381"/>
                    <a:pt x="106" y="309"/>
                  </a:cubicBezTo>
                  <a:cubicBezTo>
                    <a:pt x="26" y="237"/>
                    <a:pt x="14" y="50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41046" y="181071"/>
            <a:ext cx="57278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charset="0"/>
                <a:cs typeface="Times New Roman" pitchFamily="18" charset="0"/>
              </a:rPr>
              <a:t>Une éventuelle dépendance </a:t>
            </a:r>
            <a:r>
              <a:rPr lang="fr-FR" sz="1400" i="1" dirty="0" err="1">
                <a:latin typeface="Arial" charset="0"/>
                <a:cs typeface="Times New Roman" pitchFamily="18" charset="0"/>
              </a:rPr>
              <a:t>IdProf</a:t>
            </a:r>
            <a:r>
              <a:rPr lang="fr-FR" sz="1400" i="1" dirty="0">
                <a:latin typeface="Arial" charset="0"/>
                <a:cs typeface="Times New Roman" pitchFamily="18" charset="0"/>
              </a:rPr>
              <a:t> </a:t>
            </a:r>
            <a:r>
              <a:rPr lang="fr-FR" sz="1400" i="1" dirty="0"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1400" i="1" dirty="0">
                <a:latin typeface="Arial" charset="0"/>
                <a:cs typeface="Times New Roman" pitchFamily="18" charset="0"/>
              </a:rPr>
              <a:t> </a:t>
            </a:r>
            <a:r>
              <a:rPr lang="fr-FR" sz="1400" i="1" dirty="0" err="1">
                <a:latin typeface="Arial" charset="0"/>
                <a:cs typeface="Times New Roman" pitchFamily="18" charset="0"/>
              </a:rPr>
              <a:t>IdMat</a:t>
            </a:r>
            <a:r>
              <a:rPr lang="fr-FR" sz="1400" i="1" dirty="0">
                <a:latin typeface="Arial" charset="0"/>
                <a:cs typeface="Times New Roman" pitchFamily="18" charset="0"/>
              </a:rPr>
              <a:t> </a:t>
            </a:r>
            <a:r>
              <a:rPr lang="fr-FR" sz="1400" dirty="0">
                <a:latin typeface="Arial" charset="0"/>
              </a:rPr>
              <a:t>(ex: si un prof donne </a:t>
            </a:r>
          </a:p>
          <a:p>
            <a:r>
              <a:rPr lang="fr-FR" sz="1400" dirty="0">
                <a:latin typeface="Arial" charset="0"/>
              </a:rPr>
              <a:t>cours uniquement d'une matière) conduit à la décomposition suivante:</a:t>
            </a:r>
          </a:p>
          <a:p>
            <a:endParaRPr lang="fr-BE" sz="100" dirty="0"/>
          </a:p>
        </p:txBody>
      </p:sp>
    </p:spTree>
    <p:extLst>
      <p:ext uri="{BB962C8B-B14F-4D97-AF65-F5344CB8AC3E}">
        <p14:creationId xmlns:p14="http://schemas.microsoft.com/office/powerpoint/2010/main" val="4156850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75"/>
          <p:cNvSpPr txBox="1">
            <a:spLocks noChangeArrowheads="1"/>
          </p:cNvSpPr>
          <p:nvPr/>
        </p:nvSpPr>
        <p:spPr bwMode="auto">
          <a:xfrm>
            <a:off x="488950" y="346075"/>
            <a:ext cx="8480879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fr-FR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La suppression des associations transitives</a:t>
            </a:r>
          </a:p>
          <a:p>
            <a:pPr algn="just" eaLnBrk="1" hangingPunct="1">
              <a:spcBef>
                <a:spcPct val="50000"/>
              </a:spcBef>
            </a:pPr>
            <a:r>
              <a:rPr lang="fr-FR" sz="2000" dirty="0">
                <a:latin typeface="Arial" charset="0"/>
                <a:cs typeface="Times New Roman" pitchFamily="18" charset="0"/>
              </a:rPr>
              <a:t>Toute association pouvant être obtenue par transitivité de n autres associations peut être supprimée. La transitivité s’évalue en fonction de la </a:t>
            </a:r>
            <a:r>
              <a:rPr lang="fr-FR" sz="2000" b="1" dirty="0">
                <a:latin typeface="Arial" charset="0"/>
                <a:cs typeface="Times New Roman" pitchFamily="18" charset="0"/>
              </a:rPr>
              <a:t>signification</a:t>
            </a:r>
            <a:r>
              <a:rPr lang="fr-FR" sz="2000" dirty="0">
                <a:latin typeface="Arial" charset="0"/>
                <a:cs typeface="Times New Roman" pitchFamily="18" charset="0"/>
              </a:rPr>
              <a:t> des associations.</a:t>
            </a: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fr-FR" sz="2000" dirty="0">
                <a:latin typeface="Arial" charset="0"/>
                <a:cs typeface="Times New Roman" pitchFamily="18" charset="0"/>
              </a:rPr>
              <a:t>On supprime l'association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associée</a:t>
            </a:r>
            <a:r>
              <a:rPr lang="fr-FR" sz="2000" dirty="0">
                <a:latin typeface="Arial" charset="0"/>
                <a:cs typeface="Times New Roman" pitchFamily="18" charset="0"/>
              </a:rPr>
              <a:t>, car elle peut être obtenue par transitivité sur les associations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concerne </a:t>
            </a:r>
            <a:r>
              <a:rPr lang="fr-FR" sz="2000" dirty="0">
                <a:latin typeface="Arial" charset="0"/>
                <a:cs typeface="Times New Roman" pitchFamily="18" charset="0"/>
              </a:rPr>
              <a:t>et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 obtenue</a:t>
            </a:r>
            <a:endParaRPr lang="fr-FR" sz="2000" dirty="0">
              <a:latin typeface="Arial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947863"/>
            <a:ext cx="59150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9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96686" y="217714"/>
            <a:ext cx="8296501" cy="6049736"/>
          </a:xfrm>
        </p:spPr>
        <p:txBody>
          <a:bodyPr>
            <a:normAutofit lnSpcReduction="10000"/>
          </a:bodyPr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8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c) Quelques contraintes d’intégrité importantes</a:t>
            </a:r>
            <a:endParaRPr lang="fr-FR" sz="2800" b="1" dirty="0">
              <a:solidFill>
                <a:schemeClr val="accent2"/>
              </a:solidFill>
              <a:latin typeface="Arial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Des propriétés qui doivent être vérifiées par les données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Contraintes intégrées au modèle E/A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1) Contrainte d’identifiant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valeurs prises par l’identifiant sont uniques (dans le temps) et toujours définies.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18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  </a:t>
            </a: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Ex : identifiant de l’entité PERSONNE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nom + prénom pas suffisant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n° téléphone pas stable dans le temps</a:t>
            </a: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2) Contraintes  de cardinalité</a:t>
            </a: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 	</a:t>
            </a:r>
            <a:r>
              <a:rPr lang="fr-FR" sz="1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cardinalités portées par les entités membres d’association imposent des nombres minimales et maximales d’occurrence dans l’association.</a:t>
            </a:r>
            <a:r>
              <a:rPr lang="fr-FR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 </a:t>
            </a:r>
            <a:endParaRPr lang="fr-FR" sz="16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89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2657475"/>
            <a:ext cx="7897812" cy="343852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compétition n'existe pas sans la station!</a:t>
            </a:r>
          </a:p>
          <a:p>
            <a:pPr algn="just" eaLnBrk="1" hangingPunct="1"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Ça implique que:</a:t>
            </a:r>
          </a:p>
          <a:p>
            <a:pPr algn="just" eaLnBrk="1" hangingPunct="1"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cardinalité mini de 1 rend l’existence d’une occurrence d’entité dépendante de l’existence d’une occurrence d’une autre entité</a:t>
            </a:r>
            <a:r>
              <a:rPr lang="fr-FR" sz="24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station peut exister de manière indépendante de toute compétition.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fr-FR" sz="2400" dirty="0">
              <a:latin typeface="Arial" charset="0"/>
            </a:endParaRPr>
          </a:p>
        </p:txBody>
      </p:sp>
      <p:grpSp>
        <p:nvGrpSpPr>
          <p:cNvPr id="34819" name="Group 22"/>
          <p:cNvGrpSpPr>
            <a:grpSpLocks/>
          </p:cNvGrpSpPr>
          <p:nvPr/>
        </p:nvGrpSpPr>
        <p:grpSpPr bwMode="auto">
          <a:xfrm>
            <a:off x="1587500" y="1077913"/>
            <a:ext cx="6080125" cy="1130300"/>
            <a:chOff x="732" y="679"/>
            <a:chExt cx="3830" cy="712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732" y="719"/>
              <a:ext cx="1040" cy="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3486" y="728"/>
              <a:ext cx="1064" cy="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732" y="1007"/>
              <a:ext cx="1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3498" y="1006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762" y="735"/>
              <a:ext cx="6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Station</a:t>
              </a:r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477" y="756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Compétition</a:t>
              </a: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762" y="106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u="sng">
                  <a:latin typeface="Arial" charset="0"/>
                </a:rPr>
                <a:t>NomStat</a:t>
              </a:r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3490" y="1044"/>
              <a:ext cx="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u="sng">
                  <a:latin typeface="Arial" charset="0"/>
                </a:rPr>
                <a:t>RefCompet</a:t>
              </a:r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2218" y="679"/>
              <a:ext cx="801" cy="5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1755" y="1005"/>
              <a:ext cx="1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2311" y="743"/>
              <a:ext cx="6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est lieu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1797" y="694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0,n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111" y="694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1,1</a:t>
              </a:r>
            </a:p>
          </p:txBody>
        </p:sp>
      </p:grpSp>
      <p:sp>
        <p:nvSpPr>
          <p:cNvPr id="34820" name="Oval 23"/>
          <p:cNvSpPr>
            <a:spLocks noChangeArrowheads="1"/>
          </p:cNvSpPr>
          <p:nvPr/>
        </p:nvSpPr>
        <p:spPr bwMode="auto">
          <a:xfrm>
            <a:off x="5365750" y="1130300"/>
            <a:ext cx="336550" cy="361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20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1150"/>
            <a:ext cx="7772400" cy="57848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Contraintes extensions du modèle E/A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None/>
            </a:pPr>
            <a:endParaRPr lang="fr-FR" sz="28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None/>
            </a:pP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1) Exclusivité de participation d’une entité à plusieurs associations</a:t>
            </a:r>
          </a:p>
          <a:p>
            <a:pPr marL="533400" indent="-533400" algn="just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Si l’entité E participe à l’association A1, elle ne peut participer à l’association A2.</a:t>
            </a:r>
          </a:p>
          <a:p>
            <a:pPr eaLnBrk="1" hangingPunct="1">
              <a:buFontTx/>
              <a:buNone/>
            </a:pPr>
            <a:endParaRPr lang="fr-FR" sz="2400" dirty="0">
              <a:latin typeface="Arial" charset="0"/>
            </a:endParaRPr>
          </a:p>
        </p:txBody>
      </p:sp>
      <p:sp>
        <p:nvSpPr>
          <p:cNvPr id="35843" name="Text Box 17"/>
          <p:cNvSpPr txBox="1">
            <a:spLocks noChangeArrowheads="1"/>
          </p:cNvSpPr>
          <p:nvPr/>
        </p:nvSpPr>
        <p:spPr bwMode="auto">
          <a:xfrm>
            <a:off x="4986338" y="3593419"/>
            <a:ext cx="690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dirty="0">
                <a:latin typeface="Arial" charset="0"/>
              </a:rPr>
              <a:t>1,n</a:t>
            </a:r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2014413" y="3193553"/>
            <a:ext cx="5211762" cy="2209801"/>
            <a:chOff x="1042" y="2316"/>
            <a:chExt cx="3629" cy="1392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1060" y="2801"/>
              <a:ext cx="673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467" y="3201"/>
              <a:ext cx="1019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471" y="2424"/>
              <a:ext cx="1185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600" dirty="0">
                  <a:latin typeface="Arial" charset="0"/>
                </a:rPr>
                <a:t>   Fournisseur</a:t>
              </a: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>
              <a:off x="1072" y="3064"/>
              <a:ext cx="637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3474" y="2672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3474" y="3471"/>
              <a:ext cx="10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2" name="Oval 10"/>
            <p:cNvSpPr>
              <a:spLocks noChangeArrowheads="1"/>
            </p:cNvSpPr>
            <p:nvPr/>
          </p:nvSpPr>
          <p:spPr bwMode="auto">
            <a:xfrm>
              <a:off x="2157" y="2316"/>
              <a:ext cx="1027" cy="4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600" dirty="0">
                  <a:latin typeface="Arial" charset="0"/>
                </a:rPr>
                <a:t>est  acheté</a:t>
              </a: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2194" y="3305"/>
              <a:ext cx="80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 flipV="1">
              <a:off x="1733" y="2653"/>
              <a:ext cx="506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>
              <a:off x="1733" y="3163"/>
              <a:ext cx="4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>
              <a:off x="3184" y="253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 flipV="1">
              <a:off x="2994" y="3478"/>
              <a:ext cx="467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1676" y="2614"/>
              <a:ext cx="5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1733" y="3363"/>
              <a:ext cx="44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0,1</a:t>
              </a:r>
            </a:p>
          </p:txBody>
        </p:sp>
        <p:sp>
          <p:nvSpPr>
            <p:cNvPr id="35860" name="Oval 19"/>
            <p:cNvSpPr>
              <a:spLocks noChangeArrowheads="1"/>
            </p:cNvSpPr>
            <p:nvPr/>
          </p:nvSpPr>
          <p:spPr bwMode="auto">
            <a:xfrm>
              <a:off x="2597" y="2896"/>
              <a:ext cx="173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>
              <a:off x="2691" y="2747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 flipH="1">
              <a:off x="2597" y="3126"/>
              <a:ext cx="58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 flipV="1">
              <a:off x="1733" y="3011"/>
              <a:ext cx="864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4" name="Text Box 23"/>
            <p:cNvSpPr txBox="1">
              <a:spLocks noChangeArrowheads="1"/>
            </p:cNvSpPr>
            <p:nvPr/>
          </p:nvSpPr>
          <p:spPr bwMode="auto">
            <a:xfrm>
              <a:off x="1042" y="2814"/>
              <a:ext cx="4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Article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3772" y="3236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Stock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256" y="3350"/>
              <a:ext cx="7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se trouve</a:t>
              </a:r>
            </a:p>
          </p:txBody>
        </p:sp>
        <p:sp>
          <p:nvSpPr>
            <p:cNvPr id="35867" name="Text Box 28"/>
            <p:cNvSpPr txBox="1">
              <a:spLocks noChangeArrowheads="1"/>
            </p:cNvSpPr>
            <p:nvPr/>
          </p:nvSpPr>
          <p:spPr bwMode="auto">
            <a:xfrm>
              <a:off x="2583" y="2905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b="1" dirty="0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5868" name="Text Box 29"/>
            <p:cNvSpPr txBox="1">
              <a:spLocks noChangeArrowheads="1"/>
            </p:cNvSpPr>
            <p:nvPr/>
          </p:nvSpPr>
          <p:spPr bwMode="auto">
            <a:xfrm>
              <a:off x="3124" y="3176"/>
              <a:ext cx="4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 dirty="0">
                  <a:latin typeface="Arial" charset="0"/>
                </a:rPr>
                <a:t>1,n</a:t>
              </a:r>
            </a:p>
          </p:txBody>
        </p:sp>
      </p:grp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3530112" y="5829300"/>
            <a:ext cx="5439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Un Article concret est soit acheté auprès d’un fournisseur, soit figure dans le Stock</a:t>
            </a: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28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90513"/>
            <a:ext cx="7772400" cy="58054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2) Inclusion de participation d’une entité à plusieurs associations </a:t>
            </a:r>
          </a:p>
          <a:p>
            <a:pPr algn="just" eaLnBrk="1" hangingPunct="1"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La participation d'une entité E à une association A1 implique sa participation à l'association A2.</a:t>
            </a:r>
            <a:r>
              <a:rPr lang="fr-FR" sz="2000" i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>
                <a:latin typeface="Arial" charset="0"/>
                <a:cs typeface="Times New Roman" pitchFamily="18" charset="0"/>
              </a:rPr>
              <a:t>    </a:t>
            </a:r>
            <a:r>
              <a:rPr lang="fr-FR" sz="2000" dirty="0">
                <a:latin typeface="Arial" charset="0"/>
                <a:cs typeface="Times New Roman" pitchFamily="18" charset="0"/>
              </a:rPr>
              <a:t>La participation de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client</a:t>
            </a:r>
            <a:r>
              <a:rPr lang="fr-FR" sz="2000" dirty="0">
                <a:latin typeface="Arial" charset="0"/>
                <a:cs typeface="Times New Roman" pitchFamily="18" charset="0"/>
              </a:rPr>
              <a:t> dans l’association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emprunte</a:t>
            </a:r>
            <a:r>
              <a:rPr lang="fr-FR" sz="2000" dirty="0">
                <a:latin typeface="Arial" charset="0"/>
                <a:cs typeface="Times New Roman" pitchFamily="18" charset="0"/>
              </a:rPr>
              <a:t> implique sa participation à l'association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souscrit</a:t>
            </a:r>
            <a:r>
              <a:rPr lang="fr-FR" sz="2000" dirty="0">
                <a:latin typeface="Arial" charset="0"/>
                <a:cs typeface="Times New Roman" pitchFamily="18" charset="0"/>
              </a:rPr>
              <a:t>.</a:t>
            </a:r>
          </a:p>
        </p:txBody>
      </p:sp>
      <p:grpSp>
        <p:nvGrpSpPr>
          <p:cNvPr id="36867" name="Group 36"/>
          <p:cNvGrpSpPr>
            <a:grpSpLocks/>
          </p:cNvGrpSpPr>
          <p:nvPr/>
        </p:nvGrpSpPr>
        <p:grpSpPr bwMode="auto">
          <a:xfrm>
            <a:off x="1389063" y="2422525"/>
            <a:ext cx="5881687" cy="2070100"/>
            <a:chOff x="875" y="1526"/>
            <a:chExt cx="3705" cy="1304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875" y="1796"/>
              <a:ext cx="1124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3439" y="2246"/>
              <a:ext cx="932" cy="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3439" y="1670"/>
              <a:ext cx="1141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888" y="2073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3439" y="1910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3452" y="247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2146" y="2188"/>
              <a:ext cx="800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2172" y="1612"/>
              <a:ext cx="69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1999" y="1881"/>
              <a:ext cx="288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1999" y="2246"/>
              <a:ext cx="16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863" y="1785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2936" y="2361"/>
              <a:ext cx="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2863" y="1913"/>
              <a:ext cx="165" cy="2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2893" y="2166"/>
              <a:ext cx="58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H="1" flipV="1">
              <a:off x="2806" y="1820"/>
              <a:ext cx="101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1999" y="2028"/>
              <a:ext cx="86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953" y="1772"/>
              <a:ext cx="48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1,1</a:t>
              </a:r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1884" y="2374"/>
              <a:ext cx="60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2902" y="2351"/>
              <a:ext cx="50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0,1</a:t>
              </a:r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2889" y="1526"/>
              <a:ext cx="49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912" y="1844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Client</a:t>
              </a:r>
            </a:p>
          </p:txBody>
        </p:sp>
        <p:sp>
          <p:nvSpPr>
            <p:cNvPr id="36889" name="Text Box 26"/>
            <p:cNvSpPr txBox="1">
              <a:spLocks noChangeArrowheads="1"/>
            </p:cNvSpPr>
            <p:nvPr/>
          </p:nvSpPr>
          <p:spPr bwMode="auto">
            <a:xfrm>
              <a:off x="3516" y="1693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6890" name="Text Box 27"/>
            <p:cNvSpPr txBox="1">
              <a:spLocks noChangeArrowheads="1"/>
            </p:cNvSpPr>
            <p:nvPr/>
          </p:nvSpPr>
          <p:spPr bwMode="auto">
            <a:xfrm>
              <a:off x="3539" y="1680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Abonnement</a:t>
              </a:r>
            </a:p>
          </p:txBody>
        </p:sp>
        <p:sp>
          <p:nvSpPr>
            <p:cNvPr id="36891" name="Text Box 28"/>
            <p:cNvSpPr txBox="1">
              <a:spLocks noChangeArrowheads="1"/>
            </p:cNvSpPr>
            <p:nvPr/>
          </p:nvSpPr>
          <p:spPr bwMode="auto">
            <a:xfrm>
              <a:off x="3516" y="2259"/>
              <a:ext cx="6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Ouvrage</a:t>
              </a:r>
            </a:p>
          </p:txBody>
        </p:sp>
        <p:sp>
          <p:nvSpPr>
            <p:cNvPr id="36892" name="Text Box 29"/>
            <p:cNvSpPr txBox="1">
              <a:spLocks noChangeArrowheads="1"/>
            </p:cNvSpPr>
            <p:nvPr/>
          </p:nvSpPr>
          <p:spPr bwMode="auto">
            <a:xfrm>
              <a:off x="2232" y="1656"/>
              <a:ext cx="7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souscrit</a:t>
              </a:r>
            </a:p>
          </p:txBody>
        </p:sp>
        <p:sp>
          <p:nvSpPr>
            <p:cNvPr id="36893" name="Text Box 31"/>
            <p:cNvSpPr txBox="1">
              <a:spLocks noChangeArrowheads="1"/>
            </p:cNvSpPr>
            <p:nvPr/>
          </p:nvSpPr>
          <p:spPr bwMode="auto">
            <a:xfrm>
              <a:off x="2218" y="2229"/>
              <a:ext cx="6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emprunte</a:t>
              </a:r>
            </a:p>
          </p:txBody>
        </p:sp>
        <p:sp>
          <p:nvSpPr>
            <p:cNvPr id="36894" name="Text Box 32"/>
            <p:cNvSpPr txBox="1">
              <a:spLocks noChangeArrowheads="1"/>
            </p:cNvSpPr>
            <p:nvPr/>
          </p:nvSpPr>
          <p:spPr bwMode="auto">
            <a:xfrm>
              <a:off x="2862" y="1919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00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469900"/>
            <a:ext cx="8482012" cy="587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3) Exclusion de participation entre associations</a:t>
            </a:r>
          </a:p>
          <a:p>
            <a:pPr eaLnBrk="1" hangingPunct="1"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dirty="0">
                <a:latin typeface="Arial" charset="0"/>
                <a:cs typeface="Times New Roman" pitchFamily="18" charset="0"/>
              </a:rPr>
              <a:t>  </a:t>
            </a:r>
            <a:r>
              <a:rPr lang="fr-FR" sz="2000" dirty="0">
                <a:latin typeface="Arial" charset="0"/>
                <a:cs typeface="Times New Roman" pitchFamily="18" charset="0"/>
              </a:rPr>
              <a:t>Il y a exclusion de participation entre associations si la participation des entités à l'association A1 exclut leur participation à l'association A2.</a:t>
            </a: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    </a:t>
            </a:r>
          </a:p>
          <a:p>
            <a:pPr algn="just" eaLnBrk="1" hangingPunct="1">
              <a:buFontTx/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    </a:t>
            </a: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	Une personne à une même date ne peut pas figurer simultanément dans les deux associations: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 disponible</a:t>
            </a:r>
            <a:r>
              <a:rPr lang="fr-FR" sz="2000" dirty="0">
                <a:latin typeface="Arial" charset="0"/>
                <a:cs typeface="Times New Roman" pitchFamily="18" charset="0"/>
              </a:rPr>
              <a:t> et </a:t>
            </a:r>
            <a:r>
              <a:rPr lang="fr-FR" sz="2000" i="1" dirty="0">
                <a:latin typeface="Arial" charset="0"/>
                <a:cs typeface="Times New Roman" pitchFamily="18" charset="0"/>
              </a:rPr>
              <a:t>en formation</a:t>
            </a:r>
            <a:r>
              <a:rPr lang="fr-FR" sz="2000" dirty="0">
                <a:latin typeface="Arial" charset="0"/>
                <a:cs typeface="Times New Roman" pitchFamily="18" charset="0"/>
              </a:rPr>
              <a:t>.</a:t>
            </a:r>
            <a:endParaRPr lang="fr-FR" sz="2000" dirty="0">
              <a:latin typeface="Arial" charset="0"/>
            </a:endParaRPr>
          </a:p>
        </p:txBody>
      </p:sp>
      <p:grpSp>
        <p:nvGrpSpPr>
          <p:cNvPr id="37891" name="Group 29"/>
          <p:cNvGrpSpPr>
            <a:grpSpLocks/>
          </p:cNvGrpSpPr>
          <p:nvPr/>
        </p:nvGrpSpPr>
        <p:grpSpPr bwMode="auto">
          <a:xfrm>
            <a:off x="1263651" y="2673350"/>
            <a:ext cx="6242050" cy="1938338"/>
            <a:chOff x="688" y="1684"/>
            <a:chExt cx="3932" cy="1221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688" y="1864"/>
              <a:ext cx="1075" cy="4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433" y="1802"/>
              <a:ext cx="1183" cy="5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688" y="2092"/>
              <a:ext cx="1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3433" y="2092"/>
              <a:ext cx="1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2224" y="1771"/>
              <a:ext cx="814" cy="2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2105" y="2617"/>
              <a:ext cx="987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V="1">
              <a:off x="1763" y="1919"/>
              <a:ext cx="46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1763" y="2207"/>
              <a:ext cx="576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2928" y="1988"/>
              <a:ext cx="505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V="1">
              <a:off x="2972" y="2207"/>
              <a:ext cx="46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569" y="2207"/>
              <a:ext cx="173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627" y="2035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2627" y="2438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1810" y="1752"/>
              <a:ext cx="4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1647" y="2438"/>
              <a:ext cx="40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3145" y="2495"/>
              <a:ext cx="51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3088" y="1684"/>
              <a:ext cx="48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793" y="1869"/>
              <a:ext cx="4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Date</a:t>
              </a: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3498" y="1831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Personne</a:t>
              </a:r>
            </a:p>
          </p:txBody>
        </p:sp>
        <p:sp>
          <p:nvSpPr>
            <p:cNvPr id="37911" name="Text Box 24"/>
            <p:cNvSpPr txBox="1">
              <a:spLocks noChangeArrowheads="1"/>
            </p:cNvSpPr>
            <p:nvPr/>
          </p:nvSpPr>
          <p:spPr bwMode="auto">
            <a:xfrm>
              <a:off x="2282" y="1811"/>
              <a:ext cx="6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disponible</a:t>
              </a:r>
            </a:p>
          </p:txBody>
        </p:sp>
        <p:sp>
          <p:nvSpPr>
            <p:cNvPr id="37912" name="Text Box 26"/>
            <p:cNvSpPr txBox="1">
              <a:spLocks noChangeArrowheads="1"/>
            </p:cNvSpPr>
            <p:nvPr/>
          </p:nvSpPr>
          <p:spPr bwMode="auto">
            <a:xfrm>
              <a:off x="2191" y="2661"/>
              <a:ext cx="1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en formation</a:t>
              </a:r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2549" y="2203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52926" y="1012086"/>
            <a:ext cx="8294346" cy="5112394"/>
          </a:xfrm>
        </p:spPr>
        <p:txBody>
          <a:bodyPr vert="horz" lIns="91440" tIns="45720" rIns="91440" bIns="45720" anchor="t">
            <a:normAutofit fontScale="85000" lnSpcReduction="10000"/>
          </a:bodyPr>
          <a:lstStyle/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1800" b="1" dirty="0">
                <a:latin typeface="Arial" charset="0"/>
              </a:rPr>
              <a:t>Entité</a:t>
            </a:r>
            <a:r>
              <a:rPr lang="fr-FR" sz="1800" dirty="0">
                <a:latin typeface="Arial" charset="0"/>
              </a:rPr>
              <a:t>:  tout objet concret ou abstrait ayant une existence propre</a:t>
            </a:r>
            <a:endParaRPr lang="en-US"/>
          </a:p>
          <a:p>
            <a:pPr indent="-255905" algn="just"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>
              <a:buNone/>
            </a:pPr>
            <a:r>
              <a:rPr lang="fr-FR" sz="1800" dirty="0">
                <a:latin typeface="Arial" charset="0"/>
              </a:rPr>
              <a:t>    </a:t>
            </a:r>
            <a:r>
              <a:rPr lang="fr-FR" sz="1600" dirty="0">
                <a:latin typeface="Arial" charset="0"/>
              </a:rPr>
              <a:t>Ex : le client «Jean Dupont »</a:t>
            </a:r>
            <a:endParaRPr lang="fr-FR" sz="1600" dirty="0">
              <a:latin typeface="Arial" charset="0"/>
              <a:cs typeface="Arial" charset="0"/>
            </a:endParaRPr>
          </a:p>
          <a:p>
            <a:pPr indent="-255905" algn="just">
              <a:buNone/>
            </a:pPr>
            <a:endParaRPr lang="fr-FR" sz="16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fr-FR" sz="1800" b="1" dirty="0">
                <a:latin typeface="Arial"/>
                <a:cs typeface="Arial"/>
              </a:rPr>
              <a:t>Classe d’entité (ou entité-type): </a:t>
            </a:r>
            <a:r>
              <a:rPr lang="fr-FR" sz="1800" dirty="0">
                <a:latin typeface="Arial"/>
                <a:cs typeface="Arial"/>
              </a:rPr>
              <a:t>des catégories pour le entités décrites par les mêmes propriétés (=attributs)</a:t>
            </a:r>
            <a:endParaRPr lang="fr-FR" sz="18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fr-FR" sz="2400" dirty="0">
                <a:latin typeface="Arial"/>
                <a:cs typeface="Arial"/>
              </a:rPr>
              <a:t>	</a:t>
            </a:r>
            <a:r>
              <a:rPr lang="fr-FR" sz="1700" dirty="0">
                <a:latin typeface="Arial"/>
                <a:cs typeface="Arial"/>
              </a:rPr>
              <a:t>Ex : la classe qui sert de modèle à tous les clients, dont le client "Jean Dupont" est une occurrence (ou instance)</a:t>
            </a: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fr-FR" sz="1700" dirty="0">
                <a:latin typeface="Arial"/>
                <a:cs typeface="Arial"/>
              </a:rPr>
              <a:t>En plus des propriétés de base, créez par système une propriété </a:t>
            </a:r>
            <a:r>
              <a:rPr lang="fr-FR" sz="1700" b="1" dirty="0">
                <a:latin typeface="Arial"/>
                <a:cs typeface="Arial"/>
              </a:rPr>
              <a:t>identifiant. </a:t>
            </a:r>
            <a:r>
              <a:rPr lang="fr-FR" sz="1700" dirty="0">
                <a:latin typeface="Arial"/>
                <a:cs typeface="Arial"/>
              </a:rPr>
              <a:t>Vous pouvez choisir une propriété dont la valeur ne se répète jamais (ex: numéro national) mais pour faciliter l’implémentation on rajoutera toujours un </a:t>
            </a:r>
            <a:r>
              <a:rPr lang="fr-FR" sz="1700" b="1" dirty="0">
                <a:latin typeface="Arial"/>
                <a:cs typeface="Arial"/>
              </a:rPr>
              <a:t>id</a:t>
            </a:r>
            <a:r>
              <a:rPr lang="fr-FR" sz="1700" dirty="0">
                <a:latin typeface="Arial"/>
                <a:cs typeface="Arial"/>
              </a:rPr>
              <a:t>. Ceci sera un code numérique dans le système de gestion de la BD qui ne se répètera jamais (ici </a:t>
            </a:r>
            <a:r>
              <a:rPr lang="fr-FR" sz="1700" b="1" dirty="0" err="1">
                <a:latin typeface="Arial"/>
                <a:cs typeface="Arial"/>
              </a:rPr>
              <a:t>idClient</a:t>
            </a:r>
            <a:r>
              <a:rPr lang="fr-FR" sz="1700" dirty="0">
                <a:latin typeface="Arial"/>
                <a:cs typeface="Arial"/>
              </a:rPr>
              <a:t>)</a:t>
            </a:r>
          </a:p>
          <a:p>
            <a:pPr indent="-255905"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r>
              <a:rPr lang="fr-FR" sz="2000" dirty="0">
                <a:latin typeface="Arial" charset="0"/>
              </a:rPr>
              <a:t>   </a:t>
            </a:r>
            <a:endParaRPr lang="fr-FR" sz="16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1600" dirty="0">
              <a:latin typeface="Arial" charset="0"/>
              <a:cs typeface="Arial" charset="0"/>
            </a:endParaRPr>
          </a:p>
          <a:p>
            <a:pPr indent="-255905" algn="just" eaLnBrk="1" hangingPunct="1">
              <a:lnSpc>
                <a:spcPct val="90000"/>
              </a:lnSpc>
              <a:buFontTx/>
              <a:buNone/>
            </a:pPr>
            <a:endParaRPr lang="fr-FR" sz="1600" dirty="0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/>
                <a:cs typeface="Arial"/>
              </a:rPr>
              <a:t>2.1. Définir les Classes d’Entités</a:t>
            </a:r>
            <a:br>
              <a:rPr lang="fr-FR" sz="4400" dirty="0"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981325"/>
            <a:ext cx="2552701" cy="16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0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369888"/>
            <a:ext cx="7993062" cy="572611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b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4)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Inclusion de participation entre associations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    </a:t>
            </a:r>
            <a:r>
              <a:rPr lang="fr-FR" sz="1900" dirty="0">
                <a:latin typeface="Arial" charset="0"/>
                <a:cs typeface="Times New Roman" pitchFamily="18" charset="0"/>
              </a:rPr>
              <a:t> Il y a inclusion de participation entre associations </a:t>
            </a:r>
            <a:r>
              <a:rPr lang="fr-FR" sz="1900" b="1" dirty="0">
                <a:latin typeface="Arial" charset="0"/>
                <a:cs typeface="Times New Roman" pitchFamily="18" charset="0"/>
              </a:rPr>
              <a:t>si la participation des entités à l'association A1 implique leur participation à l'association A2</a:t>
            </a:r>
            <a:r>
              <a:rPr lang="fr-FR" sz="1900" dirty="0">
                <a:latin typeface="Arial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19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2200" dirty="0">
                <a:latin typeface="Arial" charset="0"/>
                <a:cs typeface="Times New Roman" pitchFamily="18" charset="0"/>
              </a:rPr>
              <a:t>   </a:t>
            </a:r>
            <a:r>
              <a:rPr lang="fr-FR" sz="1900" dirty="0">
                <a:latin typeface="Arial" charset="0"/>
                <a:cs typeface="Times New Roman" pitchFamily="18" charset="0"/>
              </a:rPr>
              <a:t>Tout couple Commande-Produits figurant dans l'association </a:t>
            </a:r>
            <a:r>
              <a:rPr lang="fr-FR" sz="1900" i="1" dirty="0" err="1">
                <a:latin typeface="Arial" charset="0"/>
                <a:cs typeface="Times New Roman" pitchFamily="18" charset="0"/>
              </a:rPr>
              <a:t>ligneLiv</a:t>
            </a:r>
            <a:r>
              <a:rPr lang="fr-FR" sz="1900" dirty="0">
                <a:latin typeface="Arial" charset="0"/>
                <a:cs typeface="Times New Roman" pitchFamily="18" charset="0"/>
              </a:rPr>
              <a:t> doit figurer dans l'association </a:t>
            </a:r>
            <a:r>
              <a:rPr lang="fr-FR" sz="1900" i="1" dirty="0" err="1">
                <a:latin typeface="Arial" charset="0"/>
                <a:cs typeface="Times New Roman" pitchFamily="18" charset="0"/>
              </a:rPr>
              <a:t>ligneCde</a:t>
            </a:r>
            <a:endParaRPr lang="fr-FR" sz="1900" i="1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1900" dirty="0">
                <a:latin typeface="Arial" charset="0"/>
              </a:rPr>
              <a:t>    Le problème va être de vérifier toutes ces contraintes dans les programmes qui mettent à jour les données!</a:t>
            </a:r>
          </a:p>
        </p:txBody>
      </p:sp>
      <p:grpSp>
        <p:nvGrpSpPr>
          <p:cNvPr id="38915" name="Group 28"/>
          <p:cNvGrpSpPr>
            <a:grpSpLocks/>
          </p:cNvGrpSpPr>
          <p:nvPr/>
        </p:nvGrpSpPr>
        <p:grpSpPr bwMode="auto">
          <a:xfrm>
            <a:off x="1279029" y="2389754"/>
            <a:ext cx="5724751" cy="1871662"/>
            <a:chOff x="819" y="1365"/>
            <a:chExt cx="3928" cy="1179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819" y="1503"/>
              <a:ext cx="1075" cy="4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3564" y="1441"/>
              <a:ext cx="1183" cy="5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819" y="1731"/>
              <a:ext cx="1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3564" y="1731"/>
              <a:ext cx="1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2313" y="1378"/>
              <a:ext cx="783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2236" y="2256"/>
              <a:ext cx="987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V="1">
              <a:off x="1894" y="1569"/>
              <a:ext cx="45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894" y="1846"/>
              <a:ext cx="576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067" y="1589"/>
              <a:ext cx="497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V="1">
              <a:off x="3103" y="1846"/>
              <a:ext cx="46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2700" y="1846"/>
              <a:ext cx="173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758" y="1674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758" y="2077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909" y="1391"/>
              <a:ext cx="361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1,n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894" y="2077"/>
              <a:ext cx="50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3276" y="2134"/>
              <a:ext cx="52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3219" y="1365"/>
              <a:ext cx="4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837" y="1495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Commandes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3629" y="1470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Produits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374" y="1434"/>
              <a:ext cx="7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err="1">
                  <a:latin typeface="Arial" charset="0"/>
                </a:rPr>
                <a:t>ligneCde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2438" y="2309"/>
              <a:ext cx="1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ligneLiv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2708" y="1848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9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13398" y="1417638"/>
            <a:ext cx="8333874" cy="480413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fr-FR" sz="2000" b="1" dirty="0">
                <a:latin typeface="Arial" charset="0"/>
              </a:rPr>
              <a:t>Association :</a:t>
            </a:r>
            <a:r>
              <a:rPr lang="fr-FR" sz="2000" dirty="0">
                <a:latin typeface="Arial" charset="0"/>
              </a:rPr>
              <a:t> lien entre deux entités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dirty="0">
                <a:latin typeface="Arial" charset="0"/>
              </a:rPr>
              <a:t>Ex: le lien entre </a:t>
            </a:r>
            <a:r>
              <a:rPr lang="fr-FR" sz="2000">
                <a:latin typeface="Arial" charset="0"/>
              </a:rPr>
              <a:t>la Personne Dupont </a:t>
            </a:r>
            <a:r>
              <a:rPr lang="fr-FR" sz="2000" dirty="0">
                <a:latin typeface="Arial" charset="0"/>
              </a:rPr>
              <a:t>et la voiture immatriculée </a:t>
            </a:r>
            <a:r>
              <a:rPr lang="fr-FR" sz="2000" dirty="0" err="1">
                <a:latin typeface="Arial" charset="0"/>
              </a:rPr>
              <a:t>1367BS</a:t>
            </a: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>
                <a:latin typeface="Arial" charset="0"/>
              </a:rPr>
              <a:t>Classe d’association (ou association-type) : </a:t>
            </a:r>
            <a:r>
              <a:rPr lang="fr-FR" sz="2000" dirty="0">
                <a:latin typeface="Arial" charset="0"/>
              </a:rPr>
              <a:t>regroupe toutes les associations constituées des mêmes types d’entités jouant le même rôle dans l’association</a:t>
            </a: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603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 charset="0"/>
              </a:rPr>
              <a:t>2.2. Définir les Classes d’Association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3933825"/>
            <a:ext cx="7622381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71892" y="164297"/>
            <a:ext cx="7743458" cy="643652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FR" sz="2000" b="1" dirty="0">
              <a:latin typeface="Arial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1800" dirty="0">
                <a:latin typeface="Arial" charset="0"/>
              </a:rPr>
              <a:t>On peut avoir </a:t>
            </a:r>
            <a:r>
              <a:rPr lang="fr-FR" sz="1800" b="1" dirty="0">
                <a:latin typeface="Arial" charset="0"/>
              </a:rPr>
              <a:t>plusieurs</a:t>
            </a:r>
            <a:r>
              <a:rPr lang="fr-FR" sz="1800" dirty="0">
                <a:latin typeface="Arial" charset="0"/>
              </a:rPr>
              <a:t> classes d’</a:t>
            </a:r>
            <a:r>
              <a:rPr lang="fr-FR" sz="1800" b="1" dirty="0">
                <a:latin typeface="Arial" charset="0"/>
              </a:rPr>
              <a:t>associations</a:t>
            </a:r>
            <a:r>
              <a:rPr lang="fr-FR" sz="1800" dirty="0">
                <a:latin typeface="Arial" charset="0"/>
              </a:rPr>
              <a:t> </a:t>
            </a:r>
            <a:r>
              <a:rPr lang="fr-FR" sz="1800" b="1" dirty="0">
                <a:latin typeface="Arial" charset="0"/>
              </a:rPr>
              <a:t>sur</a:t>
            </a:r>
            <a:r>
              <a:rPr lang="fr-FR" sz="1800" dirty="0">
                <a:latin typeface="Arial" charset="0"/>
              </a:rPr>
              <a:t> les </a:t>
            </a:r>
            <a:r>
              <a:rPr lang="fr-FR" sz="1800" b="1" dirty="0">
                <a:latin typeface="Arial" charset="0"/>
              </a:rPr>
              <a:t>mêmes classes d’entités</a:t>
            </a:r>
            <a:r>
              <a:rPr lang="fr-FR" sz="1800" dirty="0">
                <a:latin typeface="Arial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600" dirty="0">
                <a:latin typeface="Arial" charset="0"/>
              </a:rPr>
              <a:t>   	Ex:   </a:t>
            </a:r>
            <a:r>
              <a:rPr lang="fr-FR" sz="1600" b="1" dirty="0">
                <a:latin typeface="Arial" charset="0"/>
              </a:rPr>
              <a:t>achète </a:t>
            </a:r>
            <a:r>
              <a:rPr lang="fr-FR" sz="1600" dirty="0">
                <a:latin typeface="Arial" charset="0"/>
              </a:rPr>
              <a:t>(CLIENT, VOITURE)</a:t>
            </a:r>
          </a:p>
          <a:p>
            <a:pPr algn="just" eaLnBrk="1" hangingPunct="1">
              <a:buFontTx/>
              <a:buNone/>
            </a:pPr>
            <a:r>
              <a:rPr lang="fr-FR" sz="1600" dirty="0">
                <a:latin typeface="Arial" charset="0"/>
              </a:rPr>
              <a:t>            et </a:t>
            </a:r>
            <a:r>
              <a:rPr lang="fr-FR" sz="1600" b="1" dirty="0">
                <a:latin typeface="Arial" charset="0"/>
              </a:rPr>
              <a:t>conduit </a:t>
            </a:r>
            <a:r>
              <a:rPr lang="fr-FR" sz="1600" dirty="0">
                <a:latin typeface="Arial" charset="0"/>
              </a:rPr>
              <a:t>(CLIENT, VOITURE)</a:t>
            </a: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1800" dirty="0">
                <a:latin typeface="Arial" charset="0"/>
              </a:rPr>
              <a:t>On peut avoir une classe </a:t>
            </a:r>
            <a:r>
              <a:rPr lang="fr-FR" sz="1800" b="1" dirty="0">
                <a:latin typeface="Arial" charset="0"/>
              </a:rPr>
              <a:t>d’association sur une seule classe</a:t>
            </a:r>
            <a:r>
              <a:rPr lang="fr-FR" sz="1800" dirty="0">
                <a:latin typeface="Arial" charset="0"/>
              </a:rPr>
              <a:t> d’entités (on parle d’</a:t>
            </a:r>
            <a:r>
              <a:rPr lang="fr-FR" sz="1800" b="1" dirty="0">
                <a:latin typeface="Arial" charset="0"/>
              </a:rPr>
              <a:t>association ‘réflexive’). </a:t>
            </a:r>
            <a:r>
              <a:rPr lang="fr-FR" sz="1800" dirty="0">
                <a:latin typeface="Arial" charset="0"/>
              </a:rPr>
              <a:t>On ajoute souvent dans ce cas des noms de </a:t>
            </a:r>
            <a:r>
              <a:rPr lang="fr-FR" sz="1800" b="1" dirty="0">
                <a:latin typeface="Arial" charset="0"/>
              </a:rPr>
              <a:t>rôles</a:t>
            </a:r>
            <a:r>
              <a:rPr lang="fr-FR" sz="1800" dirty="0">
                <a:latin typeface="Arial" charset="0"/>
              </a:rPr>
              <a:t> pour distinguer les deux occurrences.</a:t>
            </a:r>
          </a:p>
          <a:p>
            <a:pPr algn="just" eaLnBrk="1" hangingPunct="1">
              <a:buFontTx/>
              <a:buNone/>
            </a:pPr>
            <a:r>
              <a:rPr lang="fr-FR" sz="1600" dirty="0">
                <a:latin typeface="Arial" charset="0"/>
              </a:rPr>
              <a:t>   </a:t>
            </a:r>
          </a:p>
          <a:p>
            <a:pPr algn="just" eaLnBrk="1" hangingPunct="1">
              <a:buFontTx/>
              <a:buNone/>
            </a:pPr>
            <a:r>
              <a:rPr lang="fr-FR" sz="1600" dirty="0">
                <a:latin typeface="Arial" charset="0"/>
              </a:rPr>
              <a:t>	Ex: </a:t>
            </a:r>
            <a:r>
              <a:rPr lang="fr-FR" sz="1600" b="1" dirty="0" err="1">
                <a:latin typeface="Arial" charset="0"/>
              </a:rPr>
              <a:t>estConjoint</a:t>
            </a:r>
            <a:r>
              <a:rPr lang="fr-FR" sz="1600" b="1" dirty="0">
                <a:latin typeface="Arial" charset="0"/>
              </a:rPr>
              <a:t> </a:t>
            </a:r>
            <a:r>
              <a:rPr lang="fr-FR" sz="1600" dirty="0">
                <a:latin typeface="Arial" charset="0"/>
              </a:rPr>
              <a:t>(PERSONNE, PERSONNE)</a:t>
            </a:r>
          </a:p>
          <a:p>
            <a:pPr algn="just" eaLnBrk="1" hangingPunct="1"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fr-FR" sz="24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91025"/>
            <a:ext cx="43815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33876" y="1398588"/>
            <a:ext cx="8333874" cy="480413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fr-FR" sz="2000" b="1" dirty="0">
                <a:latin typeface="Arial" charset="0"/>
              </a:rPr>
              <a:t>	Cardinalités</a:t>
            </a:r>
            <a:r>
              <a:rPr lang="fr-FR" sz="2000" dirty="0">
                <a:latin typeface="Arial" charset="0"/>
              </a:rPr>
              <a:t>: valeurs qui indiquent, pour une entité d'une classe, le nombre minimal et maximal d'entités de l'autre classe avec lesquelles cette entité peut être en relation 	</a:t>
            </a: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>
                <a:latin typeface="Arial" charset="0"/>
              </a:rPr>
              <a:t>	Les cardinalités sont l'élément essentiel pour définir la sémantique (signification) des données car elles détermineront le nombre </a:t>
            </a:r>
            <a:r>
              <a:rPr lang="fr-FR" sz="2000" b="1">
                <a:latin typeface="Arial" charset="0"/>
              </a:rPr>
              <a:t>et la structure des </a:t>
            </a:r>
            <a:r>
              <a:rPr lang="fr-FR" sz="2000" b="1" dirty="0">
                <a:latin typeface="Arial" charset="0"/>
              </a:rPr>
              <a:t>tables de la BD</a:t>
            </a:r>
          </a:p>
          <a:p>
            <a:pPr algn="just">
              <a:lnSpc>
                <a:spcPct val="90000"/>
              </a:lnSpc>
              <a:buNone/>
            </a:pPr>
            <a:endParaRPr lang="fr-FR" sz="2000" b="1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>
                <a:latin typeface="Arial" charset="0"/>
              </a:rPr>
              <a:t>	</a:t>
            </a:r>
            <a:r>
              <a:rPr lang="fr-FR" sz="2000" dirty="0">
                <a:latin typeface="Arial" charset="0"/>
              </a:rPr>
              <a:t>En gros, elles déterminent le nombre minimal et maximal d’entités qui peuvent être liées entre deux classes d’entités</a:t>
            </a:r>
            <a:endParaRPr lang="en-US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603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chemeClr val="accent2"/>
                </a:solidFill>
                <a:latin typeface="Arial" charset="0"/>
              </a:rPr>
              <a:t>2.3. Définir les Cardinalités</a:t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2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000" dirty="0">
                <a:latin typeface="Arial" charset="0"/>
              </a:rPr>
              <a:t>Ex: possède (PERSONNE [0,n], VOITURE [1,1])</a:t>
            </a:r>
          </a:p>
          <a:p>
            <a:pPr algn="just" eaLnBrk="1" hangingPunct="1">
              <a:buFontTx/>
              <a:buNone/>
            </a:pPr>
            <a:r>
              <a:rPr lang="fr-FR" sz="2400" dirty="0">
                <a:latin typeface="Arial" charset="0"/>
              </a:rPr>
              <a:t>   </a:t>
            </a:r>
          </a:p>
          <a:p>
            <a:pPr>
              <a:buNone/>
            </a:pPr>
            <a:r>
              <a:rPr lang="fr-FR" sz="1800" dirty="0">
                <a:latin typeface="Arial" charset="0"/>
              </a:rPr>
              <a:t>Dans un système informatique d’un concessionnaire :</a:t>
            </a:r>
          </a:p>
          <a:p>
            <a:pPr>
              <a:buNone/>
            </a:pPr>
            <a:endParaRPr lang="fr-FR" sz="1800" dirty="0">
              <a:latin typeface="Arial" charset="0"/>
            </a:endParaRPr>
          </a:p>
          <a:p>
            <a:pPr>
              <a:buFontTx/>
              <a:buChar char="-"/>
            </a:pPr>
            <a:r>
              <a:rPr lang="fr-FR" sz="1800" dirty="0">
                <a:latin typeface="Arial" charset="0"/>
              </a:rPr>
              <a:t>une </a:t>
            </a:r>
            <a:r>
              <a:rPr lang="fr-FR" sz="1800" b="1" dirty="0">
                <a:latin typeface="Arial" charset="0"/>
              </a:rPr>
              <a:t>Personne</a:t>
            </a:r>
            <a:r>
              <a:rPr lang="fr-FR" sz="1800" dirty="0">
                <a:latin typeface="Arial" charset="0"/>
              </a:rPr>
              <a:t> (client enregistré dans la BD qui n’a pas encore acheté) possède au minimum 0 voitures et au maximum plusieurs voitures </a:t>
            </a:r>
            <a:r>
              <a:rPr lang="es-ES" sz="1800" dirty="0">
                <a:latin typeface="Arial" charset="0"/>
              </a:rPr>
              <a:t>(indiqué par </a:t>
            </a:r>
            <a:r>
              <a:rPr lang="es-ES" sz="1800" b="1" dirty="0">
                <a:latin typeface="Arial" charset="0"/>
              </a:rPr>
              <a:t>n</a:t>
            </a:r>
            <a:r>
              <a:rPr lang="fr-FR" sz="1800" dirty="0">
                <a:latin typeface="Arial" charset="0"/>
              </a:rPr>
              <a:t>)</a:t>
            </a:r>
          </a:p>
          <a:p>
            <a:pPr>
              <a:buFontTx/>
              <a:buChar char="-"/>
            </a:pPr>
            <a:endParaRPr lang="fr-FR" sz="1800" dirty="0">
              <a:latin typeface="Arial" charset="0"/>
            </a:endParaRPr>
          </a:p>
          <a:p>
            <a:pPr>
              <a:buFontTx/>
              <a:buChar char="-"/>
            </a:pPr>
            <a:r>
              <a:rPr lang="fr-FR" sz="1800" dirty="0">
                <a:latin typeface="Arial" charset="0"/>
              </a:rPr>
              <a:t>une </a:t>
            </a:r>
            <a:r>
              <a:rPr lang="fr-FR" sz="1800" b="1" dirty="0">
                <a:latin typeface="Arial" charset="0"/>
              </a:rPr>
              <a:t>Voiture</a:t>
            </a:r>
            <a:r>
              <a:rPr lang="fr-FR" sz="1800" dirty="0">
                <a:latin typeface="Arial" charset="0"/>
              </a:rPr>
              <a:t> "est possédée" par 1 personne au minimum et (considérons le cas d’un seul propriétaire) par 1 personne au maximum</a:t>
            </a:r>
          </a:p>
          <a:p>
            <a:pPr>
              <a:buFontTx/>
              <a:buChar char="-"/>
            </a:pPr>
            <a:endParaRPr lang="fr-FR" sz="1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133850"/>
            <a:ext cx="695325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1363" y="511175"/>
            <a:ext cx="778827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fr-FR" sz="1800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fr-FR" dirty="0">
                <a:latin typeface="Arial" charset="0"/>
              </a:rPr>
              <a:t>Ex: loue (PERSONNE [0,n], VOITURE [0,n])</a:t>
            </a:r>
          </a:p>
          <a:p>
            <a:pPr algn="just">
              <a:spcBef>
                <a:spcPct val="20000"/>
              </a:spcBef>
            </a:pPr>
            <a:endParaRPr lang="fr-FR" sz="18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>
                <a:latin typeface="Arial" charset="0"/>
              </a:rPr>
              <a:t>Une personne loue de 0 à n voitures; une voiture est louée au moins par 1 et au maximum par plusieurs (n) personnes. </a:t>
            </a:r>
          </a:p>
          <a:p>
            <a:pPr algn="just"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>
                <a:latin typeface="Arial" charset="0"/>
              </a:rPr>
              <a:t>Une cardinalité minimale 0 implique qu’on peut considérer une occurrence d’entité sans occurrence d’association (ex: la personne existe dans la base de données même si elle n'a pas loué de voiture)</a:t>
            </a: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dirty="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48125"/>
            <a:ext cx="6953250" cy="1524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26976332811A429CD31F130D0A5436" ma:contentTypeVersion="8" ma:contentTypeDescription="Crear nuevo documento." ma:contentTypeScope="" ma:versionID="16d5bd40207a5ef780d775640f878cee">
  <xsd:schema xmlns:xsd="http://www.w3.org/2001/XMLSchema" xmlns:xs="http://www.w3.org/2001/XMLSchema" xmlns:p="http://schemas.microsoft.com/office/2006/metadata/properties" xmlns:ns2="b9703181-84bf-4503-a668-2ead1487586b" targetNamespace="http://schemas.microsoft.com/office/2006/metadata/properties" ma:root="true" ma:fieldsID="c85e7030193e362244433787868e7b79" ns2:_="">
    <xsd:import namespace="b9703181-84bf-4503-a668-2ead148758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03181-84bf-4503-a668-2ead14875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76E845-8762-47FA-B6A5-F61C80450385}">
  <ds:schemaRefs>
    <ds:schemaRef ds:uri="b9703181-84bf-4503-a668-2ead1487586b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00ED52-B2C1-42DE-AA80-959C8AA013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5BA48D-97FB-4108-BE17-168DA1A71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03181-84bf-4503-a668-2ead14875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4969</TotalTime>
  <Words>1563</Words>
  <Application>Microsoft Office PowerPoint</Application>
  <PresentationFormat>On-screen Show (4:3)</PresentationFormat>
  <Paragraphs>642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Analyse Merise : implémentation rapide </vt:lpstr>
      <vt:lpstr>1. Création du Dictionnaire des données </vt:lpstr>
      <vt:lpstr>2. Création du MCD </vt:lpstr>
      <vt:lpstr>2.1. Définir les Classes d’Entités </vt:lpstr>
      <vt:lpstr>2.2. Définir les Classes d’Association </vt:lpstr>
      <vt:lpstr>PowerPoint Presentation</vt:lpstr>
      <vt:lpstr>2.3. Définir les Cardinalités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Création du MLD </vt:lpstr>
      <vt:lpstr>3. MLD : Implémentation</vt:lpstr>
      <vt:lpstr>Aperçu du passage du MCD au MLD</vt:lpstr>
      <vt:lpstr>3.1. Créer une table pour chaque entité  </vt:lpstr>
      <vt:lpstr>3.2. Transformer les Classes d’Association (I)  </vt:lpstr>
      <vt:lpstr>3.2. Transformer les Classes d’Association (II)  </vt:lpstr>
      <vt:lpstr>3.2. Transformer les Classes d’Association (III)  </vt:lpstr>
      <vt:lpstr>PowerPoint Presentation</vt:lpstr>
      <vt:lpstr>Vérification et Normalisation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conceptuel des données</dc:title>
  <dc:creator>Lonchamp</dc:creator>
  <cp:lastModifiedBy>bender</cp:lastModifiedBy>
  <cp:revision>1036</cp:revision>
  <cp:lastPrinted>2016-05-17T08:48:56Z</cp:lastPrinted>
  <dcterms:created xsi:type="dcterms:W3CDTF">2001-09-27T15:41:29Z</dcterms:created>
  <dcterms:modified xsi:type="dcterms:W3CDTF">2024-02-21T15:21:45Z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0x010100CF26976332811A429CD31F130D0A5436</vt:lpwstr>
  </property>
</Properties>
</file>