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handoutMasterIdLst>
    <p:handoutMasterId r:id="rId47"/>
  </p:handoutMasterIdLst>
  <p:sldIdLst>
    <p:sldId id="307" r:id="rId5"/>
    <p:sldId id="305" r:id="rId6"/>
    <p:sldId id="297" r:id="rId7"/>
    <p:sldId id="310" r:id="rId8"/>
    <p:sldId id="309" r:id="rId9"/>
    <p:sldId id="308" r:id="rId10"/>
    <p:sldId id="262" r:id="rId11"/>
    <p:sldId id="311" r:id="rId12"/>
    <p:sldId id="265" r:id="rId13"/>
    <p:sldId id="287" r:id="rId14"/>
    <p:sldId id="342" r:id="rId15"/>
    <p:sldId id="312" r:id="rId16"/>
    <p:sldId id="313" r:id="rId17"/>
    <p:sldId id="314" r:id="rId18"/>
    <p:sldId id="315" r:id="rId19"/>
    <p:sldId id="285" r:id="rId20"/>
    <p:sldId id="317" r:id="rId21"/>
    <p:sldId id="319" r:id="rId22"/>
    <p:sldId id="318" r:id="rId23"/>
    <p:sldId id="320" r:id="rId24"/>
    <p:sldId id="321" r:id="rId25"/>
    <p:sldId id="322" r:id="rId26"/>
    <p:sldId id="324" r:id="rId27"/>
    <p:sldId id="323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41" r:id="rId45"/>
  </p:sldIdLst>
  <p:sldSz cx="9144000" cy="6858000" type="screen4x3"/>
  <p:notesSz cx="6797675" cy="985678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FF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717" autoAdjust="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25.xml"/><Relationship Id="rId26" Type="http://schemas.openxmlformats.org/officeDocument/2006/relationships/slide" Target="slides/slide34.xml"/><Relationship Id="rId3" Type="http://schemas.openxmlformats.org/officeDocument/2006/relationships/slide" Target="slides/slide3.xml"/><Relationship Id="rId21" Type="http://schemas.openxmlformats.org/officeDocument/2006/relationships/slide" Target="slides/slide28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8.xml"/><Relationship Id="rId25" Type="http://schemas.openxmlformats.org/officeDocument/2006/relationships/slide" Target="slides/slide32.xml"/><Relationship Id="rId33" Type="http://schemas.openxmlformats.org/officeDocument/2006/relationships/slide" Target="slides/slide41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7.xml"/><Relationship Id="rId29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31.xml"/><Relationship Id="rId32" Type="http://schemas.openxmlformats.org/officeDocument/2006/relationships/slide" Target="slides/slide40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30.xml"/><Relationship Id="rId28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26.xml"/><Relationship Id="rId31" Type="http://schemas.openxmlformats.org/officeDocument/2006/relationships/slide" Target="slides/slide3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9.xml"/><Relationship Id="rId27" Type="http://schemas.openxmlformats.org/officeDocument/2006/relationships/slide" Target="slides/slide35.xml"/><Relationship Id="rId30" Type="http://schemas.openxmlformats.org/officeDocument/2006/relationships/slide" Target="slides/slide38.xml"/><Relationship Id="rId8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2946065" cy="49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t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094" y="4"/>
            <a:ext cx="2946065" cy="49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t" anchorCtr="0" compatLnSpc="1">
            <a:prstTxWarp prst="textNoShape">
              <a:avLst/>
            </a:prstTxWarp>
          </a:bodyPr>
          <a:lstStyle>
            <a:lvl1pPr algn="r">
              <a:defRPr sz="11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362406"/>
            <a:ext cx="2946065" cy="49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b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094" y="9362406"/>
            <a:ext cx="2946065" cy="49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b" anchorCtr="0" compatLnSpc="1">
            <a:prstTxWarp prst="textNoShape">
              <a:avLst/>
            </a:prstTxWarp>
          </a:bodyPr>
          <a:lstStyle>
            <a:lvl1pPr algn="r">
              <a:defRPr sz="1100" smtClean="0"/>
            </a:lvl1pPr>
          </a:lstStyle>
          <a:p>
            <a:pPr>
              <a:defRPr/>
            </a:pPr>
            <a:fld id="{B5D30851-E06A-4EBF-85FE-125C8F97EA3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403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4"/>
            <a:ext cx="2946065" cy="49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t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94" y="4"/>
            <a:ext cx="2946065" cy="492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t" anchorCtr="0" compatLnSpc="1">
            <a:prstTxWarp prst="textNoShape">
              <a:avLst/>
            </a:prstTxWarp>
          </a:bodyPr>
          <a:lstStyle>
            <a:lvl1pPr algn="r">
              <a:defRPr sz="11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5038" y="739775"/>
            <a:ext cx="4929187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62" y="4682020"/>
            <a:ext cx="5439355" cy="443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362406"/>
            <a:ext cx="2946065" cy="49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b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94" y="9362406"/>
            <a:ext cx="2946065" cy="49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107" tIns="43554" rIns="87107" bIns="43554" numCol="1" anchor="b" anchorCtr="0" compatLnSpc="1">
            <a:prstTxWarp prst="textNoShape">
              <a:avLst/>
            </a:prstTxWarp>
          </a:bodyPr>
          <a:lstStyle>
            <a:lvl1pPr algn="r">
              <a:defRPr sz="1100" smtClean="0"/>
            </a:lvl1pPr>
          </a:lstStyle>
          <a:p>
            <a:pPr>
              <a:defRPr/>
            </a:pPr>
            <a:fld id="{4687DF92-1CC6-4489-97E2-F58EFCA06738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577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259911F-E2C5-4844-BBF7-3705C0E479A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5619F-2FFE-428B-9D7C-2182BB1FF87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570CC-28C0-4353-813B-5572CD48DA77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285B95-B2CE-436F-B397-B2BDBFA13CD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9C601-65AF-4486-9969-C68486C53241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1F0BDE-2BD4-4FBA-B876-A77B5EDA9C24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4BB3A-6679-43C7-B3DD-17AE06BE3066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98B44-D418-4B0C-B803-C648ADF62B70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263DA-AC5E-4ED2-B9D8-872040EAF908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B5F6A01-1A97-4909-8601-E02DD4A9E88D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7855466-A121-4032-8C3F-794272694327}" type="slidenum">
              <a:rPr lang="fr-FR" smtClean="0"/>
              <a:pPr>
                <a:defRPr/>
              </a:pPr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27564"/>
            <a:ext cx="8686800" cy="350717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fr-FR" sz="2400" b="1" dirty="0" smtClean="0">
                <a:latin typeface="Arial" charset="0"/>
                <a:cs typeface="Times New Roman" pitchFamily="18" charset="0"/>
              </a:rPr>
              <a:t>1. Création du Dictionnaire de données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400" b="1" dirty="0" smtClean="0">
                <a:latin typeface="Arial" charset="0"/>
                <a:cs typeface="Times New Roman" pitchFamily="18" charset="0"/>
              </a:rPr>
              <a:t>2. Création du Modèle Conceptuel de données (MCD)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fr-FR" sz="2400" b="1" dirty="0" smtClean="0">
                <a:latin typeface="Arial" charset="0"/>
                <a:cs typeface="Times New Roman" pitchFamily="18" charset="0"/>
              </a:rPr>
              <a:t>3. Création du Modèle Logique de données (</a:t>
            </a:r>
            <a:r>
              <a:rPr lang="fr-FR" sz="2400" b="1" dirty="0" err="1" smtClean="0">
                <a:latin typeface="Arial" charset="0"/>
                <a:cs typeface="Times New Roman" pitchFamily="18" charset="0"/>
              </a:rPr>
              <a:t>MLD</a:t>
            </a:r>
            <a:r>
              <a:rPr lang="fr-FR" sz="2400" b="1" dirty="0" smtClean="0">
                <a:latin typeface="Arial" charset="0"/>
                <a:cs typeface="Times New Roman" pitchFamily="18" charset="0"/>
              </a:rPr>
              <a:t>)</a:t>
            </a:r>
            <a:endParaRPr lang="fr-FR" sz="24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800" dirty="0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8748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Analyse Merise : procédure simplifiée</a:t>
            </a:r>
            <a:endParaRPr lang="fr-BE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30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41363" y="511175"/>
            <a:ext cx="7788275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endParaRPr lang="fr-FR" sz="1800" dirty="0" smtClean="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fr-FR" dirty="0">
                <a:latin typeface="Arial" charset="0"/>
              </a:rPr>
              <a:t>Ex: </a:t>
            </a:r>
            <a:r>
              <a:rPr lang="fr-FR" dirty="0" smtClean="0">
                <a:latin typeface="Arial" charset="0"/>
              </a:rPr>
              <a:t>loue (PERSONNE </a:t>
            </a:r>
            <a:r>
              <a:rPr lang="fr-FR" dirty="0">
                <a:latin typeface="Arial" charset="0"/>
              </a:rPr>
              <a:t>[0,n], VOITURE </a:t>
            </a:r>
            <a:r>
              <a:rPr lang="fr-FR" dirty="0" smtClean="0">
                <a:latin typeface="Arial" charset="0"/>
              </a:rPr>
              <a:t>[</a:t>
            </a:r>
            <a:r>
              <a:rPr lang="fr-FR" dirty="0" err="1">
                <a:latin typeface="Arial" charset="0"/>
              </a:rPr>
              <a:t>0</a:t>
            </a:r>
            <a:r>
              <a:rPr lang="fr-FR" dirty="0" err="1" smtClean="0">
                <a:latin typeface="Arial" charset="0"/>
              </a:rPr>
              <a:t>,n</a:t>
            </a:r>
            <a:r>
              <a:rPr lang="fr-FR" dirty="0" smtClean="0">
                <a:latin typeface="Arial" charset="0"/>
              </a:rPr>
              <a:t>])</a:t>
            </a:r>
            <a:endParaRPr lang="fr-FR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endParaRPr lang="fr-FR" sz="1800" dirty="0" smtClean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fr-FR" sz="1800" dirty="0" smtClean="0">
                <a:latin typeface="Arial" charset="0"/>
              </a:rPr>
              <a:t>Une personne loue de 0 à n voitures; une voiture est louée au moins par 1 et au maximum par plusieurs (n) personnes. </a:t>
            </a:r>
          </a:p>
          <a:p>
            <a:pPr algn="just">
              <a:spcBef>
                <a:spcPct val="20000"/>
              </a:spcBef>
            </a:pPr>
            <a:endParaRPr lang="fr-FR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fr-FR" sz="1800" dirty="0">
                <a:latin typeface="Arial" charset="0"/>
              </a:rPr>
              <a:t>Une cardinalité </a:t>
            </a:r>
            <a:r>
              <a:rPr lang="fr-FR" sz="1800" dirty="0" smtClean="0">
                <a:latin typeface="Arial" charset="0"/>
              </a:rPr>
              <a:t>minimale 0 implique qu’on </a:t>
            </a:r>
            <a:r>
              <a:rPr lang="fr-FR" sz="1800" dirty="0">
                <a:latin typeface="Arial" charset="0"/>
              </a:rPr>
              <a:t>peut considérer une occurrence d’entité sans occurrence </a:t>
            </a:r>
            <a:r>
              <a:rPr lang="fr-FR" sz="1800" dirty="0" smtClean="0">
                <a:latin typeface="Arial" charset="0"/>
              </a:rPr>
              <a:t>d’association (ex: la personne existe dans la base de données même si elle n'a pas loué de voiture)</a:t>
            </a:r>
          </a:p>
          <a:p>
            <a:pPr algn="just">
              <a:spcBef>
                <a:spcPct val="20000"/>
              </a:spcBef>
            </a:pPr>
            <a:endParaRPr lang="fr-FR" sz="2000" dirty="0" smtClean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endParaRPr lang="fr-FR" sz="20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fr-FR" sz="20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fr-FR" dirty="0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98B44-D418-4B0C-B803-C648ADF62B7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048125"/>
            <a:ext cx="695325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741363" y="511175"/>
            <a:ext cx="7788275" cy="626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fr-FR" b="1" dirty="0" smtClean="0">
                <a:solidFill>
                  <a:schemeClr val="accent2"/>
                </a:solidFill>
                <a:latin typeface="Arial" charset="0"/>
              </a:rPr>
              <a:t>Attributs d’association</a:t>
            </a:r>
            <a:endParaRPr lang="fr-FR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endParaRPr lang="fr-FR" sz="1800" dirty="0" smtClean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fr-FR" sz="1800" dirty="0" smtClean="0">
                <a:latin typeface="Arial" charset="0"/>
              </a:rPr>
              <a:t>Une classe d’association peut avoir de propriétés. Pour savoir si une propriété doit se trouver dans la classe d’associations, posez vous cette question : </a:t>
            </a:r>
          </a:p>
          <a:p>
            <a:pPr algn="just">
              <a:spcBef>
                <a:spcPct val="20000"/>
              </a:spcBef>
            </a:pPr>
            <a:endParaRPr lang="fr-FR" sz="1800" dirty="0" smtClean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fr-FR" sz="1800" b="1" dirty="0" smtClean="0">
                <a:latin typeface="Arial" charset="0"/>
              </a:rPr>
              <a:t>Est-ce que la propriété a besoin d’une entité de chaque côté pour exister? </a:t>
            </a:r>
            <a:r>
              <a:rPr lang="fr-FR" sz="1800" dirty="0" smtClean="0">
                <a:latin typeface="Arial" charset="0"/>
              </a:rPr>
              <a:t>Si c’est le cas, il s’agit d’une propriété de la classe d’association et pas d’une des classes d’entités </a:t>
            </a:r>
          </a:p>
          <a:p>
            <a:pPr algn="just">
              <a:spcBef>
                <a:spcPct val="20000"/>
              </a:spcBef>
            </a:pPr>
            <a:endParaRPr lang="fr-FR" sz="1600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r>
              <a:rPr lang="fr-FR" sz="1600" dirty="0" smtClean="0">
                <a:latin typeface="Arial" charset="0"/>
              </a:rPr>
              <a:t>Ex: dans cet exemple, une date de location ne peut pas se trouver ni dans Client (quelle voiture il loue?) </a:t>
            </a:r>
            <a:r>
              <a:rPr lang="fr-FR" sz="1600" dirty="0">
                <a:latin typeface="Arial" charset="0"/>
              </a:rPr>
              <a:t>n</a:t>
            </a:r>
            <a:r>
              <a:rPr lang="fr-FR" sz="1600" dirty="0" smtClean="0">
                <a:latin typeface="Arial" charset="0"/>
              </a:rPr>
              <a:t>i dans Voiture (qui l’a loué?)</a:t>
            </a:r>
          </a:p>
          <a:p>
            <a:pPr algn="just">
              <a:spcBef>
                <a:spcPct val="20000"/>
              </a:spcBef>
            </a:pPr>
            <a:endParaRPr lang="fr-FR" sz="2000" dirty="0" smtClean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  <a:p>
            <a:pPr algn="just">
              <a:spcBef>
                <a:spcPct val="20000"/>
              </a:spcBef>
            </a:pPr>
            <a:endParaRPr lang="fr-FR" sz="20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fr-FR" sz="2000" dirty="0" smtClean="0"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fr-FR" dirty="0">
              <a:latin typeface="Arial" charset="0"/>
            </a:endParaRPr>
          </a:p>
          <a:p>
            <a:pPr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98B44-D418-4B0C-B803-C648ADF62B7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311710"/>
            <a:ext cx="6953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50850"/>
            <a:ext cx="7772400" cy="559510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charset="0"/>
              </a:rPr>
              <a:t>On peut avoir une classe d’association définie </a:t>
            </a:r>
            <a:r>
              <a:rPr lang="fr-FR" sz="2000" b="1" dirty="0" smtClean="0">
                <a:latin typeface="Arial" charset="0"/>
              </a:rPr>
              <a:t>sur plus de deux </a:t>
            </a:r>
            <a:r>
              <a:rPr lang="fr-FR" sz="2000" dirty="0" smtClean="0">
                <a:latin typeface="Arial" charset="0"/>
              </a:rPr>
              <a:t>classes d’entités (association </a:t>
            </a:r>
            <a:r>
              <a:rPr lang="fr-FR" sz="2000" dirty="0" err="1" smtClean="0">
                <a:latin typeface="Arial" charset="0"/>
              </a:rPr>
              <a:t>n-aire</a:t>
            </a:r>
            <a:r>
              <a:rPr lang="fr-FR" sz="2000" dirty="0" smtClean="0">
                <a:latin typeface="Arial" charset="0"/>
              </a:rPr>
              <a:t> ou « d’</a:t>
            </a:r>
            <a:r>
              <a:rPr lang="fr-FR" sz="2000" dirty="0" err="1" smtClean="0">
                <a:latin typeface="Arial" charset="0"/>
              </a:rPr>
              <a:t>arité</a:t>
            </a:r>
            <a:r>
              <a:rPr lang="fr-FR" sz="2000" dirty="0" smtClean="0">
                <a:latin typeface="Arial" charset="0"/>
              </a:rPr>
              <a:t> » n ou de dimension n ou à « n pattes »). </a:t>
            </a:r>
          </a:p>
          <a:p>
            <a:pPr algn="just" eaLnBrk="1" hangingPunct="1">
              <a:buFontTx/>
              <a:buNone/>
            </a:pPr>
            <a:r>
              <a:rPr lang="fr-FR" sz="2400" dirty="0" smtClean="0">
                <a:latin typeface="Arial" charset="0"/>
              </a:rPr>
              <a:t>   </a:t>
            </a:r>
          </a:p>
          <a:p>
            <a:pPr algn="just" eaLnBrk="1" hangingPunct="1">
              <a:buFontTx/>
              <a:buNone/>
            </a:pPr>
            <a:endParaRPr lang="fr-FR" sz="2400" dirty="0" smtClean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 smtClean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 smtClean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 smtClean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 smtClean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 smtClean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1800" dirty="0" smtClean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1800" dirty="0" smtClean="0">
              <a:latin typeface="Arial" charset="0"/>
            </a:endParaRPr>
          </a:p>
          <a:p>
            <a:pPr algn="just" eaLnBrk="1" hangingPunct="1">
              <a:buFontTx/>
              <a:buNone/>
            </a:pPr>
            <a:r>
              <a:rPr lang="fr-FR" sz="1800" dirty="0" smtClean="0">
                <a:latin typeface="Arial" charset="0"/>
              </a:rPr>
              <a:t>Attention: les </a:t>
            </a:r>
            <a:r>
              <a:rPr lang="fr-FR" sz="1800" dirty="0" err="1" smtClean="0">
                <a:latin typeface="Arial" charset="0"/>
              </a:rPr>
              <a:t>arités</a:t>
            </a:r>
            <a:r>
              <a:rPr lang="fr-FR" sz="1800" dirty="0" smtClean="0">
                <a:latin typeface="Arial" charset="0"/>
              </a:rPr>
              <a:t> élevées sont rares. Elle dénotent souvent des faiblesses dans l’analyse</a:t>
            </a:r>
            <a:r>
              <a:rPr lang="fr-FR" sz="2400" dirty="0" smtClean="0">
                <a:latin typeface="Arial" charset="0"/>
              </a:rPr>
              <a:t>.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5769164" y="5745253"/>
            <a:ext cx="2098770" cy="83099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dirty="0" err="1" smtClean="0">
                <a:latin typeface="Arial" charset="0"/>
              </a:rPr>
              <a:t>arité</a:t>
            </a:r>
            <a:r>
              <a:rPr lang="fr-FR" sz="1600" dirty="0" smtClean="0">
                <a:latin typeface="Arial" charset="0"/>
              </a:rPr>
              <a:t> </a:t>
            </a:r>
            <a:r>
              <a:rPr lang="fr-FR" sz="1600" dirty="0">
                <a:latin typeface="Arial" charset="0"/>
              </a:rPr>
              <a:t>2 : 80%</a:t>
            </a:r>
          </a:p>
          <a:p>
            <a:pPr eaLnBrk="1" hangingPunct="1"/>
            <a:r>
              <a:rPr lang="fr-FR" sz="1600" dirty="0" err="1">
                <a:latin typeface="Arial" charset="0"/>
              </a:rPr>
              <a:t>arité</a:t>
            </a:r>
            <a:r>
              <a:rPr lang="fr-FR" sz="1600" dirty="0">
                <a:latin typeface="Arial" charset="0"/>
              </a:rPr>
              <a:t> 3 : &lt;20%</a:t>
            </a:r>
          </a:p>
          <a:p>
            <a:pPr eaLnBrk="1" hangingPunct="1"/>
            <a:r>
              <a:rPr lang="fr-FR" sz="1600" dirty="0" err="1">
                <a:latin typeface="Arial" charset="0"/>
              </a:rPr>
              <a:t>arité</a:t>
            </a:r>
            <a:r>
              <a:rPr lang="fr-FR" sz="1600" dirty="0">
                <a:latin typeface="Arial" charset="0"/>
              </a:rPr>
              <a:t> &gt; 3 : </a:t>
            </a:r>
            <a:r>
              <a:rPr lang="fr-FR" sz="1600" dirty="0" smtClean="0">
                <a:latin typeface="Arial" charset="0"/>
                <a:sym typeface="Symbol" pitchFamily="18" charset="2"/>
              </a:rPr>
              <a:t>infime…</a:t>
            </a:r>
            <a:endParaRPr lang="en-US" sz="16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714500"/>
            <a:ext cx="6667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287338" y="295696"/>
            <a:ext cx="8453437" cy="611224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sz="2800" dirty="0" smtClean="0">
                <a:latin typeface="Arial" charset="0"/>
              </a:rPr>
              <a:t> 	</a:t>
            </a:r>
            <a:r>
              <a:rPr lang="fr-FR" sz="2000" dirty="0" err="1" smtClean="0">
                <a:latin typeface="Arial" charset="0"/>
              </a:rPr>
              <a:t>donneCours</a:t>
            </a:r>
            <a:r>
              <a:rPr lang="fr-FR" sz="2000" dirty="0" smtClean="0">
                <a:latin typeface="Arial" charset="0"/>
              </a:rPr>
              <a:t> (MATIERE [1,n], SALLE [1,n], PROFESSEUR[1,1])</a:t>
            </a:r>
          </a:p>
          <a:p>
            <a:pPr eaLnBrk="1" hangingPunct="1">
              <a:buFontTx/>
              <a:buNone/>
            </a:pPr>
            <a:endParaRPr lang="fr-FR" sz="1800" dirty="0" smtClean="0">
              <a:latin typeface="Arial" charset="0"/>
            </a:endParaRPr>
          </a:p>
          <a:p>
            <a:pPr algn="just" eaLnBrk="1" hangingPunct="1">
              <a:buFontTx/>
              <a:buNone/>
            </a:pPr>
            <a:r>
              <a:rPr lang="fr-FR" sz="1800" dirty="0">
                <a:latin typeface="Arial" charset="0"/>
              </a:rPr>
              <a:t>	</a:t>
            </a:r>
            <a:r>
              <a:rPr lang="fr-FR" sz="1800" dirty="0" smtClean="0">
                <a:latin typeface="Arial" charset="0"/>
              </a:rPr>
              <a:t>	</a:t>
            </a:r>
            <a:r>
              <a:rPr lang="fr-FR" sz="1600" dirty="0" smtClean="0">
                <a:latin typeface="Arial" charset="0"/>
              </a:rPr>
              <a:t>Un </a:t>
            </a:r>
            <a:r>
              <a:rPr lang="fr-FR" sz="1600" b="1" dirty="0" smtClean="0">
                <a:latin typeface="Arial" charset="0"/>
              </a:rPr>
              <a:t>professeur dans une salle </a:t>
            </a:r>
            <a:r>
              <a:rPr lang="fr-FR" sz="1600" dirty="0" smtClean="0">
                <a:latin typeface="Arial" charset="0"/>
              </a:rPr>
              <a:t>donne cours d’une </a:t>
            </a:r>
            <a:r>
              <a:rPr lang="es-ES" sz="1600" dirty="0">
                <a:latin typeface="Arial" charset="0"/>
              </a:rPr>
              <a:t>à</a:t>
            </a:r>
            <a:r>
              <a:rPr lang="fr-FR" sz="1600" dirty="0" smtClean="0">
                <a:latin typeface="Arial" charset="0"/>
              </a:rPr>
              <a:t> plusieurs matières (cardinalité du côté Matière)</a:t>
            </a:r>
          </a:p>
          <a:p>
            <a:pPr algn="just">
              <a:buNone/>
            </a:pPr>
            <a:r>
              <a:rPr lang="fr-FR" sz="1600" dirty="0">
                <a:latin typeface="Arial" charset="0"/>
              </a:rPr>
              <a:t>	</a:t>
            </a:r>
            <a:r>
              <a:rPr lang="fr-FR" sz="1600" dirty="0" smtClean="0">
                <a:latin typeface="Arial" charset="0"/>
              </a:rPr>
              <a:t>	Un </a:t>
            </a:r>
            <a:r>
              <a:rPr lang="fr-FR" sz="1600" b="1" dirty="0" smtClean="0">
                <a:latin typeface="Arial" charset="0"/>
              </a:rPr>
              <a:t>professeur, pour une matière</a:t>
            </a:r>
            <a:r>
              <a:rPr lang="fr-FR" sz="1600" dirty="0" smtClean="0">
                <a:latin typeface="Arial" charset="0"/>
              </a:rPr>
              <a:t>, donne cours dans plusieurs salles </a:t>
            </a:r>
            <a:r>
              <a:rPr lang="fr-FR" sz="1600" dirty="0">
                <a:latin typeface="Arial" charset="0"/>
              </a:rPr>
              <a:t>(cardinalité </a:t>
            </a:r>
            <a:r>
              <a:rPr lang="fr-FR" sz="1600" dirty="0" smtClean="0">
                <a:latin typeface="Arial" charset="0"/>
              </a:rPr>
              <a:t>du côté Classe)</a:t>
            </a:r>
          </a:p>
          <a:p>
            <a:pPr algn="just">
              <a:buNone/>
            </a:pPr>
            <a:r>
              <a:rPr lang="fr-FR" sz="1600" dirty="0" smtClean="0">
                <a:latin typeface="Arial" charset="0"/>
              </a:rPr>
              <a:t>	</a:t>
            </a:r>
            <a:r>
              <a:rPr lang="fr-FR" sz="1600" dirty="0">
                <a:latin typeface="Arial" charset="0"/>
              </a:rPr>
              <a:t>	</a:t>
            </a:r>
            <a:r>
              <a:rPr lang="fr-FR" sz="1600" dirty="0" smtClean="0">
                <a:latin typeface="Arial" charset="0"/>
              </a:rPr>
              <a:t>Une </a:t>
            </a:r>
            <a:r>
              <a:rPr lang="fr-FR" sz="1600" b="1" dirty="0" smtClean="0">
                <a:latin typeface="Arial" charset="0"/>
              </a:rPr>
              <a:t>matière dans une salle </a:t>
            </a:r>
            <a:r>
              <a:rPr lang="fr-FR" sz="1600" dirty="0" smtClean="0">
                <a:latin typeface="Arial" charset="0"/>
              </a:rPr>
              <a:t>est donnée par un plusieurs professeurs (cardinalité du côté Professeur) </a:t>
            </a:r>
          </a:p>
          <a:p>
            <a:pPr>
              <a:buNone/>
            </a:pPr>
            <a:r>
              <a:rPr lang="fr-FR" sz="1400" dirty="0">
                <a:latin typeface="Arial" charset="0"/>
              </a:rPr>
              <a:t>	</a:t>
            </a:r>
            <a:r>
              <a:rPr lang="fr-FR" sz="1400" dirty="0" smtClean="0">
                <a:latin typeface="Arial" charset="0"/>
              </a:rPr>
              <a:t>	</a:t>
            </a:r>
          </a:p>
          <a:p>
            <a:pPr>
              <a:buNone/>
            </a:pPr>
            <a:endParaRPr lang="fr-FR" sz="14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06" y="3161507"/>
            <a:ext cx="6667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50544" y="307530"/>
            <a:ext cx="8070850" cy="5638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800" b="1" dirty="0" smtClean="0">
                <a:solidFill>
                  <a:schemeClr val="accent2"/>
                </a:solidFill>
                <a:latin typeface="Arial" charset="0"/>
              </a:rPr>
              <a:t>Choix entre Classe d’Association et une nouvelle Classe d’Entité</a:t>
            </a:r>
            <a:endParaRPr lang="fr-FR" sz="2400" dirty="0" smtClean="0">
              <a:solidFill>
                <a:schemeClr val="accent2"/>
              </a:solidFill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24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fr-FR" sz="2400" dirty="0" smtClean="0">
                <a:latin typeface="Arial" charset="0"/>
              </a:rPr>
              <a:t>1) Solution avec classe d’association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2400" dirty="0" smtClean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dirty="0" smtClean="0"/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1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800" dirty="0" smtClean="0">
                <a:latin typeface="Arial" charset="0"/>
              </a:rPr>
              <a:t>Dans cette première solution la </a:t>
            </a:r>
            <a:r>
              <a:rPr lang="fr-FR" sz="1800" dirty="0" smtClean="0">
                <a:latin typeface="Arial" charset="0"/>
              </a:rPr>
              <a:t>location </a:t>
            </a:r>
            <a:r>
              <a:rPr lang="fr-FR" sz="1800" dirty="0" smtClean="0">
                <a:latin typeface="Arial" charset="0"/>
              </a:rPr>
              <a:t>est juste un lien entre Client et </a:t>
            </a:r>
            <a:r>
              <a:rPr lang="fr-FR" sz="1800" dirty="0" smtClean="0">
                <a:latin typeface="Arial" charset="0"/>
              </a:rPr>
              <a:t>Voiture</a:t>
            </a:r>
            <a:endParaRPr lang="fr-FR" sz="1800" u="sng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4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dirty="0" smtClean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409575" y="609599"/>
            <a:ext cx="8048625" cy="6163469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800" dirty="0" smtClean="0">
                <a:latin typeface="Arial" charset="0"/>
              </a:rPr>
              <a:t>  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4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200" dirty="0" smtClean="0">
                <a:latin typeface="Arial" charset="0"/>
              </a:rPr>
              <a:t>   	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200" dirty="0">
                <a:latin typeface="Arial" charset="0"/>
              </a:rPr>
              <a:t>	</a:t>
            </a:r>
            <a:endParaRPr lang="fr-FR" sz="22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200" dirty="0">
                <a:latin typeface="Arial" charset="0"/>
              </a:rPr>
              <a:t>	</a:t>
            </a:r>
            <a:r>
              <a:rPr lang="fr-FR" sz="1700" dirty="0" smtClean="0">
                <a:latin typeface="Arial" charset="0"/>
              </a:rPr>
              <a:t>Dans </a:t>
            </a:r>
            <a:r>
              <a:rPr lang="fr-FR" sz="1700" dirty="0">
                <a:latin typeface="Arial" charset="0"/>
              </a:rPr>
              <a:t>cette </a:t>
            </a:r>
            <a:r>
              <a:rPr lang="fr-FR" sz="1700" dirty="0" smtClean="0">
                <a:latin typeface="Arial" charset="0"/>
              </a:rPr>
              <a:t>solution, les </a:t>
            </a:r>
            <a:r>
              <a:rPr lang="fr-FR" sz="1700" b="1" dirty="0">
                <a:latin typeface="Arial" charset="0"/>
              </a:rPr>
              <a:t>commandes sont identifiées </a:t>
            </a:r>
            <a:r>
              <a:rPr lang="fr-FR" sz="1700" dirty="0">
                <a:latin typeface="Arial" charset="0"/>
              </a:rPr>
              <a:t>(identifiant </a:t>
            </a:r>
            <a:r>
              <a:rPr lang="fr-FR" sz="1700" dirty="0" err="1" smtClean="0">
                <a:latin typeface="Arial" charset="0"/>
              </a:rPr>
              <a:t>idCommande</a:t>
            </a:r>
            <a:r>
              <a:rPr lang="fr-FR" sz="1700" dirty="0" smtClean="0">
                <a:latin typeface="Arial" charset="0"/>
              </a:rPr>
              <a:t>) </a:t>
            </a:r>
            <a:r>
              <a:rPr lang="fr-FR" sz="1700" dirty="0">
                <a:latin typeface="Arial" charset="0"/>
              </a:rPr>
              <a:t>et </a:t>
            </a:r>
            <a:r>
              <a:rPr lang="fr-FR" sz="1700" dirty="0" smtClean="0">
                <a:latin typeface="Arial" charset="0"/>
              </a:rPr>
              <a:t>décrites: </a:t>
            </a:r>
            <a:r>
              <a:rPr lang="fr-FR" sz="1700" dirty="0">
                <a:latin typeface="Arial" charset="0"/>
              </a:rPr>
              <a:t>on les gère en tant que </a:t>
            </a:r>
            <a:r>
              <a:rPr lang="fr-FR" sz="1700" dirty="0" smtClean="0">
                <a:latin typeface="Arial" charset="0"/>
              </a:rPr>
              <a:t>telles. </a:t>
            </a:r>
            <a:r>
              <a:rPr lang="fr-FR" sz="1700" dirty="0">
                <a:latin typeface="Arial" charset="0"/>
              </a:rPr>
              <a:t>Elles peuvent être conservées même si le produit ou le client n’existent </a:t>
            </a:r>
            <a:r>
              <a:rPr lang="fr-FR" sz="1700" dirty="0" smtClean="0">
                <a:latin typeface="Arial" charset="0"/>
              </a:rPr>
              <a:t>plus!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1700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700" dirty="0">
                <a:latin typeface="Arial" charset="0"/>
              </a:rPr>
              <a:t>	</a:t>
            </a:r>
            <a:r>
              <a:rPr lang="fr-FR" sz="1700" dirty="0" smtClean="0">
                <a:latin typeface="Arial" charset="0"/>
              </a:rPr>
              <a:t>Notez que, dans la réalité, une commande doit pouvoir contenir plusieurs produits différents. La cardinalité changera alors à </a:t>
            </a:r>
            <a:r>
              <a:rPr lang="fr-FR" sz="1700" dirty="0" err="1" smtClean="0">
                <a:latin typeface="Arial" charset="0"/>
              </a:rPr>
              <a:t>1,n</a:t>
            </a:r>
            <a:r>
              <a:rPr lang="fr-FR" sz="1700" dirty="0" smtClean="0">
                <a:latin typeface="Arial" charset="0"/>
              </a:rPr>
              <a:t> entre Commande et Produit. Ce cas aurait été impossible si la commande été resté juste une classe d’association</a:t>
            </a:r>
            <a:endParaRPr lang="fr-FR" sz="2400" dirty="0" smtClean="0">
              <a:latin typeface="Arial" charset="0"/>
            </a:endParaRPr>
          </a:p>
        </p:txBody>
      </p:sp>
      <p:sp>
        <p:nvSpPr>
          <p:cNvPr id="20484" name="Rectangle 32"/>
          <p:cNvSpPr>
            <a:spLocks noChangeArrowheads="1"/>
          </p:cNvSpPr>
          <p:nvPr/>
        </p:nvSpPr>
        <p:spPr bwMode="auto">
          <a:xfrm>
            <a:off x="855663" y="282575"/>
            <a:ext cx="44214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fr-FR" dirty="0">
                <a:latin typeface="Arial" charset="0"/>
              </a:rPr>
              <a:t>2) Solution avec </a:t>
            </a:r>
            <a:r>
              <a:rPr lang="fr-FR" dirty="0" smtClean="0">
                <a:latin typeface="Arial" charset="0"/>
              </a:rPr>
              <a:t>classe d’entité</a:t>
            </a: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744240"/>
            <a:ext cx="60960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8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33475" y="1828800"/>
            <a:ext cx="7270750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fr-FR" sz="2800" dirty="0">
                <a:latin typeface="Arial" charset="0"/>
              </a:rPr>
              <a:t>Pour une situation donnée,</a:t>
            </a:r>
            <a:r>
              <a:rPr lang="fr-FR" sz="2800" b="1" dirty="0">
                <a:latin typeface="Arial" charset="0"/>
              </a:rPr>
              <a:t> il n’existe pas une «solution» unique. </a:t>
            </a:r>
          </a:p>
          <a:p>
            <a:pPr algn="ctr" eaLnBrk="1" hangingPunct="1">
              <a:lnSpc>
                <a:spcPct val="120000"/>
              </a:lnSpc>
            </a:pPr>
            <a:r>
              <a:rPr lang="fr-FR" sz="2800" dirty="0">
                <a:latin typeface="Arial" charset="0"/>
              </a:rPr>
              <a:t>Le « bon modèle » est celui qui est</a:t>
            </a:r>
            <a:r>
              <a:rPr lang="fr-FR" sz="2800" b="1" dirty="0">
                <a:latin typeface="Arial" charset="0"/>
              </a:rPr>
              <a:t> </a:t>
            </a:r>
          </a:p>
          <a:p>
            <a:pPr algn="ctr" eaLnBrk="1" hangingPunct="1">
              <a:lnSpc>
                <a:spcPct val="120000"/>
              </a:lnSpc>
            </a:pPr>
            <a:r>
              <a:rPr lang="fr-FR" sz="2800" b="1" dirty="0">
                <a:latin typeface="Arial" charset="0"/>
              </a:rPr>
              <a:t>accepté par les personnes concernées par le projet.</a:t>
            </a:r>
          </a:p>
          <a:p>
            <a:pPr algn="ctr" eaLnBrk="1" hangingPunct="1"/>
            <a:endParaRPr lang="en-US" sz="2800" dirty="0">
              <a:latin typeface="Arial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8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698B44-D418-4B0C-B803-C648ADF62B7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81000" y="476250"/>
            <a:ext cx="8458200" cy="5815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</a:pPr>
            <a:endParaRPr lang="fr-FR" dirty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fr-FR" dirty="0" smtClean="0">
              <a:latin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fr-FR" dirty="0" smtClean="0">
                <a:latin typeface="Arial" charset="0"/>
              </a:rPr>
              <a:t>    </a:t>
            </a:r>
            <a:endParaRPr lang="fr-FR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>
                <a:solidFill>
                  <a:schemeClr val="accent2"/>
                </a:solidFill>
                <a:latin typeface="Arial" charset="0"/>
              </a:rPr>
              <a:t>3</a:t>
            </a:r>
            <a:r>
              <a:rPr lang="fr-FR" sz="3600" dirty="0" smtClean="0">
                <a:solidFill>
                  <a:schemeClr val="accent2"/>
                </a:solidFill>
                <a:latin typeface="Arial" charset="0"/>
              </a:rPr>
              <a:t>. </a:t>
            </a:r>
            <a:r>
              <a:rPr lang="fr-FR" sz="3600" dirty="0" err="1" smtClean="0">
                <a:solidFill>
                  <a:schemeClr val="accent2"/>
                </a:solidFill>
                <a:latin typeface="Arial" charset="0"/>
              </a:rPr>
              <a:t>MLD</a:t>
            </a:r>
            <a:r>
              <a:rPr lang="fr-FR" sz="3600" dirty="0" smtClean="0">
                <a:solidFill>
                  <a:schemeClr val="accent2"/>
                </a:solidFill>
                <a:latin typeface="Arial" charset="0"/>
              </a:rPr>
              <a:t> : concept de BD relationnelle</a:t>
            </a:r>
            <a:r>
              <a:rPr lang="fr-FR" sz="4400" dirty="0">
                <a:solidFill>
                  <a:schemeClr val="accent2"/>
                </a:solidFill>
                <a:latin typeface="Arial" charset="0"/>
              </a:rPr>
              <a:t/>
            </a:r>
            <a:br>
              <a:rPr lang="fr-FR" sz="4400" dirty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83362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fr-FR" sz="1050" b="1" dirty="0">
              <a:latin typeface="Arial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r>
              <a:rPr lang="fr-FR" dirty="0" smtClean="0">
                <a:latin typeface="Arial" charset="0"/>
              </a:rPr>
              <a:t>Une </a:t>
            </a:r>
            <a:r>
              <a:rPr lang="fr-FR" dirty="0">
                <a:latin typeface="Arial" charset="0"/>
              </a:rPr>
              <a:t>BD relationnelle est composée de </a:t>
            </a:r>
            <a:r>
              <a:rPr lang="fr-FR" b="1" dirty="0">
                <a:latin typeface="Arial" charset="0"/>
              </a:rPr>
              <a:t>tables </a:t>
            </a:r>
            <a:r>
              <a:rPr lang="fr-FR" dirty="0">
                <a:latin typeface="Arial" charset="0"/>
              </a:rPr>
              <a:t>structurés</a:t>
            </a:r>
            <a:r>
              <a:rPr lang="fr-FR" b="1" dirty="0">
                <a:latin typeface="Arial" charset="0"/>
              </a:rPr>
              <a:t> </a:t>
            </a:r>
            <a:r>
              <a:rPr lang="fr-FR" dirty="0">
                <a:latin typeface="Arial" charset="0"/>
              </a:rPr>
              <a:t>en </a:t>
            </a:r>
            <a:r>
              <a:rPr lang="fr-FR" b="1" dirty="0">
                <a:latin typeface="Arial" charset="0"/>
              </a:rPr>
              <a:t>colonnes</a:t>
            </a:r>
            <a:r>
              <a:rPr lang="fr-FR" dirty="0">
                <a:latin typeface="Arial" charset="0"/>
              </a:rPr>
              <a:t> (attributs) et </a:t>
            </a:r>
            <a:r>
              <a:rPr lang="fr-FR" b="1" dirty="0">
                <a:latin typeface="Arial" charset="0"/>
              </a:rPr>
              <a:t>lignes</a:t>
            </a:r>
            <a:r>
              <a:rPr lang="fr-FR" dirty="0">
                <a:latin typeface="Arial" charset="0"/>
              </a:rPr>
              <a:t> (enregistrements)</a:t>
            </a: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endParaRPr lang="fr-FR" dirty="0">
              <a:latin typeface="Arial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r>
              <a:rPr lang="fr-FR" dirty="0" smtClean="0">
                <a:latin typeface="Arial" charset="0"/>
              </a:rPr>
              <a:t>Les </a:t>
            </a:r>
            <a:r>
              <a:rPr lang="fr-FR" b="1" dirty="0">
                <a:latin typeface="Arial" charset="0"/>
              </a:rPr>
              <a:t>classes d'entités du MCD </a:t>
            </a:r>
            <a:r>
              <a:rPr lang="fr-FR" dirty="0">
                <a:latin typeface="Arial" charset="0"/>
              </a:rPr>
              <a:t>(ex: classe Clients, Comptes) </a:t>
            </a:r>
            <a:r>
              <a:rPr lang="fr-FR" b="1" dirty="0" smtClean="0">
                <a:latin typeface="Arial" charset="0"/>
              </a:rPr>
              <a:t>deviennent tables dans le MLD</a:t>
            </a: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buNone/>
            </a:pPr>
            <a:endParaRPr lang="fr-FR" dirty="0">
              <a:latin typeface="Arial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r>
              <a:rPr lang="fr-FR" dirty="0" smtClean="0">
                <a:latin typeface="Arial" charset="0"/>
              </a:rPr>
              <a:t>Dans </a:t>
            </a:r>
            <a:r>
              <a:rPr lang="fr-FR" dirty="0">
                <a:latin typeface="Arial" charset="0"/>
              </a:rPr>
              <a:t>certains cas, </a:t>
            </a:r>
            <a:r>
              <a:rPr lang="fr-FR" b="1" dirty="0">
                <a:latin typeface="Arial" charset="0"/>
              </a:rPr>
              <a:t>une classe d'association du MCD se transformera aussi </a:t>
            </a:r>
            <a:r>
              <a:rPr lang="fr-FR" b="1" dirty="0" smtClean="0">
                <a:latin typeface="Arial" charset="0"/>
              </a:rPr>
              <a:t>en une table</a:t>
            </a:r>
            <a:endParaRPr lang="fr-FR" b="1" dirty="0">
              <a:latin typeface="Arial" charset="0"/>
            </a:endParaRPr>
          </a:p>
          <a:p>
            <a:pPr marL="342900" indent="-342900" algn="just">
              <a:lnSpc>
                <a:spcPct val="110000"/>
              </a:lnSpc>
              <a:spcBef>
                <a:spcPct val="20000"/>
              </a:spcBef>
            </a:pPr>
            <a:endParaRPr lang="fr-FR" dirty="0">
              <a:latin typeface="Arial" charset="0"/>
            </a:endParaRPr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692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629787" y="1608238"/>
            <a:ext cx="7047363" cy="4609105"/>
          </a:xfrm>
        </p:spPr>
        <p:txBody>
          <a:bodyPr>
            <a:normAutofit/>
          </a:bodyPr>
          <a:lstStyle/>
          <a:p>
            <a:pPr marL="713232" lvl="1" indent="-457200">
              <a:lnSpc>
                <a:spcPct val="90000"/>
              </a:lnSpc>
              <a:buAutoNum type="arabicPeriod"/>
            </a:pPr>
            <a:r>
              <a:rPr lang="fr-FR" sz="2000" b="1" dirty="0" smtClean="0">
                <a:latin typeface="Arial" charset="0"/>
                <a:cs typeface="Times New Roman" pitchFamily="18" charset="0"/>
              </a:rPr>
              <a:t>Créer </a:t>
            </a:r>
            <a:r>
              <a:rPr lang="fr-FR" sz="2000" b="1" dirty="0">
                <a:latin typeface="Arial" charset="0"/>
                <a:cs typeface="Times New Roman" pitchFamily="18" charset="0"/>
              </a:rPr>
              <a:t>une table pour </a:t>
            </a:r>
            <a:r>
              <a:rPr lang="fr-FR" sz="2000" b="1" dirty="0" smtClean="0">
                <a:latin typeface="Arial" charset="0"/>
                <a:cs typeface="Times New Roman" pitchFamily="18" charset="0"/>
              </a:rPr>
              <a:t>chaque classe d’entité. Chaque table doit avoir une clé primaire 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(rajouter un champ si nécessaire)</a:t>
            </a:r>
          </a:p>
          <a:p>
            <a:pPr marL="713232" lvl="1" indent="-457200">
              <a:lnSpc>
                <a:spcPct val="90000"/>
              </a:lnSpc>
              <a:buAutoNum type="arabicPeriod"/>
            </a:pPr>
            <a:endParaRPr lang="fr-FR" sz="2000" b="1" dirty="0" smtClean="0">
              <a:latin typeface="Arial" charset="0"/>
              <a:cs typeface="Times New Roman" pitchFamily="18" charset="0"/>
            </a:endParaRPr>
          </a:p>
          <a:p>
            <a:pPr marL="713232" lvl="1" indent="-457200">
              <a:lnSpc>
                <a:spcPct val="90000"/>
              </a:lnSpc>
              <a:buAutoNum type="arabicPeriod"/>
            </a:pPr>
            <a:r>
              <a:rPr lang="fr-FR" sz="2000" b="1" dirty="0" smtClean="0">
                <a:latin typeface="Arial" charset="0"/>
                <a:cs typeface="Times New Roman" pitchFamily="18" charset="0"/>
              </a:rPr>
              <a:t>Transformer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 </a:t>
            </a:r>
            <a:r>
              <a:rPr lang="fr-FR" sz="2000" dirty="0">
                <a:latin typeface="Arial" charset="0"/>
                <a:cs typeface="Times New Roman" pitchFamily="18" charset="0"/>
              </a:rPr>
              <a:t>les 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classes d’associations </a:t>
            </a:r>
            <a:r>
              <a:rPr lang="fr-FR" sz="2000" dirty="0">
                <a:latin typeface="Arial" charset="0"/>
                <a:cs typeface="Times New Roman" pitchFamily="18" charset="0"/>
              </a:rPr>
              <a:t>selon ses </a:t>
            </a:r>
            <a:r>
              <a:rPr lang="fr-FR" sz="2000" b="1" dirty="0" smtClean="0">
                <a:latin typeface="Arial" charset="0"/>
                <a:cs typeface="Times New Roman" pitchFamily="18" charset="0"/>
              </a:rPr>
              <a:t>cardinalités</a:t>
            </a:r>
            <a:endParaRPr lang="fr-FR" sz="2800" b="1" dirty="0">
              <a:latin typeface="Arial" charset="0"/>
              <a:cs typeface="Times New Roman" pitchFamily="18" charset="0"/>
            </a:endParaRPr>
          </a:p>
          <a:p>
            <a:pPr marL="713232" lvl="1" indent="-457200">
              <a:lnSpc>
                <a:spcPct val="90000"/>
              </a:lnSpc>
              <a:buAutoNum type="arabicPeriod"/>
            </a:pPr>
            <a:endParaRPr lang="fr-FR" sz="2800" dirty="0" smtClean="0">
              <a:latin typeface="Arial" charset="0"/>
              <a:cs typeface="Times New Roman" pitchFamily="18" charset="0"/>
            </a:endParaRPr>
          </a:p>
          <a:p>
            <a:pPr marL="256032" lvl="1" indent="0">
              <a:lnSpc>
                <a:spcPct val="90000"/>
              </a:lnSpc>
              <a:buNone/>
            </a:pPr>
            <a:endParaRPr lang="fr-FR" sz="28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3</a:t>
            </a:r>
            <a:r>
              <a:rPr lang="fr-FR" sz="3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. </a:t>
            </a:r>
            <a:r>
              <a:rPr lang="fr-FR" sz="3200" dirty="0" err="1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MLD</a:t>
            </a:r>
            <a:r>
              <a:rPr lang="fr-FR" sz="3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 : Implémentation</a:t>
            </a:r>
            <a:endParaRPr lang="fr-BE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4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468313" y="333375"/>
            <a:ext cx="8370887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fr-FR" sz="2800" dirty="0" smtClean="0">
              <a:latin typeface="Arial" charset="0"/>
            </a:endParaRPr>
          </a:p>
          <a:p>
            <a:pPr marL="342900" indent="-342900" algn="just">
              <a:spcBef>
                <a:spcPct val="20000"/>
              </a:spcBef>
            </a:pPr>
            <a:endParaRPr lang="fr-FR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  <a:latin typeface="Arial" charset="0"/>
              </a:rPr>
              <a:t>Aperçu du passage </a:t>
            </a:r>
            <a:r>
              <a:rPr lang="fr-FR" sz="3200" dirty="0">
                <a:solidFill>
                  <a:schemeClr val="accent2"/>
                </a:solidFill>
                <a:latin typeface="Arial" charset="0"/>
              </a:rPr>
              <a:t>du </a:t>
            </a:r>
            <a:r>
              <a:rPr lang="fr-FR" sz="3200" dirty="0" smtClean="0">
                <a:solidFill>
                  <a:schemeClr val="accent2"/>
                </a:solidFill>
                <a:latin typeface="Arial" charset="0"/>
              </a:rPr>
              <a:t>MCD </a:t>
            </a:r>
            <a:r>
              <a:rPr lang="fr-FR" sz="3200" dirty="0">
                <a:solidFill>
                  <a:schemeClr val="accent2"/>
                </a:solidFill>
                <a:latin typeface="Arial" charset="0"/>
              </a:rPr>
              <a:t>au MLD</a:t>
            </a:r>
            <a:endParaRPr lang="fr-BE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389648" y="5750599"/>
            <a:ext cx="5641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sz="2000" dirty="0" smtClean="0">
                <a:latin typeface="Arial" pitchFamily="34" charset="0"/>
                <a:cs typeface="Arial" pitchFamily="34" charset="0"/>
              </a:rPr>
              <a:t>Les Classes d‘Entités </a:t>
            </a:r>
            <a:r>
              <a:rPr lang="fr-BE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se transforment en Tables</a:t>
            </a:r>
            <a:endParaRPr lang="fr-BE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19</a:t>
            </a:fld>
            <a:endParaRPr lang="fr-FR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055641" y="3026149"/>
            <a:ext cx="6440" cy="624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4417" y="239609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MCD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8313" y="3898682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MLD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952625"/>
            <a:ext cx="62865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297924" y="1335314"/>
            <a:ext cx="8846076" cy="449942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SzPct val="85000"/>
              <a:buNone/>
            </a:pPr>
            <a:r>
              <a:rPr lang="fr-FR" sz="2400" b="1" dirty="0" smtClean="0">
                <a:latin typeface="Arial" charset="0"/>
                <a:cs typeface="Times New Roman" pitchFamily="18" charset="0"/>
              </a:rPr>
              <a:t>1. Dictionnaire de données</a:t>
            </a:r>
          </a:p>
          <a:p>
            <a:pPr marL="0" lvl="1" indent="0">
              <a:lnSpc>
                <a:spcPct val="90000"/>
              </a:lnSpc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marL="266700" lvl="1" indent="0">
              <a:lnSpc>
                <a:spcPct val="90000"/>
              </a:lnSpc>
              <a:buNone/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- Description </a:t>
            </a:r>
            <a:r>
              <a:rPr lang="fr-FR" sz="2000" b="1" dirty="0">
                <a:latin typeface="Arial" charset="0"/>
                <a:cs typeface="Times New Roman" pitchFamily="18" charset="0"/>
              </a:rPr>
              <a:t>abstraite </a:t>
            </a:r>
            <a:r>
              <a:rPr lang="fr-FR" sz="2000" dirty="0">
                <a:latin typeface="Arial" charset="0"/>
                <a:cs typeface="Times New Roman" pitchFamily="18" charset="0"/>
              </a:rPr>
              <a:t>du système d'information dans un 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schéma</a:t>
            </a:r>
          </a:p>
          <a:p>
            <a:pPr marL="0" lvl="1" indent="0">
              <a:lnSpc>
                <a:spcPct val="90000"/>
              </a:lnSpc>
              <a:buNone/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marL="0" lvl="1" indent="0">
              <a:lnSpc>
                <a:spcPct val="90000"/>
              </a:lnSpc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SzPct val="85000"/>
              <a:buNone/>
            </a:pPr>
            <a:r>
              <a:rPr lang="fr-FR" sz="2400" b="1" dirty="0" smtClean="0">
                <a:latin typeface="Arial" charset="0"/>
                <a:cs typeface="Times New Roman" pitchFamily="18" charset="0"/>
              </a:rPr>
              <a:t>2. MCD (Modèle Conceptuel de données)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fr-FR" sz="2400" b="1" dirty="0" smtClean="0">
              <a:latin typeface="Arial" charset="0"/>
              <a:cs typeface="Times New Roman" pitchFamily="18" charset="0"/>
            </a:endParaRPr>
          </a:p>
          <a:p>
            <a:pPr marL="256032" lvl="1" indent="0">
              <a:lnSpc>
                <a:spcPct val="110000"/>
              </a:lnSpc>
              <a:buNone/>
            </a:pPr>
            <a:r>
              <a:rPr lang="fr-FR" sz="2000" b="1" dirty="0">
                <a:latin typeface="Arial" charset="0"/>
                <a:cs typeface="Times New Roman" pitchFamily="18" charset="0"/>
              </a:rPr>
              <a:t>Éléments</a:t>
            </a:r>
            <a:r>
              <a:rPr lang="fr-FR" sz="2000" dirty="0">
                <a:latin typeface="Arial" charset="0"/>
                <a:cs typeface="Times New Roman" pitchFamily="18" charset="0"/>
              </a:rPr>
              <a:t> 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: </a:t>
            </a:r>
            <a:r>
              <a:rPr lang="fr-FR" sz="2000" b="1" dirty="0" smtClean="0">
                <a:latin typeface="Arial" charset="0"/>
                <a:cs typeface="Times New Roman" pitchFamily="18" charset="0"/>
              </a:rPr>
              <a:t>Classes d'Entités, Classes d'Associations, Cardinalités</a:t>
            </a:r>
            <a:endParaRPr lang="fr-FR" sz="2000" b="1" dirty="0">
              <a:latin typeface="Arial" charset="0"/>
              <a:cs typeface="Times New Roman" pitchFamily="18" charset="0"/>
            </a:endParaRPr>
          </a:p>
          <a:p>
            <a:pPr marL="598932" lvl="1" indent="-342900">
              <a:lnSpc>
                <a:spcPct val="110000"/>
              </a:lnSpc>
              <a:buFontTx/>
              <a:buChar char="-"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marL="598932" lvl="1" indent="-342900">
              <a:lnSpc>
                <a:spcPct val="110000"/>
              </a:lnSpc>
              <a:buFontTx/>
              <a:buChar char="-"/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Description </a:t>
            </a:r>
            <a:r>
              <a:rPr lang="fr-FR" sz="2000" b="1" dirty="0" smtClean="0">
                <a:latin typeface="Arial" charset="0"/>
                <a:cs typeface="Times New Roman" pitchFamily="18" charset="0"/>
              </a:rPr>
              <a:t>abstraite 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du système d'information dans un schéma</a:t>
            </a:r>
          </a:p>
          <a:p>
            <a:pPr marL="598932" lvl="1" indent="-342900">
              <a:lnSpc>
                <a:spcPct val="110000"/>
              </a:lnSpc>
              <a:buFontTx/>
              <a:buChar char="-"/>
            </a:pPr>
            <a:r>
              <a:rPr lang="fr-FR" sz="2000" dirty="0">
                <a:latin typeface="Arial" charset="0"/>
                <a:cs typeface="Times New Roman" pitchFamily="18" charset="0"/>
              </a:rPr>
              <a:t>N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e tient pas compte du SGBD et du langage de programmation utilisé pour y accéder</a:t>
            </a:r>
          </a:p>
          <a:p>
            <a:pPr marL="598932" lvl="1" indent="-342900">
              <a:lnSpc>
                <a:spcPct val="110000"/>
              </a:lnSpc>
              <a:buFontTx/>
              <a:buChar char="-"/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marL="256032" lvl="1" indent="0">
              <a:lnSpc>
                <a:spcPct val="110000"/>
              </a:lnSpc>
              <a:buNone/>
            </a:pPr>
            <a:r>
              <a:rPr lang="fr-FR" sz="2000" dirty="0">
                <a:latin typeface="Arial" charset="0"/>
                <a:cs typeface="Times New Roman" pitchFamily="18" charset="0"/>
              </a:rPr>
              <a:t>	</a:t>
            </a: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SzPct val="85000"/>
              <a:buNone/>
            </a:pPr>
            <a:r>
              <a:rPr lang="fr-FR" sz="2400" b="1" dirty="0" smtClean="0">
                <a:latin typeface="Arial" charset="0"/>
                <a:cs typeface="Times New Roman" pitchFamily="18" charset="0"/>
              </a:rPr>
              <a:t>3. </a:t>
            </a:r>
            <a:r>
              <a:rPr lang="fr-FR" sz="2400" b="1" dirty="0" err="1" smtClean="0">
                <a:latin typeface="Arial" charset="0"/>
                <a:cs typeface="Times New Roman" pitchFamily="18" charset="0"/>
              </a:rPr>
              <a:t>MLD</a:t>
            </a:r>
            <a:r>
              <a:rPr lang="fr-FR" sz="2400" b="1" dirty="0" smtClean="0">
                <a:latin typeface="Arial" charset="0"/>
                <a:cs typeface="Times New Roman" pitchFamily="18" charset="0"/>
              </a:rPr>
              <a:t> </a:t>
            </a:r>
            <a:r>
              <a:rPr lang="fr-FR" sz="2400" b="1" dirty="0">
                <a:latin typeface="Arial" charset="0"/>
                <a:cs typeface="Times New Roman" pitchFamily="18" charset="0"/>
              </a:rPr>
              <a:t>(Modèle Logique de </a:t>
            </a:r>
            <a:r>
              <a:rPr lang="fr-FR" sz="2400" b="1" dirty="0" smtClean="0">
                <a:latin typeface="Arial" charset="0"/>
                <a:cs typeface="Times New Roman" pitchFamily="18" charset="0"/>
              </a:rPr>
              <a:t>données</a:t>
            </a:r>
            <a:r>
              <a:rPr lang="fr-FR" sz="2400" b="1" dirty="0">
                <a:latin typeface="Arial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fr-FR" sz="2400" b="1" dirty="0" smtClean="0">
              <a:latin typeface="Arial" charset="0"/>
              <a:cs typeface="Times New Roman" pitchFamily="18" charset="0"/>
            </a:endParaRPr>
          </a:p>
          <a:p>
            <a:pPr marL="256032" lvl="1" indent="0">
              <a:lnSpc>
                <a:spcPct val="110000"/>
              </a:lnSpc>
              <a:buNone/>
            </a:pPr>
            <a:r>
              <a:rPr lang="fr-FR" sz="2000" b="1" dirty="0" smtClean="0">
                <a:latin typeface="Arial" charset="0"/>
                <a:cs typeface="Times New Roman" pitchFamily="18" charset="0"/>
              </a:rPr>
              <a:t>Eléments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 : </a:t>
            </a:r>
            <a:r>
              <a:rPr lang="fr-FR" sz="2000" b="1" dirty="0" smtClean="0">
                <a:latin typeface="Arial" charset="0"/>
                <a:cs typeface="Times New Roman" pitchFamily="18" charset="0"/>
              </a:rPr>
              <a:t>Tables </a:t>
            </a:r>
            <a:r>
              <a:rPr lang="fr-FR" sz="2000" dirty="0">
                <a:latin typeface="Arial" charset="0"/>
                <a:cs typeface="Times New Roman" pitchFamily="18" charset="0"/>
              </a:rPr>
              <a:t>et </a:t>
            </a:r>
            <a:r>
              <a:rPr lang="fr-FR" sz="2000" b="1" dirty="0" smtClean="0">
                <a:latin typeface="Arial" charset="0"/>
                <a:cs typeface="Times New Roman" pitchFamily="18" charset="0"/>
              </a:rPr>
              <a:t>Liens entre les tables</a:t>
            </a:r>
          </a:p>
          <a:p>
            <a:pPr marL="256032" lvl="1" indent="0">
              <a:lnSpc>
                <a:spcPct val="110000"/>
              </a:lnSpc>
              <a:buNone/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marL="598932" lvl="1" indent="-342900">
              <a:lnSpc>
                <a:spcPct val="110000"/>
              </a:lnSpc>
              <a:buFontTx/>
              <a:buChar char="-"/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Description du </a:t>
            </a:r>
            <a:r>
              <a:rPr lang="fr-FR" sz="2000" dirty="0">
                <a:latin typeface="Arial" charset="0"/>
                <a:cs typeface="Times New Roman" pitchFamily="18" charset="0"/>
              </a:rPr>
              <a:t>système d'information </a:t>
            </a:r>
            <a:r>
              <a:rPr lang="fr-FR" sz="2000" b="1" dirty="0" smtClean="0">
                <a:latin typeface="Arial" charset="0"/>
                <a:cs typeface="Times New Roman" pitchFamily="18" charset="0"/>
              </a:rPr>
              <a:t>compréhensible par un SGBD (logiciel)</a:t>
            </a:r>
          </a:p>
          <a:p>
            <a:pPr marL="598932" lvl="1" indent="-342900">
              <a:lnSpc>
                <a:spcPct val="110000"/>
              </a:lnSpc>
              <a:buFontTx/>
              <a:buChar char="-"/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Appelé aussi </a:t>
            </a:r>
            <a:r>
              <a:rPr lang="fr-FR" sz="2000" b="1" dirty="0" smtClean="0">
                <a:latin typeface="Arial" charset="0"/>
                <a:cs typeface="Times New Roman" pitchFamily="18" charset="0"/>
              </a:rPr>
              <a:t>modèle Relationnel</a:t>
            </a:r>
          </a:p>
          <a:p>
            <a:pPr marL="598932" lvl="1" indent="-342900">
              <a:lnSpc>
                <a:spcPct val="110000"/>
              </a:lnSpc>
              <a:buFontTx/>
              <a:buChar char="-"/>
            </a:pPr>
            <a:r>
              <a:rPr lang="fr-FR" sz="2000" dirty="0">
                <a:latin typeface="Arial" charset="0"/>
                <a:cs typeface="Times New Roman" pitchFamily="18" charset="0"/>
              </a:rPr>
              <a:t>P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récède à la réalisation physique dans un SGBD (ex: Oracle, SQL Server, Access, NexusDB...)</a:t>
            </a:r>
          </a:p>
          <a:p>
            <a:pPr marL="598932" lvl="1" indent="-342900">
              <a:lnSpc>
                <a:spcPct val="110000"/>
              </a:lnSpc>
              <a:buFontTx/>
              <a:buChar char="-"/>
            </a:pPr>
            <a:endParaRPr lang="fr-FR" sz="24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800" dirty="0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Analyse Merise : implémentation rapide</a:t>
            </a:r>
            <a:r>
              <a:rPr lang="fr-FR" sz="32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fr-FR" sz="32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fr-BE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8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129022"/>
          </a:xfrm>
        </p:spPr>
        <p:txBody>
          <a:bodyPr>
            <a:norm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fr-FR" sz="2000" dirty="0" smtClean="0">
                <a:latin typeface="Arial" charset="0"/>
              </a:rPr>
              <a:t>On doit créer un tableau à partir de chaque Classe d’Entité du MCD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fr-FR" sz="2000" dirty="0" smtClean="0">
                <a:latin typeface="Arial" charset="0"/>
              </a:rPr>
              <a:t>Chaque table doit avoir une </a:t>
            </a:r>
            <a:r>
              <a:rPr lang="fr-FR" sz="2000" b="1" dirty="0" smtClean="0">
                <a:latin typeface="Arial" charset="0"/>
              </a:rPr>
              <a:t>clé primaire: </a:t>
            </a:r>
            <a:r>
              <a:rPr lang="fr-FR" sz="2000" dirty="0" smtClean="0">
                <a:latin typeface="Arial" charset="0"/>
              </a:rPr>
              <a:t>propriété </a:t>
            </a:r>
            <a:r>
              <a:rPr lang="fr-FR" sz="2000" b="1" dirty="0" smtClean="0">
                <a:latin typeface="Arial" charset="0"/>
              </a:rPr>
              <a:t>dont la valeur ne se répète jamais et n’est jamais vide (l’identifiant!)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fr-FR" sz="2000" b="1" dirty="0" smtClean="0">
                <a:latin typeface="Arial" charset="0"/>
              </a:rPr>
              <a:t> </a:t>
            </a:r>
          </a:p>
          <a:p>
            <a:pPr marL="0" indent="0">
              <a:spcBef>
                <a:spcPct val="20000"/>
              </a:spcBef>
              <a:buNone/>
            </a:pPr>
            <a:endParaRPr lang="fr-FR" sz="2000" b="1" dirty="0" smtClean="0">
              <a:latin typeface="Arial" charset="0"/>
            </a:endParaRPr>
          </a:p>
          <a:p>
            <a:pPr marL="0" indent="0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109728" indent="0">
              <a:buNone/>
            </a:pPr>
            <a:endParaRPr lang="fr-BE" sz="2400" dirty="0" smtClean="0"/>
          </a:p>
          <a:p>
            <a:pPr marL="109728" indent="0">
              <a:buNone/>
            </a:pPr>
            <a:endParaRPr lang="fr-BE" sz="2400" dirty="0"/>
          </a:p>
          <a:p>
            <a:pPr marL="109728" indent="0">
              <a:buNone/>
            </a:pPr>
            <a:endParaRPr lang="fr-BE" sz="2400" dirty="0" smtClean="0"/>
          </a:p>
          <a:p>
            <a:pPr marL="109728" indent="0">
              <a:buNone/>
            </a:pPr>
            <a:endParaRPr lang="fr-BE" sz="2400" dirty="0"/>
          </a:p>
          <a:p>
            <a:pPr marL="109728" indent="0">
              <a:buNone/>
            </a:pPr>
            <a:endParaRPr lang="fr-BE" sz="2400" dirty="0" smtClean="0"/>
          </a:p>
          <a:p>
            <a:pPr marL="109728" indent="0">
              <a:buNone/>
            </a:pPr>
            <a:r>
              <a:rPr lang="fr-BE" sz="2000" dirty="0">
                <a:latin typeface="Arial" charset="0"/>
              </a:rPr>
              <a:t>Ici </a:t>
            </a:r>
            <a:r>
              <a:rPr lang="fr-BE" sz="2000" dirty="0" smtClean="0">
                <a:latin typeface="Arial" charset="0"/>
              </a:rPr>
              <a:t>on aurait pu utiliser comme clé le </a:t>
            </a:r>
            <a:r>
              <a:rPr lang="fr-BE" sz="2000" dirty="0">
                <a:latin typeface="Arial" charset="0"/>
              </a:rPr>
              <a:t>numéro </a:t>
            </a:r>
            <a:r>
              <a:rPr lang="fr-BE" sz="2000" dirty="0" smtClean="0">
                <a:latin typeface="Arial" charset="0"/>
              </a:rPr>
              <a:t>national, </a:t>
            </a:r>
            <a:r>
              <a:rPr lang="fr-BE" sz="2000" dirty="0">
                <a:latin typeface="Arial" charset="0"/>
              </a:rPr>
              <a:t>mais par </a:t>
            </a:r>
            <a:r>
              <a:rPr lang="fr-BE" sz="2000" dirty="0" smtClean="0">
                <a:latin typeface="Arial" charset="0"/>
              </a:rPr>
              <a:t>convenance </a:t>
            </a:r>
            <a:r>
              <a:rPr lang="fr-BE" sz="2000" dirty="0">
                <a:latin typeface="Arial" charset="0"/>
              </a:rPr>
              <a:t>on utilisera toujours un </a:t>
            </a:r>
            <a:r>
              <a:rPr lang="fr-BE" sz="2000" b="1" dirty="0" err="1" smtClean="0">
                <a:latin typeface="Arial" charset="0"/>
              </a:rPr>
              <a:t>idNomClasseEntité</a:t>
            </a:r>
            <a:endParaRPr lang="fr-BE" sz="2000" b="1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>
                <a:solidFill>
                  <a:schemeClr val="accent2"/>
                </a:solidFill>
                <a:latin typeface="Arial" charset="0"/>
              </a:rPr>
              <a:t>3.1. Créer une table pour chaque entité </a:t>
            </a:r>
            <a:r>
              <a:rPr lang="fr-FR" sz="4400" dirty="0" smtClean="0">
                <a:solidFill>
                  <a:schemeClr val="accent2"/>
                </a:solidFill>
                <a:latin typeface="Arial" charset="0"/>
              </a:rPr>
              <a:t/>
            </a:r>
            <a:br>
              <a:rPr lang="fr-FR" sz="4400" dirty="0" smtClean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20</a:t>
            </a:fld>
            <a:endParaRPr lang="fr-FR" dirty="0"/>
          </a:p>
        </p:txBody>
      </p:sp>
      <p:sp>
        <p:nvSpPr>
          <p:cNvPr id="20" name="TextBox 19"/>
          <p:cNvSpPr txBox="1"/>
          <p:nvPr/>
        </p:nvSpPr>
        <p:spPr>
          <a:xfrm>
            <a:off x="1484935" y="279020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MCD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63984" y="2790199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MLD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950" y="3358749"/>
            <a:ext cx="2895600" cy="1888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5445"/>
            <a:ext cx="2844396" cy="18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8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47676" y="379277"/>
            <a:ext cx="8187610" cy="6231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56032" lvl="1" indent="0" algn="just">
              <a:spcBef>
                <a:spcPct val="20000"/>
              </a:spcBef>
              <a:buNone/>
            </a:pPr>
            <a:endParaRPr lang="fr-FR" sz="2400" b="1" dirty="0" smtClean="0">
              <a:latin typeface="Arial" charset="0"/>
            </a:endParaRPr>
          </a:p>
          <a:p>
            <a:pPr marL="256032" lvl="1" indent="0" algn="just">
              <a:spcBef>
                <a:spcPct val="20000"/>
              </a:spcBef>
              <a:buNone/>
            </a:pPr>
            <a:r>
              <a:rPr lang="fr-FR" sz="2400" b="1" dirty="0" smtClean="0">
                <a:latin typeface="Arial" charset="0"/>
              </a:rPr>
              <a:t>Association d’un a plusieurs (</a:t>
            </a:r>
            <a:r>
              <a:rPr lang="fr-FR" sz="2400" b="1" dirty="0" err="1" smtClean="0">
                <a:latin typeface="Arial" charset="0"/>
              </a:rPr>
              <a:t>1:n</a:t>
            </a:r>
            <a:r>
              <a:rPr lang="fr-FR" sz="2400" b="1" dirty="0" smtClean="0">
                <a:latin typeface="Arial" charset="0"/>
              </a:rPr>
              <a:t> ou </a:t>
            </a:r>
            <a:r>
              <a:rPr lang="fr-FR" sz="2400" b="1" dirty="0" err="1" smtClean="0">
                <a:latin typeface="Arial" charset="0"/>
              </a:rPr>
              <a:t>n:1</a:t>
            </a:r>
            <a:r>
              <a:rPr lang="fr-FR" sz="2400" b="1" dirty="0" smtClean="0">
                <a:latin typeface="Arial" charset="0"/>
              </a:rPr>
              <a:t>)</a:t>
            </a:r>
          </a:p>
          <a:p>
            <a:pPr marL="0" indent="0" algn="just">
              <a:buNone/>
            </a:pPr>
            <a:endParaRPr lang="fr-FR" sz="1800" dirty="0">
              <a:latin typeface="Arial" charset="0"/>
            </a:endParaRPr>
          </a:p>
          <a:p>
            <a:pPr marL="0" indent="0" algn="just">
              <a:buNone/>
            </a:pPr>
            <a:r>
              <a:rPr lang="fr-FR" sz="1800" dirty="0" smtClean="0">
                <a:latin typeface="Arial" charset="0"/>
              </a:rPr>
              <a:t>Dans les classes d’associations d’un a plusieurs on aura toujours une cardinalité max </a:t>
            </a:r>
            <a:r>
              <a:rPr lang="fr-FR" sz="1800" b="1" dirty="0" smtClean="0">
                <a:latin typeface="Arial" charset="0"/>
              </a:rPr>
              <a:t>1 </a:t>
            </a:r>
            <a:r>
              <a:rPr lang="fr-FR" sz="1800" dirty="0" smtClean="0">
                <a:latin typeface="Arial" charset="0"/>
              </a:rPr>
              <a:t>d’un côté et </a:t>
            </a:r>
            <a:r>
              <a:rPr lang="fr-FR" sz="1800" b="1" dirty="0" smtClean="0">
                <a:latin typeface="Arial" charset="0"/>
              </a:rPr>
              <a:t>n </a:t>
            </a:r>
            <a:r>
              <a:rPr lang="fr-FR" sz="1800" dirty="0" smtClean="0">
                <a:latin typeface="Arial" charset="0"/>
              </a:rPr>
              <a:t>de l’autre (peu importe l’ordre, droite ou gauche). </a:t>
            </a:r>
          </a:p>
          <a:p>
            <a:pPr marL="0" indent="0" algn="just">
              <a:buNone/>
            </a:pPr>
            <a:endParaRPr lang="fr-FR" sz="1800" dirty="0" smtClean="0">
              <a:latin typeface="Arial" charset="0"/>
            </a:endParaRPr>
          </a:p>
          <a:p>
            <a:pPr marL="0" indent="0" algn="just">
              <a:buNone/>
            </a:pPr>
            <a:r>
              <a:rPr lang="fr-FR" sz="1800" b="1" dirty="0" smtClean="0">
                <a:latin typeface="Arial" charset="0"/>
              </a:rPr>
              <a:t>Transformation : </a:t>
            </a:r>
            <a:r>
              <a:rPr lang="fr-FR" sz="1800" dirty="0" smtClean="0">
                <a:latin typeface="Arial" charset="0"/>
              </a:rPr>
              <a:t>La clé primaire du coté max. </a:t>
            </a:r>
            <a:r>
              <a:rPr lang="fr-FR" sz="1800" b="1" dirty="0" smtClean="0">
                <a:latin typeface="Arial" charset="0"/>
              </a:rPr>
              <a:t>n</a:t>
            </a:r>
            <a:r>
              <a:rPr lang="fr-FR" sz="1800" dirty="0" smtClean="0">
                <a:latin typeface="Arial" charset="0"/>
              </a:rPr>
              <a:t> est rajoutée à la table du coté max. </a:t>
            </a:r>
            <a:r>
              <a:rPr lang="fr-FR" sz="1800" b="1" dirty="0" smtClean="0">
                <a:latin typeface="Arial" charset="0"/>
              </a:rPr>
              <a:t>1</a:t>
            </a:r>
            <a:r>
              <a:rPr lang="fr-FR" sz="1800" dirty="0" smtClean="0">
                <a:latin typeface="Arial" charset="0"/>
              </a:rPr>
              <a:t>, où elle sera clé étrangère</a:t>
            </a:r>
          </a:p>
          <a:p>
            <a:pPr marL="0" indent="0" algn="just">
              <a:buNone/>
            </a:pPr>
            <a:endParaRPr lang="fr-FR" sz="1800" dirty="0" smtClean="0">
              <a:latin typeface="Arial" charset="0"/>
            </a:endParaRPr>
          </a:p>
          <a:p>
            <a:pPr marL="0" indent="0" algn="just">
              <a:buNone/>
            </a:pPr>
            <a:endParaRPr lang="fr-FR" sz="18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21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47676" y="385251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MCD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4507" y="555312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MLD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257579" y="274638"/>
            <a:ext cx="8791171" cy="779044"/>
          </a:xfrm>
        </p:spPr>
        <p:txBody>
          <a:bodyPr>
            <a:normAutofit fontScale="90000"/>
          </a:bodyPr>
          <a:lstStyle/>
          <a:p>
            <a:r>
              <a:rPr lang="fr-FR" sz="3100" dirty="0" smtClean="0">
                <a:solidFill>
                  <a:schemeClr val="accent2"/>
                </a:solidFill>
                <a:latin typeface="Arial" charset="0"/>
              </a:rPr>
              <a:t>3.2. Transformer les Classes d’Association (I)</a:t>
            </a:r>
            <a:r>
              <a:rPr lang="fr-FR" sz="3600" dirty="0" smtClean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fr-FR" sz="4400" dirty="0" smtClean="0">
                <a:solidFill>
                  <a:schemeClr val="accent2"/>
                </a:solidFill>
                <a:latin typeface="Arial" charset="0"/>
              </a:rPr>
              <a:t/>
            </a:r>
            <a:br>
              <a:rPr lang="fr-FR" sz="4400" dirty="0" smtClean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14" y="5147201"/>
            <a:ext cx="5524500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914" y="3614392"/>
            <a:ext cx="62865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8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768" y="613750"/>
            <a:ext cx="8229600" cy="4525963"/>
          </a:xfrm>
        </p:spPr>
        <p:txBody>
          <a:bodyPr/>
          <a:lstStyle/>
          <a:p>
            <a:pPr marL="0" lvl="1" indent="0" algn="just">
              <a:spcBef>
                <a:spcPct val="20000"/>
              </a:spcBef>
              <a:buSzPct val="68000"/>
              <a:buNone/>
            </a:pPr>
            <a:r>
              <a:rPr lang="fr-FR" sz="2400" b="1" dirty="0">
                <a:latin typeface="Arial" charset="0"/>
              </a:rPr>
              <a:t>Association </a:t>
            </a:r>
            <a:r>
              <a:rPr lang="fr-FR" sz="2400" b="1" dirty="0" smtClean="0">
                <a:latin typeface="Arial" charset="0"/>
              </a:rPr>
              <a:t>de plusieurs </a:t>
            </a:r>
            <a:r>
              <a:rPr lang="fr-FR" sz="2400" b="1" dirty="0">
                <a:latin typeface="Arial" charset="0"/>
              </a:rPr>
              <a:t>a </a:t>
            </a:r>
            <a:r>
              <a:rPr lang="fr-FR" sz="2400" b="1" dirty="0" smtClean="0">
                <a:latin typeface="Arial" charset="0"/>
              </a:rPr>
              <a:t>plusieurs (</a:t>
            </a:r>
            <a:r>
              <a:rPr lang="fr-FR" sz="2400" b="1" dirty="0" err="1" smtClean="0">
                <a:latin typeface="Arial" charset="0"/>
              </a:rPr>
              <a:t>n:n</a:t>
            </a:r>
            <a:r>
              <a:rPr lang="fr-FR" sz="2400" b="1" smtClean="0">
                <a:latin typeface="Arial" charset="0"/>
              </a:rPr>
              <a:t>)</a:t>
            </a:r>
            <a:endParaRPr lang="fr-FR" sz="2400" b="1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1800" b="1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1800" dirty="0" smtClean="0">
                <a:latin typeface="Arial" charset="0"/>
                <a:cs typeface="Times New Roman" pitchFamily="18" charset="0"/>
              </a:rPr>
              <a:t>Création d'une nouvelle table </a:t>
            </a:r>
            <a:r>
              <a:rPr lang="fr-FR" sz="1800" dirty="0">
                <a:latin typeface="Arial" charset="0"/>
                <a:cs typeface="Times New Roman" pitchFamily="18" charset="0"/>
              </a:rPr>
              <a:t>dont </a:t>
            </a:r>
            <a:r>
              <a:rPr lang="fr-FR" sz="1800" b="1" dirty="0">
                <a:latin typeface="Arial" charset="0"/>
                <a:cs typeface="Times New Roman" pitchFamily="18" charset="0"/>
              </a:rPr>
              <a:t>la clé primaire est </a:t>
            </a:r>
            <a:r>
              <a:rPr lang="fr-FR" sz="1800" b="1" dirty="0" smtClean="0">
                <a:latin typeface="Arial" charset="0"/>
                <a:cs typeface="Times New Roman" pitchFamily="18" charset="0"/>
              </a:rPr>
              <a:t>:</a:t>
            </a:r>
          </a:p>
          <a:p>
            <a:pPr marL="342900" indent="-342900" algn="just">
              <a:spcBef>
                <a:spcPct val="20000"/>
              </a:spcBef>
              <a:buAutoNum type="alphaLcParenR"/>
            </a:pPr>
            <a:r>
              <a:rPr lang="fr-FR" sz="1800" b="1" dirty="0" smtClean="0">
                <a:latin typeface="Arial" charset="0"/>
                <a:cs typeface="Times New Roman" pitchFamily="18" charset="0"/>
              </a:rPr>
              <a:t>Une nouvelle propriété </a:t>
            </a:r>
            <a:r>
              <a:rPr lang="fr-FR" sz="1800" dirty="0" smtClean="0">
                <a:latin typeface="Arial" charset="0"/>
                <a:cs typeface="Times New Roman" pitchFamily="18" charset="0"/>
              </a:rPr>
              <a:t>(le choix dans ce cours)</a:t>
            </a:r>
          </a:p>
          <a:p>
            <a:pPr marL="342900" indent="-342900" algn="just">
              <a:spcBef>
                <a:spcPct val="20000"/>
              </a:spcBef>
              <a:buAutoNum type="alphaLcParenR"/>
            </a:pPr>
            <a:r>
              <a:rPr lang="fr-FR" sz="1800" b="1" dirty="0" smtClean="0">
                <a:latin typeface="Arial" charset="0"/>
                <a:cs typeface="Times New Roman" pitchFamily="18" charset="0"/>
              </a:rPr>
              <a:t>L’ensemble des clés primaires des deux tables</a:t>
            </a:r>
            <a:endParaRPr lang="fr-FR" sz="1800" dirty="0" smtClean="0">
              <a:latin typeface="Arial" charset="0"/>
              <a:cs typeface="Times New Roman" pitchFamily="18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1800" dirty="0" smtClean="0">
                <a:latin typeface="Arial" charset="0"/>
                <a:cs typeface="Times New Roman" pitchFamily="18" charset="0"/>
              </a:rPr>
              <a:t>Les </a:t>
            </a:r>
            <a:r>
              <a:rPr lang="fr-FR" sz="1800" dirty="0">
                <a:latin typeface="Arial" charset="0"/>
                <a:cs typeface="Times New Roman" pitchFamily="18" charset="0"/>
              </a:rPr>
              <a:t>éventuelles propriétés de l'association deviennent les attributs de cette table.</a:t>
            </a:r>
          </a:p>
          <a:p>
            <a:pPr marL="109728" indent="0">
              <a:buNone/>
            </a:pPr>
            <a:endParaRPr lang="fr-BE" sz="2000" dirty="0" smtClean="0"/>
          </a:p>
          <a:p>
            <a:pPr marL="109728" indent="0">
              <a:buNone/>
            </a:pPr>
            <a:endParaRPr lang="fr-BE" sz="2000" dirty="0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41194" y="218364"/>
            <a:ext cx="8551981" cy="612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fr-FR" sz="2800" b="1" dirty="0" smtClean="0">
                <a:latin typeface="Arial" charset="0"/>
              </a:rPr>
              <a:t>	</a:t>
            </a:r>
            <a:endParaRPr lang="fr-FR" dirty="0">
              <a:latin typeface="Arial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22</a:t>
            </a:fld>
            <a:endParaRPr lang="fr-FR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69403" y="149671"/>
            <a:ext cx="8791171" cy="779044"/>
          </a:xfrm>
        </p:spPr>
        <p:txBody>
          <a:bodyPr>
            <a:normAutofit fontScale="90000"/>
          </a:bodyPr>
          <a:lstStyle/>
          <a:p>
            <a:r>
              <a:rPr lang="fr-FR" sz="3100" dirty="0" smtClean="0">
                <a:solidFill>
                  <a:schemeClr val="accent2"/>
                </a:solidFill>
                <a:latin typeface="Arial" charset="0"/>
              </a:rPr>
              <a:t>3.2. Transformer les Classes d’Association (II)</a:t>
            </a:r>
            <a:r>
              <a:rPr lang="fr-FR" sz="3600" dirty="0" smtClean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fr-FR" sz="4400" dirty="0" smtClean="0">
                <a:solidFill>
                  <a:schemeClr val="accent2"/>
                </a:solidFill>
                <a:latin typeface="Arial" charset="0"/>
              </a:rPr>
              <a:t/>
            </a:r>
            <a:br>
              <a:rPr lang="fr-FR" sz="4400" dirty="0" smtClean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sp>
        <p:nvSpPr>
          <p:cNvPr id="32" name="TextBox 31"/>
          <p:cNvSpPr txBox="1"/>
          <p:nvPr/>
        </p:nvSpPr>
        <p:spPr>
          <a:xfrm>
            <a:off x="447676" y="385251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MCD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64507" y="5553125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MLD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97" y="4932461"/>
            <a:ext cx="69532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90" y="3210768"/>
            <a:ext cx="69532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1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73936" y="556041"/>
            <a:ext cx="8273336" cy="6269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256032" lvl="1" indent="0" algn="just">
              <a:spcBef>
                <a:spcPct val="20000"/>
              </a:spcBef>
              <a:buNone/>
            </a:pPr>
            <a:endParaRPr lang="fr-FR" sz="2400" b="1" dirty="0">
              <a:latin typeface="Arial" charset="0"/>
            </a:endParaRPr>
          </a:p>
          <a:p>
            <a:pPr marL="256032" lvl="1" indent="0" algn="just">
              <a:spcBef>
                <a:spcPct val="20000"/>
              </a:spcBef>
              <a:buNone/>
            </a:pPr>
            <a:r>
              <a:rPr lang="fr-FR" sz="2000" b="1" dirty="0" smtClean="0">
                <a:latin typeface="Arial" charset="0"/>
              </a:rPr>
              <a:t>Association d’un a un</a:t>
            </a: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r>
              <a:rPr lang="fr-FR" sz="1600" dirty="0" smtClean="0">
                <a:latin typeface="Arial" charset="0"/>
              </a:rPr>
              <a:t>Dans les classes d’associations d’un a un on aura toujours une cardinalité max </a:t>
            </a:r>
            <a:r>
              <a:rPr lang="fr-FR" sz="1600" b="1" dirty="0" smtClean="0">
                <a:latin typeface="Arial" charset="0"/>
              </a:rPr>
              <a:t>1 </a:t>
            </a:r>
            <a:r>
              <a:rPr lang="fr-FR" sz="1600" dirty="0" smtClean="0">
                <a:latin typeface="Arial" charset="0"/>
              </a:rPr>
              <a:t>des deux côtés</a:t>
            </a:r>
          </a:p>
          <a:p>
            <a:pPr marL="0" indent="0" algn="just">
              <a:buNone/>
            </a:pPr>
            <a:endParaRPr lang="fr-FR" sz="1600" dirty="0" smtClean="0">
              <a:latin typeface="Arial" charset="0"/>
            </a:endParaRPr>
          </a:p>
          <a:p>
            <a:pPr marL="0" indent="0" algn="just">
              <a:buNone/>
            </a:pPr>
            <a:r>
              <a:rPr lang="fr-FR" sz="1600" b="1" dirty="0" smtClean="0">
                <a:latin typeface="Arial" charset="0"/>
              </a:rPr>
              <a:t>Transformation : </a:t>
            </a:r>
            <a:r>
              <a:rPr lang="fr-FR" sz="1600" dirty="0" smtClean="0">
                <a:latin typeface="Arial" charset="0"/>
              </a:rPr>
              <a:t>On fusionne les tableaux et on crée une seule clé primaire. </a:t>
            </a: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 smtClean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 smtClean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 smtClean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 smtClean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 smtClean="0">
              <a:latin typeface="Arial" charset="0"/>
            </a:endParaRPr>
          </a:p>
          <a:p>
            <a:pPr marL="0" indent="0" algn="just"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buNone/>
            </a:pPr>
            <a:endParaRPr lang="fr-FR" sz="1600" dirty="0" smtClean="0">
              <a:latin typeface="Arial" charset="0"/>
            </a:endParaRPr>
          </a:p>
          <a:p>
            <a:pPr marL="0" indent="0" algn="just">
              <a:buNone/>
            </a:pPr>
            <a:endParaRPr lang="fr-FR" sz="1600" dirty="0" smtClean="0">
              <a:latin typeface="Arial" charset="0"/>
            </a:endParaRPr>
          </a:p>
          <a:p>
            <a:pPr marL="0" indent="0" algn="just">
              <a:buNone/>
            </a:pPr>
            <a:r>
              <a:rPr lang="fr-FR" sz="1600" b="1" dirty="0" smtClean="0">
                <a:latin typeface="Arial" charset="0"/>
              </a:rPr>
              <a:t>On </a:t>
            </a:r>
            <a:r>
              <a:rPr lang="fr-FR" sz="1600" b="1" dirty="0">
                <a:latin typeface="Arial" charset="0"/>
              </a:rPr>
              <a:t>peut aussi agir de la même manière qu’avec les relations 1-n pour conserver les deux </a:t>
            </a:r>
            <a:r>
              <a:rPr lang="fr-FR" sz="1600" b="1" dirty="0" smtClean="0">
                <a:latin typeface="Arial" charset="0"/>
              </a:rPr>
              <a:t>tableaux (une des clés sera rajoutée à l’autre tableau)</a:t>
            </a:r>
            <a:endParaRPr lang="fr-FR" sz="1600" b="1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23</a:t>
            </a:fld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464507" y="360949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MCD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98170" y="4940643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MLD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64507" y="280720"/>
            <a:ext cx="8791171" cy="779044"/>
          </a:xfrm>
        </p:spPr>
        <p:txBody>
          <a:bodyPr>
            <a:normAutofit fontScale="90000"/>
          </a:bodyPr>
          <a:lstStyle/>
          <a:p>
            <a:r>
              <a:rPr lang="fr-FR" sz="3100" dirty="0" smtClean="0">
                <a:solidFill>
                  <a:schemeClr val="accent2"/>
                </a:solidFill>
                <a:latin typeface="Arial" charset="0"/>
              </a:rPr>
              <a:t>3.2. Transformer les Classes d’Association (III)</a:t>
            </a:r>
            <a:r>
              <a:rPr lang="fr-FR" sz="3600" dirty="0" smtClean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fr-FR" sz="4400" dirty="0" smtClean="0">
                <a:solidFill>
                  <a:schemeClr val="accent2"/>
                </a:solidFill>
                <a:latin typeface="Arial" charset="0"/>
              </a:rPr>
              <a:t/>
            </a:r>
            <a:br>
              <a:rPr lang="fr-FR" sz="4400" dirty="0" smtClean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61" y="4124808"/>
            <a:ext cx="2190750" cy="2000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2714625"/>
            <a:ext cx="65722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1000" y="158750"/>
            <a:ext cx="8382000" cy="648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fr-FR" sz="1800" b="1" dirty="0">
                <a:latin typeface="Arial" charset="0"/>
              </a:rPr>
              <a:t>	</a:t>
            </a:r>
            <a:endParaRPr lang="fr-FR" sz="1600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158750"/>
            <a:ext cx="8461035" cy="669925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fr-FR" sz="2400" b="1" dirty="0" smtClean="0">
                <a:latin typeface="Arial" charset="0"/>
              </a:rPr>
              <a:t>Agrégation et composition: passage du MCD au MLD</a:t>
            </a:r>
            <a:endParaRPr lang="fr-FR" sz="2400" b="1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 smtClean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2000" dirty="0" smtClean="0">
                <a:latin typeface="Arial" charset="0"/>
              </a:rPr>
              <a:t>	</a:t>
            </a:r>
            <a:r>
              <a:rPr lang="fr-FR" sz="1600" dirty="0" smtClean="0">
                <a:latin typeface="Arial" charset="0"/>
              </a:rPr>
              <a:t>Ex: Departement et </a:t>
            </a:r>
            <a:r>
              <a:rPr lang="fr-FR" sz="1600" dirty="0" err="1" smtClean="0">
                <a:latin typeface="Arial" charset="0"/>
              </a:rPr>
              <a:t>Employes</a:t>
            </a:r>
            <a:r>
              <a:rPr lang="fr-FR" sz="1600" dirty="0" smtClean="0">
                <a:latin typeface="Arial" charset="0"/>
              </a:rPr>
              <a:t> (agrégation)</a:t>
            </a: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 smtClean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 smtClean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 smtClean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 smtClean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2000" dirty="0" smtClean="0">
                <a:latin typeface="Arial" charset="0"/>
              </a:rPr>
              <a:t>	</a:t>
            </a: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2000" dirty="0">
                <a:latin typeface="Arial" charset="0"/>
              </a:rPr>
              <a:t>			</a:t>
            </a:r>
            <a:endParaRPr lang="fr-FR" sz="2000" dirty="0" smtClean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2000" dirty="0">
                <a:latin typeface="Arial" charset="0"/>
              </a:rPr>
              <a:t>	</a:t>
            </a:r>
            <a:r>
              <a:rPr lang="fr-FR" sz="2000" dirty="0" smtClean="0">
                <a:latin typeface="Arial" charset="0"/>
              </a:rPr>
              <a:t>	</a:t>
            </a: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r>
              <a:rPr lang="fr-FR" sz="1600" b="1" dirty="0" smtClean="0">
                <a:latin typeface="Arial" charset="0"/>
              </a:rPr>
              <a:t>Agrégation</a:t>
            </a:r>
            <a:r>
              <a:rPr lang="fr-FR" sz="1600" dirty="0" smtClean="0">
                <a:latin typeface="Arial" charset="0"/>
              </a:rPr>
              <a:t>: Les Employes continuent à exister si le Departement est eliminé)</a:t>
            </a:r>
          </a:p>
          <a:p>
            <a:pPr marL="0" indent="0" algn="just">
              <a:spcBef>
                <a:spcPct val="20000"/>
              </a:spcBef>
              <a:buNone/>
            </a:pPr>
            <a:endParaRPr lang="fr-FR" sz="1600" dirty="0">
              <a:latin typeface="Arial" charset="0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buNone/>
            </a:pPr>
            <a:r>
              <a:rPr lang="fr-FR" sz="1600" b="1" dirty="0" smtClean="0">
                <a:latin typeface="Arial" charset="0"/>
              </a:rPr>
              <a:t>Composition: </a:t>
            </a:r>
            <a:r>
              <a:rPr lang="fr-FR" sz="1600" dirty="0" smtClean="0">
                <a:latin typeface="Arial" charset="0"/>
              </a:rPr>
              <a:t>Dans une </a:t>
            </a:r>
            <a:r>
              <a:rPr lang="fr-FR" sz="1600" b="1" dirty="0" smtClean="0">
                <a:latin typeface="Arial" charset="0"/>
              </a:rPr>
              <a:t>composition</a:t>
            </a:r>
            <a:r>
              <a:rPr lang="fr-FR" sz="1600" dirty="0" smtClean="0">
                <a:latin typeface="Arial" charset="0"/>
              </a:rPr>
              <a:t>,</a:t>
            </a:r>
            <a:r>
              <a:rPr lang="fr-FR" sz="1600" b="1" dirty="0" smtClean="0">
                <a:latin typeface="Arial" charset="0"/>
              </a:rPr>
              <a:t> </a:t>
            </a:r>
            <a:r>
              <a:rPr lang="fr-FR" sz="1600" dirty="0" smtClean="0">
                <a:latin typeface="Arial" charset="0"/>
              </a:rPr>
              <a:t>on devrait effacer les employés de la table Employé quand on efface son Département</a:t>
            </a: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buNone/>
            </a:pPr>
            <a:endParaRPr lang="fr-FR" sz="1200" dirty="0" smtClean="0">
              <a:latin typeface="Arial" charset="0"/>
            </a:endParaRPr>
          </a:p>
          <a:p>
            <a:pPr marL="0" indent="0" algn="just">
              <a:lnSpc>
                <a:spcPct val="110000"/>
              </a:lnSpc>
              <a:spcBef>
                <a:spcPct val="20000"/>
              </a:spcBef>
              <a:buNone/>
            </a:pPr>
            <a:r>
              <a:rPr lang="fr-FR" sz="1200" dirty="0" smtClean="0">
                <a:latin typeface="Arial" charset="0"/>
              </a:rPr>
              <a:t>* Pour définir la composition au niveau du logiciel on peut créer une règle dans le SGBD: pour chaque enregistrement  élimine de la table principale (Département), tous les enregistrements associés de la table secondaire (Employé) seront éliminés</a:t>
            </a: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 smtClean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 smtClean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 smtClean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 smtClean="0">
              <a:latin typeface="Arial" charset="0"/>
            </a:endParaRPr>
          </a:p>
          <a:p>
            <a:pPr marL="0" indent="0" algn="just">
              <a:spcBef>
                <a:spcPct val="20000"/>
              </a:spcBef>
              <a:buNone/>
            </a:pPr>
            <a:endParaRPr lang="fr-FR" sz="2000" dirty="0" smtClean="0">
              <a:latin typeface="Arial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568700"/>
            <a:ext cx="5137420" cy="124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3976A5-61F2-4E0E-A3C6-0DF46B208B0B}" type="slidenum">
              <a:rPr lang="fr-FR" smtClean="0"/>
              <a:pPr>
                <a:defRPr/>
              </a:pPr>
              <a:t>24</a:t>
            </a:fld>
            <a:endParaRPr lang="fr-FR" dirty="0"/>
          </a:p>
        </p:txBody>
      </p:sp>
      <p:sp>
        <p:nvSpPr>
          <p:cNvPr id="7" name="TextBox 6"/>
          <p:cNvSpPr txBox="1"/>
          <p:nvPr/>
        </p:nvSpPr>
        <p:spPr>
          <a:xfrm>
            <a:off x="778533" y="1868377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MCD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698" y="3041894"/>
            <a:ext cx="5219700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815022" y="3180596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MLD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Contrôler la qualité du modèle vis-à-vis:</a:t>
            </a:r>
          </a:p>
          <a:p>
            <a:pPr algn="just" eaLnBrk="1" hangingPunct="1">
              <a:buFontTx/>
              <a:buNone/>
            </a:pPr>
            <a:endParaRPr lang="fr-FR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des </a:t>
            </a:r>
            <a:r>
              <a:rPr lang="fr-FR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fondements </a:t>
            </a: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du modèle d’une part (</a:t>
            </a:r>
            <a:r>
              <a:rPr lang="fr-FR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règles de vérification</a:t>
            </a: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),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 la </a:t>
            </a:r>
            <a:r>
              <a:rPr lang="fr-FR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redondance de données </a:t>
            </a: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d’autre part (</a:t>
            </a:r>
            <a:r>
              <a:rPr lang="fr-FR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règles de normalisation</a:t>
            </a: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</a:t>
            </a:r>
          </a:p>
          <a:p>
            <a:pPr marL="109728" indent="0" algn="just" eaLnBrk="1" hangingPunct="1">
              <a:buNone/>
            </a:pPr>
            <a:endParaRPr lang="fr-FR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Permet de détecter certaines incohérences dans la construction des modèles.  </a:t>
            </a:r>
            <a:endParaRPr lang="fr-FR" sz="2400" dirty="0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47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44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Vérification </a:t>
            </a:r>
            <a:r>
              <a:rPr lang="fr-FR" sz="44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et Normalisation </a:t>
            </a:r>
            <a:br>
              <a:rPr lang="fr-FR" sz="44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fr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7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523875" y="381000"/>
            <a:ext cx="8162925" cy="6181725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fr-FR" sz="28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1. Règle Général des Classes Entités</a:t>
            </a:r>
            <a:endParaRPr lang="fr-FR" sz="28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endParaRPr lang="fr-FR" sz="28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2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Toute propriété doit apparaître une seule fois dans un modèle.</a:t>
            </a:r>
          </a:p>
          <a:p>
            <a:pPr algn="just" eaLnBrk="1" hangingPunct="1">
              <a:buFontTx/>
              <a:buNone/>
            </a:pPr>
            <a:r>
              <a:rPr lang="fr-FR" sz="2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</a:t>
            </a:r>
            <a:r>
              <a:rPr lang="fr-FR" sz="2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Il </a:t>
            </a:r>
            <a:r>
              <a:rPr lang="fr-FR" sz="2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faut </a:t>
            </a:r>
            <a:r>
              <a:rPr lang="fr-FR" sz="28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éliminer </a:t>
            </a:r>
            <a:r>
              <a:rPr lang="fr-FR" sz="28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les groupes répétés et la </a:t>
            </a:r>
            <a:r>
              <a:rPr lang="fr-FR" sz="28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redondance des propriétés</a:t>
            </a:r>
            <a:r>
              <a:rPr lang="fr-FR" sz="2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dans la même </a:t>
            </a:r>
            <a:r>
              <a:rPr lang="fr-FR" sz="2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classe d’entité </a:t>
            </a:r>
            <a:r>
              <a:rPr lang="fr-FR" sz="28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(avec des noms différents) ou dans des </a:t>
            </a:r>
            <a:r>
              <a:rPr lang="fr-FR" sz="2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classe d’entité distinctes</a:t>
            </a:r>
            <a:endParaRPr lang="fr-FR" sz="2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8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887413" y="679450"/>
            <a:ext cx="777240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fr-FR" sz="3600" dirty="0" smtClean="0"/>
          </a:p>
          <a:p>
            <a:pPr eaLnBrk="1" hangingPunct="1">
              <a:lnSpc>
                <a:spcPct val="90000"/>
              </a:lnSpc>
            </a:pPr>
            <a:endParaRPr lang="fr-FR" sz="3600" dirty="0" smtClean="0"/>
          </a:p>
          <a:p>
            <a:pPr eaLnBrk="1" hangingPunct="1">
              <a:lnSpc>
                <a:spcPct val="90000"/>
              </a:lnSpc>
            </a:pPr>
            <a:endParaRPr lang="fr-FR" sz="3600" dirty="0" smtClean="0"/>
          </a:p>
          <a:p>
            <a:pPr eaLnBrk="1" hangingPunct="1">
              <a:lnSpc>
                <a:spcPct val="90000"/>
              </a:lnSpc>
            </a:pPr>
            <a:endParaRPr lang="fr-FR" sz="3600" dirty="0" smtClean="0"/>
          </a:p>
          <a:p>
            <a:pPr eaLnBrk="1" hangingPunct="1">
              <a:lnSpc>
                <a:spcPct val="90000"/>
              </a:lnSpc>
            </a:pPr>
            <a:endParaRPr lang="fr-FR" sz="3600" dirty="0" smtClean="0"/>
          </a:p>
          <a:p>
            <a:pPr eaLnBrk="1" hangingPunct="1">
              <a:lnSpc>
                <a:spcPct val="90000"/>
              </a:lnSpc>
            </a:pPr>
            <a:endParaRPr lang="fr-FR" sz="3600" dirty="0" smtClean="0"/>
          </a:p>
          <a:p>
            <a:pPr eaLnBrk="1" hangingPunct="1">
              <a:lnSpc>
                <a:spcPct val="90000"/>
              </a:lnSpc>
            </a:pPr>
            <a:endParaRPr lang="fr-FR" sz="3600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fr-FR" sz="3600" dirty="0" smtClean="0"/>
          </a:p>
          <a:p>
            <a:pPr marL="109728" indent="0" algn="just" eaLnBrk="1" hangingPunct="1">
              <a:lnSpc>
                <a:spcPct val="90000"/>
              </a:lnSpc>
              <a:buNone/>
            </a:pPr>
            <a:endParaRPr lang="fr-FR" sz="28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</p:txBody>
      </p:sp>
      <p:grpSp>
        <p:nvGrpSpPr>
          <p:cNvPr id="25603" name="Group 39"/>
          <p:cNvGrpSpPr>
            <a:grpSpLocks/>
          </p:cNvGrpSpPr>
          <p:nvPr/>
        </p:nvGrpSpPr>
        <p:grpSpPr bwMode="auto">
          <a:xfrm>
            <a:off x="654050" y="877888"/>
            <a:ext cx="7904163" cy="3752850"/>
            <a:chOff x="412" y="553"/>
            <a:chExt cx="4979" cy="2364"/>
          </a:xfrm>
        </p:grpSpPr>
        <p:sp>
          <p:nvSpPr>
            <p:cNvPr id="25607" name="Rectangle 4"/>
            <p:cNvSpPr>
              <a:spLocks noChangeArrowheads="1"/>
            </p:cNvSpPr>
            <p:nvPr/>
          </p:nvSpPr>
          <p:spPr bwMode="auto">
            <a:xfrm>
              <a:off x="412" y="553"/>
              <a:ext cx="1020" cy="1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5608" name="Line 5"/>
            <p:cNvSpPr>
              <a:spLocks noChangeShapeType="1"/>
            </p:cNvSpPr>
            <p:nvPr/>
          </p:nvSpPr>
          <p:spPr bwMode="auto">
            <a:xfrm>
              <a:off x="412" y="889"/>
              <a:ext cx="10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09" name="Text Box 6"/>
            <p:cNvSpPr txBox="1">
              <a:spLocks noChangeArrowheads="1"/>
            </p:cNvSpPr>
            <p:nvPr/>
          </p:nvSpPr>
          <p:spPr bwMode="auto">
            <a:xfrm>
              <a:off x="450" y="560"/>
              <a:ext cx="8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 dirty="0">
                  <a:latin typeface="Arial" charset="0"/>
                </a:rPr>
                <a:t>PRODUIT</a:t>
              </a:r>
            </a:p>
          </p:txBody>
        </p:sp>
        <p:sp>
          <p:nvSpPr>
            <p:cNvPr id="25610" name="Text Box 7"/>
            <p:cNvSpPr txBox="1">
              <a:spLocks noChangeArrowheads="1"/>
            </p:cNvSpPr>
            <p:nvPr/>
          </p:nvSpPr>
          <p:spPr bwMode="auto">
            <a:xfrm>
              <a:off x="488" y="921"/>
              <a:ext cx="42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prix1</a:t>
              </a:r>
            </a:p>
            <a:p>
              <a:pPr eaLnBrk="1" hangingPunct="1"/>
              <a:r>
                <a:rPr lang="fr-FR" sz="1800">
                  <a:latin typeface="Arial" charset="0"/>
                </a:rPr>
                <a:t>prix2</a:t>
              </a:r>
            </a:p>
          </p:txBody>
        </p:sp>
        <p:sp>
          <p:nvSpPr>
            <p:cNvPr id="25611" name="Rectangle 8"/>
            <p:cNvSpPr>
              <a:spLocks noChangeArrowheads="1"/>
            </p:cNvSpPr>
            <p:nvPr/>
          </p:nvSpPr>
          <p:spPr bwMode="auto">
            <a:xfrm>
              <a:off x="1968" y="560"/>
              <a:ext cx="1020" cy="1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5612" name="Line 9"/>
            <p:cNvSpPr>
              <a:spLocks noChangeShapeType="1"/>
            </p:cNvSpPr>
            <p:nvPr/>
          </p:nvSpPr>
          <p:spPr bwMode="auto">
            <a:xfrm>
              <a:off x="1968" y="896"/>
              <a:ext cx="10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13" name="Text Box 10"/>
            <p:cNvSpPr txBox="1">
              <a:spLocks noChangeArrowheads="1"/>
            </p:cNvSpPr>
            <p:nvPr/>
          </p:nvSpPr>
          <p:spPr bwMode="auto">
            <a:xfrm>
              <a:off x="2006" y="567"/>
              <a:ext cx="8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PRODUIT</a:t>
              </a:r>
            </a:p>
          </p:txBody>
        </p:sp>
        <p:sp>
          <p:nvSpPr>
            <p:cNvPr id="25614" name="Oval 12"/>
            <p:cNvSpPr>
              <a:spLocks noChangeArrowheads="1"/>
            </p:cNvSpPr>
            <p:nvPr/>
          </p:nvSpPr>
          <p:spPr bwMode="auto">
            <a:xfrm>
              <a:off x="3207" y="834"/>
              <a:ext cx="944" cy="54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5615" name="Line 13"/>
            <p:cNvSpPr>
              <a:spLocks noChangeShapeType="1"/>
            </p:cNvSpPr>
            <p:nvPr/>
          </p:nvSpPr>
          <p:spPr bwMode="auto">
            <a:xfrm>
              <a:off x="2989" y="1092"/>
              <a:ext cx="15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16" name="Rectangle 14"/>
            <p:cNvSpPr>
              <a:spLocks noChangeArrowheads="1"/>
            </p:cNvSpPr>
            <p:nvPr/>
          </p:nvSpPr>
          <p:spPr bwMode="auto">
            <a:xfrm>
              <a:off x="4368" y="556"/>
              <a:ext cx="1020" cy="1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Line 15"/>
            <p:cNvSpPr>
              <a:spLocks noChangeShapeType="1"/>
            </p:cNvSpPr>
            <p:nvPr/>
          </p:nvSpPr>
          <p:spPr bwMode="auto">
            <a:xfrm>
              <a:off x="4368" y="892"/>
              <a:ext cx="102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18" name="Text Box 16"/>
            <p:cNvSpPr txBox="1">
              <a:spLocks noChangeArrowheads="1"/>
            </p:cNvSpPr>
            <p:nvPr/>
          </p:nvSpPr>
          <p:spPr bwMode="auto">
            <a:xfrm>
              <a:off x="4406" y="563"/>
              <a:ext cx="4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 dirty="0" smtClean="0">
                  <a:latin typeface="Arial" charset="0"/>
                </a:rPr>
                <a:t>PRIX</a:t>
              </a:r>
              <a:endParaRPr lang="fr-FR" sz="2000" dirty="0">
                <a:latin typeface="Arial" charset="0"/>
              </a:endParaRPr>
            </a:p>
          </p:txBody>
        </p:sp>
        <p:sp>
          <p:nvSpPr>
            <p:cNvPr id="25619" name="Text Box 18"/>
            <p:cNvSpPr txBox="1">
              <a:spLocks noChangeArrowheads="1"/>
            </p:cNvSpPr>
            <p:nvPr/>
          </p:nvSpPr>
          <p:spPr bwMode="auto">
            <a:xfrm>
              <a:off x="4431" y="943"/>
              <a:ext cx="68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 err="1" smtClean="0">
                  <a:latin typeface="Arial" charset="0"/>
                </a:rPr>
                <a:t>codePrix</a:t>
              </a:r>
              <a:endParaRPr lang="fr-FR" sz="1800" dirty="0" smtClean="0">
                <a:latin typeface="Arial" charset="0"/>
              </a:endParaRPr>
            </a:p>
            <a:p>
              <a:pPr eaLnBrk="1" hangingPunct="1"/>
              <a:r>
                <a:rPr lang="fr-FR" sz="1800" dirty="0">
                  <a:latin typeface="Arial" charset="0"/>
                </a:rPr>
                <a:t>l</a:t>
              </a:r>
              <a:r>
                <a:rPr lang="fr-FR" sz="1800" dirty="0" smtClean="0">
                  <a:latin typeface="Arial" charset="0"/>
                </a:rPr>
                <a:t>ibellé</a:t>
              </a:r>
            </a:p>
            <a:p>
              <a:pPr eaLnBrk="1" hangingPunct="1"/>
              <a:r>
                <a:rPr lang="fr-FR" sz="1800" dirty="0" smtClean="0">
                  <a:latin typeface="Arial" charset="0"/>
                </a:rPr>
                <a:t>montant</a:t>
              </a:r>
              <a:endParaRPr lang="en-US" sz="1800" dirty="0">
                <a:latin typeface="Arial" charset="0"/>
              </a:endParaRPr>
            </a:p>
          </p:txBody>
        </p:sp>
        <p:sp>
          <p:nvSpPr>
            <p:cNvPr id="25621" name="Text Box 20"/>
            <p:cNvSpPr txBox="1">
              <a:spLocks noChangeArrowheads="1"/>
            </p:cNvSpPr>
            <p:nvPr/>
          </p:nvSpPr>
          <p:spPr bwMode="auto">
            <a:xfrm>
              <a:off x="3404" y="850"/>
              <a:ext cx="4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coûte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622" name="Rectangle 22"/>
            <p:cNvSpPr>
              <a:spLocks noChangeArrowheads="1"/>
            </p:cNvSpPr>
            <p:nvPr/>
          </p:nvSpPr>
          <p:spPr bwMode="auto">
            <a:xfrm>
              <a:off x="469" y="1890"/>
              <a:ext cx="1020" cy="1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5623" name="Line 23"/>
            <p:cNvSpPr>
              <a:spLocks noChangeShapeType="1"/>
            </p:cNvSpPr>
            <p:nvPr/>
          </p:nvSpPr>
          <p:spPr bwMode="auto">
            <a:xfrm>
              <a:off x="469" y="2226"/>
              <a:ext cx="10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24" name="Text Box 24"/>
            <p:cNvSpPr txBox="1">
              <a:spLocks noChangeArrowheads="1"/>
            </p:cNvSpPr>
            <p:nvPr/>
          </p:nvSpPr>
          <p:spPr bwMode="auto">
            <a:xfrm>
              <a:off x="507" y="1897"/>
              <a:ext cx="68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CLIENT</a:t>
              </a:r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545" y="2258"/>
              <a:ext cx="8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 dirty="0" err="1" smtClean="0">
                  <a:latin typeface="Arial" charset="0"/>
                </a:rPr>
                <a:t>codeClient</a:t>
              </a:r>
              <a:endParaRPr lang="fr-FR" sz="1800" b="1" dirty="0">
                <a:latin typeface="Arial" charset="0"/>
              </a:endParaRPr>
            </a:p>
            <a:p>
              <a:pPr eaLnBrk="1" hangingPunct="1"/>
              <a:r>
                <a:rPr lang="fr-FR" sz="1800" dirty="0" err="1" smtClean="0">
                  <a:latin typeface="Arial" charset="0"/>
                </a:rPr>
                <a:t>nomClient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5626" name="Rectangle 26"/>
            <p:cNvSpPr>
              <a:spLocks noChangeArrowheads="1"/>
            </p:cNvSpPr>
            <p:nvPr/>
          </p:nvSpPr>
          <p:spPr bwMode="auto">
            <a:xfrm>
              <a:off x="1777" y="1897"/>
              <a:ext cx="1218" cy="1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5627" name="Line 27"/>
            <p:cNvSpPr>
              <a:spLocks noChangeShapeType="1"/>
            </p:cNvSpPr>
            <p:nvPr/>
          </p:nvSpPr>
          <p:spPr bwMode="auto">
            <a:xfrm>
              <a:off x="1777" y="2233"/>
              <a:ext cx="1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28" name="Text Box 28"/>
            <p:cNvSpPr txBox="1">
              <a:spLocks noChangeArrowheads="1"/>
            </p:cNvSpPr>
            <p:nvPr/>
          </p:nvSpPr>
          <p:spPr bwMode="auto">
            <a:xfrm>
              <a:off x="1815" y="1904"/>
              <a:ext cx="9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PROSPECT</a:t>
              </a:r>
            </a:p>
          </p:txBody>
        </p:sp>
        <p:sp>
          <p:nvSpPr>
            <p:cNvPr id="25629" name="Text Box 29"/>
            <p:cNvSpPr txBox="1">
              <a:spLocks noChangeArrowheads="1"/>
            </p:cNvSpPr>
            <p:nvPr/>
          </p:nvSpPr>
          <p:spPr bwMode="auto">
            <a:xfrm>
              <a:off x="1853" y="2265"/>
              <a:ext cx="107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 dirty="0" err="1" smtClean="0">
                  <a:latin typeface="Arial" charset="0"/>
                </a:rPr>
                <a:t>codeProspect</a:t>
              </a:r>
              <a:endParaRPr lang="fr-FR" sz="1800" b="1" dirty="0">
                <a:latin typeface="Arial" charset="0"/>
              </a:endParaRPr>
            </a:p>
            <a:p>
              <a:pPr eaLnBrk="1" hangingPunct="1"/>
              <a:r>
                <a:rPr lang="fr-FR" sz="1800" dirty="0" err="1" smtClean="0">
                  <a:latin typeface="Arial" charset="0"/>
                </a:rPr>
                <a:t>nomProspect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5630" name="Rectangle 31"/>
            <p:cNvSpPr>
              <a:spLocks noChangeArrowheads="1"/>
            </p:cNvSpPr>
            <p:nvPr/>
          </p:nvSpPr>
          <p:spPr bwMode="auto">
            <a:xfrm>
              <a:off x="4021" y="1897"/>
              <a:ext cx="1169" cy="10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5631" name="Line 32"/>
            <p:cNvSpPr>
              <a:spLocks noChangeShapeType="1"/>
            </p:cNvSpPr>
            <p:nvPr/>
          </p:nvSpPr>
          <p:spPr bwMode="auto">
            <a:xfrm>
              <a:off x="4021" y="2233"/>
              <a:ext cx="11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632" name="Text Box 33"/>
            <p:cNvSpPr txBox="1">
              <a:spLocks noChangeArrowheads="1"/>
            </p:cNvSpPr>
            <p:nvPr/>
          </p:nvSpPr>
          <p:spPr bwMode="auto">
            <a:xfrm>
              <a:off x="4059" y="1904"/>
              <a:ext cx="89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CONTACT</a:t>
              </a:r>
            </a:p>
          </p:txBody>
        </p:sp>
        <p:sp>
          <p:nvSpPr>
            <p:cNvPr id="25633" name="Text Box 34"/>
            <p:cNvSpPr txBox="1">
              <a:spLocks noChangeArrowheads="1"/>
            </p:cNvSpPr>
            <p:nvPr/>
          </p:nvSpPr>
          <p:spPr bwMode="auto">
            <a:xfrm>
              <a:off x="4097" y="2265"/>
              <a:ext cx="9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 dirty="0" err="1" smtClean="0">
                  <a:latin typeface="Arial" charset="0"/>
                </a:rPr>
                <a:t>codeContact</a:t>
              </a:r>
              <a:endParaRPr lang="fr-FR" sz="1800" b="1" dirty="0">
                <a:latin typeface="Arial" charset="0"/>
              </a:endParaRPr>
            </a:p>
            <a:p>
              <a:pPr eaLnBrk="1" hangingPunct="1"/>
              <a:r>
                <a:rPr lang="fr-FR" sz="1800" dirty="0" err="1" smtClean="0">
                  <a:latin typeface="Arial" charset="0"/>
                </a:rPr>
                <a:t>nomContact</a:t>
              </a:r>
              <a:endParaRPr lang="fr-FR" sz="1800" dirty="0">
                <a:latin typeface="Arial" charset="0"/>
              </a:endParaRPr>
            </a:p>
            <a:p>
              <a:pPr eaLnBrk="1" hangingPunct="1"/>
              <a:r>
                <a:rPr lang="fr-FR" sz="1800" dirty="0">
                  <a:latin typeface="Arial" charset="0"/>
                </a:rPr>
                <a:t>type (</a:t>
              </a:r>
              <a:r>
                <a:rPr lang="fr-FR" sz="1800" dirty="0" err="1">
                  <a:latin typeface="Arial" charset="0"/>
                </a:rPr>
                <a:t>Cli</a:t>
              </a:r>
              <a:r>
                <a:rPr lang="fr-FR" sz="1800" dirty="0">
                  <a:latin typeface="Arial" charset="0"/>
                </a:rPr>
                <a:t>, Pro)</a:t>
              </a:r>
            </a:p>
          </p:txBody>
        </p:sp>
        <p:sp>
          <p:nvSpPr>
            <p:cNvPr id="25634" name="Text Box 35"/>
            <p:cNvSpPr txBox="1">
              <a:spLocks noChangeArrowheads="1"/>
            </p:cNvSpPr>
            <p:nvPr/>
          </p:nvSpPr>
          <p:spPr bwMode="auto">
            <a:xfrm>
              <a:off x="2991" y="764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1,n</a:t>
              </a:r>
              <a:endParaRPr lang="en-US" sz="1800">
                <a:latin typeface="Arial" charset="0"/>
              </a:endParaRPr>
            </a:p>
          </p:txBody>
        </p:sp>
        <p:sp>
          <p:nvSpPr>
            <p:cNvPr id="25635" name="AutoShape 37"/>
            <p:cNvSpPr>
              <a:spLocks noChangeArrowheads="1"/>
            </p:cNvSpPr>
            <p:nvPr/>
          </p:nvSpPr>
          <p:spPr bwMode="auto">
            <a:xfrm>
              <a:off x="1481" y="934"/>
              <a:ext cx="480" cy="336"/>
            </a:xfrm>
            <a:prstGeom prst="rightArrow">
              <a:avLst>
                <a:gd name="adj1" fmla="val 50000"/>
                <a:gd name="adj2" fmla="val 35714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5636" name="AutoShape 38"/>
            <p:cNvSpPr>
              <a:spLocks noChangeArrowheads="1"/>
            </p:cNvSpPr>
            <p:nvPr/>
          </p:nvSpPr>
          <p:spPr bwMode="auto">
            <a:xfrm>
              <a:off x="3236" y="2241"/>
              <a:ext cx="480" cy="336"/>
            </a:xfrm>
            <a:prstGeom prst="rightArrow">
              <a:avLst>
                <a:gd name="adj1" fmla="val 50000"/>
                <a:gd name="adj2" fmla="val 35714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</p:grpSp>
      <p:sp>
        <p:nvSpPr>
          <p:cNvPr id="25605" name="Oval 41"/>
          <p:cNvSpPr>
            <a:spLocks noChangeArrowheads="1"/>
          </p:cNvSpPr>
          <p:nvPr/>
        </p:nvSpPr>
        <p:spPr bwMode="auto">
          <a:xfrm>
            <a:off x="523875" y="1452563"/>
            <a:ext cx="1076325" cy="72548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25606" name="Oval 42"/>
          <p:cNvSpPr>
            <a:spLocks noChangeArrowheads="1"/>
          </p:cNvSpPr>
          <p:nvPr/>
        </p:nvSpPr>
        <p:spPr bwMode="auto">
          <a:xfrm>
            <a:off x="631825" y="3871913"/>
            <a:ext cx="4141788" cy="39052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2336801" y="5459104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800" dirty="0" smtClean="0"/>
              <a:t>Note: cet exemple pourrait être modélisé en utilisant l’héritage au lieu</a:t>
            </a:r>
          </a:p>
          <a:p>
            <a:r>
              <a:rPr lang="fr-CA" sz="1800" dirty="0"/>
              <a:t>	</a:t>
            </a:r>
            <a:r>
              <a:rPr lang="fr-CA" sz="1800" dirty="0" smtClean="0"/>
              <a:t>de l’attribut « Type »</a:t>
            </a: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41920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589935" y="381000"/>
            <a:ext cx="8240166" cy="6329516"/>
          </a:xfrm>
        </p:spPr>
        <p:txBody>
          <a:bodyPr>
            <a:normAutofit fontScale="77500" lnSpcReduction="2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2. </a:t>
            </a:r>
            <a:r>
              <a:rPr lang="en-US" sz="2800" b="1" dirty="0" err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D’autres</a:t>
            </a:r>
            <a:r>
              <a:rPr lang="en-US" sz="28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r</a:t>
            </a:r>
            <a:r>
              <a:rPr lang="fr-FR" sz="28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règles sur les classes d’entités</a:t>
            </a:r>
            <a:endParaRPr lang="fr-FR" sz="28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 de l’identifiant</a:t>
            </a:r>
            <a:endParaRPr lang="fr-FR" sz="2400" b="1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8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	</a:t>
            </a: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Toutes les entités ont un identifiant (pas encore une clé primaire!)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 de vérification des entités</a:t>
            </a:r>
          </a:p>
          <a:p>
            <a:pPr marL="109728" indent="0" algn="just" eaLnBrk="1" hangingPunct="1">
              <a:lnSpc>
                <a:spcPct val="90000"/>
              </a:lnSpc>
              <a:buNone/>
            </a:pPr>
            <a:endParaRPr lang="fr-FR" sz="2400" b="1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	</a:t>
            </a: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Pour une occurrence d’une entité, chaque propriété ne prend </a:t>
            </a:r>
            <a:r>
              <a:rPr lang="fr-FR" sz="2000" u="sng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qu’une seule valeur</a:t>
            </a: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: notre modèle se trouvera alors dans la </a:t>
            </a: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1ere forme normale</a:t>
            </a:r>
            <a:endParaRPr lang="fr-FR" sz="20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Ex: Un employé « est parent » de plusieurs enfants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fr-FR" sz="2800" dirty="0" smtClean="0">
                <a:latin typeface="Arial" charset="0"/>
                <a:cs typeface="Times New Roman" pitchFamily="18" charset="0"/>
              </a:rPr>
              <a:t>    		</a:t>
            </a:r>
            <a:r>
              <a:rPr lang="fr-FR" sz="2800" dirty="0">
                <a:latin typeface="Arial" charset="0"/>
                <a:cs typeface="Times New Roman" pitchFamily="18" charset="0"/>
              </a:rPr>
              <a:t>	</a:t>
            </a:r>
            <a:endParaRPr lang="fr-FR" sz="2800" dirty="0" smtClean="0">
              <a:latin typeface="Arial" charset="0"/>
              <a:cs typeface="Times New Roman" pitchFamily="18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fr-FR" sz="2800" dirty="0">
                <a:latin typeface="Arial" charset="0"/>
                <a:cs typeface="Times New Roman" pitchFamily="18" charset="0"/>
              </a:rPr>
              <a:t>	</a:t>
            </a:r>
            <a:r>
              <a:rPr lang="fr-FR" sz="2800" dirty="0" smtClean="0">
                <a:latin typeface="Arial" charset="0"/>
                <a:cs typeface="Times New Roman" pitchFamily="18" charset="0"/>
              </a:rPr>
              <a:t>			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fr-FR" sz="2800" dirty="0">
                <a:latin typeface="Arial" charset="0"/>
                <a:cs typeface="Times New Roman" pitchFamily="18" charset="0"/>
              </a:rPr>
              <a:t>	</a:t>
            </a:r>
            <a:r>
              <a:rPr lang="fr-FR" sz="2800" dirty="0" smtClean="0">
                <a:latin typeface="Arial" charset="0"/>
                <a:cs typeface="Times New Roman" pitchFamily="18" charset="0"/>
              </a:rPr>
              <a:t>			</a:t>
            </a:r>
            <a:r>
              <a:rPr lang="fr-FR" sz="1600" dirty="0" smtClean="0">
                <a:latin typeface="Arial" charset="0"/>
                <a:cs typeface="Times New Roman" pitchFamily="18" charset="0"/>
              </a:rPr>
              <a:t>On ne mettra jamais plusieurs noms d'enfant séparés par virgules dans le champ </a:t>
            </a:r>
            <a:r>
              <a:rPr lang="fr-FR" sz="1600" dirty="0" err="1" smtClean="0">
                <a:latin typeface="Arial" charset="0"/>
                <a:cs typeface="Times New Roman" pitchFamily="18" charset="0"/>
              </a:rPr>
              <a:t>PrénomEnf</a:t>
            </a:r>
            <a:r>
              <a:rPr lang="fr-FR" sz="1600" dirty="0" smtClean="0">
                <a:latin typeface="Arial" charset="0"/>
                <a:cs typeface="Times New Roman" pitchFamily="18" charset="0"/>
              </a:rPr>
              <a:t>!</a:t>
            </a: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    	</a:t>
            </a:r>
            <a:endParaRPr lang="fr-FR" sz="2800" dirty="0" smtClean="0">
              <a:latin typeface="Arial" charset="0"/>
              <a:cs typeface="Times New Roman" pitchFamily="18" charset="0"/>
            </a:endParaRPr>
          </a:p>
        </p:txBody>
      </p:sp>
      <p:grpSp>
        <p:nvGrpSpPr>
          <p:cNvPr id="26627" name="Group 5"/>
          <p:cNvGrpSpPr>
            <a:grpSpLocks/>
          </p:cNvGrpSpPr>
          <p:nvPr/>
        </p:nvGrpSpPr>
        <p:grpSpPr bwMode="auto">
          <a:xfrm>
            <a:off x="938213" y="3920301"/>
            <a:ext cx="1804572" cy="1879600"/>
            <a:chOff x="3744" y="9936"/>
            <a:chExt cx="2555" cy="1728"/>
          </a:xfrm>
        </p:grpSpPr>
        <p:sp>
          <p:nvSpPr>
            <p:cNvPr id="26638" name="Rectangle 6"/>
            <p:cNvSpPr>
              <a:spLocks noChangeArrowheads="1"/>
            </p:cNvSpPr>
            <p:nvPr/>
          </p:nvSpPr>
          <p:spPr bwMode="auto">
            <a:xfrm>
              <a:off x="3744" y="9936"/>
              <a:ext cx="2555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FR" sz="2000" b="1" dirty="0">
                  <a:solidFill>
                    <a:srgbClr val="000000"/>
                  </a:solidFill>
                  <a:latin typeface="Arial" charset="0"/>
                </a:rPr>
                <a:t>Employé</a:t>
              </a:r>
            </a:p>
            <a:p>
              <a:pPr algn="ctr" eaLnBrk="0" hangingPunct="0">
                <a:lnSpc>
                  <a:spcPct val="50000"/>
                </a:lnSpc>
              </a:pPr>
              <a:endParaRPr lang="fr-FR" sz="1800" u="sng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hangingPunct="0">
                <a:lnSpc>
                  <a:spcPct val="50000"/>
                </a:lnSpc>
              </a:pPr>
              <a:endParaRPr lang="fr-FR" sz="1800" u="sng" dirty="0">
                <a:solidFill>
                  <a:srgbClr val="000000"/>
                </a:solidFill>
                <a:latin typeface="Arial" charset="0"/>
              </a:endParaRPr>
            </a:p>
            <a:p>
              <a:pPr eaLnBrk="0" hangingPunct="0">
                <a:lnSpc>
                  <a:spcPct val="50000"/>
                </a:lnSpc>
              </a:pPr>
              <a:r>
                <a:rPr lang="fr-FR" sz="1800" b="1" dirty="0" err="1" smtClean="0">
                  <a:solidFill>
                    <a:srgbClr val="000000"/>
                  </a:solidFill>
                  <a:latin typeface="Arial" charset="0"/>
                </a:rPr>
                <a:t>idEmploye</a:t>
              </a:r>
              <a:endParaRPr lang="fr-FR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0" hangingPunct="0"/>
              <a:r>
                <a:rPr lang="fr-FR" sz="1800" dirty="0" smtClean="0">
                  <a:solidFill>
                    <a:srgbClr val="000000"/>
                  </a:solidFill>
                  <a:latin typeface="Arial" charset="0"/>
                </a:rPr>
                <a:t>Nom</a:t>
              </a:r>
            </a:p>
            <a:p>
              <a:pPr eaLnBrk="0" hangingPunct="0"/>
              <a:r>
                <a:rPr lang="fr-FR" sz="1800" dirty="0" smtClean="0">
                  <a:solidFill>
                    <a:srgbClr val="000000"/>
                  </a:solidFill>
                  <a:latin typeface="Arial" charset="0"/>
                </a:rPr>
                <a:t>Prénom</a:t>
              </a:r>
              <a:endParaRPr lang="fr-FR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0" hangingPunct="0"/>
              <a:r>
                <a:rPr lang="fr-FR" sz="1800" dirty="0" err="1" smtClean="0">
                  <a:solidFill>
                    <a:srgbClr val="000000"/>
                  </a:solidFill>
                  <a:latin typeface="Arial" charset="0"/>
                </a:rPr>
                <a:t>PrénomEnfant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6639" name="Line 7"/>
            <p:cNvSpPr>
              <a:spLocks noChangeShapeType="1"/>
            </p:cNvSpPr>
            <p:nvPr/>
          </p:nvSpPr>
          <p:spPr bwMode="auto">
            <a:xfrm>
              <a:off x="3744" y="10368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</p:grpSp>
      <p:grpSp>
        <p:nvGrpSpPr>
          <p:cNvPr id="26628" name="Group 8"/>
          <p:cNvGrpSpPr>
            <a:grpSpLocks/>
          </p:cNvGrpSpPr>
          <p:nvPr/>
        </p:nvGrpSpPr>
        <p:grpSpPr bwMode="auto">
          <a:xfrm>
            <a:off x="4079875" y="3964751"/>
            <a:ext cx="1371600" cy="1563750"/>
            <a:chOff x="3744" y="9936"/>
            <a:chExt cx="2160" cy="1961"/>
          </a:xfrm>
        </p:grpSpPr>
        <p:sp>
          <p:nvSpPr>
            <p:cNvPr id="26636" name="Rectangle 9"/>
            <p:cNvSpPr>
              <a:spLocks noChangeArrowheads="1"/>
            </p:cNvSpPr>
            <p:nvPr/>
          </p:nvSpPr>
          <p:spPr bwMode="auto">
            <a:xfrm>
              <a:off x="3744" y="9936"/>
              <a:ext cx="2160" cy="196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FR" sz="2000" b="1" dirty="0">
                  <a:solidFill>
                    <a:srgbClr val="000000"/>
                  </a:solidFill>
                  <a:latin typeface="Arial" charset="0"/>
                </a:rPr>
                <a:t>Employé</a:t>
              </a:r>
            </a:p>
            <a:p>
              <a:pPr eaLnBrk="0" hangingPunct="0"/>
              <a:endParaRPr lang="fr-FR" sz="1800" dirty="0" smtClean="0">
                <a:solidFill>
                  <a:srgbClr val="000000"/>
                </a:solidFill>
                <a:latin typeface="Arial" charset="0"/>
              </a:endParaRPr>
            </a:p>
            <a:p>
              <a:pPr eaLnBrk="0" hangingPunct="0"/>
              <a:r>
                <a:rPr lang="fr-FR" sz="1800" b="1" dirty="0" err="1" smtClean="0">
                  <a:solidFill>
                    <a:srgbClr val="000000"/>
                  </a:solidFill>
                  <a:latin typeface="Arial" charset="0"/>
                </a:rPr>
                <a:t>idEmploye</a:t>
              </a:r>
              <a:endParaRPr lang="fr-FR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0" hangingPunct="0"/>
              <a:r>
                <a:rPr lang="fr-FR" sz="1800" dirty="0" smtClean="0">
                  <a:solidFill>
                    <a:srgbClr val="000000"/>
                  </a:solidFill>
                  <a:latin typeface="Arial" charset="0"/>
                </a:rPr>
                <a:t>Nom</a:t>
              </a:r>
            </a:p>
            <a:p>
              <a:pPr eaLnBrk="0" hangingPunct="0"/>
              <a:r>
                <a:rPr lang="fr-FR" sz="1800" dirty="0" smtClean="0">
                  <a:solidFill>
                    <a:srgbClr val="000000"/>
                  </a:solidFill>
                  <a:latin typeface="Arial" charset="0"/>
                </a:rPr>
                <a:t>Prénom</a:t>
              </a:r>
              <a:endParaRPr lang="fr-FR" sz="1800" dirty="0">
                <a:solidFill>
                  <a:srgbClr val="000000"/>
                </a:solidFill>
                <a:latin typeface="Arial" charset="0"/>
              </a:endParaRPr>
            </a:p>
            <a:p>
              <a:pPr algn="ctr" eaLnBrk="0" hangingPunct="0"/>
              <a:endParaRPr lang="fr-FR" sz="1800" dirty="0">
                <a:latin typeface="Arial" charset="0"/>
              </a:endParaRPr>
            </a:p>
          </p:txBody>
        </p:sp>
        <p:sp>
          <p:nvSpPr>
            <p:cNvPr id="26637" name="Line 10"/>
            <p:cNvSpPr>
              <a:spLocks noChangeShapeType="1"/>
            </p:cNvSpPr>
            <p:nvPr/>
          </p:nvSpPr>
          <p:spPr bwMode="auto">
            <a:xfrm>
              <a:off x="3744" y="10499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</p:grpSp>
      <p:grpSp>
        <p:nvGrpSpPr>
          <p:cNvPr id="26629" name="Group 11"/>
          <p:cNvGrpSpPr>
            <a:grpSpLocks/>
          </p:cNvGrpSpPr>
          <p:nvPr/>
        </p:nvGrpSpPr>
        <p:grpSpPr bwMode="auto">
          <a:xfrm>
            <a:off x="7121644" y="4062413"/>
            <a:ext cx="1417637" cy="1368425"/>
            <a:chOff x="3744" y="9936"/>
            <a:chExt cx="2160" cy="1728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>
              <a:off x="3744" y="9936"/>
              <a:ext cx="2160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fr-FR" sz="2000" b="1" dirty="0">
                  <a:solidFill>
                    <a:srgbClr val="000000"/>
                  </a:solidFill>
                  <a:latin typeface="Arial" charset="0"/>
                </a:rPr>
                <a:t>Enfant</a:t>
              </a:r>
            </a:p>
            <a:p>
              <a:pPr eaLnBrk="0" hangingPunct="0"/>
              <a:endParaRPr lang="fr-FR" sz="1800" dirty="0" smtClean="0">
                <a:solidFill>
                  <a:srgbClr val="000000"/>
                </a:solidFill>
                <a:latin typeface="Arial" charset="0"/>
              </a:endParaRPr>
            </a:p>
            <a:p>
              <a:pPr algn="just" eaLnBrk="0" hangingPunct="0"/>
              <a:r>
                <a:rPr lang="fr-FR" sz="1800" dirty="0" err="1" smtClean="0">
                  <a:solidFill>
                    <a:srgbClr val="000000"/>
                  </a:solidFill>
                  <a:latin typeface="Arial" charset="0"/>
                </a:rPr>
                <a:t>PrénomEnf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6635" name="Line 13"/>
            <p:cNvSpPr>
              <a:spLocks noChangeShapeType="1"/>
            </p:cNvSpPr>
            <p:nvPr/>
          </p:nvSpPr>
          <p:spPr bwMode="auto">
            <a:xfrm>
              <a:off x="3744" y="10591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</p:grpSp>
      <p:sp>
        <p:nvSpPr>
          <p:cNvPr id="26630" name="Line 14"/>
          <p:cNvSpPr>
            <a:spLocks noChangeShapeType="1"/>
          </p:cNvSpPr>
          <p:nvPr/>
        </p:nvSpPr>
        <p:spPr bwMode="auto">
          <a:xfrm>
            <a:off x="5451475" y="4847401"/>
            <a:ext cx="167016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/>
          </a:p>
        </p:txBody>
      </p:sp>
      <p:sp>
        <p:nvSpPr>
          <p:cNvPr id="26631" name="AutoShape 15"/>
          <p:cNvSpPr>
            <a:spLocks noChangeArrowheads="1"/>
          </p:cNvSpPr>
          <p:nvPr/>
        </p:nvSpPr>
        <p:spPr bwMode="auto">
          <a:xfrm>
            <a:off x="2814638" y="4653726"/>
            <a:ext cx="762000" cy="533400"/>
          </a:xfrm>
          <a:prstGeom prst="rightArrow">
            <a:avLst>
              <a:gd name="adj1" fmla="val 50000"/>
              <a:gd name="adj2" fmla="val 35714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BE"/>
          </a:p>
        </p:txBody>
      </p:sp>
      <p:sp>
        <p:nvSpPr>
          <p:cNvPr id="26632" name="Oval 4"/>
          <p:cNvSpPr>
            <a:spLocks noChangeArrowheads="1"/>
          </p:cNvSpPr>
          <p:nvPr/>
        </p:nvSpPr>
        <p:spPr bwMode="auto">
          <a:xfrm>
            <a:off x="5732061" y="4581203"/>
            <a:ext cx="1201002" cy="5508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fr-B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33" name="Oval 19"/>
          <p:cNvSpPr>
            <a:spLocks noChangeArrowheads="1"/>
          </p:cNvSpPr>
          <p:nvPr/>
        </p:nvSpPr>
        <p:spPr bwMode="auto">
          <a:xfrm>
            <a:off x="698499" y="5187127"/>
            <a:ext cx="2440485" cy="34136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5745710" y="4689593"/>
            <a:ext cx="1098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parent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6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354842" y="260350"/>
            <a:ext cx="8347833" cy="639445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Règles de normalisation sur les entités</a:t>
            </a:r>
          </a:p>
          <a:p>
            <a:pPr algn="just" eaLnBrk="1" hangingPunct="1">
              <a:buFontTx/>
              <a:buNone/>
            </a:pPr>
            <a:r>
              <a:rPr lang="fr-FR" sz="28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</a:t>
            </a:r>
          </a:p>
          <a:p>
            <a:pPr algn="just" eaLnBrk="1" hangingPunct="1">
              <a:buFontTx/>
              <a:buNone/>
            </a:pP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a)</a:t>
            </a:r>
            <a:r>
              <a:rPr lang="fr-FR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Toutes les propriétés de l’entité dépendent fonctionnellement de l’identifiant </a:t>
            </a: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et uniquement</a:t>
            </a: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 l’identifiant: le modèle se trouve dans la 2</a:t>
            </a:r>
            <a:r>
              <a:rPr lang="fr-FR" sz="2000" b="1" baseline="30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ème</a:t>
            </a: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forme normale</a:t>
            </a:r>
            <a:endParaRPr lang="fr-FR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4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18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18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18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18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sz="2000" dirty="0" smtClean="0">
                <a:latin typeface="Arial" charset="0"/>
              </a:rPr>
              <a:t>	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000" dirty="0" smtClean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sz="2000" dirty="0">
                <a:latin typeface="Arial" charset="0"/>
              </a:rPr>
              <a:t>	</a:t>
            </a:r>
            <a:endParaRPr lang="fr-FR" sz="2000" dirty="0" smtClean="0">
              <a:latin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fr-FR" sz="2000" dirty="0">
                <a:latin typeface="Arial" charset="0"/>
              </a:rPr>
              <a:t>	</a:t>
            </a:r>
            <a:r>
              <a:rPr lang="fr-FR" sz="2000" dirty="0" smtClean="0">
                <a:latin typeface="Arial" charset="0"/>
              </a:rPr>
              <a:t>Solution: on décompose l'entité en deux autres entités qui respectent la règle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fr-FR" sz="2000" dirty="0" smtClean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  <p:grpSp>
        <p:nvGrpSpPr>
          <p:cNvPr id="22" name="Group 30"/>
          <p:cNvGrpSpPr>
            <a:grpSpLocks/>
          </p:cNvGrpSpPr>
          <p:nvPr/>
        </p:nvGrpSpPr>
        <p:grpSpPr bwMode="auto">
          <a:xfrm>
            <a:off x="747711" y="2788904"/>
            <a:ext cx="7902575" cy="2754313"/>
            <a:chOff x="528" y="2388"/>
            <a:chExt cx="4978" cy="1735"/>
          </a:xfrm>
        </p:grpSpPr>
        <p:sp>
          <p:nvSpPr>
            <p:cNvPr id="23" name="Rectangle 4"/>
            <p:cNvSpPr>
              <a:spLocks noChangeArrowheads="1"/>
            </p:cNvSpPr>
            <p:nvPr/>
          </p:nvSpPr>
          <p:spPr bwMode="auto">
            <a:xfrm>
              <a:off x="562" y="2407"/>
              <a:ext cx="1083" cy="1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>
              <a:off x="571" y="2618"/>
              <a:ext cx="107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2185" y="2415"/>
              <a:ext cx="1021" cy="8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4063" y="2439"/>
              <a:ext cx="1145" cy="9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2000">
                  <a:latin typeface="Arial" charset="0"/>
                </a:rPr>
                <a:t>Propriétaire</a:t>
              </a:r>
            </a:p>
          </p:txBody>
        </p:sp>
        <p:sp>
          <p:nvSpPr>
            <p:cNvPr id="27" name="Line 8"/>
            <p:cNvSpPr>
              <a:spLocks noChangeShapeType="1"/>
            </p:cNvSpPr>
            <p:nvPr/>
          </p:nvSpPr>
          <p:spPr bwMode="auto">
            <a:xfrm>
              <a:off x="2205" y="2639"/>
              <a:ext cx="98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4063" y="2687"/>
              <a:ext cx="1132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>
              <a:off x="3198" y="2940"/>
              <a:ext cx="8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3367" y="2760"/>
              <a:ext cx="466" cy="36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/>
            </a:p>
          </p:txBody>
        </p:sp>
        <p:sp>
          <p:nvSpPr>
            <p:cNvPr id="31" name="AutoShape 12"/>
            <p:cNvSpPr>
              <a:spLocks noChangeArrowheads="1"/>
            </p:cNvSpPr>
            <p:nvPr/>
          </p:nvSpPr>
          <p:spPr bwMode="auto">
            <a:xfrm>
              <a:off x="1742" y="2760"/>
              <a:ext cx="389" cy="338"/>
            </a:xfrm>
            <a:prstGeom prst="rightArrow">
              <a:avLst>
                <a:gd name="adj1" fmla="val 50000"/>
                <a:gd name="adj2" fmla="val 28772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80" y="2388"/>
              <a:ext cx="6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 dirty="0">
                  <a:latin typeface="Arial" charset="0"/>
                </a:rPr>
                <a:t>Voiture</a:t>
              </a:r>
            </a:p>
          </p:txBody>
        </p:sp>
        <p:sp>
          <p:nvSpPr>
            <p:cNvPr id="33" name="Text Box 14"/>
            <p:cNvSpPr txBox="1">
              <a:spLocks noChangeArrowheads="1"/>
            </p:cNvSpPr>
            <p:nvPr/>
          </p:nvSpPr>
          <p:spPr bwMode="auto">
            <a:xfrm>
              <a:off x="601" y="2640"/>
              <a:ext cx="868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 dirty="0" err="1" smtClean="0">
                  <a:latin typeface="Arial" charset="0"/>
                </a:rPr>
                <a:t>NumImmat</a:t>
              </a:r>
              <a:endParaRPr lang="fr-FR" sz="1800" b="1" dirty="0">
                <a:latin typeface="Arial" charset="0"/>
              </a:endParaRPr>
            </a:p>
            <a:p>
              <a:pPr eaLnBrk="1" hangingPunct="1"/>
              <a:r>
                <a:rPr lang="fr-FR" sz="1800" dirty="0">
                  <a:latin typeface="Arial" charset="0"/>
                </a:rPr>
                <a:t>Type</a:t>
              </a:r>
            </a:p>
            <a:p>
              <a:pPr eaLnBrk="1" hangingPunct="1"/>
              <a:r>
                <a:rPr lang="fr-FR" sz="1800" dirty="0" err="1" smtClean="0">
                  <a:latin typeface="Arial" charset="0"/>
                </a:rPr>
                <a:t>IdNational</a:t>
              </a:r>
              <a:endParaRPr lang="fr-FR" sz="1800" dirty="0">
                <a:latin typeface="Arial" charset="0"/>
              </a:endParaRPr>
            </a:p>
            <a:p>
              <a:pPr eaLnBrk="1" hangingPunct="1"/>
              <a:r>
                <a:rPr lang="fr-FR" sz="1800" dirty="0">
                  <a:latin typeface="Arial" charset="0"/>
                </a:rPr>
                <a:t>Nom</a:t>
              </a:r>
            </a:p>
            <a:p>
              <a:pPr eaLnBrk="1" hangingPunct="1"/>
              <a:r>
                <a:rPr lang="fr-FR" sz="1800" dirty="0">
                  <a:latin typeface="Arial" charset="0"/>
                </a:rPr>
                <a:t>Adresse</a:t>
              </a:r>
            </a:p>
          </p:txBody>
        </p:sp>
        <p:sp>
          <p:nvSpPr>
            <p:cNvPr id="34" name="Text Box 15"/>
            <p:cNvSpPr txBox="1">
              <a:spLocks noChangeArrowheads="1"/>
            </p:cNvSpPr>
            <p:nvPr/>
          </p:nvSpPr>
          <p:spPr bwMode="auto">
            <a:xfrm>
              <a:off x="2279" y="2388"/>
              <a:ext cx="6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Voiture</a:t>
              </a: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2156" y="2684"/>
              <a:ext cx="113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fr-FR" sz="1800" b="1" dirty="0" err="1">
                  <a:latin typeface="Arial" charset="0"/>
                </a:rPr>
                <a:t>NumImmat</a:t>
              </a:r>
              <a:endParaRPr lang="fr-FR" sz="1800" b="1" dirty="0">
                <a:latin typeface="Arial" charset="0"/>
              </a:endParaRPr>
            </a:p>
            <a:p>
              <a:pPr>
                <a:spcBef>
                  <a:spcPct val="20000"/>
                </a:spcBef>
              </a:pPr>
              <a:r>
                <a:rPr lang="fr-FR" sz="1800" dirty="0" smtClean="0">
                  <a:latin typeface="Arial" charset="0"/>
                </a:rPr>
                <a:t>Type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4099" y="2704"/>
              <a:ext cx="850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fr-FR" sz="1800" b="1" dirty="0" err="1" smtClean="0">
                  <a:latin typeface="Arial" charset="0"/>
                </a:rPr>
                <a:t>IdNational</a:t>
              </a:r>
              <a:endParaRPr lang="fr-FR" sz="1800" b="1" dirty="0">
                <a:latin typeface="Arial" charset="0"/>
              </a:endParaRPr>
            </a:p>
            <a:p>
              <a:r>
                <a:rPr lang="fr-FR" sz="1800" dirty="0">
                  <a:latin typeface="Arial" charset="0"/>
                </a:rPr>
                <a:t>Nom</a:t>
              </a:r>
            </a:p>
            <a:p>
              <a:r>
                <a:rPr lang="fr-FR" sz="1800" dirty="0">
                  <a:latin typeface="Arial" charset="0"/>
                </a:rPr>
                <a:t>Adresse</a:t>
              </a: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528" y="3716"/>
              <a:ext cx="497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tabLst>
                  <a:tab pos="2159000" algn="l"/>
                  <a:tab pos="4127500" algn="l"/>
                </a:tabLst>
              </a:pPr>
              <a:endParaRPr lang="fr-FR" sz="1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endParaRPr>
            </a:p>
            <a:p>
              <a:pPr>
                <a:tabLst>
                  <a:tab pos="2159000" algn="l"/>
                  <a:tab pos="4127500" algn="l"/>
                </a:tabLst>
              </a:pPr>
              <a:r>
                <a:rPr lang="fr-FR" sz="1800" dirty="0" smtClean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Ici, Nom et Adresse dépendent de </a:t>
              </a:r>
              <a:r>
                <a:rPr lang="fr-FR" sz="1800" i="1" dirty="0" err="1" smtClean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IdNational</a:t>
              </a:r>
              <a:r>
                <a:rPr lang="fr-FR" sz="1800" i="1" dirty="0" smtClean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 </a:t>
              </a:r>
              <a:r>
                <a:rPr lang="fr-FR" sz="1800" dirty="0" smtClean="0">
                  <a:solidFill>
                    <a:srgbClr val="000000"/>
                  </a:solidFill>
                  <a:latin typeface="Arial" charset="0"/>
                  <a:cs typeface="Times New Roman" pitchFamily="18" charset="0"/>
                </a:rPr>
                <a:t>et pas de l’identifiant</a:t>
              </a:r>
              <a:endParaRPr lang="fr-FR" sz="2000" dirty="0">
                <a:latin typeface="Arial" charset="0"/>
              </a:endParaRPr>
            </a:p>
          </p:txBody>
        </p:sp>
      </p:grpSp>
      <p:sp>
        <p:nvSpPr>
          <p:cNvPr id="27653" name="Oval 32"/>
          <p:cNvSpPr>
            <a:spLocks noChangeArrowheads="1"/>
          </p:cNvSpPr>
          <p:nvPr/>
        </p:nvSpPr>
        <p:spPr bwMode="auto">
          <a:xfrm>
            <a:off x="623979" y="3982587"/>
            <a:ext cx="1414084" cy="75420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966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484495" y="1731535"/>
            <a:ext cx="8229600" cy="45259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Tx/>
              <a:buChar char="-"/>
            </a:pPr>
            <a:r>
              <a:rPr lang="fr-FR" sz="2400" dirty="0" smtClean="0">
                <a:latin typeface="Arial" charset="0"/>
                <a:cs typeface="Times New Roman" pitchFamily="18" charset="0"/>
              </a:rPr>
              <a:t>Le première pas, on le fait avant la création du MCD</a:t>
            </a:r>
          </a:p>
          <a:p>
            <a:pPr marL="109728" indent="0" algn="just" eaLnBrk="1" hangingPunct="1">
              <a:lnSpc>
                <a:spcPct val="90000"/>
              </a:lnSpc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Char char="-"/>
            </a:pPr>
            <a:r>
              <a:rPr lang="fr-FR" sz="2400" b="1" dirty="0" smtClean="0">
                <a:latin typeface="Arial" charset="0"/>
                <a:cs typeface="Times New Roman" pitchFamily="18" charset="0"/>
              </a:rPr>
              <a:t>Inventaire</a:t>
            </a:r>
            <a:r>
              <a:rPr lang="fr-FR" sz="2400" dirty="0" smtClean="0">
                <a:latin typeface="Arial" charset="0"/>
                <a:cs typeface="Times New Roman" pitchFamily="18" charset="0"/>
              </a:rPr>
              <a:t> des données du domaine de la BD</a:t>
            </a:r>
          </a:p>
          <a:p>
            <a:pPr algn="just" eaLnBrk="1" hangingPunct="1">
              <a:lnSpc>
                <a:spcPct val="90000"/>
              </a:lnSpc>
              <a:buFontTx/>
              <a:buChar char="-"/>
            </a:pPr>
            <a:endParaRPr lang="fr-FR" sz="2400" dirty="0" smtClean="0">
              <a:latin typeface="Arial" charset="0"/>
              <a:cs typeface="Times New Roman" pitchFamily="18" charset="0"/>
            </a:endParaRPr>
          </a:p>
          <a:p>
            <a:pPr marL="109728" indent="0" algn="just" eaLnBrk="1" hangingPunct="1">
              <a:lnSpc>
                <a:spcPct val="90000"/>
              </a:lnSpc>
              <a:buNone/>
            </a:pPr>
            <a:r>
              <a:rPr lang="fr-FR" sz="2400" dirty="0" smtClean="0">
                <a:latin typeface="Arial" charset="0"/>
                <a:cs typeface="Times New Roman" pitchFamily="18" charset="0"/>
              </a:rPr>
              <a:t>	Qu’est- ce qu’il faut stocker dans la BD? Quel est le type de chaque donnée? Au départ on aura un tas d’information sans catégoriser…</a:t>
            </a:r>
          </a:p>
          <a:p>
            <a:pPr marL="109728" indent="0" algn="just" eaLnBrk="1" hangingPunct="1">
              <a:lnSpc>
                <a:spcPct val="90000"/>
              </a:lnSpc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marL="109728" indent="0" algn="just" eaLnBrk="1" hangingPunct="1">
              <a:lnSpc>
                <a:spcPct val="90000"/>
              </a:lnSpc>
              <a:buNone/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Ex</a:t>
            </a:r>
            <a:r>
              <a:rPr lang="fr-FR" sz="2000" dirty="0">
                <a:latin typeface="Arial" charset="0"/>
                <a:cs typeface="Times New Roman" pitchFamily="18" charset="0"/>
              </a:rPr>
              <a:t>: 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BD d’une bibliothèque: </a:t>
            </a:r>
            <a:r>
              <a:rPr lang="fr-FR" sz="2000" dirty="0">
                <a:latin typeface="Arial" charset="0"/>
                <a:cs typeface="Times New Roman" pitchFamily="18" charset="0"/>
              </a:rPr>
              <a:t>l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ivres, titres, date d’emprunt, auteur, nombre de pages, nationalité de l’auteur, etc…</a:t>
            </a: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Char char="-"/>
            </a:pPr>
            <a:endParaRPr lang="fr-FR" sz="2400" dirty="0" smtClean="0">
              <a:latin typeface="Arial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Tx/>
              <a:buChar char="-"/>
            </a:pPr>
            <a:endParaRPr lang="fr-FR" sz="28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fr-FR" sz="2800" b="1" dirty="0" smtClean="0">
              <a:latin typeface="Arial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945"/>
            <a:ext cx="8229600" cy="1143000"/>
          </a:xfrm>
        </p:spPr>
        <p:txBody>
          <a:bodyPr>
            <a:normAutofit fontScale="90000"/>
          </a:bodyPr>
          <a:lstStyle/>
          <a:p>
            <a:pPr marL="514350" indent="-514350">
              <a:lnSpc>
                <a:spcPct val="90000"/>
              </a:lnSpc>
            </a:pPr>
            <a:r>
              <a:rPr lang="fr-FR" sz="4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1. </a:t>
            </a:r>
            <a:r>
              <a:rPr lang="fr-FR" sz="40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D</a:t>
            </a:r>
            <a:r>
              <a:rPr lang="fr-FR" sz="40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ictionnaire </a:t>
            </a:r>
            <a:r>
              <a:rPr lang="fr-FR" sz="40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des données</a:t>
            </a:r>
            <a:r>
              <a:rPr lang="fr-FR" sz="44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/>
            </a:r>
            <a:br>
              <a:rPr lang="fr-FR" sz="4400" dirty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</a:br>
            <a:endParaRPr lang="fr-FR" sz="4400" dirty="0">
              <a:solidFill>
                <a:schemeClr val="accent2"/>
              </a:solidFill>
              <a:latin typeface="Arial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61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764275" y="390525"/>
            <a:ext cx="7693924" cy="5873797"/>
          </a:xfrm>
        </p:spPr>
        <p:txBody>
          <a:bodyPr>
            <a:noAutofit/>
          </a:bodyPr>
          <a:lstStyle/>
          <a:p>
            <a:pPr algn="just">
              <a:lnSpc>
                <a:spcPct val="130000"/>
              </a:lnSpc>
              <a:buNone/>
            </a:pPr>
            <a:r>
              <a:rPr lang="fr-FR" sz="18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b) </a:t>
            </a: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Les propriétés </a:t>
            </a: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 l’entité </a:t>
            </a: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ne peuvent pas être déterminées par une partie de l’identifiant: le modèle se trouve dans la </a:t>
            </a: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3</a:t>
            </a:r>
            <a:r>
              <a:rPr lang="fr-FR" sz="2000" b="1" baseline="30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ème</a:t>
            </a: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forme normale </a:t>
            </a:r>
          </a:p>
          <a:p>
            <a:pPr algn="just">
              <a:lnSpc>
                <a:spcPct val="130000"/>
              </a:lnSpc>
              <a:buNone/>
            </a:pPr>
            <a:endParaRPr lang="fr-FR" sz="1800" b="1" dirty="0" smtClean="0">
              <a:latin typeface="Arial" charset="0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fr-FR" sz="2400" dirty="0" smtClean="0"/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fr-FR" sz="2400" dirty="0" smtClean="0"/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fr-FR" sz="2400" dirty="0" smtClean="0"/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</a:t>
            </a:r>
            <a:r>
              <a:rPr lang="fr-FR" sz="1600" b="1" i="1" dirty="0" err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numCom</a:t>
            </a:r>
            <a:r>
              <a:rPr lang="fr-FR" sz="1600" b="1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fr-FR" sz="1600" b="1" i="1" dirty="0" err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dateCom</a:t>
            </a:r>
            <a:r>
              <a:rPr lang="fr-FR" sz="18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</a:t>
            </a:r>
            <a:r>
              <a:rPr lang="fr-FR" sz="1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contredit la règle car </a:t>
            </a:r>
            <a:r>
              <a:rPr lang="fr-FR" sz="1600" b="1" i="1" dirty="0" err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numComm</a:t>
            </a:r>
            <a:r>
              <a:rPr lang="fr-FR" sz="1600" b="1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sz="1800" dirty="0" smtClean="0">
                <a:latin typeface="Arial" charset="0"/>
              </a:rPr>
              <a:t>est uniquement une partie de l’identifiant (pas l'identifiant dans sa totalité) et il détermine par lui </a:t>
            </a:r>
            <a:r>
              <a:rPr lang="fr-FR" sz="1800" dirty="0" err="1" smtClean="0">
                <a:latin typeface="Arial" charset="0"/>
              </a:rPr>
              <a:t>méme</a:t>
            </a:r>
            <a:r>
              <a:rPr lang="fr-FR" sz="1800" dirty="0" smtClean="0">
                <a:latin typeface="Arial" charset="0"/>
              </a:rPr>
              <a:t> les </a:t>
            </a:r>
            <a:r>
              <a:rPr lang="fr-FR" sz="1800" dirty="0" err="1" smtClean="0">
                <a:latin typeface="Arial" charset="0"/>
              </a:rPr>
              <a:t>proprietés</a:t>
            </a:r>
            <a:r>
              <a:rPr lang="fr-FR" sz="1800" dirty="0" smtClean="0">
                <a:latin typeface="Arial" charset="0"/>
              </a:rPr>
              <a:t> </a:t>
            </a:r>
            <a:r>
              <a:rPr lang="fr-FR" sz="1800" dirty="0" err="1" smtClean="0">
                <a:latin typeface="Arial" charset="0"/>
              </a:rPr>
              <a:t>dateCom</a:t>
            </a:r>
            <a:endParaRPr lang="fr-FR" sz="1800" dirty="0" smtClean="0">
              <a:latin typeface="Arial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endParaRPr lang="fr-FR" sz="1800" dirty="0" smtClean="0">
              <a:latin typeface="Arial" charset="0"/>
            </a:endParaRPr>
          </a:p>
          <a:p>
            <a:pPr algn="just">
              <a:lnSpc>
                <a:spcPct val="130000"/>
              </a:lnSpc>
              <a:buNone/>
            </a:pPr>
            <a:r>
              <a:rPr lang="fr-FR" sz="1600" dirty="0">
                <a:latin typeface="Arial" charset="0"/>
              </a:rPr>
              <a:t>	Solution: On décompose l’entité Commande en deux entités. Ces règles correspondent aux 2FN et 3FN du modèle relationnel (dépendance pleine et directe des clés).</a:t>
            </a:r>
          </a:p>
          <a:p>
            <a:pPr algn="just" eaLnBrk="1" hangingPunct="1">
              <a:lnSpc>
                <a:spcPct val="130000"/>
              </a:lnSpc>
              <a:buFontTx/>
              <a:buNone/>
            </a:pPr>
            <a:endParaRPr lang="fr-FR" sz="1800" dirty="0" smtClean="0">
              <a:latin typeface="Arial" charset="0"/>
            </a:endParaRPr>
          </a:p>
          <a:p>
            <a:pPr algn="just">
              <a:lnSpc>
                <a:spcPct val="130000"/>
              </a:lnSpc>
              <a:buNone/>
            </a:pPr>
            <a:endParaRPr lang="fr-FR" sz="1800" dirty="0" smtClean="0">
              <a:latin typeface="Arial" charset="0"/>
            </a:endParaRPr>
          </a:p>
        </p:txBody>
      </p:sp>
      <p:grpSp>
        <p:nvGrpSpPr>
          <p:cNvPr id="28675" name="Group 52"/>
          <p:cNvGrpSpPr>
            <a:grpSpLocks/>
          </p:cNvGrpSpPr>
          <p:nvPr/>
        </p:nvGrpSpPr>
        <p:grpSpPr bwMode="auto">
          <a:xfrm>
            <a:off x="1194510" y="1978279"/>
            <a:ext cx="6500504" cy="1990726"/>
            <a:chOff x="660" y="849"/>
            <a:chExt cx="4592" cy="1379"/>
          </a:xfrm>
        </p:grpSpPr>
        <p:sp>
          <p:nvSpPr>
            <p:cNvPr id="28677" name="Rectangle 34"/>
            <p:cNvSpPr>
              <a:spLocks noChangeArrowheads="1"/>
            </p:cNvSpPr>
            <p:nvPr/>
          </p:nvSpPr>
          <p:spPr bwMode="auto">
            <a:xfrm>
              <a:off x="668" y="859"/>
              <a:ext cx="989" cy="136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 sz="2000"/>
            </a:p>
          </p:txBody>
        </p:sp>
        <p:sp>
          <p:nvSpPr>
            <p:cNvPr id="28678" name="Line 35"/>
            <p:cNvSpPr>
              <a:spLocks noChangeShapeType="1"/>
            </p:cNvSpPr>
            <p:nvPr/>
          </p:nvSpPr>
          <p:spPr bwMode="auto">
            <a:xfrm>
              <a:off x="668" y="1140"/>
              <a:ext cx="9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28679" name="Text Box 36"/>
            <p:cNvSpPr txBox="1">
              <a:spLocks noChangeArrowheads="1"/>
            </p:cNvSpPr>
            <p:nvPr/>
          </p:nvSpPr>
          <p:spPr bwMode="auto">
            <a:xfrm>
              <a:off x="660" y="849"/>
              <a:ext cx="97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>
                  <a:latin typeface="Arial" charset="0"/>
                </a:rPr>
                <a:t>Commande</a:t>
              </a:r>
            </a:p>
          </p:txBody>
        </p:sp>
        <p:sp>
          <p:nvSpPr>
            <p:cNvPr id="28680" name="Text Box 38"/>
            <p:cNvSpPr txBox="1">
              <a:spLocks noChangeArrowheads="1"/>
            </p:cNvSpPr>
            <p:nvPr/>
          </p:nvSpPr>
          <p:spPr bwMode="auto">
            <a:xfrm>
              <a:off x="665" y="1198"/>
              <a:ext cx="964" cy="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b="1" dirty="0" err="1" smtClean="0">
                  <a:latin typeface="Arial" charset="0"/>
                </a:rPr>
                <a:t>numComm</a:t>
              </a:r>
              <a:endParaRPr lang="fr-FR" sz="1600" b="1" dirty="0">
                <a:latin typeface="Arial" charset="0"/>
              </a:endParaRPr>
            </a:p>
            <a:p>
              <a:pPr eaLnBrk="1" hangingPunct="1"/>
              <a:r>
                <a:rPr lang="fr-FR" sz="1600" b="1" dirty="0" err="1" smtClean="0">
                  <a:latin typeface="Arial" charset="0"/>
                </a:rPr>
                <a:t>numProduit</a:t>
              </a:r>
              <a:endParaRPr lang="fr-FR" sz="1600" b="1" dirty="0">
                <a:latin typeface="Arial" charset="0"/>
              </a:endParaRPr>
            </a:p>
            <a:p>
              <a:pPr eaLnBrk="1" hangingPunct="1"/>
              <a:r>
                <a:rPr lang="fr-FR" sz="1600" dirty="0" err="1" smtClean="0">
                  <a:latin typeface="Arial" charset="0"/>
                </a:rPr>
                <a:t>quantite</a:t>
              </a:r>
              <a:endParaRPr lang="fr-FR" sz="1600" dirty="0">
                <a:latin typeface="Arial" charset="0"/>
              </a:endParaRPr>
            </a:p>
            <a:p>
              <a:pPr eaLnBrk="1" hangingPunct="1"/>
              <a:r>
                <a:rPr lang="fr-FR" sz="1600" dirty="0" err="1" smtClean="0">
                  <a:latin typeface="Arial" charset="0"/>
                </a:rPr>
                <a:t>dateCom</a:t>
              </a:r>
              <a:endParaRPr lang="fr-FR" sz="1600" dirty="0">
                <a:latin typeface="Arial" charset="0"/>
              </a:endParaRPr>
            </a:p>
            <a:p>
              <a:pPr eaLnBrk="1" hangingPunct="1"/>
              <a:r>
                <a:rPr lang="fr-FR" sz="1600" dirty="0" err="1" smtClean="0">
                  <a:latin typeface="Arial" charset="0"/>
                </a:rPr>
                <a:t>nomProduit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28681" name="AutoShape 39"/>
            <p:cNvSpPr>
              <a:spLocks noChangeArrowheads="1"/>
            </p:cNvSpPr>
            <p:nvPr/>
          </p:nvSpPr>
          <p:spPr bwMode="auto">
            <a:xfrm>
              <a:off x="1770" y="1524"/>
              <a:ext cx="389" cy="345"/>
            </a:xfrm>
            <a:prstGeom prst="rightArrow">
              <a:avLst>
                <a:gd name="adj1" fmla="val 50000"/>
                <a:gd name="adj2" fmla="val 28188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 sz="2000"/>
            </a:p>
          </p:txBody>
        </p:sp>
        <p:sp>
          <p:nvSpPr>
            <p:cNvPr id="28682" name="Rectangle 40"/>
            <p:cNvSpPr>
              <a:spLocks noChangeArrowheads="1"/>
            </p:cNvSpPr>
            <p:nvPr/>
          </p:nvSpPr>
          <p:spPr bwMode="auto">
            <a:xfrm>
              <a:off x="2369" y="1197"/>
              <a:ext cx="961" cy="9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28683" name="Rectangle 41"/>
            <p:cNvSpPr>
              <a:spLocks noChangeArrowheads="1"/>
            </p:cNvSpPr>
            <p:nvPr/>
          </p:nvSpPr>
          <p:spPr bwMode="auto">
            <a:xfrm>
              <a:off x="4189" y="1222"/>
              <a:ext cx="1063" cy="94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1800" dirty="0" smtClean="0">
                  <a:latin typeface="Arial" charset="0"/>
                </a:rPr>
                <a:t>Produits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8684" name="Line 42"/>
            <p:cNvSpPr>
              <a:spLocks noChangeShapeType="1"/>
            </p:cNvSpPr>
            <p:nvPr/>
          </p:nvSpPr>
          <p:spPr bwMode="auto">
            <a:xfrm>
              <a:off x="2369" y="1426"/>
              <a:ext cx="97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28685" name="Line 43"/>
            <p:cNvSpPr>
              <a:spLocks noChangeShapeType="1"/>
            </p:cNvSpPr>
            <p:nvPr/>
          </p:nvSpPr>
          <p:spPr bwMode="auto">
            <a:xfrm flipV="1">
              <a:off x="4178" y="1510"/>
              <a:ext cx="1062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28686" name="Line 44"/>
            <p:cNvSpPr>
              <a:spLocks noChangeShapeType="1"/>
            </p:cNvSpPr>
            <p:nvPr/>
          </p:nvSpPr>
          <p:spPr bwMode="auto">
            <a:xfrm>
              <a:off x="3333" y="1733"/>
              <a:ext cx="84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28687" name="Oval 45"/>
            <p:cNvSpPr>
              <a:spLocks noChangeArrowheads="1"/>
            </p:cNvSpPr>
            <p:nvPr/>
          </p:nvSpPr>
          <p:spPr bwMode="auto">
            <a:xfrm>
              <a:off x="3491" y="1544"/>
              <a:ext cx="467" cy="3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28688" name="Text Box 46"/>
            <p:cNvSpPr txBox="1">
              <a:spLocks noChangeArrowheads="1"/>
            </p:cNvSpPr>
            <p:nvPr/>
          </p:nvSpPr>
          <p:spPr bwMode="auto">
            <a:xfrm>
              <a:off x="2371" y="1190"/>
              <a:ext cx="973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Commande</a:t>
              </a:r>
            </a:p>
          </p:txBody>
        </p:sp>
        <p:sp>
          <p:nvSpPr>
            <p:cNvPr id="28689" name="Rectangle 47"/>
            <p:cNvSpPr>
              <a:spLocks noChangeArrowheads="1"/>
            </p:cNvSpPr>
            <p:nvPr/>
          </p:nvSpPr>
          <p:spPr bwMode="auto">
            <a:xfrm>
              <a:off x="2333" y="1482"/>
              <a:ext cx="951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fr-FR" sz="1600" b="1" dirty="0" err="1" smtClean="0">
                  <a:latin typeface="Arial" charset="0"/>
                </a:rPr>
                <a:t>numCom</a:t>
              </a:r>
              <a:endParaRPr lang="fr-FR" sz="1600" b="1" dirty="0">
                <a:latin typeface="Arial" charset="0"/>
              </a:endParaRPr>
            </a:p>
            <a:p>
              <a:r>
                <a:rPr lang="fr-FR" sz="1600" dirty="0" err="1" smtClean="0">
                  <a:latin typeface="Arial" charset="0"/>
                </a:rPr>
                <a:t>dateCom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28690" name="Rectangle 48"/>
            <p:cNvSpPr>
              <a:spLocks noChangeArrowheads="1"/>
            </p:cNvSpPr>
            <p:nvPr/>
          </p:nvSpPr>
          <p:spPr bwMode="auto">
            <a:xfrm>
              <a:off x="4225" y="1557"/>
              <a:ext cx="101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fr-FR" sz="1600" b="1" dirty="0" err="1" smtClean="0">
                  <a:latin typeface="Arial" charset="0"/>
                </a:rPr>
                <a:t>numProd</a:t>
              </a:r>
              <a:endParaRPr lang="fr-FR" sz="1600" b="1" dirty="0">
                <a:latin typeface="Arial" charset="0"/>
              </a:endParaRPr>
            </a:p>
            <a:p>
              <a:r>
                <a:rPr lang="fr-FR" sz="1600" dirty="0" err="1" smtClean="0">
                  <a:latin typeface="Arial" charset="0"/>
                </a:rPr>
                <a:t>nomProduit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28691" name="Text Box 49"/>
            <p:cNvSpPr txBox="1">
              <a:spLocks noChangeArrowheads="1"/>
            </p:cNvSpPr>
            <p:nvPr/>
          </p:nvSpPr>
          <p:spPr bwMode="auto">
            <a:xfrm>
              <a:off x="3365" y="1812"/>
              <a:ext cx="77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0,n      </a:t>
              </a:r>
              <a:r>
                <a:rPr lang="fr-FR" sz="1600" smtClean="0">
                  <a:latin typeface="Arial" charset="0"/>
                </a:rPr>
                <a:t>1,n</a:t>
              </a:r>
              <a:endParaRPr lang="fr-FR" sz="1600">
                <a:latin typeface="Arial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1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518616" y="132734"/>
            <a:ext cx="8077698" cy="6725265"/>
          </a:xfrm>
        </p:spPr>
        <p:txBody>
          <a:bodyPr>
            <a:normAutofit fontScale="70000" lnSpcReduction="20000"/>
          </a:bodyPr>
          <a:lstStyle/>
          <a:p>
            <a:pPr algn="just" eaLnBrk="1" hangingPunct="1">
              <a:buFontTx/>
              <a:buNone/>
            </a:pPr>
            <a:endParaRPr lang="en-US" sz="2800" b="1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en-US" sz="4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3.</a:t>
            </a:r>
            <a:r>
              <a:rPr lang="en-US" sz="28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sz="4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Règles sur les associations</a:t>
            </a:r>
          </a:p>
          <a:p>
            <a:pPr algn="just" eaLnBrk="1" hangingPunct="1">
              <a:buFontTx/>
              <a:buNone/>
            </a:pPr>
            <a:endParaRPr lang="fr-FR" sz="24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endParaRPr lang="fr-FR" sz="2400" b="1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 </a:t>
            </a: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 vérification des </a:t>
            </a:r>
            <a:r>
              <a:rPr lang="fr-FR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associations</a:t>
            </a:r>
          </a:p>
          <a:p>
            <a:pPr marL="0" indent="0" algn="just" eaLnBrk="1" hangingPunct="1">
              <a:buNone/>
            </a:pP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fr-FR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Pour chaque lien d'association</a:t>
            </a: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, chaque propriété ne </a:t>
            </a:r>
            <a:r>
              <a:rPr lang="fr-FR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prend </a:t>
            </a: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qu’une </a:t>
            </a:r>
            <a:r>
              <a:rPr lang="fr-FR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seule valeur </a:t>
            </a: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(ex: pas plusieurs dates </a:t>
            </a:r>
            <a:r>
              <a:rPr lang="fr-FR" sz="23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dans l’association</a:t>
            </a:r>
            <a:r>
              <a:rPr lang="fr-FR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). </a:t>
            </a:r>
            <a:endParaRPr lang="fr-FR" sz="23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0" indent="0" algn="just" eaLnBrk="1" hangingPunct="1">
              <a:buNone/>
            </a:pPr>
            <a:endParaRPr lang="fr-FR" sz="24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Règle </a:t>
            </a: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 normalisation sur les propriétés des </a:t>
            </a:r>
            <a:r>
              <a:rPr lang="fr-FR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associations</a:t>
            </a:r>
          </a:p>
          <a:p>
            <a:pPr marL="0" indent="0" algn="just" eaLnBrk="1" hangingPunct="1">
              <a:buNone/>
            </a:pP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</a:t>
            </a:r>
          </a:p>
          <a:p>
            <a:pPr marL="0" indent="0" algn="just" eaLnBrk="1" hangingPunct="1">
              <a:lnSpc>
                <a:spcPct val="140000"/>
              </a:lnSpc>
              <a:buNone/>
            </a:pPr>
            <a:r>
              <a:rPr lang="fr-FR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Toutes les </a:t>
            </a: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propriétés de l’association doivent dépendre </a:t>
            </a:r>
            <a:r>
              <a:rPr lang="fr-FR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des identifiants des entités qui se trouvent dans les extrêmes de l’association</a:t>
            </a: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, et uniquement </a:t>
            </a:r>
            <a:r>
              <a:rPr lang="fr-FR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d’eux.</a:t>
            </a:r>
          </a:p>
          <a:p>
            <a:pPr marL="0" indent="0" algn="just" eaLnBrk="1" hangingPunct="1">
              <a:lnSpc>
                <a:spcPct val="140000"/>
              </a:lnSpc>
              <a:buNone/>
            </a:pPr>
            <a:endParaRPr lang="fr-FR" sz="2300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>
              <a:lnSpc>
                <a:spcPct val="140000"/>
              </a:lnSpc>
              <a:buNone/>
            </a:pP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	Ex: Si on </a:t>
            </a:r>
            <a:r>
              <a:rPr lang="fr-FR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remarque que dans l'association "autorisée" la </a:t>
            </a:r>
            <a:r>
              <a:rPr lang="fr-FR" sz="2300" dirty="0" err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datePermis</a:t>
            </a:r>
            <a:r>
              <a:rPr lang="fr-FR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dépend uniquement de </a:t>
            </a:r>
            <a:r>
              <a:rPr lang="fr-FR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l'entité Personne et pas de Voiture </a:t>
            </a:r>
            <a:r>
              <a:rPr lang="fr-FR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  <a:sym typeface="Wingdings" pitchFamily="2" charset="2"/>
              </a:rPr>
              <a:t>on </a:t>
            </a:r>
            <a:r>
              <a:rPr lang="fr-FR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déplacera </a:t>
            </a: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cet attribut vers Personne et on </a:t>
            </a:r>
            <a:r>
              <a:rPr lang="fr-FR" sz="23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l’enlèvera </a:t>
            </a:r>
            <a:r>
              <a:rPr lang="fr-FR" sz="23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 l’association.</a:t>
            </a:r>
          </a:p>
          <a:p>
            <a:pPr eaLnBrk="1" hangingPunct="1">
              <a:buFontTx/>
              <a:buNone/>
            </a:pPr>
            <a:endParaRPr lang="fr-FR" sz="2000" dirty="0" smtClean="0"/>
          </a:p>
        </p:txBody>
      </p:sp>
      <p:grpSp>
        <p:nvGrpSpPr>
          <p:cNvPr id="29699" name="Group 19"/>
          <p:cNvGrpSpPr>
            <a:grpSpLocks/>
          </p:cNvGrpSpPr>
          <p:nvPr/>
        </p:nvGrpSpPr>
        <p:grpSpPr bwMode="auto">
          <a:xfrm>
            <a:off x="1123822" y="928048"/>
            <a:ext cx="6469063" cy="1721328"/>
            <a:chOff x="759" y="2748"/>
            <a:chExt cx="4152" cy="868"/>
          </a:xfrm>
        </p:grpSpPr>
        <p:sp>
          <p:nvSpPr>
            <p:cNvPr id="29702" name="Rectangle 4"/>
            <p:cNvSpPr>
              <a:spLocks noChangeArrowheads="1"/>
            </p:cNvSpPr>
            <p:nvPr/>
          </p:nvSpPr>
          <p:spPr bwMode="auto">
            <a:xfrm>
              <a:off x="759" y="2781"/>
              <a:ext cx="1040" cy="67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9703" name="Rectangle 5"/>
            <p:cNvSpPr>
              <a:spLocks noChangeArrowheads="1"/>
            </p:cNvSpPr>
            <p:nvPr/>
          </p:nvSpPr>
          <p:spPr bwMode="auto">
            <a:xfrm>
              <a:off x="3935" y="2781"/>
              <a:ext cx="976" cy="6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9704" name="Line 6"/>
            <p:cNvSpPr>
              <a:spLocks noChangeShapeType="1"/>
            </p:cNvSpPr>
            <p:nvPr/>
          </p:nvSpPr>
          <p:spPr bwMode="auto">
            <a:xfrm>
              <a:off x="759" y="3075"/>
              <a:ext cx="1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>
              <a:off x="3947" y="3075"/>
              <a:ext cx="9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9706" name="Text Box 8"/>
            <p:cNvSpPr txBox="1">
              <a:spLocks noChangeArrowheads="1"/>
            </p:cNvSpPr>
            <p:nvPr/>
          </p:nvSpPr>
          <p:spPr bwMode="auto">
            <a:xfrm>
              <a:off x="789" y="2798"/>
              <a:ext cx="6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Voiture</a:t>
              </a:r>
            </a:p>
          </p:txBody>
        </p:sp>
        <p:sp>
          <p:nvSpPr>
            <p:cNvPr id="29707" name="Text Box 9"/>
            <p:cNvSpPr txBox="1">
              <a:spLocks noChangeArrowheads="1"/>
            </p:cNvSpPr>
            <p:nvPr/>
          </p:nvSpPr>
          <p:spPr bwMode="auto">
            <a:xfrm>
              <a:off x="3952" y="2796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Personne</a:t>
              </a:r>
            </a:p>
          </p:txBody>
        </p:sp>
        <p:sp>
          <p:nvSpPr>
            <p:cNvPr id="29708" name="Text Box 10"/>
            <p:cNvSpPr txBox="1">
              <a:spLocks noChangeArrowheads="1"/>
            </p:cNvSpPr>
            <p:nvPr/>
          </p:nvSpPr>
          <p:spPr bwMode="auto">
            <a:xfrm>
              <a:off x="789" y="3145"/>
              <a:ext cx="843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 err="1" smtClean="0">
                  <a:latin typeface="Arial" charset="0"/>
                </a:rPr>
                <a:t>NumImmat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9709" name="Text Box 11"/>
            <p:cNvSpPr txBox="1">
              <a:spLocks noChangeArrowheads="1"/>
            </p:cNvSpPr>
            <p:nvPr/>
          </p:nvSpPr>
          <p:spPr bwMode="auto">
            <a:xfrm>
              <a:off x="3939" y="3119"/>
              <a:ext cx="87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 err="1" smtClean="0">
                  <a:latin typeface="Arial" charset="0"/>
                </a:rPr>
                <a:t>IdPersonne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9710" name="Oval 12"/>
            <p:cNvSpPr>
              <a:spLocks noChangeArrowheads="1"/>
            </p:cNvSpPr>
            <p:nvPr/>
          </p:nvSpPr>
          <p:spPr bwMode="auto">
            <a:xfrm>
              <a:off x="2091" y="2748"/>
              <a:ext cx="1327" cy="8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29711" name="Line 13"/>
            <p:cNvSpPr>
              <a:spLocks noChangeShapeType="1"/>
            </p:cNvSpPr>
            <p:nvPr/>
          </p:nvSpPr>
          <p:spPr bwMode="auto">
            <a:xfrm>
              <a:off x="1816" y="3079"/>
              <a:ext cx="2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29712" name="Text Box 14"/>
            <p:cNvSpPr txBox="1">
              <a:spLocks noChangeArrowheads="1"/>
            </p:cNvSpPr>
            <p:nvPr/>
          </p:nvSpPr>
          <p:spPr bwMode="auto">
            <a:xfrm>
              <a:off x="2360" y="2812"/>
              <a:ext cx="604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 smtClean="0">
                  <a:latin typeface="Arial" charset="0"/>
                </a:rPr>
                <a:t>   louée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29713" name="Text Box 15"/>
            <p:cNvSpPr txBox="1">
              <a:spLocks noChangeArrowheads="1"/>
            </p:cNvSpPr>
            <p:nvPr/>
          </p:nvSpPr>
          <p:spPr bwMode="auto">
            <a:xfrm>
              <a:off x="2246" y="2843"/>
              <a:ext cx="1040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fr-FR" sz="1800" dirty="0">
                <a:latin typeface="Arial" charset="0"/>
              </a:endParaRPr>
            </a:p>
            <a:p>
              <a:pPr eaLnBrk="1" hangingPunct="1"/>
              <a:endParaRPr lang="fr-FR" sz="1800" dirty="0">
                <a:latin typeface="Arial" charset="0"/>
              </a:endParaRPr>
            </a:p>
            <a:p>
              <a:pPr eaLnBrk="1" hangingPunct="1"/>
              <a:r>
                <a:rPr lang="fr-FR" sz="1800" dirty="0" err="1" smtClean="0">
                  <a:latin typeface="Arial" charset="0"/>
                </a:rPr>
                <a:t>dateDebutLoc</a:t>
              </a:r>
              <a:endParaRPr lang="fr-FR" sz="1800" dirty="0" smtClean="0">
                <a:latin typeface="Arial" charset="0"/>
              </a:endParaRPr>
            </a:p>
            <a:p>
              <a:pPr eaLnBrk="1" hangingPunct="1"/>
              <a:r>
                <a:rPr lang="fr-FR" sz="1800" dirty="0" err="1" smtClean="0">
                  <a:latin typeface="Arial" charset="0"/>
                </a:rPr>
                <a:t>dateFinLoc</a:t>
              </a:r>
              <a:endParaRPr lang="fr-FR" sz="1800" dirty="0">
                <a:latin typeface="Arial" charset="0"/>
              </a:endParaRPr>
            </a:p>
          </p:txBody>
        </p:sp>
      </p:grpSp>
      <p:sp>
        <p:nvSpPr>
          <p:cNvPr id="29701" name="Oval 20"/>
          <p:cNvSpPr>
            <a:spLocks noChangeArrowheads="1"/>
          </p:cNvSpPr>
          <p:nvPr/>
        </p:nvSpPr>
        <p:spPr bwMode="auto">
          <a:xfrm>
            <a:off x="3340188" y="1663776"/>
            <a:ext cx="1818666" cy="67425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64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16051" y="439397"/>
            <a:ext cx="7834086" cy="6030005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fr-FR" sz="24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La </a:t>
            </a:r>
            <a:r>
              <a:rPr lang="fr-FR" sz="24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décomposition des associations </a:t>
            </a:r>
            <a:r>
              <a:rPr lang="fr-FR" sz="2400" b="1" dirty="0" err="1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n-aires</a:t>
            </a:r>
            <a:endParaRPr lang="fr-FR" sz="24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400" dirty="0" smtClean="0">
                <a:latin typeface="Arial" charset="0"/>
              </a:rPr>
              <a:t>	</a:t>
            </a:r>
          </a:p>
          <a:p>
            <a:pPr algn="just" eaLnBrk="1" hangingPunct="1">
              <a:buFontTx/>
              <a:buNone/>
            </a:pPr>
            <a:r>
              <a:rPr lang="fr-FR" sz="1800" dirty="0" smtClean="0">
                <a:latin typeface="Arial" charset="0"/>
              </a:rPr>
              <a:t>	Il faut </a:t>
            </a:r>
            <a:r>
              <a:rPr lang="fr-FR" sz="1800" b="1" dirty="0" smtClean="0">
                <a:latin typeface="Arial" charset="0"/>
              </a:rPr>
              <a:t>réduire au minimum le nombre d’associations d’</a:t>
            </a:r>
            <a:r>
              <a:rPr lang="fr-FR" sz="1800" b="1" dirty="0" err="1" smtClean="0">
                <a:latin typeface="Arial" charset="0"/>
              </a:rPr>
              <a:t>arité</a:t>
            </a:r>
            <a:r>
              <a:rPr lang="fr-FR" sz="1800" b="1" dirty="0" smtClean="0">
                <a:latin typeface="Arial" charset="0"/>
              </a:rPr>
              <a:t> &gt; 2</a:t>
            </a:r>
            <a:r>
              <a:rPr lang="fr-FR" sz="1800" dirty="0" smtClean="0">
                <a:latin typeface="Arial" charset="0"/>
              </a:rPr>
              <a:t>.</a:t>
            </a:r>
            <a:r>
              <a:rPr lang="en-US" sz="1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  <a:r>
              <a:rPr lang="fr-FR" sz="1800" dirty="0" smtClean="0">
                <a:latin typeface="Arial" charset="0"/>
                <a:cs typeface="Times New Roman" pitchFamily="18" charset="0"/>
              </a:rPr>
              <a:t>Si on observe </a:t>
            </a:r>
            <a:r>
              <a:rPr lang="fr-FR" sz="1800" b="1" dirty="0" smtClean="0">
                <a:latin typeface="Arial" charset="0"/>
                <a:cs typeface="Times New Roman" pitchFamily="18" charset="0"/>
              </a:rPr>
              <a:t>une dépendance entre deux identifiants, on peut décomposer </a:t>
            </a:r>
            <a:r>
              <a:rPr lang="fr-FR" sz="1800" dirty="0" smtClean="0">
                <a:latin typeface="Arial" charset="0"/>
                <a:cs typeface="Times New Roman" pitchFamily="18" charset="0"/>
              </a:rPr>
              <a:t>l’association </a:t>
            </a:r>
            <a:r>
              <a:rPr lang="fr-FR" sz="1800" dirty="0" err="1" smtClean="0">
                <a:latin typeface="Arial" charset="0"/>
                <a:cs typeface="Times New Roman" pitchFamily="18" charset="0"/>
              </a:rPr>
              <a:t>n-aire</a:t>
            </a:r>
            <a:endParaRPr lang="fr-FR" sz="18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>
              <a:latin typeface="Arial" charset="0"/>
              <a:cs typeface="Times New Roman" pitchFamily="18" charset="0"/>
            </a:endParaRPr>
          </a:p>
          <a:p>
            <a:pPr algn="just">
              <a:buNone/>
            </a:pPr>
            <a:endParaRPr lang="fr-FR" sz="1800" dirty="0" smtClean="0">
              <a:latin typeface="Arial" charset="0"/>
              <a:cs typeface="Times New Roman" pitchFamily="18" charset="0"/>
            </a:endParaRPr>
          </a:p>
          <a:p>
            <a:pPr algn="just">
              <a:buNone/>
            </a:pPr>
            <a:endParaRPr lang="fr-FR" sz="18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1800" dirty="0" smtClean="0">
              <a:latin typeface="Arial" charset="0"/>
              <a:cs typeface="Times New Roman" pitchFamily="18" charset="0"/>
            </a:endParaRPr>
          </a:p>
        </p:txBody>
      </p:sp>
      <p:grpSp>
        <p:nvGrpSpPr>
          <p:cNvPr id="30724" name="Group 40"/>
          <p:cNvGrpSpPr>
            <a:grpSpLocks/>
          </p:cNvGrpSpPr>
          <p:nvPr/>
        </p:nvGrpSpPr>
        <p:grpSpPr bwMode="auto">
          <a:xfrm>
            <a:off x="1613694" y="2969420"/>
            <a:ext cx="4840288" cy="2854325"/>
            <a:chOff x="1248" y="1843"/>
            <a:chExt cx="3049" cy="1798"/>
          </a:xfrm>
        </p:grpSpPr>
        <p:sp>
          <p:nvSpPr>
            <p:cNvPr id="30725" name="Rectangle 4"/>
            <p:cNvSpPr>
              <a:spLocks noChangeArrowheads="1"/>
            </p:cNvSpPr>
            <p:nvPr/>
          </p:nvSpPr>
          <p:spPr bwMode="auto">
            <a:xfrm>
              <a:off x="1264" y="1843"/>
              <a:ext cx="748" cy="7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26" name="Rectangle 5"/>
            <p:cNvSpPr>
              <a:spLocks noChangeArrowheads="1"/>
            </p:cNvSpPr>
            <p:nvPr/>
          </p:nvSpPr>
          <p:spPr bwMode="auto">
            <a:xfrm>
              <a:off x="3497" y="1856"/>
              <a:ext cx="749" cy="7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3497" y="3065"/>
              <a:ext cx="749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1800">
                  <a:latin typeface="Arial" charset="0"/>
                </a:rPr>
                <a:t>Classe</a:t>
              </a:r>
            </a:p>
          </p:txBody>
        </p:sp>
        <p:sp>
          <p:nvSpPr>
            <p:cNvPr id="30728" name="Line 8"/>
            <p:cNvSpPr>
              <a:spLocks noChangeShapeType="1"/>
            </p:cNvSpPr>
            <p:nvPr/>
          </p:nvSpPr>
          <p:spPr bwMode="auto">
            <a:xfrm>
              <a:off x="1262" y="2086"/>
              <a:ext cx="7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29" name="Line 10"/>
            <p:cNvSpPr>
              <a:spLocks noChangeShapeType="1"/>
            </p:cNvSpPr>
            <p:nvPr/>
          </p:nvSpPr>
          <p:spPr bwMode="auto">
            <a:xfrm>
              <a:off x="3497" y="3301"/>
              <a:ext cx="7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30" name="Line 11"/>
            <p:cNvSpPr>
              <a:spLocks noChangeShapeType="1"/>
            </p:cNvSpPr>
            <p:nvPr/>
          </p:nvSpPr>
          <p:spPr bwMode="auto">
            <a:xfrm>
              <a:off x="3497" y="2086"/>
              <a:ext cx="74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31" name="Oval 12"/>
            <p:cNvSpPr>
              <a:spLocks noChangeArrowheads="1"/>
            </p:cNvSpPr>
            <p:nvPr/>
          </p:nvSpPr>
          <p:spPr bwMode="auto">
            <a:xfrm>
              <a:off x="2287" y="2489"/>
              <a:ext cx="1051" cy="8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0732" name="Line 13"/>
            <p:cNvSpPr>
              <a:spLocks noChangeShapeType="1"/>
            </p:cNvSpPr>
            <p:nvPr/>
          </p:nvSpPr>
          <p:spPr bwMode="auto">
            <a:xfrm>
              <a:off x="2305" y="2777"/>
              <a:ext cx="998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33" name="Line 14"/>
            <p:cNvSpPr>
              <a:spLocks noChangeShapeType="1"/>
            </p:cNvSpPr>
            <p:nvPr/>
          </p:nvSpPr>
          <p:spPr bwMode="auto">
            <a:xfrm>
              <a:off x="2015" y="2268"/>
              <a:ext cx="507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34" name="Line 15"/>
            <p:cNvSpPr>
              <a:spLocks noChangeShapeType="1"/>
            </p:cNvSpPr>
            <p:nvPr/>
          </p:nvSpPr>
          <p:spPr bwMode="auto">
            <a:xfrm flipV="1">
              <a:off x="3060" y="2259"/>
              <a:ext cx="437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35" name="Line 17"/>
            <p:cNvSpPr>
              <a:spLocks noChangeShapeType="1"/>
            </p:cNvSpPr>
            <p:nvPr/>
          </p:nvSpPr>
          <p:spPr bwMode="auto">
            <a:xfrm>
              <a:off x="3247" y="3191"/>
              <a:ext cx="250" cy="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0736" name="Text Box 18"/>
            <p:cNvSpPr txBox="1">
              <a:spLocks noChangeArrowheads="1"/>
            </p:cNvSpPr>
            <p:nvPr/>
          </p:nvSpPr>
          <p:spPr bwMode="auto">
            <a:xfrm>
              <a:off x="1260" y="1866"/>
              <a:ext cx="3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Prof</a:t>
              </a:r>
            </a:p>
          </p:txBody>
        </p:sp>
        <p:sp>
          <p:nvSpPr>
            <p:cNvPr id="30737" name="Text Box 19"/>
            <p:cNvSpPr txBox="1">
              <a:spLocks noChangeArrowheads="1"/>
            </p:cNvSpPr>
            <p:nvPr/>
          </p:nvSpPr>
          <p:spPr bwMode="auto">
            <a:xfrm>
              <a:off x="1248" y="2132"/>
              <a:ext cx="46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u="sng" dirty="0" err="1" smtClean="0">
                  <a:latin typeface="Arial" charset="0"/>
                </a:rPr>
                <a:t>IdProf</a:t>
              </a:r>
              <a:endParaRPr lang="fr-FR" sz="1600" u="sng" dirty="0">
                <a:latin typeface="Arial" charset="0"/>
              </a:endParaRPr>
            </a:p>
            <a:p>
              <a:pPr eaLnBrk="1" hangingPunct="1"/>
              <a:r>
                <a:rPr lang="fr-FR" sz="1600" dirty="0">
                  <a:latin typeface="Arial" charset="0"/>
                </a:rPr>
                <a:t>Nom</a:t>
              </a:r>
            </a:p>
          </p:txBody>
        </p:sp>
        <p:sp>
          <p:nvSpPr>
            <p:cNvPr id="30738" name="Text Box 20"/>
            <p:cNvSpPr txBox="1">
              <a:spLocks noChangeArrowheads="1"/>
            </p:cNvSpPr>
            <p:nvPr/>
          </p:nvSpPr>
          <p:spPr bwMode="auto">
            <a:xfrm>
              <a:off x="3564" y="1853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Matière</a:t>
              </a:r>
            </a:p>
          </p:txBody>
        </p:sp>
        <p:sp>
          <p:nvSpPr>
            <p:cNvPr id="30739" name="Text Box 21"/>
            <p:cNvSpPr txBox="1">
              <a:spLocks noChangeArrowheads="1"/>
            </p:cNvSpPr>
            <p:nvPr/>
          </p:nvSpPr>
          <p:spPr bwMode="auto">
            <a:xfrm>
              <a:off x="3527" y="2095"/>
              <a:ext cx="65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u="sng" dirty="0" err="1" smtClean="0">
                  <a:latin typeface="Arial" charset="0"/>
                </a:rPr>
                <a:t>IdMatiere</a:t>
              </a:r>
              <a:endParaRPr lang="fr-FR" sz="1600" u="sng" dirty="0">
                <a:latin typeface="Arial" charset="0"/>
              </a:endParaRPr>
            </a:p>
          </p:txBody>
        </p:sp>
        <p:sp>
          <p:nvSpPr>
            <p:cNvPr id="30740" name="Text Box 22"/>
            <p:cNvSpPr txBox="1">
              <a:spLocks noChangeArrowheads="1"/>
            </p:cNvSpPr>
            <p:nvPr/>
          </p:nvSpPr>
          <p:spPr bwMode="auto">
            <a:xfrm>
              <a:off x="2285" y="2542"/>
              <a:ext cx="9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>
                  <a:latin typeface="Arial" charset="0"/>
                </a:rPr>
                <a:t> </a:t>
              </a:r>
              <a:r>
                <a:rPr lang="fr-FR" sz="1600" dirty="0">
                  <a:latin typeface="Arial" charset="0"/>
                </a:rPr>
                <a:t> </a:t>
              </a:r>
              <a:r>
                <a:rPr lang="fr-FR" sz="1600" dirty="0" smtClean="0">
                  <a:latin typeface="Arial" charset="0"/>
                </a:rPr>
                <a:t> donne cours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30741" name="Text Box 24"/>
            <p:cNvSpPr txBox="1">
              <a:spLocks noChangeArrowheads="1"/>
            </p:cNvSpPr>
            <p:nvPr/>
          </p:nvSpPr>
          <p:spPr bwMode="auto">
            <a:xfrm>
              <a:off x="2575" y="2835"/>
              <a:ext cx="44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latin typeface="Arial" charset="0"/>
                </a:rPr>
                <a:t>heure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30742" name="Text Box 29"/>
            <p:cNvSpPr txBox="1">
              <a:spLocks noChangeArrowheads="1"/>
            </p:cNvSpPr>
            <p:nvPr/>
          </p:nvSpPr>
          <p:spPr bwMode="auto">
            <a:xfrm>
              <a:off x="3514" y="3347"/>
              <a:ext cx="78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u="sng" dirty="0" err="1" smtClean="0">
                  <a:latin typeface="Arial" charset="0"/>
                </a:rPr>
                <a:t>NumClasse</a:t>
              </a:r>
              <a:endParaRPr lang="fr-FR" sz="1600" u="sng" dirty="0">
                <a:latin typeface="Arial" charset="0"/>
              </a:endParaRPr>
            </a:p>
          </p:txBody>
        </p:sp>
        <p:sp>
          <p:nvSpPr>
            <p:cNvPr id="30744" name="Text Box 37"/>
            <p:cNvSpPr txBox="1">
              <a:spLocks noChangeArrowheads="1"/>
            </p:cNvSpPr>
            <p:nvPr/>
          </p:nvSpPr>
          <p:spPr bwMode="auto">
            <a:xfrm>
              <a:off x="2205" y="2176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1</a:t>
              </a:r>
              <a:r>
                <a:rPr lang="fr-FR" sz="1600" dirty="0" smtClean="0">
                  <a:latin typeface="Arial" charset="0"/>
                </a:rPr>
                <a:t>,n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30745" name="Text Box 38"/>
            <p:cNvSpPr txBox="1">
              <a:spLocks noChangeArrowheads="1"/>
            </p:cNvSpPr>
            <p:nvPr/>
          </p:nvSpPr>
          <p:spPr bwMode="auto">
            <a:xfrm>
              <a:off x="2998" y="2174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1</a:t>
              </a:r>
              <a:r>
                <a:rPr lang="fr-FR" sz="1600" dirty="0" smtClean="0">
                  <a:latin typeface="Arial" charset="0"/>
                </a:rPr>
                <a:t>,n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30746" name="Text Box 39"/>
            <p:cNvSpPr txBox="1">
              <a:spLocks noChangeArrowheads="1"/>
            </p:cNvSpPr>
            <p:nvPr/>
          </p:nvSpPr>
          <p:spPr bwMode="auto">
            <a:xfrm>
              <a:off x="3084" y="3367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1</a:t>
              </a:r>
              <a:r>
                <a:rPr lang="fr-FR" sz="1600" dirty="0" smtClean="0">
                  <a:latin typeface="Arial" charset="0"/>
                </a:rPr>
                <a:t>,n</a:t>
              </a:r>
              <a:endParaRPr lang="fr-FR" sz="1600" dirty="0">
                <a:latin typeface="Arial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52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53" y="1481137"/>
            <a:ext cx="7875900" cy="49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0501" y="518615"/>
            <a:ext cx="82221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>
                <a:latin typeface="Arial" charset="0"/>
                <a:cs typeface="Times New Roman" pitchFamily="18" charset="0"/>
              </a:rPr>
              <a:t>Nous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pouvons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aussi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</a:t>
            </a:r>
            <a:r>
              <a:rPr lang="es-ES" sz="1400" b="1" dirty="0" err="1" smtClean="0">
                <a:latin typeface="Arial" charset="0"/>
                <a:cs typeface="Times New Roman" pitchFamily="18" charset="0"/>
              </a:rPr>
              <a:t>transformer</a:t>
            </a:r>
            <a:r>
              <a:rPr lang="es-ES" sz="1400" b="1" dirty="0" smtClean="0">
                <a:latin typeface="Arial" charset="0"/>
                <a:cs typeface="Times New Roman" pitchFamily="18" charset="0"/>
              </a:rPr>
              <a:t> les </a:t>
            </a:r>
            <a:r>
              <a:rPr lang="es-ES" sz="1400" b="1" dirty="0" err="1" smtClean="0">
                <a:latin typeface="Arial" charset="0"/>
                <a:cs typeface="Times New Roman" pitchFamily="18" charset="0"/>
              </a:rPr>
              <a:t>associations</a:t>
            </a:r>
            <a:r>
              <a:rPr lang="es-ES" sz="1400" b="1" dirty="0" smtClean="0">
                <a:latin typeface="Arial" charset="0"/>
                <a:cs typeface="Times New Roman" pitchFamily="18" charset="0"/>
              </a:rPr>
              <a:t> </a:t>
            </a:r>
            <a:r>
              <a:rPr lang="es-ES" sz="1400" b="1" dirty="0" err="1" smtClean="0">
                <a:latin typeface="Arial" charset="0"/>
                <a:cs typeface="Times New Roman" pitchFamily="18" charset="0"/>
              </a:rPr>
              <a:t>ternaires</a:t>
            </a:r>
            <a:r>
              <a:rPr lang="es-ES" sz="1400" b="1" dirty="0" smtClean="0">
                <a:latin typeface="Arial" charset="0"/>
                <a:cs typeface="Times New Roman" pitchFamily="18" charset="0"/>
              </a:rPr>
              <a:t> en </a:t>
            </a:r>
            <a:r>
              <a:rPr lang="es-ES" sz="1400" b="1" dirty="0" err="1" smtClean="0">
                <a:latin typeface="Arial" charset="0"/>
                <a:cs typeface="Times New Roman" pitchFamily="18" charset="0"/>
              </a:rPr>
              <a:t>binaires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.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Pour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ce faire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on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a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besoin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</a:t>
            </a:r>
          </a:p>
          <a:p>
            <a:r>
              <a:rPr lang="es-ES" sz="1400" dirty="0" smtClean="0">
                <a:latin typeface="Arial" charset="0"/>
                <a:cs typeface="Times New Roman" pitchFamily="18" charset="0"/>
              </a:rPr>
              <a:t>de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créer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une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éntité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artificiel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(ex: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Cours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)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qui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établira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le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lien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entre les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trois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entités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(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voir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notes</a:t>
            </a:r>
          </a:p>
          <a:p>
            <a:r>
              <a:rPr lang="es-ES" sz="1400" dirty="0">
                <a:latin typeface="Arial" charset="0"/>
                <a:cs typeface="Times New Roman" pitchFamily="18" charset="0"/>
              </a:rPr>
              <a:t>s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ur la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correspondande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dans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le MLD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pour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mieux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 </a:t>
            </a:r>
            <a:r>
              <a:rPr lang="es-ES" sz="1400" dirty="0" err="1" smtClean="0">
                <a:latin typeface="Arial" charset="0"/>
                <a:cs typeface="Times New Roman" pitchFamily="18" charset="0"/>
              </a:rPr>
              <a:t>comprendre</a:t>
            </a:r>
            <a:r>
              <a:rPr lang="es-ES" sz="1400" dirty="0" smtClean="0">
                <a:latin typeface="Arial" charset="0"/>
                <a:cs typeface="Times New Roman" pitchFamily="18" charset="0"/>
              </a:rPr>
              <a:t>)</a:t>
            </a:r>
            <a:endParaRPr lang="fr-BE" sz="1400" dirty="0">
              <a:latin typeface="Arial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7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6"/>
          <p:cNvSpPr>
            <a:spLocks noChangeArrowheads="1"/>
          </p:cNvSpPr>
          <p:nvPr/>
        </p:nvSpPr>
        <p:spPr bwMode="auto">
          <a:xfrm>
            <a:off x="608012" y="3448485"/>
            <a:ext cx="797877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endParaRPr lang="fr-FR" sz="1400" dirty="0" smtClean="0">
              <a:latin typeface="Arial" charset="0"/>
              <a:cs typeface="Times New Roman" pitchFamily="18" charset="0"/>
            </a:endParaRPr>
          </a:p>
          <a:p>
            <a:pPr algn="just"/>
            <a:r>
              <a:rPr lang="fr-FR" sz="1400" dirty="0" smtClean="0">
                <a:latin typeface="Arial" charset="0"/>
                <a:cs typeface="Times New Roman" pitchFamily="18" charset="0"/>
              </a:rPr>
              <a:t>C’est plus facile quand il une </a:t>
            </a:r>
            <a:r>
              <a:rPr lang="fr-FR" sz="1400" dirty="0">
                <a:latin typeface="Arial" charset="0"/>
                <a:cs typeface="Times New Roman" pitchFamily="18" charset="0"/>
              </a:rPr>
              <a:t>patte a une cardinalité 1,1.</a:t>
            </a:r>
          </a:p>
          <a:p>
            <a:pPr algn="just"/>
            <a:r>
              <a:rPr lang="fr-FR" sz="1400" dirty="0" smtClean="0">
                <a:latin typeface="Arial" charset="0"/>
                <a:cs typeface="Times New Roman" pitchFamily="18" charset="0"/>
              </a:rPr>
              <a:t>	Exemple: un </a:t>
            </a:r>
            <a:r>
              <a:rPr lang="fr-FR" sz="1400" dirty="0">
                <a:latin typeface="Arial" charset="0"/>
                <a:cs typeface="Times New Roman" pitchFamily="18" charset="0"/>
              </a:rPr>
              <a:t>client et un local </a:t>
            </a:r>
            <a:r>
              <a:rPr lang="fr-FR" sz="1400" dirty="0" smtClean="0">
                <a:latin typeface="Arial" charset="0"/>
                <a:cs typeface="Times New Roman" pitchFamily="18" charset="0"/>
              </a:rPr>
              <a:t>sont associés par un seul contrat</a:t>
            </a:r>
            <a:endParaRPr lang="en-US" sz="1400" dirty="0">
              <a:latin typeface="Arial" charset="0"/>
              <a:cs typeface="Times New Roman" pitchFamily="18" charset="0"/>
            </a:endParaRP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1820733" y="959267"/>
            <a:ext cx="1187450" cy="1189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BE" sz="200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5375146" y="959267"/>
            <a:ext cx="1189037" cy="1189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fr-BE" sz="2000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5375146" y="2500730"/>
            <a:ext cx="1189037" cy="914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fr-FR" sz="1800">
                <a:latin typeface="Arial" charset="0"/>
              </a:rPr>
              <a:t>Classe</a:t>
            </a:r>
          </a:p>
        </p:txBody>
      </p:sp>
      <p:sp>
        <p:nvSpPr>
          <p:cNvPr id="31750" name="Line 8"/>
          <p:cNvSpPr>
            <a:spLocks noChangeShapeType="1"/>
          </p:cNvSpPr>
          <p:nvPr/>
        </p:nvSpPr>
        <p:spPr bwMode="auto">
          <a:xfrm>
            <a:off x="1809621" y="1324392"/>
            <a:ext cx="11874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1" name="Line 10"/>
          <p:cNvSpPr>
            <a:spLocks noChangeShapeType="1"/>
          </p:cNvSpPr>
          <p:nvPr/>
        </p:nvSpPr>
        <p:spPr bwMode="auto">
          <a:xfrm>
            <a:off x="5375146" y="2875380"/>
            <a:ext cx="1189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2" name="Line 11"/>
          <p:cNvSpPr>
            <a:spLocks noChangeShapeType="1"/>
          </p:cNvSpPr>
          <p:nvPr/>
        </p:nvSpPr>
        <p:spPr bwMode="auto">
          <a:xfrm>
            <a:off x="5375146" y="1324392"/>
            <a:ext cx="1189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3" name="Oval 12"/>
          <p:cNvSpPr>
            <a:spLocks noChangeArrowheads="1"/>
          </p:cNvSpPr>
          <p:nvPr/>
        </p:nvSpPr>
        <p:spPr bwMode="auto">
          <a:xfrm>
            <a:off x="3425365" y="1910180"/>
            <a:ext cx="1695450" cy="126761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1754" name="Line 13"/>
          <p:cNvSpPr>
            <a:spLocks noChangeShapeType="1"/>
          </p:cNvSpPr>
          <p:nvPr/>
        </p:nvSpPr>
        <p:spPr bwMode="auto">
          <a:xfrm>
            <a:off x="3454271" y="2421355"/>
            <a:ext cx="1566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5" name="Line 14"/>
          <p:cNvSpPr>
            <a:spLocks noChangeShapeType="1"/>
          </p:cNvSpPr>
          <p:nvPr/>
        </p:nvSpPr>
        <p:spPr bwMode="auto">
          <a:xfrm flipV="1">
            <a:off x="2997071" y="1500605"/>
            <a:ext cx="684212" cy="9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6" name="Line 15"/>
          <p:cNvSpPr>
            <a:spLocks noChangeShapeType="1"/>
          </p:cNvSpPr>
          <p:nvPr/>
        </p:nvSpPr>
        <p:spPr bwMode="auto">
          <a:xfrm>
            <a:off x="3020883" y="1910180"/>
            <a:ext cx="474663" cy="384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7" name="Line 17"/>
          <p:cNvSpPr>
            <a:spLocks noChangeShapeType="1"/>
          </p:cNvSpPr>
          <p:nvPr/>
        </p:nvSpPr>
        <p:spPr bwMode="auto">
          <a:xfrm>
            <a:off x="4957633" y="2913480"/>
            <a:ext cx="433388" cy="234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58" name="Text Box 18"/>
          <p:cNvSpPr txBox="1">
            <a:spLocks noChangeArrowheads="1"/>
          </p:cNvSpPr>
          <p:nvPr/>
        </p:nvSpPr>
        <p:spPr bwMode="auto">
          <a:xfrm>
            <a:off x="1823908" y="975142"/>
            <a:ext cx="6078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800">
                <a:latin typeface="Arial" charset="0"/>
              </a:rPr>
              <a:t>Prof</a:t>
            </a:r>
          </a:p>
        </p:txBody>
      </p:sp>
      <p:sp>
        <p:nvSpPr>
          <p:cNvPr id="31759" name="Text Box 19"/>
          <p:cNvSpPr txBox="1">
            <a:spLocks noChangeArrowheads="1"/>
          </p:cNvSpPr>
          <p:nvPr/>
        </p:nvSpPr>
        <p:spPr bwMode="auto">
          <a:xfrm>
            <a:off x="1804858" y="1397417"/>
            <a:ext cx="7328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u="sng" dirty="0" err="1" smtClean="0">
                <a:latin typeface="Arial" charset="0"/>
              </a:rPr>
              <a:t>IdProf</a:t>
            </a:r>
            <a:endParaRPr lang="fr-FR" sz="1600" u="sng" dirty="0">
              <a:latin typeface="Arial" charset="0"/>
            </a:endParaRPr>
          </a:p>
          <a:p>
            <a:pPr eaLnBrk="1" hangingPunct="1"/>
            <a:r>
              <a:rPr lang="fr-FR" sz="1600" dirty="0">
                <a:latin typeface="Arial" charset="0"/>
              </a:rPr>
              <a:t>Nom</a:t>
            </a:r>
          </a:p>
        </p:txBody>
      </p:sp>
      <p:sp>
        <p:nvSpPr>
          <p:cNvPr id="31760" name="Text Box 20"/>
          <p:cNvSpPr txBox="1">
            <a:spLocks noChangeArrowheads="1"/>
          </p:cNvSpPr>
          <p:nvPr/>
        </p:nvSpPr>
        <p:spPr bwMode="auto">
          <a:xfrm>
            <a:off x="5481508" y="954505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800">
                <a:latin typeface="Arial" charset="0"/>
              </a:rPr>
              <a:t>Matière</a:t>
            </a:r>
          </a:p>
        </p:txBody>
      </p:sp>
      <p:sp>
        <p:nvSpPr>
          <p:cNvPr id="31761" name="Text Box 21"/>
          <p:cNvSpPr txBox="1">
            <a:spLocks noChangeArrowheads="1"/>
          </p:cNvSpPr>
          <p:nvPr/>
        </p:nvSpPr>
        <p:spPr bwMode="auto">
          <a:xfrm>
            <a:off x="5422771" y="1338680"/>
            <a:ext cx="6992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u="sng" dirty="0" err="1" smtClean="0">
                <a:latin typeface="Arial" charset="0"/>
              </a:rPr>
              <a:t>IdMat</a:t>
            </a:r>
            <a:endParaRPr lang="fr-FR" sz="1600" u="sng" dirty="0">
              <a:latin typeface="Arial" charset="0"/>
            </a:endParaRPr>
          </a:p>
        </p:txBody>
      </p:sp>
      <p:sp>
        <p:nvSpPr>
          <p:cNvPr id="31762" name="Text Box 22"/>
          <p:cNvSpPr txBox="1">
            <a:spLocks noChangeArrowheads="1"/>
          </p:cNvSpPr>
          <p:nvPr/>
        </p:nvSpPr>
        <p:spPr bwMode="auto">
          <a:xfrm>
            <a:off x="3722558" y="2073692"/>
            <a:ext cx="6864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latin typeface="Arial" charset="0"/>
              </a:rPr>
              <a:t>cours</a:t>
            </a:r>
          </a:p>
        </p:txBody>
      </p:sp>
      <p:sp>
        <p:nvSpPr>
          <p:cNvPr id="31763" name="Text Box 23"/>
          <p:cNvSpPr txBox="1">
            <a:spLocks noChangeArrowheads="1"/>
          </p:cNvSpPr>
          <p:nvPr/>
        </p:nvSpPr>
        <p:spPr bwMode="auto">
          <a:xfrm>
            <a:off x="3746371" y="2430679"/>
            <a:ext cx="7088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dirty="0" smtClean="0">
                <a:latin typeface="Arial" charset="0"/>
              </a:rPr>
              <a:t>salle</a:t>
            </a:r>
          </a:p>
          <a:p>
            <a:pPr eaLnBrk="1" hangingPunct="1"/>
            <a:r>
              <a:rPr lang="fr-FR" sz="1600" dirty="0" smtClean="0">
                <a:latin typeface="Arial" charset="0"/>
              </a:rPr>
              <a:t>heure</a:t>
            </a:r>
            <a:endParaRPr lang="fr-FR" sz="1600" dirty="0">
              <a:latin typeface="Arial" charset="0"/>
            </a:endParaRPr>
          </a:p>
        </p:txBody>
      </p:sp>
      <p:sp>
        <p:nvSpPr>
          <p:cNvPr id="31764" name="Text Box 25"/>
          <p:cNvSpPr txBox="1">
            <a:spLocks noChangeArrowheads="1"/>
          </p:cNvSpPr>
          <p:nvPr/>
        </p:nvSpPr>
        <p:spPr bwMode="auto">
          <a:xfrm>
            <a:off x="1828671" y="291348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1800">
              <a:latin typeface="Arial" charset="0"/>
            </a:endParaRPr>
          </a:p>
        </p:txBody>
      </p:sp>
      <p:sp>
        <p:nvSpPr>
          <p:cNvPr id="31765" name="Text Box 27"/>
          <p:cNvSpPr txBox="1">
            <a:spLocks noChangeArrowheads="1"/>
          </p:cNvSpPr>
          <p:nvPr/>
        </p:nvSpPr>
        <p:spPr bwMode="auto">
          <a:xfrm>
            <a:off x="5402133" y="2948405"/>
            <a:ext cx="9813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u="sng" dirty="0" err="1" smtClean="0">
                <a:latin typeface="Arial" charset="0"/>
              </a:rPr>
              <a:t>IdClasse</a:t>
            </a:r>
            <a:endParaRPr lang="fr-FR" sz="1600" u="sng" dirty="0">
              <a:latin typeface="Arial" charset="0"/>
            </a:endParaRPr>
          </a:p>
        </p:txBody>
      </p:sp>
      <p:sp>
        <p:nvSpPr>
          <p:cNvPr id="31766" name="Oval 28"/>
          <p:cNvSpPr>
            <a:spLocks noChangeArrowheads="1"/>
          </p:cNvSpPr>
          <p:nvPr/>
        </p:nvSpPr>
        <p:spPr bwMode="auto">
          <a:xfrm>
            <a:off x="3686046" y="1149767"/>
            <a:ext cx="1112837" cy="61595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BE" sz="2000"/>
          </a:p>
        </p:txBody>
      </p:sp>
      <p:sp>
        <p:nvSpPr>
          <p:cNvPr id="31767" name="Line 29"/>
          <p:cNvSpPr>
            <a:spLocks noChangeShapeType="1"/>
          </p:cNvSpPr>
          <p:nvPr/>
        </p:nvSpPr>
        <p:spPr bwMode="auto">
          <a:xfrm>
            <a:off x="4806821" y="1408530"/>
            <a:ext cx="557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BE" sz="2000"/>
          </a:p>
        </p:txBody>
      </p:sp>
      <p:sp>
        <p:nvSpPr>
          <p:cNvPr id="31768" name="Text Box 30"/>
          <p:cNvSpPr txBox="1">
            <a:spLocks noChangeArrowheads="1"/>
          </p:cNvSpPr>
          <p:nvPr/>
        </p:nvSpPr>
        <p:spPr bwMode="auto">
          <a:xfrm>
            <a:off x="3732083" y="1259305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latin typeface="Arial" charset="0"/>
              </a:rPr>
              <a:t>assure</a:t>
            </a:r>
          </a:p>
        </p:txBody>
      </p:sp>
      <p:sp>
        <p:nvSpPr>
          <p:cNvPr id="31769" name="Text Box 31"/>
          <p:cNvSpPr txBox="1">
            <a:spLocks noChangeArrowheads="1"/>
          </p:cNvSpPr>
          <p:nvPr/>
        </p:nvSpPr>
        <p:spPr bwMode="auto">
          <a:xfrm>
            <a:off x="3057396" y="1000542"/>
            <a:ext cx="196720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>
                <a:latin typeface="Arial" charset="0"/>
              </a:rPr>
              <a:t>1,1                     1,n</a:t>
            </a:r>
          </a:p>
        </p:txBody>
      </p:sp>
      <p:sp>
        <p:nvSpPr>
          <p:cNvPr id="31771" name="Text Box 87"/>
          <p:cNvSpPr txBox="1">
            <a:spLocks noChangeArrowheads="1"/>
          </p:cNvSpPr>
          <p:nvPr/>
        </p:nvSpPr>
        <p:spPr bwMode="auto">
          <a:xfrm>
            <a:off x="2816096" y="2211805"/>
            <a:ext cx="47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dirty="0">
                <a:latin typeface="Arial" charset="0"/>
              </a:rPr>
              <a:t>1</a:t>
            </a:r>
            <a:r>
              <a:rPr lang="fr-FR" sz="1600" dirty="0" smtClean="0">
                <a:latin typeface="Arial" charset="0"/>
              </a:rPr>
              <a:t>,n</a:t>
            </a:r>
            <a:endParaRPr lang="fr-FR" sz="1600" dirty="0">
              <a:latin typeface="Arial" charset="0"/>
            </a:endParaRPr>
          </a:p>
        </p:txBody>
      </p:sp>
      <p:sp>
        <p:nvSpPr>
          <p:cNvPr id="31772" name="Text Box 88"/>
          <p:cNvSpPr txBox="1">
            <a:spLocks noChangeArrowheads="1"/>
          </p:cNvSpPr>
          <p:nvPr/>
        </p:nvSpPr>
        <p:spPr bwMode="auto">
          <a:xfrm>
            <a:off x="4706808" y="2994442"/>
            <a:ext cx="47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fr-FR" sz="1600" dirty="0">
                <a:latin typeface="Arial" charset="0"/>
              </a:rPr>
              <a:t>1</a:t>
            </a:r>
            <a:r>
              <a:rPr lang="fr-FR" sz="1600" dirty="0" smtClean="0">
                <a:latin typeface="Arial" charset="0"/>
              </a:rPr>
              <a:t>,n</a:t>
            </a:r>
            <a:endParaRPr lang="fr-FR" sz="1600" dirty="0">
              <a:latin typeface="Arial" charset="0"/>
            </a:endParaRPr>
          </a:p>
        </p:txBody>
      </p:sp>
      <p:grpSp>
        <p:nvGrpSpPr>
          <p:cNvPr id="31773" name="Group 93"/>
          <p:cNvGrpSpPr>
            <a:grpSpLocks/>
          </p:cNvGrpSpPr>
          <p:nvPr/>
        </p:nvGrpSpPr>
        <p:grpSpPr bwMode="auto">
          <a:xfrm>
            <a:off x="831721" y="4251165"/>
            <a:ext cx="7610475" cy="2498725"/>
            <a:chOff x="561" y="2414"/>
            <a:chExt cx="4794" cy="1574"/>
          </a:xfrm>
        </p:grpSpPr>
        <p:sp>
          <p:nvSpPr>
            <p:cNvPr id="31774" name="Rectangle 38"/>
            <p:cNvSpPr>
              <a:spLocks noChangeArrowheads="1"/>
            </p:cNvSpPr>
            <p:nvPr/>
          </p:nvSpPr>
          <p:spPr bwMode="auto">
            <a:xfrm>
              <a:off x="564" y="2729"/>
              <a:ext cx="52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75" name="Line 39"/>
            <p:cNvSpPr>
              <a:spLocks noChangeShapeType="1"/>
            </p:cNvSpPr>
            <p:nvPr/>
          </p:nvSpPr>
          <p:spPr bwMode="auto">
            <a:xfrm>
              <a:off x="564" y="2959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76" name="Text Box 41"/>
            <p:cNvSpPr txBox="1">
              <a:spLocks noChangeArrowheads="1"/>
            </p:cNvSpPr>
            <p:nvPr/>
          </p:nvSpPr>
          <p:spPr bwMode="auto">
            <a:xfrm>
              <a:off x="561" y="2739"/>
              <a:ext cx="4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Client</a:t>
              </a:r>
            </a:p>
          </p:txBody>
        </p:sp>
        <p:sp>
          <p:nvSpPr>
            <p:cNvPr id="31777" name="Text Box 42"/>
            <p:cNvSpPr txBox="1">
              <a:spLocks noChangeArrowheads="1"/>
            </p:cNvSpPr>
            <p:nvPr/>
          </p:nvSpPr>
          <p:spPr bwMode="auto">
            <a:xfrm>
              <a:off x="586" y="2977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31778" name="Rectangle 44"/>
            <p:cNvSpPr>
              <a:spLocks noChangeArrowheads="1"/>
            </p:cNvSpPr>
            <p:nvPr/>
          </p:nvSpPr>
          <p:spPr bwMode="auto">
            <a:xfrm>
              <a:off x="2414" y="2738"/>
              <a:ext cx="569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79" name="Line 45"/>
            <p:cNvSpPr>
              <a:spLocks noChangeShapeType="1"/>
            </p:cNvSpPr>
            <p:nvPr/>
          </p:nvSpPr>
          <p:spPr bwMode="auto">
            <a:xfrm flipV="1">
              <a:off x="2415" y="2975"/>
              <a:ext cx="5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80" name="Text Box 46"/>
            <p:cNvSpPr txBox="1">
              <a:spLocks noChangeArrowheads="1"/>
            </p:cNvSpPr>
            <p:nvPr/>
          </p:nvSpPr>
          <p:spPr bwMode="auto">
            <a:xfrm>
              <a:off x="2443" y="274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Local</a:t>
              </a:r>
            </a:p>
          </p:txBody>
        </p:sp>
        <p:sp>
          <p:nvSpPr>
            <p:cNvPr id="31781" name="Rectangle 48"/>
            <p:cNvSpPr>
              <a:spLocks noChangeArrowheads="1"/>
            </p:cNvSpPr>
            <p:nvPr/>
          </p:nvSpPr>
          <p:spPr bwMode="auto">
            <a:xfrm>
              <a:off x="1394" y="3391"/>
              <a:ext cx="748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82" name="Line 49"/>
            <p:cNvSpPr>
              <a:spLocks noChangeShapeType="1"/>
            </p:cNvSpPr>
            <p:nvPr/>
          </p:nvSpPr>
          <p:spPr bwMode="auto">
            <a:xfrm>
              <a:off x="1394" y="3621"/>
              <a:ext cx="7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83" name="Text Box 50"/>
            <p:cNvSpPr txBox="1">
              <a:spLocks noChangeArrowheads="1"/>
            </p:cNvSpPr>
            <p:nvPr/>
          </p:nvSpPr>
          <p:spPr bwMode="auto">
            <a:xfrm>
              <a:off x="1391" y="3401"/>
              <a:ext cx="5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Contrat</a:t>
              </a:r>
            </a:p>
          </p:txBody>
        </p:sp>
        <p:sp>
          <p:nvSpPr>
            <p:cNvPr id="31784" name="Text Box 51"/>
            <p:cNvSpPr txBox="1">
              <a:spLocks noChangeArrowheads="1"/>
            </p:cNvSpPr>
            <p:nvPr/>
          </p:nvSpPr>
          <p:spPr bwMode="auto">
            <a:xfrm>
              <a:off x="1416" y="3639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31785" name="Oval 52"/>
            <p:cNvSpPr>
              <a:spLocks noChangeArrowheads="1"/>
            </p:cNvSpPr>
            <p:nvPr/>
          </p:nvSpPr>
          <p:spPr bwMode="auto">
            <a:xfrm>
              <a:off x="1440" y="2895"/>
              <a:ext cx="664" cy="2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BE" sz="2000"/>
            </a:p>
          </p:txBody>
        </p:sp>
        <p:sp>
          <p:nvSpPr>
            <p:cNvPr id="31786" name="Text Box 53"/>
            <p:cNvSpPr txBox="1">
              <a:spLocks noChangeArrowheads="1"/>
            </p:cNvSpPr>
            <p:nvPr/>
          </p:nvSpPr>
          <p:spPr bwMode="auto">
            <a:xfrm>
              <a:off x="1460" y="2932"/>
              <a:ext cx="56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location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31787" name="Line 54"/>
            <p:cNvSpPr>
              <a:spLocks noChangeShapeType="1"/>
            </p:cNvSpPr>
            <p:nvPr/>
          </p:nvSpPr>
          <p:spPr bwMode="auto">
            <a:xfrm>
              <a:off x="1082" y="3034"/>
              <a:ext cx="3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88" name="Line 55"/>
            <p:cNvSpPr>
              <a:spLocks noChangeShapeType="1"/>
            </p:cNvSpPr>
            <p:nvPr/>
          </p:nvSpPr>
          <p:spPr bwMode="auto">
            <a:xfrm>
              <a:off x="2105" y="3024"/>
              <a:ext cx="2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89" name="Line 56"/>
            <p:cNvSpPr>
              <a:spLocks noChangeShapeType="1"/>
            </p:cNvSpPr>
            <p:nvPr/>
          </p:nvSpPr>
          <p:spPr bwMode="auto">
            <a:xfrm>
              <a:off x="1767" y="3192"/>
              <a:ext cx="0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90" name="Text Box 57"/>
            <p:cNvSpPr txBox="1">
              <a:spLocks noChangeArrowheads="1"/>
            </p:cNvSpPr>
            <p:nvPr/>
          </p:nvSpPr>
          <p:spPr bwMode="auto">
            <a:xfrm>
              <a:off x="1114" y="2784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0,n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1791" name="Text Box 58"/>
            <p:cNvSpPr txBox="1">
              <a:spLocks noChangeArrowheads="1"/>
            </p:cNvSpPr>
            <p:nvPr/>
          </p:nvSpPr>
          <p:spPr bwMode="auto">
            <a:xfrm>
              <a:off x="2044" y="2791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0,n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1792" name="Text Box 59"/>
            <p:cNvSpPr txBox="1">
              <a:spLocks noChangeArrowheads="1"/>
            </p:cNvSpPr>
            <p:nvPr/>
          </p:nvSpPr>
          <p:spPr bwMode="auto">
            <a:xfrm>
              <a:off x="1832" y="3168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1,1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1793" name="Rectangle 60"/>
            <p:cNvSpPr>
              <a:spLocks noChangeArrowheads="1"/>
            </p:cNvSpPr>
            <p:nvPr/>
          </p:nvSpPr>
          <p:spPr bwMode="auto">
            <a:xfrm>
              <a:off x="3381" y="2427"/>
              <a:ext cx="520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94" name="Line 61"/>
            <p:cNvSpPr>
              <a:spLocks noChangeShapeType="1"/>
            </p:cNvSpPr>
            <p:nvPr/>
          </p:nvSpPr>
          <p:spPr bwMode="auto">
            <a:xfrm>
              <a:off x="3381" y="2657"/>
              <a:ext cx="5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795" name="Text Box 62"/>
            <p:cNvSpPr txBox="1">
              <a:spLocks noChangeArrowheads="1"/>
            </p:cNvSpPr>
            <p:nvPr/>
          </p:nvSpPr>
          <p:spPr bwMode="auto">
            <a:xfrm>
              <a:off x="3378" y="2437"/>
              <a:ext cx="4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>
                  <a:latin typeface="Arial" charset="0"/>
                </a:rPr>
                <a:t>Client</a:t>
              </a:r>
            </a:p>
          </p:txBody>
        </p:sp>
        <p:sp>
          <p:nvSpPr>
            <p:cNvPr id="31796" name="Text Box 63"/>
            <p:cNvSpPr txBox="1">
              <a:spLocks noChangeArrowheads="1"/>
            </p:cNvSpPr>
            <p:nvPr/>
          </p:nvSpPr>
          <p:spPr bwMode="auto">
            <a:xfrm>
              <a:off x="3403" y="2675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31797" name="Oval 64"/>
            <p:cNvSpPr>
              <a:spLocks noChangeArrowheads="1"/>
            </p:cNvSpPr>
            <p:nvPr/>
          </p:nvSpPr>
          <p:spPr bwMode="auto">
            <a:xfrm>
              <a:off x="3283" y="3041"/>
              <a:ext cx="763" cy="2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BE" sz="2000"/>
            </a:p>
          </p:txBody>
        </p:sp>
        <p:sp>
          <p:nvSpPr>
            <p:cNvPr id="31798" name="Text Box 65"/>
            <p:cNvSpPr txBox="1">
              <a:spLocks noChangeArrowheads="1"/>
            </p:cNvSpPr>
            <p:nvPr/>
          </p:nvSpPr>
          <p:spPr bwMode="auto">
            <a:xfrm>
              <a:off x="3364" y="3077"/>
              <a:ext cx="4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latin typeface="Arial" charset="0"/>
                </a:rPr>
                <a:t>réalise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31799" name="Rectangle 66"/>
            <p:cNvSpPr>
              <a:spLocks noChangeArrowheads="1"/>
            </p:cNvSpPr>
            <p:nvPr/>
          </p:nvSpPr>
          <p:spPr bwMode="auto">
            <a:xfrm>
              <a:off x="3844" y="3507"/>
              <a:ext cx="748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00" name="Line 67"/>
            <p:cNvSpPr>
              <a:spLocks noChangeShapeType="1"/>
            </p:cNvSpPr>
            <p:nvPr/>
          </p:nvSpPr>
          <p:spPr bwMode="auto">
            <a:xfrm>
              <a:off x="3844" y="3737"/>
              <a:ext cx="7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01" name="Text Box 68"/>
            <p:cNvSpPr txBox="1">
              <a:spLocks noChangeArrowheads="1"/>
            </p:cNvSpPr>
            <p:nvPr/>
          </p:nvSpPr>
          <p:spPr bwMode="auto">
            <a:xfrm>
              <a:off x="3841" y="3517"/>
              <a:ext cx="59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Contrat</a:t>
              </a:r>
            </a:p>
          </p:txBody>
        </p:sp>
        <p:sp>
          <p:nvSpPr>
            <p:cNvPr id="31802" name="Text Box 69"/>
            <p:cNvSpPr txBox="1">
              <a:spLocks noChangeArrowheads="1"/>
            </p:cNvSpPr>
            <p:nvPr/>
          </p:nvSpPr>
          <p:spPr bwMode="auto">
            <a:xfrm>
              <a:off x="3866" y="3755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31803" name="Rectangle 70"/>
            <p:cNvSpPr>
              <a:spLocks noChangeArrowheads="1"/>
            </p:cNvSpPr>
            <p:nvPr/>
          </p:nvSpPr>
          <p:spPr bwMode="auto">
            <a:xfrm>
              <a:off x="4580" y="2423"/>
              <a:ext cx="569" cy="3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04" name="Line 71"/>
            <p:cNvSpPr>
              <a:spLocks noChangeShapeType="1"/>
            </p:cNvSpPr>
            <p:nvPr/>
          </p:nvSpPr>
          <p:spPr bwMode="auto">
            <a:xfrm flipV="1">
              <a:off x="4580" y="2653"/>
              <a:ext cx="56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05" name="Text Box 72"/>
            <p:cNvSpPr txBox="1">
              <a:spLocks noChangeArrowheads="1"/>
            </p:cNvSpPr>
            <p:nvPr/>
          </p:nvSpPr>
          <p:spPr bwMode="auto">
            <a:xfrm>
              <a:off x="4616" y="2414"/>
              <a:ext cx="4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Local</a:t>
              </a:r>
            </a:p>
          </p:txBody>
        </p:sp>
        <p:sp>
          <p:nvSpPr>
            <p:cNvPr id="31806" name="Oval 73"/>
            <p:cNvSpPr>
              <a:spLocks noChangeArrowheads="1"/>
            </p:cNvSpPr>
            <p:nvPr/>
          </p:nvSpPr>
          <p:spPr bwMode="auto">
            <a:xfrm>
              <a:off x="4491" y="3008"/>
              <a:ext cx="763" cy="2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BE" sz="2000"/>
            </a:p>
          </p:txBody>
        </p:sp>
        <p:sp>
          <p:nvSpPr>
            <p:cNvPr id="31807" name="Text Box 74"/>
            <p:cNvSpPr txBox="1">
              <a:spLocks noChangeArrowheads="1"/>
            </p:cNvSpPr>
            <p:nvPr/>
          </p:nvSpPr>
          <p:spPr bwMode="auto">
            <a:xfrm>
              <a:off x="4502" y="3027"/>
              <a:ext cx="6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smtClean="0">
                  <a:latin typeface="Arial" charset="0"/>
                </a:rPr>
                <a:t>se trouve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31808" name="Line 75"/>
            <p:cNvSpPr>
              <a:spLocks noChangeShapeType="1"/>
            </p:cNvSpPr>
            <p:nvPr/>
          </p:nvSpPr>
          <p:spPr bwMode="auto">
            <a:xfrm>
              <a:off x="3625" y="2835"/>
              <a:ext cx="0" cy="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09" name="Line 76"/>
            <p:cNvSpPr>
              <a:spLocks noChangeShapeType="1"/>
            </p:cNvSpPr>
            <p:nvPr/>
          </p:nvSpPr>
          <p:spPr bwMode="auto">
            <a:xfrm>
              <a:off x="3595" y="3351"/>
              <a:ext cx="238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10" name="Line 77"/>
            <p:cNvSpPr>
              <a:spLocks noChangeShapeType="1"/>
            </p:cNvSpPr>
            <p:nvPr/>
          </p:nvSpPr>
          <p:spPr bwMode="auto">
            <a:xfrm flipV="1">
              <a:off x="4578" y="3291"/>
              <a:ext cx="268" cy="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11" name="Line 78"/>
            <p:cNvSpPr>
              <a:spLocks noChangeShapeType="1"/>
            </p:cNvSpPr>
            <p:nvPr/>
          </p:nvSpPr>
          <p:spPr bwMode="auto">
            <a:xfrm flipH="1" flipV="1">
              <a:off x="4876" y="2825"/>
              <a:ext cx="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12" name="Text Box 79"/>
            <p:cNvSpPr txBox="1">
              <a:spLocks noChangeArrowheads="1"/>
            </p:cNvSpPr>
            <p:nvPr/>
          </p:nvSpPr>
          <p:spPr bwMode="auto">
            <a:xfrm>
              <a:off x="3282" y="3443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1,1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1813" name="Text Box 80"/>
            <p:cNvSpPr txBox="1">
              <a:spLocks noChangeArrowheads="1"/>
            </p:cNvSpPr>
            <p:nvPr/>
          </p:nvSpPr>
          <p:spPr bwMode="auto">
            <a:xfrm>
              <a:off x="4712" y="3403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1,1</a:t>
              </a:r>
              <a:endParaRPr lang="en-US" sz="1600" dirty="0">
                <a:latin typeface="Arial" charset="0"/>
              </a:endParaRPr>
            </a:p>
          </p:txBody>
        </p:sp>
        <p:sp>
          <p:nvSpPr>
            <p:cNvPr id="31814" name="Text Box 81"/>
            <p:cNvSpPr txBox="1">
              <a:spLocks noChangeArrowheads="1"/>
            </p:cNvSpPr>
            <p:nvPr/>
          </p:nvSpPr>
          <p:spPr bwMode="auto">
            <a:xfrm>
              <a:off x="3709" y="2818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0,n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1815" name="Text Box 82"/>
            <p:cNvSpPr txBox="1">
              <a:spLocks noChangeArrowheads="1"/>
            </p:cNvSpPr>
            <p:nvPr/>
          </p:nvSpPr>
          <p:spPr bwMode="auto">
            <a:xfrm>
              <a:off x="5059" y="2817"/>
              <a:ext cx="2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0,n</a:t>
              </a:r>
              <a:endParaRPr lang="en-US" sz="1600">
                <a:latin typeface="Arial" charset="0"/>
              </a:endParaRPr>
            </a:p>
          </p:txBody>
        </p:sp>
        <p:sp>
          <p:nvSpPr>
            <p:cNvPr id="31816" name="AutoShape 84"/>
            <p:cNvSpPr>
              <a:spLocks noChangeArrowheads="1"/>
            </p:cNvSpPr>
            <p:nvPr/>
          </p:nvSpPr>
          <p:spPr bwMode="auto">
            <a:xfrm>
              <a:off x="2670" y="3292"/>
              <a:ext cx="536" cy="215"/>
            </a:xfrm>
            <a:prstGeom prst="rightArrow">
              <a:avLst>
                <a:gd name="adj1" fmla="val 50000"/>
                <a:gd name="adj2" fmla="val 28188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 sz="2000"/>
            </a:p>
          </p:txBody>
        </p:sp>
        <p:sp>
          <p:nvSpPr>
            <p:cNvPr id="31817" name="Freeform 91"/>
            <p:cNvSpPr>
              <a:spLocks/>
            </p:cNvSpPr>
            <p:nvPr/>
          </p:nvSpPr>
          <p:spPr bwMode="auto">
            <a:xfrm>
              <a:off x="730" y="3196"/>
              <a:ext cx="479" cy="430"/>
            </a:xfrm>
            <a:custGeom>
              <a:avLst/>
              <a:gdLst>
                <a:gd name="T0" fmla="*/ 479 w 479"/>
                <a:gd name="T1" fmla="*/ 430 h 430"/>
                <a:gd name="T2" fmla="*/ 106 w 479"/>
                <a:gd name="T3" fmla="*/ 309 h 430"/>
                <a:gd name="T4" fmla="*/ 0 w 479"/>
                <a:gd name="T5" fmla="*/ 0 h 430"/>
                <a:gd name="T6" fmla="*/ 0 60000 65536"/>
                <a:gd name="T7" fmla="*/ 0 60000 65536"/>
                <a:gd name="T8" fmla="*/ 0 60000 65536"/>
                <a:gd name="T9" fmla="*/ 0 w 479"/>
                <a:gd name="T10" fmla="*/ 0 h 430"/>
                <a:gd name="T11" fmla="*/ 479 w 479"/>
                <a:gd name="T12" fmla="*/ 430 h 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9" h="430">
                  <a:moveTo>
                    <a:pt x="479" y="430"/>
                  </a:moveTo>
                  <a:cubicBezTo>
                    <a:pt x="332" y="405"/>
                    <a:pt x="186" y="381"/>
                    <a:pt x="106" y="309"/>
                  </a:cubicBezTo>
                  <a:cubicBezTo>
                    <a:pt x="26" y="237"/>
                    <a:pt x="14" y="50"/>
                    <a:pt x="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1818" name="Freeform 92"/>
            <p:cNvSpPr>
              <a:spLocks/>
            </p:cNvSpPr>
            <p:nvPr/>
          </p:nvSpPr>
          <p:spPr bwMode="auto">
            <a:xfrm flipH="1">
              <a:off x="2215" y="3211"/>
              <a:ext cx="281" cy="463"/>
            </a:xfrm>
            <a:custGeom>
              <a:avLst/>
              <a:gdLst>
                <a:gd name="T0" fmla="*/ 479 w 479"/>
                <a:gd name="T1" fmla="*/ 430 h 430"/>
                <a:gd name="T2" fmla="*/ 106 w 479"/>
                <a:gd name="T3" fmla="*/ 309 h 430"/>
                <a:gd name="T4" fmla="*/ 0 w 479"/>
                <a:gd name="T5" fmla="*/ 0 h 430"/>
                <a:gd name="T6" fmla="*/ 0 60000 65536"/>
                <a:gd name="T7" fmla="*/ 0 60000 65536"/>
                <a:gd name="T8" fmla="*/ 0 60000 65536"/>
                <a:gd name="T9" fmla="*/ 0 w 479"/>
                <a:gd name="T10" fmla="*/ 0 h 430"/>
                <a:gd name="T11" fmla="*/ 479 w 479"/>
                <a:gd name="T12" fmla="*/ 430 h 4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9" h="430">
                  <a:moveTo>
                    <a:pt x="479" y="430"/>
                  </a:moveTo>
                  <a:cubicBezTo>
                    <a:pt x="332" y="405"/>
                    <a:pt x="186" y="381"/>
                    <a:pt x="106" y="309"/>
                  </a:cubicBezTo>
                  <a:cubicBezTo>
                    <a:pt x="26" y="237"/>
                    <a:pt x="14" y="50"/>
                    <a:pt x="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741046" y="181071"/>
            <a:ext cx="572785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latin typeface="Arial" charset="0"/>
                <a:cs typeface="Times New Roman" pitchFamily="18" charset="0"/>
              </a:rPr>
              <a:t>Une </a:t>
            </a:r>
            <a:r>
              <a:rPr lang="fr-FR" sz="1400" dirty="0">
                <a:latin typeface="Arial" charset="0"/>
                <a:cs typeface="Times New Roman" pitchFamily="18" charset="0"/>
              </a:rPr>
              <a:t>éventuelle dépendance </a:t>
            </a:r>
            <a:r>
              <a:rPr lang="fr-FR" sz="1400" i="1" dirty="0" err="1" smtClean="0">
                <a:latin typeface="Arial" charset="0"/>
                <a:cs typeface="Times New Roman" pitchFamily="18" charset="0"/>
              </a:rPr>
              <a:t>IdProf</a:t>
            </a:r>
            <a:r>
              <a:rPr lang="fr-FR" sz="1400" i="1" dirty="0" smtClean="0">
                <a:latin typeface="Arial" charset="0"/>
                <a:cs typeface="Times New Roman" pitchFamily="18" charset="0"/>
              </a:rPr>
              <a:t> </a:t>
            </a:r>
            <a:r>
              <a:rPr lang="fr-FR" sz="1400" i="1" dirty="0">
                <a:latin typeface="Arial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fr-FR" sz="1400" i="1" dirty="0">
                <a:latin typeface="Arial" charset="0"/>
                <a:cs typeface="Times New Roman" pitchFamily="18" charset="0"/>
              </a:rPr>
              <a:t> </a:t>
            </a:r>
            <a:r>
              <a:rPr lang="fr-FR" sz="1400" i="1" dirty="0" err="1" smtClean="0">
                <a:latin typeface="Arial" charset="0"/>
                <a:cs typeface="Times New Roman" pitchFamily="18" charset="0"/>
              </a:rPr>
              <a:t>IdMat</a:t>
            </a:r>
            <a:r>
              <a:rPr lang="fr-FR" sz="1400" i="1" dirty="0" smtClean="0">
                <a:latin typeface="Arial" charset="0"/>
                <a:cs typeface="Times New Roman" pitchFamily="18" charset="0"/>
              </a:rPr>
              <a:t> </a:t>
            </a:r>
            <a:r>
              <a:rPr lang="fr-FR" sz="1400" dirty="0" smtClean="0">
                <a:latin typeface="Arial" charset="0"/>
              </a:rPr>
              <a:t>(ex</a:t>
            </a:r>
            <a:r>
              <a:rPr lang="fr-FR" sz="1400" dirty="0">
                <a:latin typeface="Arial" charset="0"/>
              </a:rPr>
              <a:t>: si un prof donne </a:t>
            </a:r>
            <a:endParaRPr lang="fr-FR" sz="1400" dirty="0" smtClean="0">
              <a:latin typeface="Arial" charset="0"/>
            </a:endParaRPr>
          </a:p>
          <a:p>
            <a:r>
              <a:rPr lang="fr-FR" sz="1400" dirty="0" smtClean="0">
                <a:latin typeface="Arial" charset="0"/>
              </a:rPr>
              <a:t>cours </a:t>
            </a:r>
            <a:r>
              <a:rPr lang="fr-FR" sz="1400" dirty="0">
                <a:latin typeface="Arial" charset="0"/>
              </a:rPr>
              <a:t>uniquement d'une matière) conduit à la décomposition suivante:</a:t>
            </a:r>
          </a:p>
          <a:p>
            <a:endParaRPr lang="fr-BE" sz="100" dirty="0"/>
          </a:p>
        </p:txBody>
      </p:sp>
    </p:spTree>
    <p:extLst>
      <p:ext uri="{BB962C8B-B14F-4D97-AF65-F5344CB8AC3E}">
        <p14:creationId xmlns:p14="http://schemas.microsoft.com/office/powerpoint/2010/main" val="41568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75"/>
          <p:cNvSpPr txBox="1">
            <a:spLocks noChangeArrowheads="1"/>
          </p:cNvSpPr>
          <p:nvPr/>
        </p:nvSpPr>
        <p:spPr bwMode="auto">
          <a:xfrm>
            <a:off x="488950" y="346075"/>
            <a:ext cx="8480879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fr-FR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La </a:t>
            </a:r>
            <a:r>
              <a:rPr lang="fr-FR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suppression des associations </a:t>
            </a:r>
            <a:r>
              <a:rPr lang="fr-FR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transitives</a:t>
            </a:r>
          </a:p>
          <a:p>
            <a:pPr algn="just" eaLnBrk="1" hangingPunct="1">
              <a:spcBef>
                <a:spcPct val="50000"/>
              </a:spcBef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Toute </a:t>
            </a:r>
            <a:r>
              <a:rPr lang="fr-FR" sz="2000" dirty="0">
                <a:latin typeface="Arial" charset="0"/>
                <a:cs typeface="Times New Roman" pitchFamily="18" charset="0"/>
              </a:rPr>
              <a:t>association pouvant être obtenue par transitivité de n autres associations peut être supprimée. La transitivité s’évalue en fonction de la </a:t>
            </a:r>
            <a:r>
              <a:rPr lang="fr-FR" sz="2000" b="1" dirty="0">
                <a:latin typeface="Arial" charset="0"/>
                <a:cs typeface="Times New Roman" pitchFamily="18" charset="0"/>
              </a:rPr>
              <a:t>signification</a:t>
            </a:r>
            <a:r>
              <a:rPr lang="fr-FR" sz="2000" dirty="0">
                <a:latin typeface="Arial" charset="0"/>
                <a:cs typeface="Times New Roman" pitchFamily="18" charset="0"/>
              </a:rPr>
              <a:t> des associations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On supprime l'association </a:t>
            </a:r>
            <a:r>
              <a:rPr lang="fr-FR" sz="2000" i="1" dirty="0" smtClean="0">
                <a:latin typeface="Arial" charset="0"/>
                <a:cs typeface="Times New Roman" pitchFamily="18" charset="0"/>
              </a:rPr>
              <a:t>associée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, car elle peut être obtenue par transitivité sur les associations </a:t>
            </a:r>
            <a:r>
              <a:rPr lang="fr-FR" sz="2000" i="1" dirty="0" smtClean="0">
                <a:latin typeface="Arial" charset="0"/>
                <a:cs typeface="Times New Roman" pitchFamily="18" charset="0"/>
              </a:rPr>
              <a:t>concerne 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et</a:t>
            </a:r>
            <a:r>
              <a:rPr lang="fr-FR" sz="2000" i="1" dirty="0" smtClean="0">
                <a:latin typeface="Arial" charset="0"/>
                <a:cs typeface="Times New Roman" pitchFamily="18" charset="0"/>
              </a:rPr>
              <a:t> obtenue</a:t>
            </a:r>
            <a:endParaRPr lang="fr-FR" sz="2000" dirty="0">
              <a:latin typeface="Arial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488" y="1947863"/>
            <a:ext cx="591502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6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696686" y="217714"/>
            <a:ext cx="8296501" cy="6049736"/>
          </a:xfrm>
        </p:spPr>
        <p:txBody>
          <a:bodyPr>
            <a:normAutofit lnSpcReduction="10000"/>
          </a:bodyPr>
          <a:lstStyle/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fr-FR" sz="2800" b="1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c) Quelques contraintes d’intégrité importantes</a:t>
            </a:r>
            <a:endParaRPr lang="fr-FR" sz="2800" b="1" dirty="0" smtClean="0">
              <a:solidFill>
                <a:schemeClr val="accent2"/>
              </a:solidFill>
              <a:latin typeface="Arial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endParaRPr lang="fr-FR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 </a:t>
            </a: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Des propriétés qui doivent être vérifiées par les données</a:t>
            </a: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fr-FR" sz="2000" b="1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342900" indent="-342900" algn="just">
              <a:lnSpc>
                <a:spcPct val="90000"/>
              </a:lnSpc>
              <a:buFont typeface="Wingdings" pitchFamily="2" charset="2"/>
              <a:buChar char="§"/>
            </a:pP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Contraintes intégrées au modèle E/A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fr-FR" sz="2000" b="1" dirty="0" smtClean="0">
              <a:latin typeface="Arial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1) Contrainte d’identifiant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endParaRPr lang="fr-FR" sz="2000" b="1" dirty="0">
              <a:latin typeface="Arial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</a:t>
            </a:r>
            <a:r>
              <a:rPr lang="fr-FR" sz="1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Les valeurs prises par l’identifiant sont uniques (dans le temps) et toujours définies.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fr-FR" sz="18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   </a:t>
            </a:r>
            <a:r>
              <a:rPr lang="fr-FR" sz="1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Ex : identifiant de l’entité PERSONNE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nom + prénom pas suffisant</a:t>
            </a: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fr-FR" sz="1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n° téléphone pas stable dans le temps</a:t>
            </a:r>
          </a:p>
          <a:p>
            <a:pPr marL="536575" lvl="2" indent="0" algn="just" eaLnBrk="1" hangingPunct="1">
              <a:lnSpc>
                <a:spcPct val="90000"/>
              </a:lnSpc>
              <a:buNone/>
            </a:pPr>
            <a:endParaRPr lang="fr-FR" sz="2000" b="1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536575" lvl="2" indent="0" algn="just" eaLnBrk="1" hangingPunct="1">
              <a:lnSpc>
                <a:spcPct val="90000"/>
              </a:lnSpc>
              <a:buNone/>
            </a:pP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2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) </a:t>
            </a: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Contraintes  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 </a:t>
            </a: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cardinalité</a:t>
            </a:r>
          </a:p>
          <a:p>
            <a:pPr marL="536575" lvl="2" indent="0" algn="just" eaLnBrk="1" hangingPunct="1">
              <a:lnSpc>
                <a:spcPct val="90000"/>
              </a:lnSpc>
              <a:buNone/>
            </a:pPr>
            <a:endParaRPr lang="fr-FR" sz="20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  	</a:t>
            </a:r>
            <a:r>
              <a:rPr lang="fr-FR" sz="18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Les cardinalités portées par les entités membres d’association imposent des nombres minimales et maximales d’occurrence dans l’association.</a:t>
            </a:r>
            <a:r>
              <a:rPr lang="fr-FR" sz="16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 </a:t>
            </a:r>
            <a:endParaRPr lang="fr-FR" sz="1600" dirty="0" smtClean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08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560388" y="2657475"/>
            <a:ext cx="7897812" cy="3438525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buFontTx/>
              <a:buNone/>
            </a:pP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</a:t>
            </a: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Une compétition n'existe pas sans la station!</a:t>
            </a:r>
          </a:p>
          <a:p>
            <a:pPr algn="just" eaLnBrk="1" hangingPunct="1">
              <a:buFontTx/>
              <a:buNone/>
            </a:pPr>
            <a:endParaRPr lang="fr-FR" sz="20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Ça implique que:</a:t>
            </a:r>
          </a:p>
          <a:p>
            <a:pPr algn="just" eaLnBrk="1" hangingPunct="1">
              <a:buFontTx/>
              <a:buNone/>
            </a:pPr>
            <a:endParaRPr lang="fr-FR" sz="24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Une cardinalité mini de 1 rend l’existence d’une occurrence d’entité dépendante de l’existence d’une occurrence d’une autre entité</a:t>
            </a:r>
            <a:r>
              <a:rPr lang="fr-FR" sz="24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</a:t>
            </a:r>
          </a:p>
          <a:p>
            <a:pPr algn="just" eaLnBrk="1" hangingPunct="1">
              <a:buFontTx/>
              <a:buNone/>
            </a:pPr>
            <a:endParaRPr lang="fr-FR" sz="2000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	Une station peut exister de manière indépendante de toute compétition.</a:t>
            </a: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eaLnBrk="1" hangingPunct="1"/>
            <a:endParaRPr lang="fr-FR" sz="2400" dirty="0" smtClean="0">
              <a:latin typeface="Arial" charset="0"/>
            </a:endParaRPr>
          </a:p>
        </p:txBody>
      </p:sp>
      <p:grpSp>
        <p:nvGrpSpPr>
          <p:cNvPr id="34819" name="Group 22"/>
          <p:cNvGrpSpPr>
            <a:grpSpLocks/>
          </p:cNvGrpSpPr>
          <p:nvPr/>
        </p:nvGrpSpPr>
        <p:grpSpPr bwMode="auto">
          <a:xfrm>
            <a:off x="1587500" y="1077913"/>
            <a:ext cx="6080125" cy="1130300"/>
            <a:chOff x="732" y="679"/>
            <a:chExt cx="3830" cy="712"/>
          </a:xfrm>
        </p:grpSpPr>
        <p:sp>
          <p:nvSpPr>
            <p:cNvPr id="34821" name="Rectangle 4"/>
            <p:cNvSpPr>
              <a:spLocks noChangeArrowheads="1"/>
            </p:cNvSpPr>
            <p:nvPr/>
          </p:nvSpPr>
          <p:spPr bwMode="auto">
            <a:xfrm>
              <a:off x="732" y="719"/>
              <a:ext cx="1040" cy="6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22" name="Rectangle 5"/>
            <p:cNvSpPr>
              <a:spLocks noChangeArrowheads="1"/>
            </p:cNvSpPr>
            <p:nvPr/>
          </p:nvSpPr>
          <p:spPr bwMode="auto">
            <a:xfrm>
              <a:off x="3486" y="728"/>
              <a:ext cx="1064" cy="6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23" name="Line 6"/>
            <p:cNvSpPr>
              <a:spLocks noChangeShapeType="1"/>
            </p:cNvSpPr>
            <p:nvPr/>
          </p:nvSpPr>
          <p:spPr bwMode="auto">
            <a:xfrm>
              <a:off x="732" y="1007"/>
              <a:ext cx="1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24" name="Line 7"/>
            <p:cNvSpPr>
              <a:spLocks noChangeShapeType="1"/>
            </p:cNvSpPr>
            <p:nvPr/>
          </p:nvSpPr>
          <p:spPr bwMode="auto">
            <a:xfrm>
              <a:off x="3498" y="1006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25" name="Text Box 8"/>
            <p:cNvSpPr txBox="1">
              <a:spLocks noChangeArrowheads="1"/>
            </p:cNvSpPr>
            <p:nvPr/>
          </p:nvSpPr>
          <p:spPr bwMode="auto">
            <a:xfrm>
              <a:off x="762" y="735"/>
              <a:ext cx="6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Station</a:t>
              </a:r>
            </a:p>
          </p:txBody>
        </p:sp>
        <p:sp>
          <p:nvSpPr>
            <p:cNvPr id="34826" name="Text Box 9"/>
            <p:cNvSpPr txBox="1">
              <a:spLocks noChangeArrowheads="1"/>
            </p:cNvSpPr>
            <p:nvPr/>
          </p:nvSpPr>
          <p:spPr bwMode="auto">
            <a:xfrm>
              <a:off x="3477" y="756"/>
              <a:ext cx="9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Compétition</a:t>
              </a:r>
            </a:p>
          </p:txBody>
        </p:sp>
        <p:sp>
          <p:nvSpPr>
            <p:cNvPr id="34827" name="Text Box 10"/>
            <p:cNvSpPr txBox="1">
              <a:spLocks noChangeArrowheads="1"/>
            </p:cNvSpPr>
            <p:nvPr/>
          </p:nvSpPr>
          <p:spPr bwMode="auto">
            <a:xfrm>
              <a:off x="762" y="1060"/>
              <a:ext cx="7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 u="sng">
                  <a:latin typeface="Arial" charset="0"/>
                </a:rPr>
                <a:t>NomStat</a:t>
              </a:r>
            </a:p>
          </p:txBody>
        </p:sp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3490" y="1044"/>
              <a:ext cx="9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 u="sng">
                  <a:latin typeface="Arial" charset="0"/>
                </a:rPr>
                <a:t>RefCompet</a:t>
              </a:r>
            </a:p>
          </p:txBody>
        </p:sp>
        <p:sp>
          <p:nvSpPr>
            <p:cNvPr id="34829" name="Oval 12"/>
            <p:cNvSpPr>
              <a:spLocks noChangeArrowheads="1"/>
            </p:cNvSpPr>
            <p:nvPr/>
          </p:nvSpPr>
          <p:spPr bwMode="auto">
            <a:xfrm>
              <a:off x="2218" y="679"/>
              <a:ext cx="801" cy="55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BE"/>
            </a:p>
          </p:txBody>
        </p:sp>
        <p:sp>
          <p:nvSpPr>
            <p:cNvPr id="34830" name="Line 13"/>
            <p:cNvSpPr>
              <a:spLocks noChangeShapeType="1"/>
            </p:cNvSpPr>
            <p:nvPr/>
          </p:nvSpPr>
          <p:spPr bwMode="auto">
            <a:xfrm>
              <a:off x="1755" y="1005"/>
              <a:ext cx="17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/>
            </a:p>
          </p:txBody>
        </p:sp>
        <p:sp>
          <p:nvSpPr>
            <p:cNvPr id="34831" name="Text Box 14"/>
            <p:cNvSpPr txBox="1">
              <a:spLocks noChangeArrowheads="1"/>
            </p:cNvSpPr>
            <p:nvPr/>
          </p:nvSpPr>
          <p:spPr bwMode="auto">
            <a:xfrm>
              <a:off x="2311" y="743"/>
              <a:ext cx="62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 dirty="0">
                  <a:latin typeface="Arial" charset="0"/>
                </a:rPr>
                <a:t>e</a:t>
              </a:r>
              <a:r>
                <a:rPr lang="fr-FR" sz="2000" dirty="0" smtClean="0">
                  <a:latin typeface="Arial" charset="0"/>
                </a:rPr>
                <a:t>st lieu</a:t>
              </a:r>
              <a:endParaRPr lang="fr-FR" sz="2000" dirty="0">
                <a:latin typeface="Arial" charset="0"/>
              </a:endParaRPr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1797" y="694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0,n</a:t>
              </a:r>
            </a:p>
          </p:txBody>
        </p:sp>
        <p:sp>
          <p:nvSpPr>
            <p:cNvPr id="34833" name="Text Box 17"/>
            <p:cNvSpPr txBox="1">
              <a:spLocks noChangeArrowheads="1"/>
            </p:cNvSpPr>
            <p:nvPr/>
          </p:nvSpPr>
          <p:spPr bwMode="auto">
            <a:xfrm>
              <a:off x="3111" y="694"/>
              <a:ext cx="3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2000">
                  <a:latin typeface="Arial" charset="0"/>
                </a:rPr>
                <a:t>1,1</a:t>
              </a:r>
            </a:p>
          </p:txBody>
        </p:sp>
      </p:grpSp>
      <p:sp>
        <p:nvSpPr>
          <p:cNvPr id="34820" name="Oval 23"/>
          <p:cNvSpPr>
            <a:spLocks noChangeArrowheads="1"/>
          </p:cNvSpPr>
          <p:nvPr/>
        </p:nvSpPr>
        <p:spPr bwMode="auto">
          <a:xfrm>
            <a:off x="5365750" y="1130300"/>
            <a:ext cx="336550" cy="36195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BE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0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11150"/>
            <a:ext cx="7772400" cy="578485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Contraintes extensions du modèle E/A</a:t>
            </a: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marL="533400" indent="-533400" algn="just">
              <a:lnSpc>
                <a:spcPct val="90000"/>
              </a:lnSpc>
              <a:buNone/>
            </a:pPr>
            <a:endParaRPr lang="fr-FR" sz="2800" b="1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marL="533400" indent="-533400" algn="just">
              <a:lnSpc>
                <a:spcPct val="90000"/>
              </a:lnSpc>
              <a:buNone/>
            </a:pPr>
            <a:r>
              <a:rPr lang="fr-FR" sz="28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</a:t>
            </a: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1) Exclusivité 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 participation d’une entité à plusieurs </a:t>
            </a: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associations</a:t>
            </a:r>
          </a:p>
          <a:p>
            <a:pPr marL="533400" indent="-533400" algn="just">
              <a:lnSpc>
                <a:spcPct val="90000"/>
              </a:lnSpc>
              <a:buNone/>
            </a:pPr>
            <a:endParaRPr lang="fr-FR" sz="20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4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 </a:t>
            </a: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Si l’entité E participe à l’association A1, elle ne peut participer à l’association A2.</a:t>
            </a:r>
          </a:p>
          <a:p>
            <a:pPr eaLnBrk="1" hangingPunct="1">
              <a:buFontTx/>
              <a:buNone/>
            </a:pPr>
            <a:endParaRPr lang="fr-FR" sz="2400" dirty="0" smtClean="0">
              <a:latin typeface="Arial" charset="0"/>
            </a:endParaRPr>
          </a:p>
        </p:txBody>
      </p:sp>
      <p:sp>
        <p:nvSpPr>
          <p:cNvPr id="35843" name="Text Box 17"/>
          <p:cNvSpPr txBox="1">
            <a:spLocks noChangeArrowheads="1"/>
          </p:cNvSpPr>
          <p:nvPr/>
        </p:nvSpPr>
        <p:spPr bwMode="auto">
          <a:xfrm>
            <a:off x="4986338" y="3593419"/>
            <a:ext cx="6905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fr-FR" sz="1600" dirty="0">
                <a:latin typeface="Arial" charset="0"/>
              </a:rPr>
              <a:t>1,n</a:t>
            </a:r>
          </a:p>
        </p:txBody>
      </p:sp>
      <p:grpSp>
        <p:nvGrpSpPr>
          <p:cNvPr id="35844" name="Group 32"/>
          <p:cNvGrpSpPr>
            <a:grpSpLocks/>
          </p:cNvGrpSpPr>
          <p:nvPr/>
        </p:nvGrpSpPr>
        <p:grpSpPr bwMode="auto">
          <a:xfrm>
            <a:off x="2014413" y="3193553"/>
            <a:ext cx="5211762" cy="2209801"/>
            <a:chOff x="1042" y="2316"/>
            <a:chExt cx="3629" cy="1392"/>
          </a:xfrm>
        </p:grpSpPr>
        <p:sp>
          <p:nvSpPr>
            <p:cNvPr id="35846" name="Rectangle 4"/>
            <p:cNvSpPr>
              <a:spLocks noChangeArrowheads="1"/>
            </p:cNvSpPr>
            <p:nvPr/>
          </p:nvSpPr>
          <p:spPr bwMode="auto">
            <a:xfrm>
              <a:off x="1060" y="2801"/>
              <a:ext cx="673" cy="4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3467" y="3201"/>
              <a:ext cx="1019" cy="5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3471" y="2424"/>
              <a:ext cx="1185" cy="4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fr-FR" sz="1600" dirty="0" smtClean="0">
                  <a:latin typeface="Arial" charset="0"/>
                </a:rPr>
                <a:t>   Fournisseur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>
              <a:off x="1072" y="3064"/>
              <a:ext cx="637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3474" y="2672"/>
              <a:ext cx="119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1" name="Line 9"/>
            <p:cNvSpPr>
              <a:spLocks noChangeShapeType="1"/>
            </p:cNvSpPr>
            <p:nvPr/>
          </p:nvSpPr>
          <p:spPr bwMode="auto">
            <a:xfrm>
              <a:off x="3474" y="3471"/>
              <a:ext cx="102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2" name="Oval 10"/>
            <p:cNvSpPr>
              <a:spLocks noChangeArrowheads="1"/>
            </p:cNvSpPr>
            <p:nvPr/>
          </p:nvSpPr>
          <p:spPr bwMode="auto">
            <a:xfrm>
              <a:off x="2157" y="2316"/>
              <a:ext cx="1027" cy="4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r>
                <a:rPr lang="fr-FR" sz="1600" dirty="0">
                  <a:latin typeface="Arial" charset="0"/>
                </a:rPr>
                <a:t>e</a:t>
              </a:r>
              <a:r>
                <a:rPr lang="fr-FR" sz="1600" dirty="0" smtClean="0">
                  <a:latin typeface="Arial" charset="0"/>
                </a:rPr>
                <a:t>st  acheté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35853" name="Oval 11"/>
            <p:cNvSpPr>
              <a:spLocks noChangeArrowheads="1"/>
            </p:cNvSpPr>
            <p:nvPr/>
          </p:nvSpPr>
          <p:spPr bwMode="auto">
            <a:xfrm>
              <a:off x="2194" y="3305"/>
              <a:ext cx="802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4" name="Line 12"/>
            <p:cNvSpPr>
              <a:spLocks noChangeShapeType="1"/>
            </p:cNvSpPr>
            <p:nvPr/>
          </p:nvSpPr>
          <p:spPr bwMode="auto">
            <a:xfrm flipV="1">
              <a:off x="1733" y="2653"/>
              <a:ext cx="506" cy="39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5" name="Line 13"/>
            <p:cNvSpPr>
              <a:spLocks noChangeShapeType="1"/>
            </p:cNvSpPr>
            <p:nvPr/>
          </p:nvSpPr>
          <p:spPr bwMode="auto">
            <a:xfrm>
              <a:off x="1733" y="3163"/>
              <a:ext cx="493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6" name="Line 14"/>
            <p:cNvSpPr>
              <a:spLocks noChangeShapeType="1"/>
            </p:cNvSpPr>
            <p:nvPr/>
          </p:nvSpPr>
          <p:spPr bwMode="auto">
            <a:xfrm>
              <a:off x="3184" y="2530"/>
              <a:ext cx="2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7" name="Line 15"/>
            <p:cNvSpPr>
              <a:spLocks noChangeShapeType="1"/>
            </p:cNvSpPr>
            <p:nvPr/>
          </p:nvSpPr>
          <p:spPr bwMode="auto">
            <a:xfrm flipV="1">
              <a:off x="2994" y="3478"/>
              <a:ext cx="467" cy="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58" name="Text Box 16"/>
            <p:cNvSpPr txBox="1">
              <a:spLocks noChangeArrowheads="1"/>
            </p:cNvSpPr>
            <p:nvPr/>
          </p:nvSpPr>
          <p:spPr bwMode="auto">
            <a:xfrm>
              <a:off x="1676" y="2614"/>
              <a:ext cx="55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5859" name="Text Box 18"/>
            <p:cNvSpPr txBox="1">
              <a:spLocks noChangeArrowheads="1"/>
            </p:cNvSpPr>
            <p:nvPr/>
          </p:nvSpPr>
          <p:spPr bwMode="auto">
            <a:xfrm>
              <a:off x="1733" y="3363"/>
              <a:ext cx="445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0,1</a:t>
              </a:r>
            </a:p>
          </p:txBody>
        </p:sp>
        <p:sp>
          <p:nvSpPr>
            <p:cNvPr id="35860" name="Oval 19"/>
            <p:cNvSpPr>
              <a:spLocks noChangeArrowheads="1"/>
            </p:cNvSpPr>
            <p:nvPr/>
          </p:nvSpPr>
          <p:spPr bwMode="auto">
            <a:xfrm>
              <a:off x="2597" y="2896"/>
              <a:ext cx="173" cy="23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61" name="Line 20"/>
            <p:cNvSpPr>
              <a:spLocks noChangeShapeType="1"/>
            </p:cNvSpPr>
            <p:nvPr/>
          </p:nvSpPr>
          <p:spPr bwMode="auto">
            <a:xfrm>
              <a:off x="2691" y="2747"/>
              <a:ext cx="0" cy="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62" name="Line 21"/>
            <p:cNvSpPr>
              <a:spLocks noChangeShapeType="1"/>
            </p:cNvSpPr>
            <p:nvPr/>
          </p:nvSpPr>
          <p:spPr bwMode="auto">
            <a:xfrm flipH="1">
              <a:off x="2597" y="3126"/>
              <a:ext cx="58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63" name="Line 22"/>
            <p:cNvSpPr>
              <a:spLocks noChangeShapeType="1"/>
            </p:cNvSpPr>
            <p:nvPr/>
          </p:nvSpPr>
          <p:spPr bwMode="auto">
            <a:xfrm flipV="1">
              <a:off x="1733" y="3011"/>
              <a:ext cx="864" cy="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1800"/>
            </a:p>
          </p:txBody>
        </p:sp>
        <p:sp>
          <p:nvSpPr>
            <p:cNvPr id="35864" name="Text Box 23"/>
            <p:cNvSpPr txBox="1">
              <a:spLocks noChangeArrowheads="1"/>
            </p:cNvSpPr>
            <p:nvPr/>
          </p:nvSpPr>
          <p:spPr bwMode="auto">
            <a:xfrm>
              <a:off x="1042" y="2814"/>
              <a:ext cx="47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Article</a:t>
              </a:r>
            </a:p>
          </p:txBody>
        </p:sp>
        <p:sp>
          <p:nvSpPr>
            <p:cNvPr id="35865" name="Text Box 25"/>
            <p:cNvSpPr txBox="1">
              <a:spLocks noChangeArrowheads="1"/>
            </p:cNvSpPr>
            <p:nvPr/>
          </p:nvSpPr>
          <p:spPr bwMode="auto">
            <a:xfrm>
              <a:off x="3772" y="3236"/>
              <a:ext cx="4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Stock</a:t>
              </a:r>
            </a:p>
          </p:txBody>
        </p:sp>
        <p:sp>
          <p:nvSpPr>
            <p:cNvPr id="35866" name="Text Box 26"/>
            <p:cNvSpPr txBox="1">
              <a:spLocks noChangeArrowheads="1"/>
            </p:cNvSpPr>
            <p:nvPr/>
          </p:nvSpPr>
          <p:spPr bwMode="auto">
            <a:xfrm>
              <a:off x="2256" y="3350"/>
              <a:ext cx="71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s</a:t>
              </a:r>
              <a:r>
                <a:rPr lang="fr-FR" sz="1600" dirty="0" smtClean="0">
                  <a:latin typeface="Arial" charset="0"/>
                </a:rPr>
                <a:t>e trouve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35867" name="Text Box 28"/>
            <p:cNvSpPr txBox="1">
              <a:spLocks noChangeArrowheads="1"/>
            </p:cNvSpPr>
            <p:nvPr/>
          </p:nvSpPr>
          <p:spPr bwMode="auto">
            <a:xfrm>
              <a:off x="2583" y="2905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b="1" dirty="0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  <p:sp>
          <p:nvSpPr>
            <p:cNvPr id="35868" name="Text Box 29"/>
            <p:cNvSpPr txBox="1">
              <a:spLocks noChangeArrowheads="1"/>
            </p:cNvSpPr>
            <p:nvPr/>
          </p:nvSpPr>
          <p:spPr bwMode="auto">
            <a:xfrm>
              <a:off x="3124" y="3176"/>
              <a:ext cx="45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 dirty="0">
                  <a:latin typeface="Arial" charset="0"/>
                </a:rPr>
                <a:t>1,n</a:t>
              </a:r>
            </a:p>
          </p:txBody>
        </p:sp>
      </p:grpSp>
      <p:sp>
        <p:nvSpPr>
          <p:cNvPr id="35845" name="Rectangle 30"/>
          <p:cNvSpPr>
            <a:spLocks noChangeArrowheads="1"/>
          </p:cNvSpPr>
          <p:nvPr/>
        </p:nvSpPr>
        <p:spPr bwMode="auto">
          <a:xfrm>
            <a:off x="3530112" y="5829300"/>
            <a:ext cx="54397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Un Article </a:t>
            </a: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concret est </a:t>
            </a: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soit acheté </a:t>
            </a: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auprès </a:t>
            </a:r>
            <a:r>
              <a:rPr lang="fr-FR" sz="2000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d’un fournisseur, soit figure dans le Stock</a:t>
            </a:r>
            <a:endParaRPr lang="fr-FR" sz="20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32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90513"/>
            <a:ext cx="7772400" cy="5805487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2) Inclusion 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 participation d’une entité à plusieurs associations </a:t>
            </a:r>
            <a:endParaRPr lang="fr-FR" sz="2000" b="1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0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000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    La participation d'une entité E à une association A1 implique sa participation à l'association A2.</a:t>
            </a:r>
            <a:r>
              <a:rPr lang="fr-FR" sz="2000" i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 </a:t>
            </a: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4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8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8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8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8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800" dirty="0" smtClean="0"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400" dirty="0" smtClean="0">
                <a:latin typeface="Arial" charset="0"/>
                <a:cs typeface="Times New Roman" pitchFamily="18" charset="0"/>
              </a:rPr>
              <a:t>    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La participation de </a:t>
            </a:r>
            <a:r>
              <a:rPr lang="fr-FR" sz="2000" i="1" dirty="0" smtClean="0">
                <a:latin typeface="Arial" charset="0"/>
                <a:cs typeface="Times New Roman" pitchFamily="18" charset="0"/>
              </a:rPr>
              <a:t>client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 dans l’association </a:t>
            </a:r>
            <a:r>
              <a:rPr lang="fr-FR" sz="2000" i="1" dirty="0" smtClean="0">
                <a:latin typeface="Arial" charset="0"/>
                <a:cs typeface="Times New Roman" pitchFamily="18" charset="0"/>
              </a:rPr>
              <a:t>emprunte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 implique sa participation à l'association </a:t>
            </a:r>
            <a:r>
              <a:rPr lang="fr-FR" sz="2000" i="1" dirty="0" smtClean="0">
                <a:latin typeface="Arial" charset="0"/>
                <a:cs typeface="Times New Roman" pitchFamily="18" charset="0"/>
              </a:rPr>
              <a:t>souscrit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.</a:t>
            </a:r>
          </a:p>
        </p:txBody>
      </p:sp>
      <p:grpSp>
        <p:nvGrpSpPr>
          <p:cNvPr id="36867" name="Group 36"/>
          <p:cNvGrpSpPr>
            <a:grpSpLocks/>
          </p:cNvGrpSpPr>
          <p:nvPr/>
        </p:nvGrpSpPr>
        <p:grpSpPr bwMode="auto">
          <a:xfrm>
            <a:off x="1389063" y="2422525"/>
            <a:ext cx="5881687" cy="2070100"/>
            <a:chOff x="875" y="1526"/>
            <a:chExt cx="3705" cy="1304"/>
          </a:xfrm>
        </p:grpSpPr>
        <p:sp>
          <p:nvSpPr>
            <p:cNvPr id="36868" name="Rectangle 4"/>
            <p:cNvSpPr>
              <a:spLocks noChangeArrowheads="1"/>
            </p:cNvSpPr>
            <p:nvPr/>
          </p:nvSpPr>
          <p:spPr bwMode="auto">
            <a:xfrm>
              <a:off x="875" y="1796"/>
              <a:ext cx="1124" cy="5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3439" y="2246"/>
              <a:ext cx="932" cy="5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3439" y="1670"/>
              <a:ext cx="1141" cy="4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1" name="Line 7"/>
            <p:cNvSpPr>
              <a:spLocks noChangeShapeType="1"/>
            </p:cNvSpPr>
            <p:nvPr/>
          </p:nvSpPr>
          <p:spPr bwMode="auto">
            <a:xfrm>
              <a:off x="888" y="2073"/>
              <a:ext cx="11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>
              <a:off x="3439" y="1910"/>
              <a:ext cx="11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3452" y="2474"/>
              <a:ext cx="9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4" name="Oval 10"/>
            <p:cNvSpPr>
              <a:spLocks noChangeArrowheads="1"/>
            </p:cNvSpPr>
            <p:nvPr/>
          </p:nvSpPr>
          <p:spPr bwMode="auto">
            <a:xfrm>
              <a:off x="2146" y="2188"/>
              <a:ext cx="800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>
              <a:off x="2172" y="1612"/>
              <a:ext cx="691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V="1">
              <a:off x="1999" y="1881"/>
              <a:ext cx="288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1999" y="2246"/>
              <a:ext cx="168" cy="1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2863" y="1785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2936" y="2361"/>
              <a:ext cx="50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80" name="Oval 16"/>
            <p:cNvSpPr>
              <a:spLocks noChangeArrowheads="1"/>
            </p:cNvSpPr>
            <p:nvPr/>
          </p:nvSpPr>
          <p:spPr bwMode="auto">
            <a:xfrm>
              <a:off x="2863" y="1913"/>
              <a:ext cx="165" cy="2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81" name="Line 17"/>
            <p:cNvSpPr>
              <a:spLocks noChangeShapeType="1"/>
            </p:cNvSpPr>
            <p:nvPr/>
          </p:nvSpPr>
          <p:spPr bwMode="auto">
            <a:xfrm flipV="1">
              <a:off x="2893" y="2166"/>
              <a:ext cx="58" cy="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82" name="Line 18"/>
            <p:cNvSpPr>
              <a:spLocks noChangeShapeType="1"/>
            </p:cNvSpPr>
            <p:nvPr/>
          </p:nvSpPr>
          <p:spPr bwMode="auto">
            <a:xfrm flipH="1" flipV="1">
              <a:off x="2806" y="1820"/>
              <a:ext cx="101" cy="1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V="1">
              <a:off x="1999" y="2028"/>
              <a:ext cx="864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6884" name="Text Box 20"/>
            <p:cNvSpPr txBox="1">
              <a:spLocks noChangeArrowheads="1"/>
            </p:cNvSpPr>
            <p:nvPr/>
          </p:nvSpPr>
          <p:spPr bwMode="auto">
            <a:xfrm>
              <a:off x="1953" y="1772"/>
              <a:ext cx="48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1,1</a:t>
              </a:r>
            </a:p>
          </p:txBody>
        </p:sp>
        <p:sp>
          <p:nvSpPr>
            <p:cNvPr id="36885" name="Text Box 21"/>
            <p:cNvSpPr txBox="1">
              <a:spLocks noChangeArrowheads="1"/>
            </p:cNvSpPr>
            <p:nvPr/>
          </p:nvSpPr>
          <p:spPr bwMode="auto">
            <a:xfrm>
              <a:off x="1884" y="2374"/>
              <a:ext cx="60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6886" name="Text Box 22"/>
            <p:cNvSpPr txBox="1">
              <a:spLocks noChangeArrowheads="1"/>
            </p:cNvSpPr>
            <p:nvPr/>
          </p:nvSpPr>
          <p:spPr bwMode="auto">
            <a:xfrm>
              <a:off x="2902" y="2351"/>
              <a:ext cx="50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0,1</a:t>
              </a:r>
            </a:p>
          </p:txBody>
        </p:sp>
        <p:sp>
          <p:nvSpPr>
            <p:cNvPr id="36887" name="Text Box 23"/>
            <p:cNvSpPr txBox="1">
              <a:spLocks noChangeArrowheads="1"/>
            </p:cNvSpPr>
            <p:nvPr/>
          </p:nvSpPr>
          <p:spPr bwMode="auto">
            <a:xfrm>
              <a:off x="2889" y="1526"/>
              <a:ext cx="49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6888" name="Text Box 24"/>
            <p:cNvSpPr txBox="1">
              <a:spLocks noChangeArrowheads="1"/>
            </p:cNvSpPr>
            <p:nvPr/>
          </p:nvSpPr>
          <p:spPr bwMode="auto">
            <a:xfrm>
              <a:off x="912" y="1844"/>
              <a:ext cx="4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Client</a:t>
              </a:r>
            </a:p>
          </p:txBody>
        </p:sp>
        <p:sp>
          <p:nvSpPr>
            <p:cNvPr id="36889" name="Text Box 26"/>
            <p:cNvSpPr txBox="1">
              <a:spLocks noChangeArrowheads="1"/>
            </p:cNvSpPr>
            <p:nvPr/>
          </p:nvSpPr>
          <p:spPr bwMode="auto">
            <a:xfrm>
              <a:off x="3516" y="1693"/>
              <a:ext cx="11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sz="1800">
                <a:latin typeface="Arial" charset="0"/>
              </a:endParaRPr>
            </a:p>
          </p:txBody>
        </p:sp>
        <p:sp>
          <p:nvSpPr>
            <p:cNvPr id="36890" name="Text Box 27"/>
            <p:cNvSpPr txBox="1">
              <a:spLocks noChangeArrowheads="1"/>
            </p:cNvSpPr>
            <p:nvPr/>
          </p:nvSpPr>
          <p:spPr bwMode="auto">
            <a:xfrm>
              <a:off x="3539" y="1680"/>
              <a:ext cx="9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>
                  <a:latin typeface="Arial" charset="0"/>
                </a:rPr>
                <a:t>Abonnement</a:t>
              </a:r>
            </a:p>
          </p:txBody>
        </p:sp>
        <p:sp>
          <p:nvSpPr>
            <p:cNvPr id="36891" name="Text Box 28"/>
            <p:cNvSpPr txBox="1">
              <a:spLocks noChangeArrowheads="1"/>
            </p:cNvSpPr>
            <p:nvPr/>
          </p:nvSpPr>
          <p:spPr bwMode="auto">
            <a:xfrm>
              <a:off x="3516" y="2259"/>
              <a:ext cx="6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>
                  <a:latin typeface="Arial" charset="0"/>
                </a:rPr>
                <a:t>Ouvrage</a:t>
              </a:r>
            </a:p>
          </p:txBody>
        </p:sp>
        <p:sp>
          <p:nvSpPr>
            <p:cNvPr id="36892" name="Text Box 29"/>
            <p:cNvSpPr txBox="1">
              <a:spLocks noChangeArrowheads="1"/>
            </p:cNvSpPr>
            <p:nvPr/>
          </p:nvSpPr>
          <p:spPr bwMode="auto">
            <a:xfrm>
              <a:off x="2232" y="1656"/>
              <a:ext cx="7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souscrit</a:t>
              </a:r>
            </a:p>
          </p:txBody>
        </p:sp>
        <p:sp>
          <p:nvSpPr>
            <p:cNvPr id="36893" name="Text Box 31"/>
            <p:cNvSpPr txBox="1">
              <a:spLocks noChangeArrowheads="1"/>
            </p:cNvSpPr>
            <p:nvPr/>
          </p:nvSpPr>
          <p:spPr bwMode="auto">
            <a:xfrm>
              <a:off x="2218" y="2229"/>
              <a:ext cx="6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emprunte</a:t>
              </a:r>
            </a:p>
          </p:txBody>
        </p:sp>
        <p:sp>
          <p:nvSpPr>
            <p:cNvPr id="36894" name="Text Box 32"/>
            <p:cNvSpPr txBox="1">
              <a:spLocks noChangeArrowheads="1"/>
            </p:cNvSpPr>
            <p:nvPr/>
          </p:nvSpPr>
          <p:spPr bwMode="auto">
            <a:xfrm>
              <a:off x="2862" y="1919"/>
              <a:ext cx="1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>
                  <a:solidFill>
                    <a:srgbClr val="FF0000"/>
                  </a:solidFill>
                  <a:latin typeface="Arial" charset="0"/>
                </a:rPr>
                <a:t>I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00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82137" y="1541779"/>
            <a:ext cx="8332556" cy="4981851"/>
          </a:xfrm>
        </p:spPr>
        <p:txBody>
          <a:bodyPr>
            <a:normAutofit/>
          </a:bodyPr>
          <a:lstStyle/>
          <a:p>
            <a:pPr marL="256032" lvl="1" indent="0">
              <a:lnSpc>
                <a:spcPct val="90000"/>
              </a:lnSpc>
              <a:buNone/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2.1. Définir les Clases d’Entités</a:t>
            </a:r>
            <a:endParaRPr lang="fr-FR" sz="2000" dirty="0">
              <a:latin typeface="Arial" charset="0"/>
              <a:cs typeface="Times New Roman" pitchFamily="18" charset="0"/>
            </a:endParaRPr>
          </a:p>
          <a:p>
            <a:pPr marL="256032" lvl="1" indent="0">
              <a:lnSpc>
                <a:spcPct val="90000"/>
              </a:lnSpc>
              <a:buNone/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2.2. Définir les Classe d’Association</a:t>
            </a:r>
          </a:p>
          <a:p>
            <a:pPr marL="256032" lvl="1" indent="0">
              <a:lnSpc>
                <a:spcPct val="90000"/>
              </a:lnSpc>
              <a:buNone/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2.3. Définir les Cardinalités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fr-FR" sz="2800" dirty="0" smtClean="0">
                <a:latin typeface="Arial" charset="0"/>
                <a:cs typeface="Times New Roman" pitchFamily="18" charset="0"/>
              </a:rPr>
              <a:t>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 smtClean="0">
                <a:solidFill>
                  <a:schemeClr val="accent2"/>
                </a:solidFill>
                <a:latin typeface="Arial" charset="0"/>
                <a:cs typeface="Times New Roman" pitchFamily="18" charset="0"/>
              </a:rPr>
              <a:t>2. MCD : Implémentation</a:t>
            </a:r>
            <a:endParaRPr lang="fr-BE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391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469900"/>
            <a:ext cx="8482012" cy="5875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3) Exclusion 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 participation entre </a:t>
            </a: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associations</a:t>
            </a:r>
          </a:p>
          <a:p>
            <a:pPr eaLnBrk="1" hangingPunct="1">
              <a:buFontTx/>
              <a:buNone/>
            </a:pPr>
            <a:endParaRPr lang="fr-FR" sz="20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dirty="0" smtClean="0">
                <a:latin typeface="Arial" charset="0"/>
                <a:cs typeface="Times New Roman" pitchFamily="18" charset="0"/>
              </a:rPr>
              <a:t>  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Il y a exclusion de participation entre associations si la participation des entités à l'association A1 exclut leur participation à l'association A2.</a:t>
            </a:r>
          </a:p>
          <a:p>
            <a:pPr algn="just" eaLnBrk="1" hangingPunct="1">
              <a:buFontTx/>
              <a:buNone/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endParaRPr lang="fr-FR" sz="20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    </a:t>
            </a:r>
          </a:p>
          <a:p>
            <a:pPr algn="just" eaLnBrk="1" hangingPunct="1">
              <a:buFontTx/>
              <a:buNone/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    </a:t>
            </a:r>
          </a:p>
          <a:p>
            <a:pPr algn="just" eaLnBrk="1" hangingPunct="1">
              <a:buFontTx/>
              <a:buNone/>
            </a:pPr>
            <a:endParaRPr lang="fr-FR" sz="20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buFontTx/>
              <a:buNone/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	Une personne à une même date ne peut pas figurer simultanément dans les deux associations:</a:t>
            </a:r>
            <a:r>
              <a:rPr lang="fr-FR" sz="2000" i="1" dirty="0" smtClean="0">
                <a:latin typeface="Arial" charset="0"/>
                <a:cs typeface="Times New Roman" pitchFamily="18" charset="0"/>
              </a:rPr>
              <a:t> disponible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 et </a:t>
            </a:r>
            <a:r>
              <a:rPr lang="fr-FR" sz="2000" i="1" dirty="0" smtClean="0">
                <a:latin typeface="Arial" charset="0"/>
                <a:cs typeface="Times New Roman" pitchFamily="18" charset="0"/>
              </a:rPr>
              <a:t>en formation</a:t>
            </a:r>
            <a:r>
              <a:rPr lang="fr-FR" sz="2000" dirty="0" smtClean="0">
                <a:latin typeface="Arial" charset="0"/>
                <a:cs typeface="Times New Roman" pitchFamily="18" charset="0"/>
              </a:rPr>
              <a:t>.</a:t>
            </a:r>
            <a:endParaRPr lang="fr-FR" sz="2000" dirty="0" smtClean="0">
              <a:latin typeface="Arial" charset="0"/>
            </a:endParaRPr>
          </a:p>
        </p:txBody>
      </p:sp>
      <p:grpSp>
        <p:nvGrpSpPr>
          <p:cNvPr id="37891" name="Group 29"/>
          <p:cNvGrpSpPr>
            <a:grpSpLocks/>
          </p:cNvGrpSpPr>
          <p:nvPr/>
        </p:nvGrpSpPr>
        <p:grpSpPr bwMode="auto">
          <a:xfrm>
            <a:off x="1263651" y="2673350"/>
            <a:ext cx="6242050" cy="1938338"/>
            <a:chOff x="688" y="1684"/>
            <a:chExt cx="3932" cy="1221"/>
          </a:xfrm>
        </p:grpSpPr>
        <p:sp>
          <p:nvSpPr>
            <p:cNvPr id="37892" name="Rectangle 4"/>
            <p:cNvSpPr>
              <a:spLocks noChangeArrowheads="1"/>
            </p:cNvSpPr>
            <p:nvPr/>
          </p:nvSpPr>
          <p:spPr bwMode="auto">
            <a:xfrm>
              <a:off x="688" y="1864"/>
              <a:ext cx="1075" cy="4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893" name="Rectangle 5"/>
            <p:cNvSpPr>
              <a:spLocks noChangeArrowheads="1"/>
            </p:cNvSpPr>
            <p:nvPr/>
          </p:nvSpPr>
          <p:spPr bwMode="auto">
            <a:xfrm>
              <a:off x="3433" y="1802"/>
              <a:ext cx="1183" cy="5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>
              <a:off x="688" y="2092"/>
              <a:ext cx="1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>
              <a:off x="3433" y="2092"/>
              <a:ext cx="11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896" name="Oval 8"/>
            <p:cNvSpPr>
              <a:spLocks noChangeArrowheads="1"/>
            </p:cNvSpPr>
            <p:nvPr/>
          </p:nvSpPr>
          <p:spPr bwMode="auto">
            <a:xfrm>
              <a:off x="2224" y="1771"/>
              <a:ext cx="814" cy="26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7897" name="Oval 9"/>
            <p:cNvSpPr>
              <a:spLocks noChangeArrowheads="1"/>
            </p:cNvSpPr>
            <p:nvPr/>
          </p:nvSpPr>
          <p:spPr bwMode="auto">
            <a:xfrm>
              <a:off x="2105" y="2617"/>
              <a:ext cx="987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 flipV="1">
              <a:off x="1763" y="1919"/>
              <a:ext cx="46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>
              <a:off x="1763" y="2207"/>
              <a:ext cx="576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>
              <a:off x="2928" y="1988"/>
              <a:ext cx="505" cy="1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 flipV="1">
              <a:off x="2972" y="2207"/>
              <a:ext cx="461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902" name="Oval 14"/>
            <p:cNvSpPr>
              <a:spLocks noChangeArrowheads="1"/>
            </p:cNvSpPr>
            <p:nvPr/>
          </p:nvSpPr>
          <p:spPr bwMode="auto">
            <a:xfrm>
              <a:off x="2569" y="2207"/>
              <a:ext cx="173" cy="2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>
              <a:off x="2627" y="2035"/>
              <a:ext cx="0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>
              <a:off x="2627" y="2438"/>
              <a:ext cx="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7905" name="Text Box 17"/>
            <p:cNvSpPr txBox="1">
              <a:spLocks noChangeArrowheads="1"/>
            </p:cNvSpPr>
            <p:nvPr/>
          </p:nvSpPr>
          <p:spPr bwMode="auto">
            <a:xfrm>
              <a:off x="1810" y="1752"/>
              <a:ext cx="45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7906" name="Text Box 18"/>
            <p:cNvSpPr txBox="1">
              <a:spLocks noChangeArrowheads="1"/>
            </p:cNvSpPr>
            <p:nvPr/>
          </p:nvSpPr>
          <p:spPr bwMode="auto">
            <a:xfrm>
              <a:off x="1647" y="2438"/>
              <a:ext cx="404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7907" name="Text Box 19"/>
            <p:cNvSpPr txBox="1">
              <a:spLocks noChangeArrowheads="1"/>
            </p:cNvSpPr>
            <p:nvPr/>
          </p:nvSpPr>
          <p:spPr bwMode="auto">
            <a:xfrm>
              <a:off x="3145" y="2495"/>
              <a:ext cx="51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7908" name="Text Box 20"/>
            <p:cNvSpPr txBox="1">
              <a:spLocks noChangeArrowheads="1"/>
            </p:cNvSpPr>
            <p:nvPr/>
          </p:nvSpPr>
          <p:spPr bwMode="auto">
            <a:xfrm>
              <a:off x="3088" y="1684"/>
              <a:ext cx="487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7909" name="Text Box 21"/>
            <p:cNvSpPr txBox="1">
              <a:spLocks noChangeArrowheads="1"/>
            </p:cNvSpPr>
            <p:nvPr/>
          </p:nvSpPr>
          <p:spPr bwMode="auto">
            <a:xfrm>
              <a:off x="793" y="1869"/>
              <a:ext cx="42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dirty="0" smtClean="0">
                  <a:latin typeface="Arial" charset="0"/>
                </a:rPr>
                <a:t>Date</a:t>
              </a:r>
              <a:endParaRPr lang="fr-FR" sz="1800" dirty="0">
                <a:latin typeface="Arial" charset="0"/>
              </a:endParaRPr>
            </a:p>
          </p:txBody>
        </p:sp>
        <p:sp>
          <p:nvSpPr>
            <p:cNvPr id="37910" name="Text Box 22"/>
            <p:cNvSpPr txBox="1">
              <a:spLocks noChangeArrowheads="1"/>
            </p:cNvSpPr>
            <p:nvPr/>
          </p:nvSpPr>
          <p:spPr bwMode="auto">
            <a:xfrm>
              <a:off x="3498" y="1831"/>
              <a:ext cx="73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Personne</a:t>
              </a:r>
            </a:p>
          </p:txBody>
        </p:sp>
        <p:sp>
          <p:nvSpPr>
            <p:cNvPr id="37911" name="Text Box 24"/>
            <p:cNvSpPr txBox="1">
              <a:spLocks noChangeArrowheads="1"/>
            </p:cNvSpPr>
            <p:nvPr/>
          </p:nvSpPr>
          <p:spPr bwMode="auto">
            <a:xfrm>
              <a:off x="2282" y="1811"/>
              <a:ext cx="69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disponible</a:t>
              </a:r>
            </a:p>
          </p:txBody>
        </p:sp>
        <p:sp>
          <p:nvSpPr>
            <p:cNvPr id="37912" name="Text Box 26"/>
            <p:cNvSpPr txBox="1">
              <a:spLocks noChangeArrowheads="1"/>
            </p:cNvSpPr>
            <p:nvPr/>
          </p:nvSpPr>
          <p:spPr bwMode="auto">
            <a:xfrm>
              <a:off x="2191" y="2661"/>
              <a:ext cx="12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>
                  <a:latin typeface="Arial" charset="0"/>
                </a:rPr>
                <a:t>en formation</a:t>
              </a:r>
            </a:p>
          </p:txBody>
        </p:sp>
        <p:sp>
          <p:nvSpPr>
            <p:cNvPr id="37913" name="Text Box 27"/>
            <p:cNvSpPr txBox="1">
              <a:spLocks noChangeArrowheads="1"/>
            </p:cNvSpPr>
            <p:nvPr/>
          </p:nvSpPr>
          <p:spPr bwMode="auto">
            <a:xfrm>
              <a:off x="2549" y="2203"/>
              <a:ext cx="21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>
                  <a:solidFill>
                    <a:srgbClr val="FF0000"/>
                  </a:solidFill>
                  <a:latin typeface="Arial" charset="0"/>
                </a:rPr>
                <a:t>X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56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465138" y="369888"/>
            <a:ext cx="7993062" cy="5726112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000" b="1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4) </a:t>
            </a:r>
            <a:r>
              <a:rPr lang="fr-FR" sz="2000" b="1" dirty="0" smtClean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Inclusion </a:t>
            </a:r>
            <a:r>
              <a:rPr lang="fr-FR" sz="2000" b="1" dirty="0">
                <a:solidFill>
                  <a:srgbClr val="000000"/>
                </a:solidFill>
                <a:latin typeface="Arial" charset="0"/>
                <a:cs typeface="Times New Roman" pitchFamily="18" charset="0"/>
              </a:rPr>
              <a:t>de participation entre associations </a:t>
            </a:r>
            <a:endParaRPr lang="fr-FR" sz="2000" b="1" dirty="0" smtClean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2000" b="1" dirty="0">
              <a:solidFill>
                <a:srgbClr val="000000"/>
              </a:solidFill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fr-FR" sz="2000" dirty="0" smtClean="0">
                <a:latin typeface="Arial" charset="0"/>
                <a:cs typeface="Times New Roman" pitchFamily="18" charset="0"/>
              </a:rPr>
              <a:t>    </a:t>
            </a:r>
            <a:r>
              <a:rPr lang="fr-FR" sz="1900" dirty="0" smtClean="0">
                <a:latin typeface="Arial" charset="0"/>
                <a:cs typeface="Times New Roman" pitchFamily="18" charset="0"/>
              </a:rPr>
              <a:t> Il y a inclusion de participation entre associations </a:t>
            </a:r>
            <a:r>
              <a:rPr lang="fr-FR" sz="1900" b="1" dirty="0" smtClean="0">
                <a:latin typeface="Arial" charset="0"/>
                <a:cs typeface="Times New Roman" pitchFamily="18" charset="0"/>
              </a:rPr>
              <a:t>si la participation des entités à l'association A1 implique leur participation à l'association A2</a:t>
            </a:r>
            <a:r>
              <a:rPr lang="fr-FR" sz="1900" dirty="0" smtClean="0">
                <a:latin typeface="Arial" charset="0"/>
                <a:cs typeface="Times New Roman" pitchFamily="18" charset="0"/>
              </a:rPr>
              <a:t>.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19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22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22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22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22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2200" dirty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endParaRPr lang="fr-FR" sz="2200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fr-FR" sz="2200" dirty="0" smtClean="0">
                <a:latin typeface="Arial" charset="0"/>
                <a:cs typeface="Times New Roman" pitchFamily="18" charset="0"/>
              </a:rPr>
              <a:t>   </a:t>
            </a:r>
            <a:r>
              <a:rPr lang="fr-FR" sz="1900" dirty="0" smtClean="0">
                <a:latin typeface="Arial" charset="0"/>
                <a:cs typeface="Times New Roman" pitchFamily="18" charset="0"/>
              </a:rPr>
              <a:t>Tout couple Commande-Produits figurant dans l'association </a:t>
            </a:r>
            <a:r>
              <a:rPr lang="fr-FR" sz="1900" i="1" dirty="0" err="1" smtClean="0">
                <a:latin typeface="Arial" charset="0"/>
                <a:cs typeface="Times New Roman" pitchFamily="18" charset="0"/>
              </a:rPr>
              <a:t>ligneLiv</a:t>
            </a:r>
            <a:r>
              <a:rPr lang="fr-FR" sz="1900" dirty="0" smtClean="0">
                <a:latin typeface="Arial" charset="0"/>
                <a:cs typeface="Times New Roman" pitchFamily="18" charset="0"/>
              </a:rPr>
              <a:t> doit figurer dans l'association </a:t>
            </a:r>
            <a:r>
              <a:rPr lang="fr-FR" sz="1900" i="1" dirty="0" err="1" smtClean="0">
                <a:latin typeface="Arial" charset="0"/>
                <a:cs typeface="Times New Roman" pitchFamily="18" charset="0"/>
              </a:rPr>
              <a:t>ligneCde</a:t>
            </a:r>
            <a:endParaRPr lang="fr-FR" sz="1900" i="1" dirty="0" smtClean="0">
              <a:latin typeface="Arial" charset="0"/>
              <a:cs typeface="Times New Roman" pitchFamily="18" charset="0"/>
            </a:endParaRP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fr-FR" sz="1900" dirty="0" smtClean="0">
                <a:latin typeface="Arial" charset="0"/>
              </a:rPr>
              <a:t>    Le problème va être de vérifier toutes ces contraintes dans les programmes qui mettent à jour les données!</a:t>
            </a:r>
          </a:p>
        </p:txBody>
      </p:sp>
      <p:grpSp>
        <p:nvGrpSpPr>
          <p:cNvPr id="38915" name="Group 28"/>
          <p:cNvGrpSpPr>
            <a:grpSpLocks/>
          </p:cNvGrpSpPr>
          <p:nvPr/>
        </p:nvGrpSpPr>
        <p:grpSpPr bwMode="auto">
          <a:xfrm>
            <a:off x="1279029" y="2389754"/>
            <a:ext cx="5724751" cy="1871662"/>
            <a:chOff x="819" y="1365"/>
            <a:chExt cx="3928" cy="1179"/>
          </a:xfrm>
        </p:grpSpPr>
        <p:sp>
          <p:nvSpPr>
            <p:cNvPr id="38916" name="Rectangle 4"/>
            <p:cNvSpPr>
              <a:spLocks noChangeArrowheads="1"/>
            </p:cNvSpPr>
            <p:nvPr/>
          </p:nvSpPr>
          <p:spPr bwMode="auto">
            <a:xfrm>
              <a:off x="819" y="1503"/>
              <a:ext cx="1075" cy="4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3564" y="1441"/>
              <a:ext cx="1183" cy="52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819" y="1731"/>
              <a:ext cx="10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3564" y="1731"/>
              <a:ext cx="115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0" name="Oval 8"/>
            <p:cNvSpPr>
              <a:spLocks noChangeArrowheads="1"/>
            </p:cNvSpPr>
            <p:nvPr/>
          </p:nvSpPr>
          <p:spPr bwMode="auto">
            <a:xfrm>
              <a:off x="2313" y="1378"/>
              <a:ext cx="783" cy="2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8921" name="Oval 9"/>
            <p:cNvSpPr>
              <a:spLocks noChangeArrowheads="1"/>
            </p:cNvSpPr>
            <p:nvPr/>
          </p:nvSpPr>
          <p:spPr bwMode="auto">
            <a:xfrm>
              <a:off x="2236" y="2256"/>
              <a:ext cx="987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>
                <a:latin typeface="Arial" charset="0"/>
              </a:endParaRPr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 flipV="1">
              <a:off x="1894" y="1569"/>
              <a:ext cx="451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>
              <a:off x="1894" y="1846"/>
              <a:ext cx="576" cy="4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>
              <a:off x="3067" y="1589"/>
              <a:ext cx="497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5" name="Line 13"/>
            <p:cNvSpPr>
              <a:spLocks noChangeShapeType="1"/>
            </p:cNvSpPr>
            <p:nvPr/>
          </p:nvSpPr>
          <p:spPr bwMode="auto">
            <a:xfrm flipV="1">
              <a:off x="3103" y="1846"/>
              <a:ext cx="461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6" name="Oval 14"/>
            <p:cNvSpPr>
              <a:spLocks noChangeArrowheads="1"/>
            </p:cNvSpPr>
            <p:nvPr/>
          </p:nvSpPr>
          <p:spPr bwMode="auto">
            <a:xfrm>
              <a:off x="2700" y="1846"/>
              <a:ext cx="173" cy="2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7" name="Line 15"/>
            <p:cNvSpPr>
              <a:spLocks noChangeShapeType="1"/>
            </p:cNvSpPr>
            <p:nvPr/>
          </p:nvSpPr>
          <p:spPr bwMode="auto">
            <a:xfrm>
              <a:off x="2758" y="1674"/>
              <a:ext cx="0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8" name="Line 16"/>
            <p:cNvSpPr>
              <a:spLocks noChangeShapeType="1"/>
            </p:cNvSpPr>
            <p:nvPr/>
          </p:nvSpPr>
          <p:spPr bwMode="auto">
            <a:xfrm>
              <a:off x="2758" y="2077"/>
              <a:ext cx="0" cy="1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BE" sz="2000"/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1909" y="1391"/>
              <a:ext cx="361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1,n</a:t>
              </a:r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1894" y="2077"/>
              <a:ext cx="50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3276" y="2134"/>
              <a:ext cx="529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8932" name="Text Box 20"/>
            <p:cNvSpPr txBox="1">
              <a:spLocks noChangeArrowheads="1"/>
            </p:cNvSpPr>
            <p:nvPr/>
          </p:nvSpPr>
          <p:spPr bwMode="auto">
            <a:xfrm>
              <a:off x="3219" y="1365"/>
              <a:ext cx="414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fr-FR" sz="1600">
                  <a:latin typeface="Arial" charset="0"/>
                </a:rPr>
                <a:t>0,n</a:t>
              </a:r>
            </a:p>
          </p:txBody>
        </p:sp>
        <p:sp>
          <p:nvSpPr>
            <p:cNvPr id="38933" name="Text Box 21"/>
            <p:cNvSpPr txBox="1">
              <a:spLocks noChangeArrowheads="1"/>
            </p:cNvSpPr>
            <p:nvPr/>
          </p:nvSpPr>
          <p:spPr bwMode="auto">
            <a:xfrm>
              <a:off x="837" y="1495"/>
              <a:ext cx="9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Commandes</a:t>
              </a:r>
            </a:p>
          </p:txBody>
        </p:sp>
        <p:sp>
          <p:nvSpPr>
            <p:cNvPr id="38934" name="Text Box 22"/>
            <p:cNvSpPr txBox="1">
              <a:spLocks noChangeArrowheads="1"/>
            </p:cNvSpPr>
            <p:nvPr/>
          </p:nvSpPr>
          <p:spPr bwMode="auto">
            <a:xfrm>
              <a:off x="3629" y="1470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>
                  <a:latin typeface="Arial" charset="0"/>
                </a:rPr>
                <a:t>Produits</a:t>
              </a:r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2374" y="1434"/>
              <a:ext cx="79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 dirty="0" err="1">
                  <a:latin typeface="Arial" charset="0"/>
                </a:rPr>
                <a:t>ligneCde</a:t>
              </a:r>
              <a:endParaRPr lang="fr-FR" sz="1600" dirty="0">
                <a:latin typeface="Arial" charset="0"/>
              </a:endParaRPr>
            </a:p>
          </p:txBody>
        </p:sp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2438" y="2309"/>
              <a:ext cx="12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600">
                  <a:latin typeface="Arial" charset="0"/>
                </a:rPr>
                <a:t>ligneLiv</a:t>
              </a:r>
            </a:p>
          </p:txBody>
        </p: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2708" y="1848"/>
              <a:ext cx="1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fr-FR" sz="1800" b="1">
                  <a:solidFill>
                    <a:srgbClr val="FF0000"/>
                  </a:solidFill>
                  <a:latin typeface="Arial" charset="0"/>
                </a:rPr>
                <a:t>I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5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352926" y="1012086"/>
            <a:ext cx="8294346" cy="5395858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1800" b="1" dirty="0" smtClean="0">
                <a:latin typeface="Arial" charset="0"/>
              </a:rPr>
              <a:t>Entité</a:t>
            </a:r>
            <a:r>
              <a:rPr lang="fr-FR" sz="1800" dirty="0" smtClean="0">
                <a:latin typeface="Arial" charset="0"/>
              </a:rPr>
              <a:t>:  tout objet concret ou abstrait ayant une existence propre</a:t>
            </a:r>
          </a:p>
          <a:p>
            <a:pPr algn="just">
              <a:buNone/>
            </a:pPr>
            <a:endParaRPr lang="fr-FR" sz="1800" dirty="0" smtClean="0">
              <a:latin typeface="Arial" charset="0"/>
            </a:endParaRPr>
          </a:p>
          <a:p>
            <a:pPr algn="just">
              <a:buNone/>
            </a:pPr>
            <a:r>
              <a:rPr lang="fr-FR" sz="1800" dirty="0" smtClean="0">
                <a:latin typeface="Arial" charset="0"/>
              </a:rPr>
              <a:t>    </a:t>
            </a:r>
            <a:r>
              <a:rPr lang="fr-FR" sz="1600" dirty="0" smtClean="0">
                <a:latin typeface="Arial" charset="0"/>
              </a:rPr>
              <a:t>Ex </a:t>
            </a:r>
            <a:r>
              <a:rPr lang="fr-FR" sz="1600" dirty="0">
                <a:latin typeface="Arial" charset="0"/>
              </a:rPr>
              <a:t>: le client </a:t>
            </a:r>
            <a:r>
              <a:rPr lang="fr-FR" sz="1600" dirty="0" smtClean="0">
                <a:latin typeface="Arial" charset="0"/>
              </a:rPr>
              <a:t>«Jean Dupont »</a:t>
            </a:r>
          </a:p>
          <a:p>
            <a:pPr algn="just">
              <a:buNone/>
            </a:pPr>
            <a:endParaRPr lang="fr-FR" sz="16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fr-FR" sz="1800" b="1" dirty="0" smtClean="0">
                <a:latin typeface="Arial" charset="0"/>
              </a:rPr>
              <a:t>Classe d’entité (ou entité-type): </a:t>
            </a:r>
            <a:r>
              <a:rPr lang="fr-FR" sz="1800" dirty="0" smtClean="0">
                <a:latin typeface="Arial" charset="0"/>
              </a:rPr>
              <a:t>des catégories pour le entités décrites par les mêmes propriétés (=attributs)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None/>
            </a:pPr>
            <a:r>
              <a:rPr lang="fr-FR" sz="2400" dirty="0">
                <a:latin typeface="Arial" charset="0"/>
              </a:rPr>
              <a:t>	</a:t>
            </a:r>
            <a:r>
              <a:rPr lang="fr-FR" sz="1700" dirty="0">
                <a:latin typeface="Arial" charset="0"/>
              </a:rPr>
              <a:t>Ex : la classe </a:t>
            </a:r>
            <a:r>
              <a:rPr lang="fr-FR" sz="1700" dirty="0" smtClean="0">
                <a:latin typeface="Arial" charset="0"/>
              </a:rPr>
              <a:t>qui sert de modèle à tous les clients, dont </a:t>
            </a:r>
            <a:r>
              <a:rPr lang="fr-FR" sz="1700" dirty="0">
                <a:latin typeface="Arial" charset="0"/>
              </a:rPr>
              <a:t>«Dupont» est une occurrence (ou instance)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fr-FR" sz="1700" dirty="0" smtClean="0">
                <a:latin typeface="Arial" charset="0"/>
              </a:rPr>
              <a:t>En plus des propriétés de base, créez par système une propriété </a:t>
            </a:r>
            <a:r>
              <a:rPr lang="fr-FR" sz="1700" b="1" dirty="0" smtClean="0">
                <a:latin typeface="Arial" charset="0"/>
              </a:rPr>
              <a:t>identifiant. </a:t>
            </a:r>
            <a:r>
              <a:rPr lang="fr-FR" sz="1700" dirty="0" smtClean="0">
                <a:latin typeface="Arial" charset="0"/>
              </a:rPr>
              <a:t>Vous pouvez choisir une propriété dont la valeur ne se répète jamais (ex: numéro national) mais pour faciliter l’implémentation on rajoutera toujours un </a:t>
            </a:r>
            <a:r>
              <a:rPr lang="fr-FR" sz="1700" dirty="0" err="1" smtClean="0">
                <a:latin typeface="Arial" charset="0"/>
              </a:rPr>
              <a:t>idNomClasseEntite</a:t>
            </a:r>
            <a:r>
              <a:rPr lang="fr-FR" sz="1700" dirty="0" smtClean="0">
                <a:latin typeface="Arial" charset="0"/>
              </a:rPr>
              <a:t> Ceci sera un code numérique dans le système de gestion de la BD qui ne se répètera jamais (ici </a:t>
            </a:r>
            <a:r>
              <a:rPr lang="fr-FR" sz="1700" b="1" dirty="0" err="1" smtClean="0">
                <a:latin typeface="Arial" charset="0"/>
              </a:rPr>
              <a:t>idClient</a:t>
            </a:r>
            <a:r>
              <a:rPr lang="fr-FR" sz="1700" dirty="0">
                <a:latin typeface="Arial" charset="0"/>
              </a:rPr>
              <a:t>)</a:t>
            </a:r>
            <a:endParaRPr lang="fr-FR" sz="17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18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fr-FR" sz="2000" dirty="0" smtClean="0">
                <a:latin typeface="Arial" charset="0"/>
              </a:rPr>
              <a:t>   </a:t>
            </a:r>
            <a:endParaRPr lang="fr-FR" sz="1600" dirty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1600" dirty="0" smtClean="0">
              <a:latin typeface="Arial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fr-FR" sz="1600" dirty="0" smtClean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100" dirty="0" smtClean="0">
                <a:solidFill>
                  <a:schemeClr val="accent2"/>
                </a:solidFill>
                <a:latin typeface="Arial" charset="0"/>
              </a:rPr>
              <a:t>2.1. Définir les Classes d’Entités</a:t>
            </a:r>
            <a:r>
              <a:rPr lang="fr-FR" sz="4400" dirty="0">
                <a:solidFill>
                  <a:schemeClr val="accent2"/>
                </a:solidFill>
                <a:latin typeface="Arial" charset="0"/>
              </a:rPr>
              <a:t/>
            </a:r>
            <a:br>
              <a:rPr lang="fr-FR" sz="4400" dirty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981325"/>
            <a:ext cx="2552701" cy="16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0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313398" y="1417638"/>
            <a:ext cx="8333874" cy="480413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fr-FR" sz="2000" b="1" dirty="0">
                <a:latin typeface="Arial" charset="0"/>
              </a:rPr>
              <a:t>Association :</a:t>
            </a:r>
            <a:r>
              <a:rPr lang="fr-FR" sz="2000" dirty="0">
                <a:latin typeface="Arial" charset="0"/>
              </a:rPr>
              <a:t> lien entre </a:t>
            </a:r>
            <a:r>
              <a:rPr lang="fr-FR" sz="2000" dirty="0" smtClean="0">
                <a:latin typeface="Arial" charset="0"/>
              </a:rPr>
              <a:t>deux entités</a:t>
            </a:r>
          </a:p>
          <a:p>
            <a:pPr algn="just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fr-FR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2000" dirty="0" smtClean="0">
                <a:latin typeface="Arial" charset="0"/>
              </a:rPr>
              <a:t>Ex</a:t>
            </a:r>
            <a:r>
              <a:rPr lang="fr-FR" sz="2000" dirty="0">
                <a:latin typeface="Arial" charset="0"/>
              </a:rPr>
              <a:t>: le lien entre </a:t>
            </a:r>
            <a:r>
              <a:rPr lang="fr-FR" sz="2000" smtClean="0">
                <a:latin typeface="Arial" charset="0"/>
              </a:rPr>
              <a:t>la Personne Dupont </a:t>
            </a:r>
            <a:r>
              <a:rPr lang="fr-FR" sz="2000" dirty="0">
                <a:latin typeface="Arial" charset="0"/>
              </a:rPr>
              <a:t>et la voiture immatriculée </a:t>
            </a:r>
            <a:r>
              <a:rPr lang="fr-FR" sz="2000" dirty="0" err="1" smtClean="0">
                <a:latin typeface="Arial" charset="0"/>
              </a:rPr>
              <a:t>1367BS</a:t>
            </a:r>
            <a:endParaRPr lang="fr-FR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endParaRPr lang="fr-FR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2000" b="1" dirty="0">
                <a:latin typeface="Arial" charset="0"/>
              </a:rPr>
              <a:t>Classe </a:t>
            </a:r>
            <a:r>
              <a:rPr lang="fr-FR" sz="2000" b="1" dirty="0" smtClean="0">
                <a:latin typeface="Arial" charset="0"/>
              </a:rPr>
              <a:t>d’association </a:t>
            </a:r>
            <a:r>
              <a:rPr lang="fr-FR" sz="2000" b="1" dirty="0">
                <a:latin typeface="Arial" charset="0"/>
              </a:rPr>
              <a:t>(ou association-type) : </a:t>
            </a:r>
            <a:r>
              <a:rPr lang="fr-FR" sz="2000" dirty="0">
                <a:latin typeface="Arial" charset="0"/>
              </a:rPr>
              <a:t>regroupe toutes les associations constituées des mêmes types d’entités jouant le même rôle dans l’association</a:t>
            </a:r>
          </a:p>
          <a:p>
            <a:pPr algn="just">
              <a:lnSpc>
                <a:spcPct val="90000"/>
              </a:lnSpc>
              <a:buNone/>
            </a:pPr>
            <a:endParaRPr lang="fr-FR" sz="2000" dirty="0" smtClean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endParaRPr lang="fr-FR" sz="200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3603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100" dirty="0" smtClean="0">
                <a:solidFill>
                  <a:schemeClr val="accent2"/>
                </a:solidFill>
                <a:latin typeface="Arial" charset="0"/>
              </a:rPr>
              <a:t>2.2. Définir les Classes d’Association</a:t>
            </a:r>
            <a:r>
              <a:rPr lang="fr-FR" sz="4400" dirty="0">
                <a:solidFill>
                  <a:schemeClr val="accent2"/>
                </a:solidFill>
                <a:latin typeface="Arial" charset="0"/>
              </a:rPr>
              <a:t/>
            </a:r>
            <a:br>
              <a:rPr lang="fr-FR" sz="4400" dirty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4" y="3933825"/>
            <a:ext cx="7622381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7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771892" y="164297"/>
            <a:ext cx="7743458" cy="643652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fr-FR" sz="2000" b="1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1800" dirty="0" smtClean="0">
                <a:latin typeface="Arial" charset="0"/>
              </a:rPr>
              <a:t>On peut avoir </a:t>
            </a:r>
            <a:r>
              <a:rPr lang="fr-FR" sz="1800" b="1" dirty="0" smtClean="0">
                <a:latin typeface="Arial" charset="0"/>
              </a:rPr>
              <a:t>plusieurs</a:t>
            </a:r>
            <a:r>
              <a:rPr lang="fr-FR" sz="1800" dirty="0" smtClean="0">
                <a:latin typeface="Arial" charset="0"/>
              </a:rPr>
              <a:t> classes d’</a:t>
            </a:r>
            <a:r>
              <a:rPr lang="fr-FR" sz="1800" b="1" dirty="0" smtClean="0">
                <a:latin typeface="Arial" charset="0"/>
              </a:rPr>
              <a:t>associations</a:t>
            </a:r>
            <a:r>
              <a:rPr lang="fr-FR" sz="1800" dirty="0" smtClean="0">
                <a:latin typeface="Arial" charset="0"/>
              </a:rPr>
              <a:t> </a:t>
            </a:r>
            <a:r>
              <a:rPr lang="fr-FR" sz="1800" b="1" dirty="0" smtClean="0">
                <a:latin typeface="Arial" charset="0"/>
              </a:rPr>
              <a:t>sur</a:t>
            </a:r>
            <a:r>
              <a:rPr lang="fr-FR" sz="1800" dirty="0" smtClean="0">
                <a:latin typeface="Arial" charset="0"/>
              </a:rPr>
              <a:t> les </a:t>
            </a:r>
            <a:r>
              <a:rPr lang="fr-FR" sz="1800" b="1" dirty="0" smtClean="0">
                <a:latin typeface="Arial" charset="0"/>
              </a:rPr>
              <a:t>mêmes classes d’entités</a:t>
            </a:r>
            <a:r>
              <a:rPr lang="fr-FR" sz="1800" dirty="0" smtClean="0">
                <a:latin typeface="Arial" charset="0"/>
              </a:rPr>
              <a:t>.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fr-FR" sz="2000" dirty="0" smtClean="0">
              <a:latin typeface="Arial" charset="0"/>
            </a:endParaRPr>
          </a:p>
          <a:p>
            <a:pPr algn="just" eaLnBrk="1" hangingPunct="1">
              <a:buFontTx/>
              <a:buNone/>
            </a:pPr>
            <a:r>
              <a:rPr lang="fr-FR" sz="1600" dirty="0" smtClean="0">
                <a:latin typeface="Arial" charset="0"/>
              </a:rPr>
              <a:t>   	Ex:   </a:t>
            </a:r>
            <a:r>
              <a:rPr lang="fr-FR" sz="1600" b="1" dirty="0" smtClean="0">
                <a:latin typeface="Arial" charset="0"/>
              </a:rPr>
              <a:t>achète </a:t>
            </a:r>
            <a:r>
              <a:rPr lang="fr-FR" sz="1600" dirty="0" smtClean="0">
                <a:latin typeface="Arial" charset="0"/>
              </a:rPr>
              <a:t>(CLIENT, VOITURE)</a:t>
            </a:r>
          </a:p>
          <a:p>
            <a:pPr algn="just" eaLnBrk="1" hangingPunct="1">
              <a:buFontTx/>
              <a:buNone/>
            </a:pPr>
            <a:r>
              <a:rPr lang="fr-FR" sz="1600" dirty="0" smtClean="0">
                <a:latin typeface="Arial" charset="0"/>
              </a:rPr>
              <a:t>            et </a:t>
            </a:r>
            <a:r>
              <a:rPr lang="fr-FR" sz="1600" b="1" dirty="0" smtClean="0">
                <a:latin typeface="Arial" charset="0"/>
              </a:rPr>
              <a:t>conduit </a:t>
            </a:r>
            <a:r>
              <a:rPr lang="fr-FR" sz="1600" dirty="0" smtClean="0">
                <a:latin typeface="Arial" charset="0"/>
              </a:rPr>
              <a:t>(CLIENT, VOITURE)</a:t>
            </a:r>
          </a:p>
          <a:p>
            <a:pPr algn="just" eaLnBrk="1" hangingPunct="1">
              <a:buFontTx/>
              <a:buNone/>
            </a:pPr>
            <a:endParaRPr lang="fr-FR" sz="2000" dirty="0" smtClean="0">
              <a:latin typeface="Arial" charset="0"/>
            </a:endParaRPr>
          </a:p>
          <a:p>
            <a:pPr algn="just" eaLnBrk="1" hangingPunct="1">
              <a:buFont typeface="Wingdings" pitchFamily="2" charset="2"/>
              <a:buChar char="§"/>
            </a:pPr>
            <a:r>
              <a:rPr lang="fr-FR" sz="1800" dirty="0" smtClean="0">
                <a:latin typeface="Arial" charset="0"/>
              </a:rPr>
              <a:t>On peut avoir une classe </a:t>
            </a:r>
            <a:r>
              <a:rPr lang="fr-FR" sz="1800" b="1" dirty="0" smtClean="0">
                <a:latin typeface="Arial" charset="0"/>
              </a:rPr>
              <a:t>d’association sur une seule classe</a:t>
            </a:r>
            <a:r>
              <a:rPr lang="fr-FR" sz="1800" dirty="0" smtClean="0">
                <a:latin typeface="Arial" charset="0"/>
              </a:rPr>
              <a:t> d’entités (on parle d’</a:t>
            </a:r>
            <a:r>
              <a:rPr lang="fr-FR" sz="1800" b="1" dirty="0" smtClean="0">
                <a:latin typeface="Arial" charset="0"/>
              </a:rPr>
              <a:t>association ‘réflexive’). </a:t>
            </a:r>
            <a:r>
              <a:rPr lang="fr-FR" sz="1800" dirty="0" smtClean="0">
                <a:latin typeface="Arial" charset="0"/>
              </a:rPr>
              <a:t>On ajoute souvent dans ce cas des noms de </a:t>
            </a:r>
            <a:r>
              <a:rPr lang="fr-FR" sz="1800" b="1" dirty="0" smtClean="0">
                <a:latin typeface="Arial" charset="0"/>
              </a:rPr>
              <a:t>rôles</a:t>
            </a:r>
            <a:r>
              <a:rPr lang="fr-FR" sz="1800" dirty="0" smtClean="0">
                <a:latin typeface="Arial" charset="0"/>
              </a:rPr>
              <a:t> pour distinguer les deux occurrences.</a:t>
            </a:r>
          </a:p>
          <a:p>
            <a:pPr algn="just" eaLnBrk="1" hangingPunct="1">
              <a:buFontTx/>
              <a:buNone/>
            </a:pPr>
            <a:r>
              <a:rPr lang="fr-FR" sz="1600" dirty="0" smtClean="0">
                <a:latin typeface="Arial" charset="0"/>
              </a:rPr>
              <a:t>   </a:t>
            </a:r>
          </a:p>
          <a:p>
            <a:pPr algn="just" eaLnBrk="1" hangingPunct="1">
              <a:buFontTx/>
              <a:buNone/>
            </a:pPr>
            <a:r>
              <a:rPr lang="fr-FR" sz="1600" dirty="0" smtClean="0">
                <a:latin typeface="Arial" charset="0"/>
              </a:rPr>
              <a:t>	Ex: </a:t>
            </a:r>
            <a:r>
              <a:rPr lang="fr-FR" sz="1600" b="1" dirty="0" err="1" smtClean="0">
                <a:latin typeface="Arial" charset="0"/>
              </a:rPr>
              <a:t>estConjoint</a:t>
            </a:r>
            <a:r>
              <a:rPr lang="fr-FR" sz="1600" b="1" dirty="0" smtClean="0">
                <a:latin typeface="Arial" charset="0"/>
              </a:rPr>
              <a:t> </a:t>
            </a:r>
            <a:r>
              <a:rPr lang="fr-FR" sz="1600" dirty="0" smtClean="0">
                <a:latin typeface="Arial" charset="0"/>
              </a:rPr>
              <a:t>(PERSONNE, PERSONNE)</a:t>
            </a:r>
          </a:p>
          <a:p>
            <a:pPr algn="just" eaLnBrk="1" hangingPunct="1">
              <a:buFontTx/>
              <a:buNone/>
            </a:pPr>
            <a:endParaRPr lang="fr-FR" sz="1800" dirty="0" smtClean="0">
              <a:latin typeface="Arial" charset="0"/>
            </a:endParaRPr>
          </a:p>
          <a:p>
            <a:pPr algn="just" eaLnBrk="1" hangingPunct="1">
              <a:buFontTx/>
              <a:buNone/>
            </a:pPr>
            <a:endParaRPr lang="fr-FR" sz="1800" dirty="0" smtClean="0">
              <a:latin typeface="Arial" charset="0"/>
            </a:endParaRPr>
          </a:p>
          <a:p>
            <a:pPr eaLnBrk="1" hangingPunct="1">
              <a:buFontTx/>
              <a:buNone/>
            </a:pPr>
            <a:endParaRPr lang="fr-FR" sz="2400" dirty="0" smtClean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391025"/>
            <a:ext cx="43815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333876" y="1398588"/>
            <a:ext cx="8333874" cy="480413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fr-FR" sz="2000" b="1" dirty="0" smtClean="0">
                <a:latin typeface="Arial" charset="0"/>
              </a:rPr>
              <a:t>	Cardinalités</a:t>
            </a:r>
            <a:r>
              <a:rPr lang="fr-FR" sz="2000" dirty="0">
                <a:latin typeface="Arial" charset="0"/>
              </a:rPr>
              <a:t>: valeurs qui indiquent, pour une entité d'une classe, le nombre minimal et maximal d'entités de l'autre classe avec lesquelles cette entité peut être en relation 	</a:t>
            </a:r>
            <a:endParaRPr lang="fr-FR" sz="2000" dirty="0" smtClean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endParaRPr lang="fr-FR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2000" b="1" dirty="0" smtClean="0">
                <a:latin typeface="Arial" charset="0"/>
              </a:rPr>
              <a:t>	Les </a:t>
            </a:r>
            <a:r>
              <a:rPr lang="fr-FR" sz="2000" b="1" dirty="0">
                <a:latin typeface="Arial" charset="0"/>
              </a:rPr>
              <a:t>cardinalités sont l'élément essentiel pour définir la sémantique (signification) des données car elles détermineront le nombre </a:t>
            </a:r>
            <a:r>
              <a:rPr lang="fr-FR" sz="2000" b="1">
                <a:latin typeface="Arial" charset="0"/>
              </a:rPr>
              <a:t>et </a:t>
            </a:r>
            <a:r>
              <a:rPr lang="fr-FR" sz="2000" b="1" smtClean="0">
                <a:latin typeface="Arial" charset="0"/>
              </a:rPr>
              <a:t>la structure des </a:t>
            </a:r>
            <a:r>
              <a:rPr lang="fr-FR" sz="2000" b="1" dirty="0">
                <a:latin typeface="Arial" charset="0"/>
              </a:rPr>
              <a:t>tables de la </a:t>
            </a:r>
            <a:r>
              <a:rPr lang="fr-FR" sz="2000" b="1" dirty="0" smtClean="0">
                <a:latin typeface="Arial" charset="0"/>
              </a:rPr>
              <a:t>BD</a:t>
            </a:r>
          </a:p>
          <a:p>
            <a:pPr algn="just">
              <a:lnSpc>
                <a:spcPct val="90000"/>
              </a:lnSpc>
              <a:buNone/>
            </a:pPr>
            <a:endParaRPr lang="fr-FR" sz="2000" b="1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fr-FR" sz="2000" b="1" dirty="0" smtClean="0">
                <a:latin typeface="Arial" charset="0"/>
              </a:rPr>
              <a:t>	</a:t>
            </a:r>
            <a:r>
              <a:rPr lang="fr-FR" sz="2000" dirty="0" smtClean="0">
                <a:latin typeface="Arial" charset="0"/>
              </a:rPr>
              <a:t>En gros, elles déterminent le nombre minimal et maximal d’entités qui peuvent être liées entre deux classes d’entités</a:t>
            </a:r>
            <a:endParaRPr lang="en-US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endParaRPr lang="fr-FR" sz="2000" dirty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endParaRPr lang="fr-FR" sz="2000" dirty="0" smtClean="0">
              <a:latin typeface="Arial" charset="0"/>
            </a:endParaRPr>
          </a:p>
          <a:p>
            <a:pPr algn="just">
              <a:lnSpc>
                <a:spcPct val="90000"/>
              </a:lnSpc>
              <a:buNone/>
            </a:pPr>
            <a:endParaRPr lang="fr-FR" sz="2000" dirty="0"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3603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z="3100" dirty="0" smtClean="0">
                <a:solidFill>
                  <a:schemeClr val="accent2"/>
                </a:solidFill>
                <a:latin typeface="Arial" charset="0"/>
              </a:rPr>
              <a:t>2.3. Définir les Cardinalités</a:t>
            </a:r>
            <a:r>
              <a:rPr lang="fr-FR" sz="4400" dirty="0">
                <a:solidFill>
                  <a:schemeClr val="accent2"/>
                </a:solidFill>
                <a:latin typeface="Arial" charset="0"/>
              </a:rPr>
              <a:t/>
            </a:r>
            <a:br>
              <a:rPr lang="fr-FR" sz="4400" dirty="0">
                <a:solidFill>
                  <a:schemeClr val="accent2"/>
                </a:solidFill>
                <a:latin typeface="Arial" charset="0"/>
              </a:rPr>
            </a:br>
            <a:endParaRPr lang="fr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2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fr-FR" sz="2000" dirty="0" smtClean="0">
                <a:latin typeface="Arial" charset="0"/>
              </a:rPr>
              <a:t>Ex: </a:t>
            </a:r>
            <a:r>
              <a:rPr lang="fr-FR" sz="2000" dirty="0">
                <a:latin typeface="Arial" charset="0"/>
              </a:rPr>
              <a:t>p</a:t>
            </a:r>
            <a:r>
              <a:rPr lang="fr-FR" sz="2000" dirty="0" smtClean="0">
                <a:latin typeface="Arial" charset="0"/>
              </a:rPr>
              <a:t>ossède (PERSONNE [0,n], VOITURE [1,1])</a:t>
            </a:r>
          </a:p>
          <a:p>
            <a:pPr algn="just" eaLnBrk="1" hangingPunct="1">
              <a:buFontTx/>
              <a:buNone/>
            </a:pPr>
            <a:r>
              <a:rPr lang="fr-FR" sz="2400" dirty="0" smtClean="0">
                <a:latin typeface="Arial" charset="0"/>
              </a:rPr>
              <a:t>   </a:t>
            </a:r>
          </a:p>
          <a:p>
            <a:pPr>
              <a:buNone/>
            </a:pPr>
            <a:r>
              <a:rPr lang="fr-FR" sz="1800" dirty="0">
                <a:latin typeface="Arial" charset="0"/>
              </a:rPr>
              <a:t>Dans un système informatique d’un concessionnaire :</a:t>
            </a:r>
          </a:p>
          <a:p>
            <a:pPr>
              <a:buNone/>
            </a:pPr>
            <a:endParaRPr lang="fr-FR" sz="1800" dirty="0">
              <a:latin typeface="Arial" charset="0"/>
            </a:endParaRPr>
          </a:p>
          <a:p>
            <a:pPr>
              <a:buFontTx/>
              <a:buChar char="-"/>
            </a:pPr>
            <a:r>
              <a:rPr lang="fr-FR" sz="1800" dirty="0">
                <a:latin typeface="Arial" charset="0"/>
              </a:rPr>
              <a:t>une </a:t>
            </a:r>
            <a:r>
              <a:rPr lang="fr-FR" sz="1800" b="1" dirty="0">
                <a:latin typeface="Arial" charset="0"/>
              </a:rPr>
              <a:t>Personne</a:t>
            </a:r>
            <a:r>
              <a:rPr lang="fr-FR" sz="1800" dirty="0">
                <a:latin typeface="Arial" charset="0"/>
              </a:rPr>
              <a:t> (client enregistré dans la BD qui n’a pas encore acheté) possède au minimum 0 voitures et au maximum plusieurs voitures </a:t>
            </a:r>
            <a:r>
              <a:rPr lang="es-ES" sz="1800" dirty="0">
                <a:latin typeface="Arial" charset="0"/>
              </a:rPr>
              <a:t>(indiqué par </a:t>
            </a:r>
            <a:r>
              <a:rPr lang="es-ES" sz="1800" b="1" dirty="0">
                <a:latin typeface="Arial" charset="0"/>
              </a:rPr>
              <a:t>n</a:t>
            </a:r>
            <a:r>
              <a:rPr lang="fr-FR" sz="1800" dirty="0">
                <a:latin typeface="Arial" charset="0"/>
              </a:rPr>
              <a:t>)</a:t>
            </a:r>
          </a:p>
          <a:p>
            <a:pPr>
              <a:buFontTx/>
              <a:buChar char="-"/>
            </a:pPr>
            <a:endParaRPr lang="fr-FR" sz="1800" dirty="0">
              <a:latin typeface="Arial" charset="0"/>
            </a:endParaRPr>
          </a:p>
          <a:p>
            <a:pPr>
              <a:buFontTx/>
              <a:buChar char="-"/>
            </a:pPr>
            <a:r>
              <a:rPr lang="fr-FR" sz="1800" dirty="0">
                <a:latin typeface="Arial" charset="0"/>
              </a:rPr>
              <a:t>une </a:t>
            </a:r>
            <a:r>
              <a:rPr lang="fr-FR" sz="1800" b="1" dirty="0">
                <a:latin typeface="Arial" charset="0"/>
              </a:rPr>
              <a:t>Voiture</a:t>
            </a:r>
            <a:r>
              <a:rPr lang="fr-FR" sz="1800" dirty="0">
                <a:latin typeface="Arial" charset="0"/>
              </a:rPr>
              <a:t> "est possédée" par 1 personne au minimum et (considérons le cas d’un seul propriétaire) par 1 personne au </a:t>
            </a:r>
            <a:r>
              <a:rPr lang="fr-FR" sz="1800" dirty="0" smtClean="0">
                <a:latin typeface="Arial" charset="0"/>
              </a:rPr>
              <a:t>maximum</a:t>
            </a:r>
          </a:p>
          <a:p>
            <a:pPr>
              <a:buFontTx/>
              <a:buChar char="-"/>
            </a:pPr>
            <a:endParaRPr lang="fr-FR" sz="1800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C1F562-D565-41A4-AB91-4BC0BE4B2C62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4133850"/>
            <a:ext cx="695325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26976332811A429CD31F130D0A5436" ma:contentTypeVersion="8" ma:contentTypeDescription="Crear nuevo documento." ma:contentTypeScope="" ma:versionID="16d5bd40207a5ef780d775640f878cee">
  <xsd:schema xmlns:xsd="http://www.w3.org/2001/XMLSchema" xmlns:xs="http://www.w3.org/2001/XMLSchema" xmlns:p="http://schemas.microsoft.com/office/2006/metadata/properties" xmlns:ns2="b9703181-84bf-4503-a668-2ead1487586b" targetNamespace="http://schemas.microsoft.com/office/2006/metadata/properties" ma:root="true" ma:fieldsID="c85e7030193e362244433787868e7b79" ns2:_="">
    <xsd:import namespace="b9703181-84bf-4503-a668-2ead148758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03181-84bf-4503-a668-2ead14875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C5BA48D-97FB-4108-BE17-168DA1A711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703181-84bf-4503-a668-2ead148758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76E845-8762-47FA-B6A5-F61C80450385}">
  <ds:schemaRefs>
    <ds:schemaRef ds:uri="b9703181-84bf-4503-a668-2ead1487586b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00ED52-B2C1-42DE-AA80-959C8AA013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4969</TotalTime>
  <Words>1563</Words>
  <Application>Microsoft Office PowerPoint</Application>
  <PresentationFormat>On-screen Show (4:3)</PresentationFormat>
  <Paragraphs>642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Lucida Sans Unicode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Analyse Merise : procédure simplifiée</vt:lpstr>
      <vt:lpstr>Analyse Merise : implémentation rapide </vt:lpstr>
      <vt:lpstr>1. Dictionnaire des données </vt:lpstr>
      <vt:lpstr>2. MCD : Implémentation</vt:lpstr>
      <vt:lpstr>2.1. Définir les Classes d’Entités </vt:lpstr>
      <vt:lpstr>2.2. Définir les Classes d’Association </vt:lpstr>
      <vt:lpstr>PowerPoint Presentation</vt:lpstr>
      <vt:lpstr>2.3. Définir les Cardinalités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MLD : concept de BD relationnelle </vt:lpstr>
      <vt:lpstr>3. MLD : Implémentation</vt:lpstr>
      <vt:lpstr>Aperçu du passage du MCD au MLD</vt:lpstr>
      <vt:lpstr>3.1. Créer une table pour chaque entité  </vt:lpstr>
      <vt:lpstr>3.2. Transformer les Classes d’Association (I)  </vt:lpstr>
      <vt:lpstr>3.2. Transformer les Classes d’Association (II)  </vt:lpstr>
      <vt:lpstr>3.2. Transformer les Classes d’Association (III)  </vt:lpstr>
      <vt:lpstr>PowerPoint Presentation</vt:lpstr>
      <vt:lpstr>Vérification et Normalisation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modèle conceptuel des données</dc:title>
  <dc:creator>Lonchamp</dc:creator>
  <cp:lastModifiedBy>bender</cp:lastModifiedBy>
  <cp:revision>903</cp:revision>
  <cp:lastPrinted>2016-05-17T08:48:56Z</cp:lastPrinted>
  <dcterms:created xsi:type="dcterms:W3CDTF">2001-09-27T15:41:29Z</dcterms:created>
  <dcterms:modified xsi:type="dcterms:W3CDTF">2021-05-28T08:30:01Z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0x010100CF26976332811A429CD31F130D0A5436</vt:lpwstr>
  </property>
</Properties>
</file>