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5" r:id="rId3"/>
    <p:sldId id="296" r:id="rId4"/>
    <p:sldId id="272" r:id="rId5"/>
    <p:sldId id="271" r:id="rId6"/>
    <p:sldId id="273" r:id="rId7"/>
    <p:sldId id="258" r:id="rId8"/>
    <p:sldId id="277" r:id="rId9"/>
    <p:sldId id="278" r:id="rId10"/>
    <p:sldId id="283" r:id="rId11"/>
    <p:sldId id="268" r:id="rId12"/>
    <p:sldId id="298" r:id="rId13"/>
    <p:sldId id="297" r:id="rId14"/>
    <p:sldId id="290" r:id="rId15"/>
    <p:sldId id="261" r:id="rId16"/>
    <p:sldId id="285" r:id="rId17"/>
    <p:sldId id="286" r:id="rId18"/>
    <p:sldId id="274" r:id="rId19"/>
    <p:sldId id="275" r:id="rId20"/>
    <p:sldId id="279" r:id="rId21"/>
    <p:sldId id="284" r:id="rId22"/>
    <p:sldId id="280" r:id="rId23"/>
    <p:sldId id="287" r:id="rId24"/>
    <p:sldId id="291" r:id="rId25"/>
    <p:sldId id="288" r:id="rId26"/>
    <p:sldId id="289" r:id="rId27"/>
    <p:sldId id="281" r:id="rId28"/>
    <p:sldId id="282" r:id="rId29"/>
    <p:sldId id="276" r:id="rId30"/>
    <p:sldId id="293" r:id="rId31"/>
    <p:sldId id="292" r:id="rId32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4" autoAdjust="0"/>
    <p:restoredTop sz="86323" autoAdjust="0"/>
  </p:normalViewPr>
  <p:slideViewPr>
    <p:cSldViewPr snapToGrid="0">
      <p:cViewPr varScale="1">
        <p:scale>
          <a:sx n="79" d="100"/>
          <a:sy n="79" d="100"/>
        </p:scale>
        <p:origin x="86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26" Type="http://schemas.openxmlformats.org/officeDocument/2006/relationships/slide" Target="slides/slide31.xml"/><Relationship Id="rId3" Type="http://schemas.openxmlformats.org/officeDocument/2006/relationships/slide" Target="slides/slide5.xml"/><Relationship Id="rId21" Type="http://schemas.openxmlformats.org/officeDocument/2006/relationships/slide" Target="slides/slide26.xml"/><Relationship Id="rId7" Type="http://schemas.openxmlformats.org/officeDocument/2006/relationships/slide" Target="slides/slide9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5" Type="http://schemas.openxmlformats.org/officeDocument/2006/relationships/slide" Target="slides/slide30.xml"/><Relationship Id="rId2" Type="http://schemas.openxmlformats.org/officeDocument/2006/relationships/slide" Target="slides/slide4.xml"/><Relationship Id="rId16" Type="http://schemas.openxmlformats.org/officeDocument/2006/relationships/slide" Target="slides/slide20.xml"/><Relationship Id="rId20" Type="http://schemas.openxmlformats.org/officeDocument/2006/relationships/slide" Target="slides/slide25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5.xml"/><Relationship Id="rId24" Type="http://schemas.openxmlformats.org/officeDocument/2006/relationships/slide" Target="slides/slide29.xml"/><Relationship Id="rId5" Type="http://schemas.openxmlformats.org/officeDocument/2006/relationships/slide" Target="slides/slide7.xml"/><Relationship Id="rId15" Type="http://schemas.openxmlformats.org/officeDocument/2006/relationships/slide" Target="slides/slide19.xml"/><Relationship Id="rId23" Type="http://schemas.openxmlformats.org/officeDocument/2006/relationships/slide" Target="slides/slide28.xml"/><Relationship Id="rId10" Type="http://schemas.openxmlformats.org/officeDocument/2006/relationships/slide" Target="slides/slide13.xml"/><Relationship Id="rId19" Type="http://schemas.openxmlformats.org/officeDocument/2006/relationships/slide" Target="slides/slide2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8.xml"/><Relationship Id="rId22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1"/>
            <a:ext cx="2945659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5659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380538"/>
            <a:ext cx="2945659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E0D5C6-A189-4FC7-B206-2EAF637D75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92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DAB3E3-C342-47C3-8E88-21356CF818A9}" type="datetimeFigureOut">
              <a:rPr lang="fr-BE"/>
              <a:pPr>
                <a:defRPr/>
              </a:pPr>
              <a:t>06-12-20</a:t>
            </a:fld>
            <a:endParaRPr lang="fr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925BE0-805E-4AAD-B964-A30C2D52DA7F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3394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F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fr-F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38B1AD2-D5DF-483A-B390-23AFDE719B9E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09DE9-8AF9-484C-A7B4-EA821AA8A8C5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7E6EC-CDDE-44B5-BA5D-B1D13F921D26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31969-5807-400F-8998-B5FD32E47D64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B0D2E-E75D-4D04-9088-48259243D2F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F25EC-0532-476E-87D1-0FFCF72E8A4E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1C0B7-1A3D-4F51-80D4-D5F241B5023D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30D89-D6F8-456F-BAB6-94656E9526C8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099C9-8D7E-4419-B60F-6F11EFA7D200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375FC7F-3865-41A4-920D-5E19DCAF27C9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7BA97ED-5221-4BB6-AE4B-4D7BD3354DA9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UML-Diagramme de cas d’utilisation</a:t>
            </a:r>
            <a:endParaRPr lang="en-US" b="1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B1AD2-D5DF-483A-B390-23AFDE719B9E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0010" y="978685"/>
            <a:ext cx="7832725" cy="4694238"/>
          </a:xfrm>
        </p:spPr>
        <p:txBody>
          <a:bodyPr>
            <a:normAutofit/>
          </a:bodyPr>
          <a:lstStyle/>
          <a:p>
            <a:pPr algn="just"/>
            <a:r>
              <a:rPr lang="fr-FR" sz="2000" dirty="0">
                <a:latin typeface="Calibri" panose="020F0502020204030204" pitchFamily="34" charset="0"/>
              </a:rPr>
              <a:t>Ex: réservation de billets de train via des bornes dans des gares</a:t>
            </a:r>
          </a:p>
          <a:p>
            <a:pPr lvl="1" algn="just"/>
            <a:r>
              <a:rPr lang="fr-FR" sz="2000" dirty="0">
                <a:latin typeface="Calibri" panose="020F0502020204030204" pitchFamily="34" charset="0"/>
              </a:rPr>
              <a:t>Considérez comme acteur à une personne qui souhaite obtenir </a:t>
            </a:r>
            <a:r>
              <a:rPr lang="fr-FR" sz="2000" dirty="0" smtClean="0">
                <a:latin typeface="Calibri" panose="020F0502020204030204" pitchFamily="34" charset="0"/>
              </a:rPr>
              <a:t>un billet de train et interagit avec l’application web</a:t>
            </a:r>
            <a:endParaRPr lang="fr-FR" sz="2000" dirty="0">
              <a:latin typeface="Calibri" panose="020F0502020204030204" pitchFamily="34" charset="0"/>
            </a:endParaRPr>
          </a:p>
          <a:p>
            <a:pPr lvl="1" algn="just"/>
            <a:r>
              <a:rPr lang="fr-FR" sz="2000" b="1" dirty="0">
                <a:latin typeface="Calibri" panose="020F0502020204030204" pitchFamily="34" charset="0"/>
              </a:rPr>
              <a:t>Cas d'utilisation:</a:t>
            </a:r>
            <a:r>
              <a:rPr lang="fr-FR" sz="2000" dirty="0">
                <a:latin typeface="Calibri" panose="020F0502020204030204" pitchFamily="34" charset="0"/>
              </a:rPr>
              <a:t> rechercher un </a:t>
            </a:r>
            <a:r>
              <a:rPr lang="fr-FR" sz="2000" dirty="0" smtClean="0">
                <a:latin typeface="Calibri" panose="020F0502020204030204" pitchFamily="34" charset="0"/>
              </a:rPr>
              <a:t>trajet entre deux villes, </a:t>
            </a:r>
            <a:r>
              <a:rPr lang="fr-FR" sz="2000" dirty="0">
                <a:latin typeface="Calibri" panose="020F0502020204030204" pitchFamily="34" charset="0"/>
              </a:rPr>
              <a:t>réserver une </a:t>
            </a:r>
            <a:r>
              <a:rPr lang="fr-FR" sz="2000" dirty="0" smtClean="0">
                <a:latin typeface="Calibri" panose="020F0502020204030204" pitchFamily="34" charset="0"/>
              </a:rPr>
              <a:t>place, </a:t>
            </a:r>
            <a:r>
              <a:rPr lang="fr-FR" sz="2000" dirty="0">
                <a:latin typeface="Calibri" panose="020F0502020204030204" pitchFamily="34" charset="0"/>
              </a:rPr>
              <a:t>payer son billet</a:t>
            </a:r>
          </a:p>
          <a:p>
            <a:pPr marL="393192" lvl="1" indent="0" algn="just">
              <a:buNone/>
            </a:pPr>
            <a:endParaRPr lang="fr-FR" sz="2000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Identification </a:t>
            </a:r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</a:rPr>
              <a:t>d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es 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cas 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d’utilisation (II)</a:t>
            </a:r>
            <a:r>
              <a:rPr lang="en-US" dirty="0" smtClean="0"/>
              <a:t/>
            </a:r>
            <a:br>
              <a:rPr lang="en-US" dirty="0" smtClean="0"/>
            </a:br>
            <a:endParaRPr lang="fr-BE" dirty="0" smtClean="0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3" y="2894636"/>
            <a:ext cx="4581298" cy="301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4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365125" y="1020763"/>
            <a:ext cx="8447088" cy="5668962"/>
          </a:xfrm>
        </p:spPr>
        <p:txBody>
          <a:bodyPr>
            <a:normAutofit fontScale="85000" lnSpcReduction="10000"/>
          </a:bodyPr>
          <a:lstStyle/>
          <a:p>
            <a:pPr marL="0" indent="0">
              <a:buFontTx/>
              <a:buNone/>
            </a:pPr>
            <a:endParaRPr lang="fr-FR" sz="24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2400" dirty="0" smtClean="0">
                <a:latin typeface="Calibri" panose="020F0502020204030204" pitchFamily="34" charset="0"/>
              </a:rPr>
              <a:t>Dans un diagramme de cas d’utilisation il y a plein de cas d’utilisation (chaque fonctionnalité est exprimée par un cas).</a:t>
            </a:r>
          </a:p>
          <a:p>
            <a:pPr marL="0" indent="0">
              <a:buFontTx/>
              <a:buNone/>
            </a:pPr>
            <a:endParaRPr lang="fr-FR" sz="2400" b="1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2400" dirty="0" smtClean="0">
                <a:latin typeface="Calibri" panose="020F0502020204030204" pitchFamily="34" charset="0"/>
              </a:rPr>
              <a:t>Les cas sont liés avec les acteurs, mais aussi entre eux! Il y a trois type de relations entre les cas d’utilisation</a:t>
            </a:r>
          </a:p>
          <a:p>
            <a:pPr marL="0" indent="0">
              <a:buFontTx/>
              <a:buNone/>
            </a:pPr>
            <a:endParaRPr lang="fr-FR" sz="2400" b="1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2400" b="1" dirty="0" smtClean="0">
                <a:latin typeface="Calibri" panose="020F0502020204030204" pitchFamily="34" charset="0"/>
              </a:rPr>
              <a:t>1) </a:t>
            </a:r>
            <a:r>
              <a:rPr lang="fr-FR" sz="2400" b="1" dirty="0" smtClean="0">
                <a:latin typeface="Calibri" panose="020F0502020204030204" pitchFamily="34" charset="0"/>
              </a:rPr>
              <a:t>Inclusion: </a:t>
            </a:r>
            <a:r>
              <a:rPr lang="fr-FR" sz="2400" dirty="0" smtClean="0">
                <a:latin typeface="Calibri" panose="020F0502020204030204" pitchFamily="34" charset="0"/>
              </a:rPr>
              <a:t>Pour qu’un cas soit complété, un autre doit être complété aussi (ex: pour faire un virement – cas 1 - il faut vérifier le solde du compte – cas 2)</a:t>
            </a:r>
            <a:endParaRPr lang="fr-FR" sz="2400" b="1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24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2400" b="1" dirty="0" smtClean="0">
                <a:latin typeface="Calibri" panose="020F0502020204030204" pitchFamily="34" charset="0"/>
              </a:rPr>
              <a:t>2)</a:t>
            </a:r>
            <a:r>
              <a:rPr lang="fr-FR" sz="2400" dirty="0" smtClean="0">
                <a:latin typeface="Calibri" panose="020F0502020204030204" pitchFamily="34" charset="0"/>
              </a:rPr>
              <a:t> </a:t>
            </a:r>
            <a:r>
              <a:rPr lang="fr-FR" sz="2400" b="1" dirty="0" smtClean="0">
                <a:latin typeface="Calibri" panose="020F0502020204030204" pitchFamily="34" charset="0"/>
              </a:rPr>
              <a:t>Extension</a:t>
            </a:r>
            <a:r>
              <a:rPr lang="fr-FR" sz="2400" b="1" dirty="0" smtClean="0">
                <a:latin typeface="Calibri" panose="020F0502020204030204" pitchFamily="34" charset="0"/>
              </a:rPr>
              <a:t>: </a:t>
            </a:r>
            <a:r>
              <a:rPr lang="fr-FR" sz="2400" dirty="0" smtClean="0">
                <a:latin typeface="Calibri" panose="020F0502020204030204" pitchFamily="34" charset="0"/>
              </a:rPr>
              <a:t>Un cas peut être étendu avec un autre cas (ex: dans un site d’e-commerce on paie une commande – cas 1 – et on choisi de recevoir de offres sur les nouveaux produits – cas 2)</a:t>
            </a:r>
            <a:endParaRPr lang="fr-FR" sz="280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28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2400" b="1" dirty="0">
                <a:latin typeface="Calibri" panose="020F0502020204030204" pitchFamily="34" charset="0"/>
              </a:rPr>
              <a:t>3) Héritage: </a:t>
            </a:r>
            <a:r>
              <a:rPr lang="fr-FR" sz="2400" dirty="0">
                <a:latin typeface="Calibri" panose="020F0502020204030204" pitchFamily="34" charset="0"/>
              </a:rPr>
              <a:t>Un cas 1 peut être réalisé de deux façons – cas 2 et cas 3. Le cas 1 contient la fonctionnalité commune aux deux possibilités (ex: un paiement sur un site peut être réalisé par un virement ou par carte de crédit. Dans les deux cas on doit introduire les coordonnés du client – cas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20725" y="30163"/>
            <a:ext cx="7772400" cy="1143000"/>
          </a:xfrm>
        </p:spPr>
        <p:txBody>
          <a:bodyPr/>
          <a:lstStyle/>
          <a:p>
            <a:r>
              <a:rPr lang="fr-FR" sz="3200" dirty="0" smtClean="0">
                <a:latin typeface="Calibri" panose="020F0502020204030204" pitchFamily="34" charset="0"/>
              </a:rPr>
              <a:t> </a:t>
            </a:r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Relations entre les cas d'utilisation </a:t>
            </a:r>
            <a:endParaRPr lang="fr-B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15" y="1758561"/>
            <a:ext cx="5629275" cy="40100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latin typeface="Calibri" panose="020F0502020204030204" pitchFamily="34" charset="0"/>
              </a:rPr>
              <a:t> </a:t>
            </a:r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Inclusion, extension et héritage </a:t>
            </a:r>
            <a:endParaRPr lang="fr-BE" sz="3200" dirty="0" smtClean="0"/>
          </a:p>
        </p:txBody>
      </p:sp>
    </p:spTree>
    <p:extLst>
      <p:ext uri="{BB962C8B-B14F-4D97-AF65-F5344CB8AC3E}">
        <p14:creationId xmlns:p14="http://schemas.microsoft.com/office/powerpoint/2010/main" val="17045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365125" y="1020763"/>
            <a:ext cx="8447088" cy="5668962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1) </a:t>
            </a:r>
            <a:r>
              <a:rPr lang="fr-FR" sz="1800" b="1" dirty="0" smtClean="0">
                <a:latin typeface="Calibri" panose="020F0502020204030204" pitchFamily="34" charset="0"/>
              </a:rPr>
              <a:t>Inclusion: </a:t>
            </a:r>
            <a:r>
              <a:rPr lang="fr-FR" sz="1800" dirty="0" smtClean="0">
                <a:latin typeface="Calibri" panose="020F0502020204030204" pitchFamily="34" charset="0"/>
              </a:rPr>
              <a:t>A </a:t>
            </a:r>
            <a:r>
              <a:rPr lang="fr-FR" sz="1800" b="1" dirty="0" smtClean="0">
                <a:latin typeface="Calibri" panose="020F0502020204030204" pitchFamily="34" charset="0"/>
              </a:rPr>
              <a:t>&lt;&lt;include&gt;&gt;</a:t>
            </a:r>
            <a:r>
              <a:rPr lang="fr-FR" sz="1800" dirty="0" smtClean="0">
                <a:latin typeface="Calibri" panose="020F0502020204030204" pitchFamily="34" charset="0"/>
              </a:rPr>
              <a:t> B : pour que le cas A soit complété, les cas B doit être complété aussi. A inclut </a:t>
            </a:r>
            <a:r>
              <a:rPr lang="fr-FR" sz="1800" b="1" dirty="0" smtClean="0">
                <a:latin typeface="Calibri" panose="020F0502020204030204" pitchFamily="34" charset="0"/>
              </a:rPr>
              <a:t>obligatoirement</a:t>
            </a:r>
            <a:r>
              <a:rPr lang="fr-FR" sz="1800" dirty="0" smtClean="0">
                <a:latin typeface="Calibri" panose="020F0502020204030204" pitchFamily="34" charset="0"/>
              </a:rPr>
              <a:t> le B. Cette division en deux cas nous permet de décomposer et de factoriser un seul cas</a:t>
            </a:r>
          </a:p>
          <a:p>
            <a:pPr marL="0" indent="0">
              <a:buFontTx/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80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80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2) </a:t>
            </a:r>
            <a:r>
              <a:rPr lang="fr-FR" sz="1800" b="1" dirty="0" smtClean="0">
                <a:latin typeface="Calibri" panose="020F0502020204030204" pitchFamily="34" charset="0"/>
              </a:rPr>
              <a:t>Extension: </a:t>
            </a:r>
            <a:r>
              <a:rPr lang="fr-FR" sz="1800" dirty="0">
                <a:latin typeface="Calibri" panose="020F0502020204030204" pitchFamily="34" charset="0"/>
              </a:rPr>
              <a:t>B</a:t>
            </a:r>
            <a:r>
              <a:rPr lang="fr-FR" sz="1800" dirty="0" smtClean="0">
                <a:latin typeface="Calibri" panose="020F0502020204030204" pitchFamily="34" charset="0"/>
              </a:rPr>
              <a:t> </a:t>
            </a:r>
            <a:r>
              <a:rPr lang="fr-FR" sz="1800" b="1" dirty="0" smtClean="0">
                <a:latin typeface="Calibri" panose="020F0502020204030204" pitchFamily="34" charset="0"/>
              </a:rPr>
              <a:t>&lt;&lt;extend&gt;&gt;</a:t>
            </a:r>
            <a:r>
              <a:rPr lang="fr-FR" sz="1800" dirty="0" smtClean="0">
                <a:latin typeface="Calibri" panose="020F0502020204030204" pitchFamily="34" charset="0"/>
              </a:rPr>
              <a:t> A : le cas B est une extension </a:t>
            </a:r>
            <a:r>
              <a:rPr lang="fr-FR" sz="1800" b="1" dirty="0" smtClean="0">
                <a:latin typeface="Calibri" panose="020F0502020204030204" pitchFamily="34" charset="0"/>
              </a:rPr>
              <a:t>optionnelle</a:t>
            </a:r>
            <a:r>
              <a:rPr lang="fr-FR" sz="1800" dirty="0" smtClean="0">
                <a:latin typeface="Calibri" panose="020F0502020204030204" pitchFamily="34" charset="0"/>
              </a:rPr>
              <a:t> du cas A à un certain point de son exécution. B a lieu si une certaine condition est vraie</a:t>
            </a:r>
          </a:p>
          <a:p>
            <a:pPr marL="0" indent="0">
              <a:buFontTx/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6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6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60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6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60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&lt;&lt;xxx&gt;&gt; est un </a:t>
            </a:r>
            <a:r>
              <a:rPr lang="fr-FR" sz="1600" b="1" dirty="0" smtClean="0">
                <a:latin typeface="Calibri" panose="020F0502020204030204" pitchFamily="34" charset="0"/>
              </a:rPr>
              <a:t>stéréotype </a:t>
            </a:r>
            <a:r>
              <a:rPr lang="fr-FR" sz="1600" dirty="0" smtClean="0">
                <a:latin typeface="Calibri" panose="020F0502020204030204" pitchFamily="34" charset="0"/>
              </a:rPr>
              <a:t>UML: un moyen de caractériser et classer des éléments des modèles UML; certains sont prédéfinis, mais les utilisateurs peuvent en définir d’autres.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2000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20725" y="30163"/>
            <a:ext cx="7772400" cy="1143000"/>
          </a:xfrm>
        </p:spPr>
        <p:txBody>
          <a:bodyPr/>
          <a:lstStyle/>
          <a:p>
            <a:r>
              <a:rPr lang="fr-FR" sz="3200" dirty="0" smtClean="0">
                <a:latin typeface="Calibri" panose="020F0502020204030204" pitchFamily="34" charset="0"/>
              </a:rPr>
              <a:t> </a:t>
            </a:r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Relations entre les cas d'utilisation </a:t>
            </a:r>
            <a:endParaRPr lang="fr-BE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45" y="3713204"/>
            <a:ext cx="4043858" cy="228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920" y="1545839"/>
            <a:ext cx="2566011" cy="16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637" y="2496344"/>
            <a:ext cx="73247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Exemple</a:t>
            </a:r>
            <a:r>
              <a:rPr lang="es-ES" sz="2400" dirty="0" smtClean="0"/>
              <a:t>: </a:t>
            </a:r>
            <a:r>
              <a:rPr lang="es-ES" sz="2400" dirty="0" err="1" smtClean="0"/>
              <a:t>commande</a:t>
            </a:r>
            <a:r>
              <a:rPr lang="es-ES" sz="2400" dirty="0" smtClean="0"/>
              <a:t> online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20778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165100" y="223838"/>
            <a:ext cx="8280400" cy="57816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fr-FR" sz="2000" dirty="0" smtClean="0">
                <a:latin typeface="Calibri" panose="020F0502020204030204" pitchFamily="34" charset="0"/>
              </a:rPr>
              <a:t>   	3) </a:t>
            </a:r>
            <a:r>
              <a:rPr lang="fr-FR" sz="2000" b="1" dirty="0" smtClean="0">
                <a:latin typeface="Calibri" panose="020F0502020204030204" pitchFamily="34" charset="0"/>
              </a:rPr>
              <a:t>Héritage </a:t>
            </a:r>
            <a:r>
              <a:rPr lang="fr-FR" sz="2000" dirty="0" smtClean="0">
                <a:latin typeface="Calibri" panose="020F0502020204030204" pitchFamily="34" charset="0"/>
              </a:rPr>
              <a:t>entre les acteurs et entre les cas. Appelée aussi </a:t>
            </a:r>
            <a:r>
              <a:rPr lang="fr-FR" sz="2000" b="1" dirty="0" smtClean="0">
                <a:latin typeface="Calibri" panose="020F0502020204030204" pitchFamily="34" charset="0"/>
              </a:rPr>
              <a:t>généralisation/spécialisation</a:t>
            </a:r>
            <a:r>
              <a:rPr lang="fr-FR" sz="2000" dirty="0" smtClean="0">
                <a:latin typeface="Calibri" panose="020F0502020204030204" pitchFamily="34" charset="0"/>
              </a:rPr>
              <a:t>.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12291" name="Rectangle 37"/>
          <p:cNvSpPr>
            <a:spLocks noChangeArrowheads="1"/>
          </p:cNvSpPr>
          <p:nvPr/>
        </p:nvSpPr>
        <p:spPr bwMode="auto">
          <a:xfrm>
            <a:off x="463550" y="4883150"/>
            <a:ext cx="80708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fr-CH" sz="1800" dirty="0">
                <a:latin typeface="Calibri" panose="020F0502020204030204" pitchFamily="34" charset="0"/>
              </a:rPr>
              <a:t>Un ‘Guichetier Chef’ est un ‘Guichetier’ spécialisé qui peut </a:t>
            </a:r>
            <a:r>
              <a:rPr lang="fr-CH" sz="1800" dirty="0" smtClean="0">
                <a:latin typeface="Calibri" panose="020F0502020204030204" pitchFamily="34" charset="0"/>
              </a:rPr>
              <a:t>exécuter toutes les actions d’un </a:t>
            </a:r>
            <a:r>
              <a:rPr lang="fr-CH" sz="1800" dirty="0">
                <a:latin typeface="Calibri" panose="020F0502020204030204" pitchFamily="34" charset="0"/>
              </a:rPr>
              <a:t>Guichetier et, en plus, il peut annuler un compte.</a:t>
            </a:r>
          </a:p>
          <a:p>
            <a:pPr algn="just"/>
            <a:r>
              <a:rPr lang="fr-CH" sz="1800" dirty="0">
                <a:latin typeface="Calibri" panose="020F0502020204030204" pitchFamily="34" charset="0"/>
              </a:rPr>
              <a:t>L’héritage simplifie le dessin (moins d’interactions à dessiner).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fr-FR" sz="1800" dirty="0">
              <a:latin typeface="Calibri" panose="020F0502020204030204" pitchFamily="34" charset="0"/>
            </a:endParaRPr>
          </a:p>
          <a:p>
            <a:pPr algn="just"/>
            <a:r>
              <a:rPr lang="fr-FR" sz="1800" dirty="0">
                <a:latin typeface="Calibri" panose="020F0502020204030204" pitchFamily="34" charset="0"/>
              </a:rPr>
              <a:t>‘Déposer chèques’ et ‘Déposer numéraire’ sont 2 spécialisations de ‘Déposer de l’argent sur un compte’ (2 manières de faire).</a:t>
            </a:r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93" y="1096018"/>
            <a:ext cx="6057163" cy="3787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06" y="3052490"/>
            <a:ext cx="304800" cy="35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293873" y="1305771"/>
            <a:ext cx="8447088" cy="566896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000" dirty="0" smtClean="0">
                <a:latin typeface="Calibri" panose="020F0502020204030204" pitchFamily="34" charset="0"/>
              </a:rPr>
              <a:t>Un cas d'utilisation est déclenché par un évènement</a:t>
            </a:r>
          </a:p>
          <a:p>
            <a:pPr marL="285750" indent="-285750">
              <a:buFont typeface="Arial" charset="0"/>
              <a:buChar char="•"/>
            </a:pPr>
            <a:r>
              <a:rPr lang="fr-FR" sz="2000" dirty="0" smtClean="0">
                <a:latin typeface="Calibri" panose="020F0502020204030204" pitchFamily="34" charset="0"/>
              </a:rPr>
              <a:t>Il y a trois types d'évènement</a:t>
            </a:r>
          </a:p>
          <a:p>
            <a:pPr marL="285750" indent="-285750">
              <a:buFont typeface="Arial" charset="0"/>
              <a:buChar char="•"/>
            </a:pPr>
            <a:endParaRPr lang="fr-FR" sz="1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	1) </a:t>
            </a:r>
            <a:r>
              <a:rPr lang="fr-FR" sz="1800" b="1" dirty="0" smtClean="0">
                <a:latin typeface="Calibri" panose="020F0502020204030204" pitchFamily="34" charset="0"/>
              </a:rPr>
              <a:t>Externes:</a:t>
            </a:r>
            <a:r>
              <a:rPr lang="fr-FR" sz="1800" dirty="0" smtClean="0">
                <a:latin typeface="Calibri" panose="020F0502020204030204" pitchFamily="34" charset="0"/>
              </a:rPr>
              <a:t> c'est un acteur qui le déclenche</a:t>
            </a: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	2) </a:t>
            </a:r>
            <a:r>
              <a:rPr lang="fr-FR" sz="1800" b="1" dirty="0" smtClean="0">
                <a:latin typeface="Calibri" panose="020F0502020204030204" pitchFamily="34" charset="0"/>
              </a:rPr>
              <a:t>Temporels: </a:t>
            </a:r>
            <a:r>
              <a:rPr lang="fr-FR" sz="1800" dirty="0" smtClean="0">
                <a:latin typeface="Calibri" panose="020F0502020204030204" pitchFamily="34" charset="0"/>
              </a:rPr>
              <a:t>on utilise</a:t>
            </a:r>
          </a:p>
          <a:p>
            <a:pPr marL="0" indent="0">
              <a:buFontTx/>
              <a:buNone/>
            </a:pPr>
            <a:r>
              <a:rPr lang="fr-FR" sz="1800" b="1" dirty="0">
                <a:latin typeface="Calibri" panose="020F0502020204030204" pitchFamily="34" charset="0"/>
              </a:rPr>
              <a:t>	</a:t>
            </a:r>
            <a:r>
              <a:rPr lang="fr-FR" sz="1800" dirty="0" smtClean="0">
                <a:latin typeface="Calibri" panose="020F0502020204030204" pitchFamily="34" charset="0"/>
              </a:rPr>
              <a:t>l'acteur "Timer"</a:t>
            </a:r>
          </a:p>
          <a:p>
            <a:pPr marL="0" indent="0">
              <a:buFontTx/>
              <a:buNone/>
            </a:pPr>
            <a:endParaRPr lang="fr-FR" sz="1800" b="1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fr-FR" sz="1800" b="1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fr-FR" sz="29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Evènements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33" y="2621501"/>
            <a:ext cx="42767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24" y="3614699"/>
            <a:ext cx="3409024" cy="29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8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293873" y="1305771"/>
            <a:ext cx="8447088" cy="566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	3) </a:t>
            </a:r>
            <a:r>
              <a:rPr lang="fr-FR" sz="1800" b="1" dirty="0" smtClean="0">
                <a:latin typeface="Calibri" panose="020F0502020204030204" pitchFamily="34" charset="0"/>
              </a:rPr>
              <a:t>D'état: </a:t>
            </a:r>
            <a:r>
              <a:rPr lang="fr-FR" sz="1800" dirty="0" smtClean="0">
                <a:latin typeface="Calibri" panose="020F0502020204030204" pitchFamily="34" charset="0"/>
              </a:rPr>
              <a:t>se produisent à l'intérieur du système. On peut les modeler en utilisant des extensions</a:t>
            </a:r>
          </a:p>
          <a:p>
            <a:pPr marL="0" indent="0">
              <a:buNone/>
            </a:pPr>
            <a:r>
              <a:rPr lang="fr-FR" sz="1800" dirty="0">
                <a:latin typeface="Calibri" panose="020F0502020204030204" pitchFamily="34" charset="0"/>
              </a:rPr>
              <a:t>	</a:t>
            </a:r>
            <a:r>
              <a:rPr lang="fr-FR" sz="1800" dirty="0" smtClean="0">
                <a:latin typeface="Calibri" panose="020F0502020204030204" pitchFamily="34" charset="0"/>
              </a:rPr>
              <a:t>- on établi une </a:t>
            </a:r>
            <a:r>
              <a:rPr lang="fr-FR" sz="1800" b="1" dirty="0" smtClean="0">
                <a:latin typeface="Calibri" panose="020F0502020204030204" pitchFamily="34" charset="0"/>
              </a:rPr>
              <a:t>condition</a:t>
            </a:r>
            <a:r>
              <a:rPr lang="fr-FR" sz="1800" dirty="0" smtClean="0">
                <a:latin typeface="Calibri" panose="020F0502020204030204" pitchFamily="34" charset="0"/>
              </a:rPr>
              <a:t> de l'extension (ex: raccrocher le pistolet)</a:t>
            </a:r>
          </a:p>
          <a:p>
            <a:pPr marL="0" indent="0"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-34112"/>
            <a:ext cx="8229600" cy="1143000"/>
          </a:xfrm>
        </p:spPr>
        <p:txBody>
          <a:bodyPr/>
          <a:lstStyle/>
          <a:p>
            <a:pPr algn="l" eaLnBrk="1" hangingPunct="1"/>
            <a:r>
              <a:rPr lang="fr-FR" sz="29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Evènements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99" y="2722546"/>
            <a:ext cx="4559444" cy="346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88988" y="122238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29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Exemple de système sans paquetage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1074738"/>
            <a:ext cx="7564437" cy="553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88988" y="122238"/>
            <a:ext cx="7772400" cy="1143000"/>
          </a:xfrm>
        </p:spPr>
        <p:txBody>
          <a:bodyPr/>
          <a:lstStyle/>
          <a:p>
            <a:pPr algn="l" eaLnBrk="1" hangingPunct="1"/>
            <a:r>
              <a:rPr lang="fr-FR" sz="29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Exemple de système avec paquetage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990600"/>
            <a:ext cx="8148637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>
            <p:ph type="body" idx="1"/>
          </p:nvPr>
        </p:nvSpPr>
        <p:spPr>
          <a:xfrm>
            <a:off x="471041" y="695400"/>
            <a:ext cx="8233172" cy="5254005"/>
          </a:xfrm>
        </p:spPr>
        <p:txBody>
          <a:bodyPr vert="horz" rIns="116999">
            <a:normAutofit/>
          </a:bodyPr>
          <a:lstStyle/>
          <a:p>
            <a:pPr marL="0" indent="0" algn="ctr">
              <a:buNone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</a:pPr>
            <a:r>
              <a:rPr lang="fr-FR" altLang="fr-FR" sz="4500" dirty="0" err="1" smtClean="0"/>
              <a:t>UML</a:t>
            </a:r>
            <a:r>
              <a:rPr lang="fr-FR" altLang="fr-FR" sz="4500" dirty="0" smtClean="0"/>
              <a:t> = </a:t>
            </a:r>
            <a:r>
              <a:rPr lang="fr-FR" altLang="fr-FR" sz="4500" dirty="0" err="1" smtClean="0"/>
              <a:t>Unified</a:t>
            </a:r>
            <a:r>
              <a:rPr lang="fr-FR" altLang="fr-FR" sz="4500" dirty="0" smtClean="0"/>
              <a:t> </a:t>
            </a:r>
            <a:r>
              <a:rPr lang="fr-FR" altLang="fr-FR" sz="4500" dirty="0" err="1"/>
              <a:t>Modeling</a:t>
            </a:r>
            <a:r>
              <a:rPr lang="fr-FR" altLang="fr-FR" sz="4500" dirty="0"/>
              <a:t> </a:t>
            </a:r>
            <a:r>
              <a:rPr lang="fr-FR" altLang="fr-FR" sz="4500" dirty="0" err="1"/>
              <a:t>Language</a:t>
            </a:r>
            <a:endParaRPr lang="fr-FR" altLang="fr-FR" sz="4500" dirty="0"/>
          </a:p>
          <a:p>
            <a:pPr marL="0" indent="0" algn="ctr">
              <a:buNone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</a:pPr>
            <a:endParaRPr lang="fr-FR" altLang="fr-FR" sz="4500" dirty="0"/>
          </a:p>
          <a:p>
            <a:pPr marL="0" indent="0">
              <a:buClr>
                <a:srgbClr val="800000"/>
              </a:buClr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</a:pPr>
            <a:r>
              <a:rPr lang="fr-FR" altLang="fr-FR" dirty="0" err="1" smtClean="0">
                <a:solidFill>
                  <a:srgbClr val="800000"/>
                </a:solidFill>
              </a:rPr>
              <a:t>Unified</a:t>
            </a:r>
            <a:r>
              <a:rPr lang="fr-FR" altLang="fr-FR" dirty="0" smtClean="0"/>
              <a:t> : issu de l'unification des démarches de plusieurs chercheurs</a:t>
            </a:r>
            <a:br>
              <a:rPr lang="fr-FR" altLang="fr-FR" dirty="0" smtClean="0"/>
            </a:br>
            <a:endParaRPr lang="fr-FR" altLang="fr-FR" dirty="0" smtClean="0"/>
          </a:p>
          <a:p>
            <a:pPr marL="0" indent="0">
              <a:buClr>
                <a:srgbClr val="800000"/>
              </a:buClr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</a:pPr>
            <a:r>
              <a:rPr lang="fr-FR" altLang="fr-FR" dirty="0" err="1" smtClean="0">
                <a:solidFill>
                  <a:srgbClr val="800000"/>
                </a:solidFill>
              </a:rPr>
              <a:t>Modeling</a:t>
            </a:r>
            <a:r>
              <a:rPr lang="fr-FR" altLang="fr-FR" dirty="0" smtClean="0"/>
              <a:t> : permet de décrire le modèle, l'abstraction d'un système</a:t>
            </a:r>
            <a:br>
              <a:rPr lang="fr-FR" altLang="fr-FR" dirty="0" smtClean="0"/>
            </a:br>
            <a:endParaRPr lang="fr-FR" altLang="fr-FR" dirty="0" smtClean="0"/>
          </a:p>
          <a:p>
            <a:pPr marL="0" indent="0">
              <a:buClr>
                <a:srgbClr val="800000"/>
              </a:buClr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</a:pPr>
            <a:r>
              <a:rPr lang="fr-FR" altLang="fr-FR" dirty="0" err="1" smtClean="0">
                <a:solidFill>
                  <a:srgbClr val="800000"/>
                </a:solidFill>
              </a:rPr>
              <a:t>Language</a:t>
            </a:r>
            <a:r>
              <a:rPr lang="fr-FR" altLang="fr-FR" dirty="0" smtClean="0"/>
              <a:t> : langage normé, partageable, sans ambiguïté</a:t>
            </a:r>
          </a:p>
        </p:txBody>
      </p:sp>
    </p:spTree>
    <p:extLst>
      <p:ext uri="{BB962C8B-B14F-4D97-AF65-F5344CB8AC3E}">
        <p14:creationId xmlns:p14="http://schemas.microsoft.com/office/powerpoint/2010/main" val="156091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868363"/>
            <a:ext cx="7802562" cy="5883275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  <a:defRPr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Chaque cas d’utilisation </a:t>
            </a:r>
            <a:r>
              <a:rPr lang="fr-FR" sz="2000" b="1" dirty="0" smtClean="0">
                <a:latin typeface="Calibri" panose="020F0502020204030204" pitchFamily="34" charset="0"/>
              </a:rPr>
              <a:t>doit être précisé</a:t>
            </a:r>
            <a:r>
              <a:rPr lang="fr-FR" sz="2000" dirty="0" smtClean="0">
                <a:latin typeface="Calibri" panose="020F0502020204030204" pitchFamily="34" charset="0"/>
              </a:rPr>
              <a:t> par une description </a:t>
            </a:r>
            <a:r>
              <a:rPr lang="fr-FR" sz="2000" b="1" dirty="0" smtClean="0">
                <a:latin typeface="Calibri" panose="020F0502020204030204" pitchFamily="34" charset="0"/>
              </a:rPr>
              <a:t>textuelle </a:t>
            </a:r>
            <a:r>
              <a:rPr lang="fr-FR" sz="2000" dirty="0" smtClean="0">
                <a:latin typeface="Calibri" panose="020F0502020204030204" pitchFamily="34" charset="0"/>
              </a:rPr>
              <a:t>qui peut être structurée en plusieurs sections :</a:t>
            </a:r>
          </a:p>
          <a:p>
            <a:pPr algn="just">
              <a:spcBef>
                <a:spcPct val="10000"/>
              </a:spcBef>
              <a:defRPr/>
            </a:pPr>
            <a:r>
              <a:rPr lang="fr-FR" sz="2000" dirty="0">
                <a:latin typeface="Calibri" panose="020F0502020204030204" pitchFamily="34" charset="0"/>
              </a:rPr>
              <a:t>nom, </a:t>
            </a:r>
            <a:r>
              <a:rPr lang="fr-FR" sz="2000" dirty="0" smtClean="0">
                <a:latin typeface="Calibri" panose="020F0502020204030204" pitchFamily="34" charset="0"/>
              </a:rPr>
              <a:t>description, acteurs, dates création/mise à jour, numéro de version</a:t>
            </a:r>
            <a:endParaRPr lang="fr-FR" sz="2000" dirty="0">
              <a:latin typeface="Calibri" panose="020F0502020204030204" pitchFamily="34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conditions au démarrage (pré-conditions),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conditions  à la terminaison (post-conditions),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étapes du déroulement normal ("nominal</a:t>
            </a:r>
            <a:r>
              <a:rPr lang="fr-FR" sz="2000" dirty="0">
                <a:latin typeface="Calibri" panose="020F0502020204030204" pitchFamily="34" charset="0"/>
              </a:rPr>
              <a:t>"</a:t>
            </a:r>
            <a:r>
              <a:rPr lang="fr-FR" sz="2000" dirty="0" smtClean="0">
                <a:latin typeface="Calibri" panose="020F0502020204030204" pitchFamily="34" charset="0"/>
              </a:rPr>
              <a:t>),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variantes possibles et les cas d’erreurs (alternatives et exceptions),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informations échangées entre acteur et système,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contraintes non fonctionnelles (performance, sécurité, disponibilité, confidentialité…).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contraintes interface homme-machine</a:t>
            </a:r>
          </a:p>
          <a:p>
            <a:pPr marL="0" indent="0" eaLnBrk="1" hangingPunct="1">
              <a:buFontTx/>
              <a:buNone/>
              <a:defRPr/>
            </a:pP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69925" y="152400"/>
            <a:ext cx="77724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Spécification textuelle des cas d'utilisation</a:t>
            </a:r>
            <a:b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endParaRPr lang="fr-B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69125" y="100940"/>
            <a:ext cx="8458200" cy="5943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1600" b="1" u="sng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1600" b="1" u="sng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Nom:</a:t>
            </a:r>
            <a:r>
              <a:rPr lang="fr-FR" sz="1600" dirty="0" smtClean="0">
                <a:latin typeface="Calibri" panose="020F0502020204030204" pitchFamily="34" charset="0"/>
              </a:rPr>
              <a:t> UC01- retirer argent (guichetier)</a:t>
            </a:r>
            <a:endParaRPr lang="fr-FR" sz="1600" b="1" u="sng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Description:</a:t>
            </a:r>
            <a:r>
              <a:rPr lang="fr-FR" sz="1600" dirty="0" smtClean="0">
                <a:latin typeface="Calibri" panose="020F0502020204030204" pitchFamily="34" charset="0"/>
              </a:rPr>
              <a:t> détaille les étapes permettant à un </a:t>
            </a:r>
            <a:r>
              <a:rPr lang="fr-FR" sz="1600" b="1" dirty="0" smtClean="0">
                <a:latin typeface="Calibri" panose="020F0502020204030204" pitchFamily="34" charset="0"/>
              </a:rPr>
              <a:t>guichetier</a:t>
            </a:r>
            <a:r>
              <a:rPr lang="fr-FR" sz="1600" dirty="0" smtClean="0">
                <a:latin typeface="Calibri" panose="020F0502020204030204" pitchFamily="34" charset="0"/>
              </a:rPr>
              <a:t> d'effectuer l'opération de retrait d'euros demandé par un client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Acteur principal:</a:t>
            </a:r>
            <a:r>
              <a:rPr lang="fr-FR" sz="1600" dirty="0" smtClean="0">
                <a:latin typeface="Calibri" panose="020F0502020204030204" pitchFamily="34" charset="0"/>
              </a:rPr>
              <a:t> guichetier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Acteur secondaire: </a:t>
            </a:r>
            <a:r>
              <a:rPr lang="fr-FR" sz="1600" dirty="0" smtClean="0">
                <a:latin typeface="Calibri" panose="020F0502020204030204" pitchFamily="34" charset="0"/>
              </a:rPr>
              <a:t>système central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Date de création: </a:t>
            </a:r>
            <a:r>
              <a:rPr lang="fr-FR" sz="1600" dirty="0" smtClean="0">
                <a:latin typeface="Calibri" panose="020F0502020204030204" pitchFamily="34" charset="0"/>
              </a:rPr>
              <a:t>20/8/2020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Date </a:t>
            </a:r>
            <a:r>
              <a:rPr lang="fr-FR" sz="1600" b="1" u="sng" dirty="0" smtClean="0">
                <a:latin typeface="Calibri" panose="020F0502020204030204" pitchFamily="34" charset="0"/>
              </a:rPr>
              <a:t>de mise à jour:</a:t>
            </a:r>
            <a:r>
              <a:rPr lang="fr-FR" sz="1600" b="1" dirty="0" smtClean="0">
                <a:latin typeface="Calibri" panose="020F0502020204030204" pitchFamily="34" charset="0"/>
              </a:rPr>
              <a:t> </a:t>
            </a:r>
            <a:r>
              <a:rPr lang="fr-FR" sz="1600" dirty="0" smtClean="0">
                <a:latin typeface="Calibri" panose="020F0502020204030204" pitchFamily="34" charset="0"/>
              </a:rPr>
              <a:t>28/8/2020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Num. version:</a:t>
            </a:r>
            <a:r>
              <a:rPr lang="fr-FR" sz="1600" dirty="0" smtClean="0">
                <a:latin typeface="Calibri" panose="020F0502020204030204" pitchFamily="34" charset="0"/>
              </a:rPr>
              <a:t> 2</a:t>
            </a:r>
            <a:endParaRPr lang="fr-FR" sz="1600" b="1" u="sng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Précondition</a:t>
            </a:r>
            <a:r>
              <a:rPr lang="fr-FR" sz="1600" b="1" u="sng" dirty="0">
                <a:latin typeface="Calibri" panose="020F0502020204030204" pitchFamily="34" charset="0"/>
              </a:rPr>
              <a:t>:</a:t>
            </a:r>
            <a:r>
              <a:rPr lang="fr-FR" sz="1600" i="1" dirty="0" smtClean="0">
                <a:latin typeface="Calibri" panose="020F0502020204030204" pitchFamily="34" charset="0"/>
              </a:rPr>
              <a:t> </a:t>
            </a:r>
            <a:r>
              <a:rPr lang="fr-FR" sz="1600" dirty="0" smtClean="0">
                <a:latin typeface="Calibri" panose="020F0502020204030204" pitchFamily="34" charset="0"/>
              </a:rPr>
              <a:t>Le client possède un compte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Postcondition</a:t>
            </a:r>
            <a:r>
              <a:rPr lang="fr-FR" sz="1600" dirty="0" smtClean="0">
                <a:latin typeface="Calibri" panose="020F0502020204030204" pitchFamily="34" charset="0"/>
              </a:rPr>
              <a:t> Le guichetier ferme le compte. Le client récupère l'argent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1600" b="1" u="sng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Enchainement nominal</a:t>
            </a:r>
            <a:endParaRPr lang="fr-FR" sz="1600" b="1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(1) le guichetier saisit le numéro de compte du client.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(2) l'application valide le compte auprès du système central (qui est aussi un acteur!!).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(</a:t>
            </a:r>
            <a:r>
              <a:rPr lang="fr-FR" sz="1600" dirty="0">
                <a:latin typeface="Calibri" panose="020F0502020204030204" pitchFamily="34" charset="0"/>
              </a:rPr>
              <a:t>3) </a:t>
            </a:r>
            <a:r>
              <a:rPr lang="fr-FR" sz="1600" dirty="0" smtClean="0">
                <a:latin typeface="Calibri" panose="020F0502020204030204" pitchFamily="34" charset="0"/>
              </a:rPr>
              <a:t>l'application demande le type d'opération au guichetier</a:t>
            </a:r>
            <a:endParaRPr lang="fr-FR" sz="160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(</a:t>
            </a:r>
            <a:r>
              <a:rPr lang="fr-FR" sz="1600" dirty="0">
                <a:latin typeface="Calibri" panose="020F0502020204030204" pitchFamily="34" charset="0"/>
              </a:rPr>
              <a:t>4) le </a:t>
            </a:r>
            <a:r>
              <a:rPr lang="fr-FR" sz="1600" dirty="0" smtClean="0">
                <a:latin typeface="Calibri" panose="020F0502020204030204" pitchFamily="34" charset="0"/>
              </a:rPr>
              <a:t>guichetier sélectionne un retrait en espèces d'une certaine quantité d'euros</a:t>
            </a:r>
            <a:endParaRPr lang="fr-FR" sz="160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(</a:t>
            </a:r>
            <a:r>
              <a:rPr lang="fr-FR" sz="1600" dirty="0">
                <a:latin typeface="Calibri" panose="020F0502020204030204" pitchFamily="34" charset="0"/>
              </a:rPr>
              <a:t>5) </a:t>
            </a:r>
            <a:r>
              <a:rPr lang="fr-FR" sz="1600" dirty="0" smtClean="0">
                <a:latin typeface="Calibri" panose="020F0502020204030204" pitchFamily="34" charset="0"/>
              </a:rPr>
              <a:t>l'application demande au système central de débiter le compte </a:t>
            </a:r>
            <a:endParaRPr lang="fr-FR" sz="160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(</a:t>
            </a:r>
            <a:r>
              <a:rPr lang="fr-FR" sz="1600" dirty="0">
                <a:latin typeface="Calibri" panose="020F0502020204030204" pitchFamily="34" charset="0"/>
              </a:rPr>
              <a:t>6) </a:t>
            </a:r>
            <a:r>
              <a:rPr lang="fr-FR" sz="1600" dirty="0" smtClean="0">
                <a:latin typeface="Calibri" panose="020F0502020204030204" pitchFamily="34" charset="0"/>
              </a:rPr>
              <a:t>l'application reçoit une réponse positive du système central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(7) l'application notifie au guichetier qu'il peut délivrer le montant demandé</a:t>
            </a:r>
            <a:endParaRPr lang="fr-FR" sz="1600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8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91886" y="457200"/>
            <a:ext cx="8447314" cy="537443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Enchainement alternatif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</a:t>
            </a:r>
            <a:r>
              <a:rPr lang="fr-FR" sz="1600" b="1" dirty="0" smtClean="0">
                <a:latin typeface="Calibri" panose="020F0502020204030204" pitchFamily="34" charset="0"/>
              </a:rPr>
              <a:t>A1</a:t>
            </a:r>
            <a:r>
              <a:rPr lang="fr-FR" sz="1600" dirty="0" smtClean="0">
                <a:latin typeface="Calibri" panose="020F0502020204030204" pitchFamily="34" charset="0"/>
              </a:rPr>
              <a:t>: le client retire en dollars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L'enchainement démarre après le point </a:t>
            </a:r>
            <a:r>
              <a:rPr lang="fr-FR" sz="1600" dirty="0">
                <a:latin typeface="Calibri" panose="020F0502020204030204" pitchFamily="34" charset="0"/>
              </a:rPr>
              <a:t>3</a:t>
            </a:r>
            <a:r>
              <a:rPr lang="fr-FR" sz="1600" dirty="0" smtClean="0">
                <a:latin typeface="Calibri" panose="020F0502020204030204" pitchFamily="34" charset="0"/>
              </a:rPr>
              <a:t>)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4.1) le </a:t>
            </a:r>
            <a:r>
              <a:rPr lang="fr-FR" sz="1600" dirty="0">
                <a:latin typeface="Calibri" panose="020F0502020204030204" pitchFamily="34" charset="0"/>
              </a:rPr>
              <a:t>guichetier sélectionne un retrait en espèces d'une certaine quantité </a:t>
            </a:r>
            <a:r>
              <a:rPr lang="fr-FR" sz="1600" b="1" dirty="0" smtClean="0">
                <a:latin typeface="Calibri" panose="020F0502020204030204" pitchFamily="34" charset="0"/>
              </a:rPr>
              <a:t>de dollars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b="1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4.2) le système fait la conversion de dollars en euros</a:t>
            </a:r>
            <a:endParaRPr lang="fr-FR" sz="1600" b="1" dirty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</a:t>
            </a:r>
            <a:r>
              <a:rPr lang="fr-FR" sz="1600" b="1" dirty="0" smtClean="0">
                <a:latin typeface="Calibri" panose="020F0502020204030204" pitchFamily="34" charset="0"/>
              </a:rPr>
              <a:t>La séquence nominale reprend </a:t>
            </a:r>
            <a:r>
              <a:rPr lang="fr-FR" sz="1600" dirty="0" smtClean="0">
                <a:latin typeface="Calibri" panose="020F0502020204030204" pitchFamily="34" charset="0"/>
              </a:rPr>
              <a:t>au point 5)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Enchainement d'exception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b="1" dirty="0" smtClean="0">
                <a:latin typeface="Calibri" panose="020F0502020204030204" pitchFamily="34" charset="0"/>
              </a:rPr>
              <a:t>E1</a:t>
            </a:r>
            <a:r>
              <a:rPr lang="fr-FR" sz="1600" dirty="0" smtClean="0">
                <a:latin typeface="Calibri" panose="020F0502020204030204" pitchFamily="34" charset="0"/>
              </a:rPr>
              <a:t>: le compte est bloquée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L'enchainement démarre après le point 2)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3.1) Le système central indique que le compte est bloqué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3.2) Le système central envoie un mail au personnel de la banque	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b="1" dirty="0">
                <a:latin typeface="Calibri" panose="020F0502020204030204" pitchFamily="34" charset="0"/>
              </a:rPr>
              <a:t>	</a:t>
            </a:r>
            <a:r>
              <a:rPr lang="fr-FR" sz="1600" b="1" dirty="0" smtClean="0">
                <a:latin typeface="Calibri" panose="020F0502020204030204" pitchFamily="34" charset="0"/>
              </a:rPr>
              <a:t>Fin du cas d'utilisation</a:t>
            </a:r>
          </a:p>
          <a:p>
            <a:pPr algn="just">
              <a:lnSpc>
                <a:spcPct val="90000"/>
              </a:lnSpc>
              <a:buNone/>
            </a:pPr>
            <a:endParaRPr lang="fr-FR" sz="1600" dirty="0" smtClean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</a:t>
            </a:r>
            <a:r>
              <a:rPr lang="fr-FR" sz="1600" b="1" dirty="0" smtClean="0">
                <a:latin typeface="Calibri" panose="020F0502020204030204" pitchFamily="34" charset="0"/>
              </a:rPr>
              <a:t>E2: </a:t>
            </a:r>
            <a:r>
              <a:rPr lang="fr-FR" sz="1600" dirty="0" smtClean="0">
                <a:latin typeface="Calibri" panose="020F0502020204030204" pitchFamily="34" charset="0"/>
              </a:rPr>
              <a:t>le client décide d'annuler le retrait d'argent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L'enchainement démarre après le point </a:t>
            </a:r>
            <a:r>
              <a:rPr lang="fr-FR" sz="1600" dirty="0" smtClean="0">
                <a:latin typeface="Calibri" panose="020F0502020204030204" pitchFamily="34" charset="0"/>
              </a:rPr>
              <a:t>1),2) ou 3)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4.1) Le guichetier annule l'opération (à la demande du client)</a:t>
            </a:r>
            <a:r>
              <a:rPr lang="fr-FR" sz="1600" dirty="0">
                <a:latin typeface="Calibri" panose="020F0502020204030204" pitchFamily="34" charset="0"/>
              </a:rPr>
              <a:t>	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1600" b="1" dirty="0">
                <a:latin typeface="Calibri" panose="020F0502020204030204" pitchFamily="34" charset="0"/>
              </a:rPr>
              <a:t>	Fin du cas d'utilisation</a:t>
            </a:r>
          </a:p>
          <a:p>
            <a:pPr algn="just">
              <a:lnSpc>
                <a:spcPct val="90000"/>
              </a:lnSpc>
              <a:buNone/>
            </a:pPr>
            <a:endParaRPr lang="fr-FR" sz="1600" b="1" u="sng" dirty="0" smtClean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Contraintes </a:t>
            </a:r>
            <a:r>
              <a:rPr lang="fr-FR" sz="1600" b="1" u="sng" dirty="0">
                <a:latin typeface="Calibri" panose="020F0502020204030204" pitchFamily="34" charset="0"/>
              </a:rPr>
              <a:t>non fonctionnelles</a:t>
            </a:r>
            <a:r>
              <a:rPr lang="fr-FR" sz="1600" b="1" i="1" dirty="0">
                <a:latin typeface="Calibri" panose="020F0502020204030204" pitchFamily="34" charset="0"/>
              </a:rPr>
              <a:t> </a:t>
            </a:r>
            <a:endParaRPr lang="fr-FR" sz="1600" b="1" dirty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Fiabilité: les accès doivent être extrêmement sûrs et sécurisés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Confidentialité: les informations du client ne seront pas divulguées</a:t>
            </a:r>
          </a:p>
          <a:p>
            <a:pPr algn="just">
              <a:lnSpc>
                <a:spcPct val="90000"/>
              </a:lnSpc>
              <a:buNone/>
            </a:pPr>
            <a:endParaRPr lang="fr-FR" sz="1600" dirty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1600" b="1" u="sng" dirty="0" smtClean="0">
                <a:latin typeface="Calibri" panose="020F0502020204030204" pitchFamily="34" charset="0"/>
              </a:rPr>
              <a:t>Contrainte liée à l'interface homme-machine</a:t>
            </a:r>
          </a:p>
          <a:p>
            <a:pPr algn="just">
              <a:lnSpc>
                <a:spcPct val="90000"/>
              </a:lnSpc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Avant de débiter le compte, l'application demande une confirmation au guichetier</a:t>
            </a:r>
            <a:endParaRPr lang="fr-FR" sz="1600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81890" y="1619468"/>
            <a:ext cx="8291472" cy="475757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fr-FR" sz="2000" dirty="0" smtClean="0">
                <a:latin typeface="Calibri" panose="020F0502020204030204" pitchFamily="34" charset="0"/>
              </a:rPr>
              <a:t>Une relation d'inclusion peut être décrite comme un appel à un autre cas d'utilisation</a:t>
            </a:r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fr-FR" sz="1600" dirty="0" smtClean="0">
                <a:latin typeface="Calibri" panose="020F0502020204030204" pitchFamily="34" charset="0"/>
              </a:rPr>
              <a:t>Ex: </a:t>
            </a:r>
            <a:r>
              <a:rPr lang="fr-FR" sz="1600" b="1" dirty="0" smtClean="0">
                <a:latin typeface="Calibri" panose="020F0502020204030204" pitchFamily="34" charset="0"/>
              </a:rPr>
              <a:t>Cas Retirer de l'argent </a:t>
            </a:r>
            <a:r>
              <a:rPr lang="fr-FR" sz="1600" dirty="0" smtClean="0">
                <a:latin typeface="Calibri" panose="020F0502020204030204" pitchFamily="34" charset="0"/>
              </a:rPr>
              <a:t>(contient un appel au cas  </a:t>
            </a:r>
            <a:r>
              <a:rPr lang="fr-FR" sz="1600" b="1" dirty="0" smtClean="0">
                <a:latin typeface="Calibri" panose="020F0502020204030204" pitchFamily="34" charset="0"/>
              </a:rPr>
              <a:t>authentifier</a:t>
            </a:r>
            <a:r>
              <a:rPr lang="fr-FR" sz="1600" dirty="0" smtClean="0">
                <a:latin typeface="Calibri" panose="020F0502020204030204" pitchFamily="34" charset="0"/>
              </a:rPr>
              <a:t>)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b="1" dirty="0" smtClean="0">
                <a:latin typeface="Calibri" panose="020F0502020204030204" pitchFamily="34" charset="0"/>
              </a:rPr>
              <a:t>	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b="1" dirty="0" smtClean="0">
                <a:latin typeface="Calibri" panose="020F0502020204030204" pitchFamily="34" charset="0"/>
              </a:rPr>
              <a:t>Enchainement nominal:</a:t>
            </a:r>
            <a:endParaRPr lang="fr-FR" sz="1400" b="1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400" dirty="0" smtClean="0">
                <a:latin typeface="Calibri" panose="020F0502020204030204" pitchFamily="34" charset="0"/>
              </a:rPr>
              <a:t>	1) Le client introduit sa carte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400" dirty="0">
                <a:latin typeface="Calibri" panose="020F0502020204030204" pitchFamily="34" charset="0"/>
              </a:rPr>
              <a:t>	</a:t>
            </a:r>
            <a:r>
              <a:rPr lang="fr-FR" sz="1400" dirty="0" smtClean="0">
                <a:latin typeface="Calibri" panose="020F0502020204030204" pitchFamily="34" charset="0"/>
              </a:rPr>
              <a:t>2) </a:t>
            </a:r>
            <a:r>
              <a:rPr lang="fr-FR" sz="1400" b="1" dirty="0" smtClean="0">
                <a:latin typeface="Calibri" panose="020F0502020204030204" pitchFamily="34" charset="0"/>
              </a:rPr>
              <a:t>Appel au cas d'utilisation authentifier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400" b="1" dirty="0">
                <a:latin typeface="Calibri" panose="020F0502020204030204" pitchFamily="34" charset="0"/>
              </a:rPr>
              <a:t>	</a:t>
            </a:r>
            <a:r>
              <a:rPr lang="fr-FR" sz="1400" dirty="0" smtClean="0">
                <a:latin typeface="Calibri" panose="020F0502020204030204" pitchFamily="34" charset="0"/>
              </a:rPr>
              <a:t>3) Le client est authentifié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400" dirty="0">
                <a:latin typeface="Calibri" panose="020F0502020204030204" pitchFamily="34" charset="0"/>
              </a:rPr>
              <a:t>	</a:t>
            </a:r>
            <a:r>
              <a:rPr lang="fr-FR" sz="1400" dirty="0" smtClean="0">
                <a:latin typeface="Calibri" panose="020F0502020204030204" pitchFamily="34" charset="0"/>
              </a:rPr>
              <a:t>4) Le client choisit le montant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400" dirty="0">
                <a:latin typeface="Calibri" panose="020F0502020204030204" pitchFamily="34" charset="0"/>
              </a:rPr>
              <a:t>	</a:t>
            </a:r>
            <a:r>
              <a:rPr lang="fr-FR" sz="1400" dirty="0" smtClean="0">
                <a:latin typeface="Calibri" panose="020F0502020204030204" pitchFamily="34" charset="0"/>
              </a:rPr>
              <a:t>5) …..</a:t>
            </a:r>
          </a:p>
          <a:p>
            <a:pPr marL="393192" lvl="1" indent="0" algn="just">
              <a:lnSpc>
                <a:spcPct val="90000"/>
              </a:lnSpc>
              <a:buNone/>
            </a:pPr>
            <a:endParaRPr lang="fr-FR" sz="1400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endParaRPr lang="fr-FR" sz="1400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54075" y="609600"/>
            <a:ext cx="7604125" cy="669925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Description textuelle des relations: &lt;&lt;</a:t>
            </a:r>
            <a:r>
              <a:rPr lang="fr-FR" sz="3200" b="1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include</a:t>
            </a:r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&gt;&gt;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endParaRPr lang="fr-BE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44" y="4738255"/>
            <a:ext cx="5484194" cy="142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800" dirty="0">
                <a:latin typeface="Calibri" panose="020F0502020204030204" pitchFamily="34" charset="0"/>
              </a:rPr>
              <a:t>Si le cas d'utilisation appelé échoue, on devra créer un cas d'exception dans le cas </a:t>
            </a:r>
            <a:r>
              <a:rPr lang="fr-FR" sz="2800" dirty="0" smtClean="0">
                <a:latin typeface="Calibri" panose="020F0502020204030204" pitchFamily="34" charset="0"/>
              </a:rPr>
              <a:t>principal</a:t>
            </a:r>
            <a:endParaRPr lang="es-ES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fr-FR" sz="1600" dirty="0" smtClean="0">
              <a:latin typeface="Calibri" panose="020F0502020204030204" pitchFamily="34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fr-FR" sz="1600" dirty="0">
              <a:latin typeface="Calibri" panose="020F0502020204030204" pitchFamily="34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Ex</a:t>
            </a:r>
            <a:r>
              <a:rPr lang="fr-FR" sz="1600" dirty="0">
                <a:latin typeface="Calibri" panose="020F0502020204030204" pitchFamily="34" charset="0"/>
              </a:rPr>
              <a:t>: </a:t>
            </a:r>
            <a:r>
              <a:rPr lang="fr-FR" sz="1600" b="1" dirty="0">
                <a:latin typeface="Calibri" panose="020F0502020204030204" pitchFamily="34" charset="0"/>
              </a:rPr>
              <a:t>Cas Retirer de l'argent </a:t>
            </a:r>
            <a:r>
              <a:rPr lang="fr-FR" sz="1600" dirty="0" smtClean="0">
                <a:latin typeface="Calibri" panose="020F0502020204030204" pitchFamily="34" charset="0"/>
              </a:rPr>
              <a:t>(le cas principal)</a:t>
            </a:r>
            <a:endParaRPr lang="fr-FR" sz="1600" dirty="0">
              <a:latin typeface="Calibri" panose="020F0502020204030204" pitchFamily="34" charset="0"/>
            </a:endParaRPr>
          </a:p>
          <a:p>
            <a:endParaRPr lang="es-ES" sz="2000" dirty="0" smtClean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" sz="2000" dirty="0" smtClean="0">
                <a:latin typeface="Calibri" panose="020F0502020204030204" pitchFamily="34" charset="0"/>
              </a:rPr>
              <a:t> 	</a:t>
            </a:r>
            <a:r>
              <a:rPr lang="fr-FR" sz="1600" b="1" dirty="0" smtClean="0">
                <a:latin typeface="Calibri" panose="020F0502020204030204" pitchFamily="34" charset="0"/>
              </a:rPr>
              <a:t>Enchainement </a:t>
            </a:r>
            <a:r>
              <a:rPr lang="fr-FR" sz="1600" b="1" dirty="0">
                <a:latin typeface="Calibri" panose="020F0502020204030204" pitchFamily="34" charset="0"/>
              </a:rPr>
              <a:t>nominal</a:t>
            </a:r>
            <a:r>
              <a:rPr lang="fr-FR" sz="1600" b="1" dirty="0" smtClean="0">
                <a:latin typeface="Calibri" panose="020F0502020204030204" pitchFamily="34" charset="0"/>
              </a:rPr>
              <a:t>:</a:t>
            </a:r>
          </a:p>
          <a:p>
            <a:pPr marL="393192" lvl="1" indent="0" algn="just">
              <a:lnSpc>
                <a:spcPct val="90000"/>
              </a:lnSpc>
              <a:buNone/>
            </a:pPr>
            <a:endParaRPr lang="fr-FR" sz="1400" b="1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400" dirty="0">
                <a:latin typeface="Calibri" panose="020F0502020204030204" pitchFamily="34" charset="0"/>
              </a:rPr>
              <a:t>	1</a:t>
            </a:r>
            <a:r>
              <a:rPr lang="fr-FR" sz="1500" dirty="0">
                <a:latin typeface="Calibri" panose="020F0502020204030204" pitchFamily="34" charset="0"/>
              </a:rPr>
              <a:t>) Le client introduit sa carte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500" dirty="0">
                <a:latin typeface="Calibri" panose="020F0502020204030204" pitchFamily="34" charset="0"/>
              </a:rPr>
              <a:t>	2) Appel au cas d'utilisation </a:t>
            </a:r>
            <a:r>
              <a:rPr lang="fr-FR" sz="1500" b="1" dirty="0">
                <a:latin typeface="Calibri" panose="020F0502020204030204" pitchFamily="34" charset="0"/>
              </a:rPr>
              <a:t>authentifier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500" b="1" dirty="0">
                <a:latin typeface="Calibri" panose="020F0502020204030204" pitchFamily="34" charset="0"/>
              </a:rPr>
              <a:t>	</a:t>
            </a:r>
            <a:r>
              <a:rPr lang="fr-FR" sz="1500" dirty="0">
                <a:latin typeface="Calibri" panose="020F0502020204030204" pitchFamily="34" charset="0"/>
              </a:rPr>
              <a:t>3) Le client est authentifié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500" dirty="0">
                <a:latin typeface="Calibri" panose="020F0502020204030204" pitchFamily="34" charset="0"/>
              </a:rPr>
              <a:t>	4) Le client choisit le montant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500" dirty="0">
                <a:latin typeface="Calibri" panose="020F0502020204030204" pitchFamily="34" charset="0"/>
              </a:rPr>
              <a:t>	5) </a:t>
            </a:r>
            <a:r>
              <a:rPr lang="fr-FR" sz="1500" dirty="0" smtClean="0">
                <a:latin typeface="Calibri" panose="020F0502020204030204" pitchFamily="34" charset="0"/>
              </a:rPr>
              <a:t>….</a:t>
            </a:r>
            <a:endParaRPr lang="es-ES" sz="1500" dirty="0" smtClean="0">
              <a:latin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endParaRPr lang="es-ES" sz="2000" b="1" u="sng" dirty="0" smtClean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b="1" dirty="0">
                <a:latin typeface="Calibri" panose="020F0502020204030204" pitchFamily="34" charset="0"/>
              </a:rPr>
              <a:t>Enchainement </a:t>
            </a:r>
            <a:r>
              <a:rPr lang="fr-FR" sz="1600" b="1" dirty="0" smtClean="0">
                <a:latin typeface="Calibri" panose="020F0502020204030204" pitchFamily="34" charset="0"/>
              </a:rPr>
              <a:t>d'exception:</a:t>
            </a:r>
          </a:p>
          <a:p>
            <a:pPr marL="393192" lvl="1" indent="0" algn="just">
              <a:lnSpc>
                <a:spcPct val="90000"/>
              </a:lnSpc>
              <a:buNone/>
            </a:pPr>
            <a:endParaRPr lang="fr-FR" sz="1600" b="1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b="1" dirty="0">
                <a:latin typeface="Calibri" panose="020F0502020204030204" pitchFamily="34" charset="0"/>
              </a:rPr>
              <a:t>	E1: </a:t>
            </a:r>
            <a:r>
              <a:rPr lang="fr-FR" sz="1600" b="1" dirty="0" smtClean="0">
                <a:latin typeface="Calibri" panose="020F0502020204030204" pitchFamily="34" charset="0"/>
              </a:rPr>
              <a:t>l'authentification échoue </a:t>
            </a:r>
            <a:endParaRPr lang="fr-FR" sz="1600" b="1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b="1" dirty="0">
                <a:latin typeface="Calibri" panose="020F0502020204030204" pitchFamily="34" charset="0"/>
              </a:rPr>
              <a:t>	L'enchainement démarre après le point </a:t>
            </a:r>
            <a:r>
              <a:rPr lang="fr-FR" sz="1600" b="1" dirty="0" smtClean="0">
                <a:latin typeface="Calibri" panose="020F0502020204030204" pitchFamily="34" charset="0"/>
              </a:rPr>
              <a:t>2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400" dirty="0">
                <a:latin typeface="Calibri" panose="020F0502020204030204" pitchFamily="34" charset="0"/>
              </a:rPr>
              <a:t>	</a:t>
            </a:r>
            <a:r>
              <a:rPr lang="fr-FR" sz="1500" dirty="0">
                <a:latin typeface="Calibri" panose="020F0502020204030204" pitchFamily="34" charset="0"/>
              </a:rPr>
              <a:t>3) </a:t>
            </a:r>
            <a:r>
              <a:rPr lang="fr-FR" sz="1500" dirty="0" smtClean="0">
                <a:latin typeface="Calibri" panose="020F0502020204030204" pitchFamily="34" charset="0"/>
              </a:rPr>
              <a:t>Le système indique au client que le code est incorrecte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500" b="1" dirty="0">
                <a:latin typeface="Calibri" panose="020F0502020204030204" pitchFamily="34" charset="0"/>
              </a:rPr>
              <a:t>	</a:t>
            </a:r>
            <a:r>
              <a:rPr lang="fr-FR" sz="1500" b="1" dirty="0" smtClean="0">
                <a:latin typeface="Calibri" panose="020F0502020204030204" pitchFamily="34" charset="0"/>
              </a:rPr>
              <a:t>Fin du cas d'utilisation</a:t>
            </a:r>
            <a:r>
              <a:rPr lang="fr-FR" sz="1500" dirty="0" smtClean="0">
                <a:latin typeface="Calibri" panose="020F0502020204030204" pitchFamily="34" charset="0"/>
              </a:rPr>
              <a:t> </a:t>
            </a:r>
            <a:endParaRPr lang="fr-FR" sz="1500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fr-FR" sz="20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Calibri" panose="020F0502020204030204" pitchFamily="34" charset="0"/>
              </a:rPr>
              <a:t>Description textuelle des relations: &lt;&lt;include&gt;&gt;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0447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40018" y="1227586"/>
            <a:ext cx="8291472" cy="475757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fr-FR" sz="2000" dirty="0" smtClean="0">
                <a:latin typeface="Calibri" panose="020F0502020204030204" pitchFamily="34" charset="0"/>
              </a:rPr>
              <a:t>Une relation d'extension est déclarée dans la description textuelle en modifiant l'enchainement nominal (en rajoutant le point d'extension)</a:t>
            </a:r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1050" dirty="0">
              <a:latin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fr-FR" sz="1600" dirty="0" smtClean="0">
                <a:latin typeface="Calibri" panose="020F0502020204030204" pitchFamily="34" charset="0"/>
              </a:rPr>
              <a:t>Ex: Cas </a:t>
            </a:r>
            <a:r>
              <a:rPr lang="fr-FR" sz="1600" b="1" dirty="0" smtClean="0">
                <a:latin typeface="Calibri" panose="020F0502020204030204" pitchFamily="34" charset="0"/>
              </a:rPr>
              <a:t>Commander </a:t>
            </a:r>
            <a:r>
              <a:rPr lang="fr-FR" sz="1600" dirty="0" smtClean="0">
                <a:latin typeface="Calibri" panose="020F0502020204030204" pitchFamily="34" charset="0"/>
              </a:rPr>
              <a:t>contient un appel à l’extension </a:t>
            </a:r>
            <a:r>
              <a:rPr lang="fr-FR" sz="1600" b="1" dirty="0" smtClean="0">
                <a:latin typeface="Calibri" panose="020F0502020204030204" pitchFamily="34" charset="0"/>
              </a:rPr>
              <a:t>Demande </a:t>
            </a:r>
            <a:r>
              <a:rPr lang="fr-FR" sz="1600" b="1" dirty="0">
                <a:latin typeface="Calibri" panose="020F0502020204030204" pitchFamily="34" charset="0"/>
              </a:rPr>
              <a:t>du </a:t>
            </a:r>
            <a:r>
              <a:rPr lang="fr-FR" sz="1600" b="1" dirty="0" smtClean="0">
                <a:latin typeface="Calibri" panose="020F0502020204030204" pitchFamily="34" charset="0"/>
              </a:rPr>
              <a:t>catalogue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b="1" dirty="0" smtClean="0">
                <a:latin typeface="Calibri" panose="020F0502020204030204" pitchFamily="34" charset="0"/>
              </a:rPr>
              <a:t>	Enchainement nominal</a:t>
            </a:r>
            <a:endParaRPr lang="fr-FR" sz="1600" b="1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dirty="0" smtClean="0">
                <a:latin typeface="Calibri" panose="020F0502020204030204" pitchFamily="34" charset="0"/>
              </a:rPr>
              <a:t>	1) Appel au cas d'utilisation </a:t>
            </a:r>
            <a:r>
              <a:rPr lang="fr-FR" sz="1600" b="1" dirty="0" smtClean="0">
                <a:latin typeface="Calibri" panose="020F0502020204030204" pitchFamily="34" charset="0"/>
              </a:rPr>
              <a:t>Choisir articles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2) Les articles sont choisis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r>
              <a:rPr lang="fr-FR" sz="1600" b="1" dirty="0" smtClean="0">
                <a:latin typeface="Calibri" panose="020F0502020204030204" pitchFamily="34" charset="0"/>
              </a:rPr>
              <a:t>Point d'extension: Demande du catalogue</a:t>
            </a: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b="1" dirty="0">
                <a:latin typeface="Calibri" panose="020F0502020204030204" pitchFamily="34" charset="0"/>
              </a:rPr>
              <a:t>	</a:t>
            </a:r>
            <a:r>
              <a:rPr lang="fr-FR" sz="1600" dirty="0" smtClean="0">
                <a:latin typeface="Calibri" panose="020F0502020204030204" pitchFamily="34" charset="0"/>
              </a:rPr>
              <a:t>3) Appel au cas d'utilisation Payer</a:t>
            </a:r>
          </a:p>
          <a:p>
            <a:pPr marL="393192" lvl="1" indent="0" algn="just">
              <a:lnSpc>
                <a:spcPct val="90000"/>
              </a:lnSpc>
              <a:buNone/>
            </a:pPr>
            <a:endParaRPr lang="fr-FR" sz="1050" dirty="0" smtClean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050" dirty="0" smtClean="0">
                <a:latin typeface="Calibri" panose="020F0502020204030204" pitchFamily="34" charset="0"/>
              </a:rPr>
              <a:t>(après 2 on appelle au cas d'utilisation lié à la demande du catalogue: </a:t>
            </a:r>
            <a:r>
              <a:rPr lang="fr-FR" sz="1050" b="1" dirty="0" smtClean="0">
                <a:latin typeface="Calibri" panose="020F0502020204030204" pitchFamily="34" charset="0"/>
              </a:rPr>
              <a:t>Demander Catalogue</a:t>
            </a:r>
            <a:r>
              <a:rPr lang="fr-FR" sz="1050" dirty="0" smtClean="0">
                <a:latin typeface="Calibri" panose="020F0502020204030204" pitchFamily="34" charset="0"/>
              </a:rPr>
              <a:t>, si la </a:t>
            </a:r>
            <a:r>
              <a:rPr lang="fr-FR" sz="1050" dirty="0">
                <a:latin typeface="Calibri" panose="020F0502020204030204" pitchFamily="34" charset="0"/>
              </a:rPr>
              <a:t>condition est satisfaite)</a:t>
            </a:r>
          </a:p>
          <a:p>
            <a:pPr marL="393192" lvl="1" indent="0" algn="just">
              <a:lnSpc>
                <a:spcPct val="90000"/>
              </a:lnSpc>
              <a:buNone/>
            </a:pPr>
            <a:endParaRPr lang="fr-FR" sz="1400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endParaRPr lang="fr-FR" sz="1600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FR" sz="1600" dirty="0">
                <a:latin typeface="Calibri" panose="020F0502020204030204" pitchFamily="34" charset="0"/>
              </a:rPr>
              <a:t>	</a:t>
            </a:r>
            <a:endParaRPr lang="fr-FR" sz="1400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54075" y="609600"/>
            <a:ext cx="7604125" cy="669925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Description textuelle des relations: &lt;&lt;</a:t>
            </a:r>
            <a:r>
              <a:rPr lang="fr-FR" sz="3200" b="1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extends</a:t>
            </a:r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&gt;&gt;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endParaRPr lang="fr-BE" dirty="0" smtClean="0"/>
          </a:p>
        </p:txBody>
      </p:sp>
      <p:pic>
        <p:nvPicPr>
          <p:cNvPr id="5" name="Content Placeholder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89" y="4362450"/>
            <a:ext cx="73247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0681" y="1279525"/>
            <a:ext cx="8291472" cy="475757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fr-FR" sz="2000" dirty="0" smtClean="0">
                <a:latin typeface="Calibri" panose="020F0502020204030204" pitchFamily="34" charset="0"/>
              </a:rPr>
              <a:t>Nous établissons plusieurs appels possibles aux différents cas d'utilisation</a:t>
            </a:r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fr-FR" sz="1600" dirty="0" smtClean="0">
                <a:latin typeface="Calibri" panose="020F0502020204030204" pitchFamily="34" charset="0"/>
              </a:rPr>
              <a:t>Ex: Payer avec </a:t>
            </a:r>
            <a:r>
              <a:rPr lang="fr-FR" sz="1600" dirty="0" err="1" smtClean="0">
                <a:latin typeface="Calibri" panose="020F0502020204030204" pitchFamily="34" charset="0"/>
              </a:rPr>
              <a:t>Paypal</a:t>
            </a:r>
            <a:r>
              <a:rPr lang="fr-FR" sz="1600" dirty="0" smtClean="0">
                <a:latin typeface="Calibri" panose="020F0502020204030204" pitchFamily="34" charset="0"/>
              </a:rPr>
              <a:t> ou avec une carte de Crédit</a:t>
            </a:r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BE" sz="1600" dirty="0" smtClean="0">
                <a:latin typeface="Calibri" panose="020F0502020204030204" pitchFamily="34" charset="0"/>
              </a:rPr>
              <a:t>1.  </a:t>
            </a:r>
            <a:r>
              <a:rPr lang="fr-BE" sz="1600" dirty="0">
                <a:latin typeface="Calibri" panose="020F0502020204030204" pitchFamily="34" charset="0"/>
              </a:rPr>
              <a:t>Le Client choisit le type de </a:t>
            </a:r>
            <a:r>
              <a:rPr lang="fr-BE" sz="1600" dirty="0" smtClean="0">
                <a:latin typeface="Calibri" panose="020F0502020204030204" pitchFamily="34" charset="0"/>
              </a:rPr>
              <a:t>paiement:</a:t>
            </a:r>
            <a:endParaRPr lang="fr-BE" sz="1600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BE" sz="1600" dirty="0">
                <a:latin typeface="Calibri" panose="020F0502020204030204" pitchFamily="34" charset="0"/>
              </a:rPr>
              <a:t> </a:t>
            </a:r>
            <a:r>
              <a:rPr lang="fr-BE" sz="1600" dirty="0" smtClean="0">
                <a:latin typeface="Calibri" panose="020F0502020204030204" pitchFamily="34" charset="0"/>
              </a:rPr>
              <a:t>    a) En </a:t>
            </a:r>
            <a:r>
              <a:rPr lang="fr-BE" sz="1600" dirty="0">
                <a:latin typeface="Calibri" panose="020F0502020204030204" pitchFamily="34" charset="0"/>
              </a:rPr>
              <a:t>cas de paiement </a:t>
            </a:r>
            <a:r>
              <a:rPr lang="fr-BE" sz="1600" dirty="0" smtClean="0">
                <a:latin typeface="Calibri" panose="020F0502020204030204" pitchFamily="34" charset="0"/>
              </a:rPr>
              <a:t>par carte, appel au cas  </a:t>
            </a:r>
            <a:r>
              <a:rPr lang="fr-BE" sz="1600" dirty="0">
                <a:latin typeface="Calibri" panose="020F0502020204030204" pitchFamily="34" charset="0"/>
              </a:rPr>
              <a:t>d’utilisation </a:t>
            </a:r>
            <a:r>
              <a:rPr lang="fr-BE" sz="1600" dirty="0" smtClean="0">
                <a:latin typeface="Calibri" panose="020F0502020204030204" pitchFamily="34" charset="0"/>
              </a:rPr>
              <a:t>"Payer par carte".</a:t>
            </a:r>
            <a:endParaRPr lang="fr-BE" sz="1600" dirty="0">
              <a:latin typeface="Calibri" panose="020F0502020204030204" pitchFamily="34" charset="0"/>
            </a:endParaRPr>
          </a:p>
          <a:p>
            <a:pPr marL="393192" lvl="1" indent="0" algn="just">
              <a:lnSpc>
                <a:spcPct val="90000"/>
              </a:lnSpc>
              <a:buNone/>
            </a:pPr>
            <a:r>
              <a:rPr lang="fr-BE" sz="1600" dirty="0">
                <a:latin typeface="Calibri" panose="020F0502020204030204" pitchFamily="34" charset="0"/>
              </a:rPr>
              <a:t> </a:t>
            </a:r>
            <a:r>
              <a:rPr lang="fr-BE" sz="1600" dirty="0" smtClean="0">
                <a:latin typeface="Calibri" panose="020F0502020204030204" pitchFamily="34" charset="0"/>
              </a:rPr>
              <a:t>    b) En </a:t>
            </a:r>
            <a:r>
              <a:rPr lang="fr-BE" sz="1600" dirty="0">
                <a:latin typeface="Calibri" panose="020F0502020204030204" pitchFamily="34" charset="0"/>
              </a:rPr>
              <a:t>cas de paiement par </a:t>
            </a:r>
            <a:r>
              <a:rPr lang="fr-BE" sz="1600" dirty="0" err="1" smtClean="0">
                <a:latin typeface="Calibri" panose="020F0502020204030204" pitchFamily="34" charset="0"/>
              </a:rPr>
              <a:t>Paypal</a:t>
            </a:r>
            <a:r>
              <a:rPr lang="fr-BE" sz="1600" dirty="0" smtClean="0">
                <a:latin typeface="Calibri" panose="020F0502020204030204" pitchFamily="34" charset="0"/>
              </a:rPr>
              <a:t>, appel au cas d'utilisation "Payer par </a:t>
            </a:r>
            <a:r>
              <a:rPr lang="fr-BE" sz="1600" dirty="0" err="1" smtClean="0">
                <a:latin typeface="Calibri" panose="020F0502020204030204" pitchFamily="34" charset="0"/>
              </a:rPr>
              <a:t>Paypal</a:t>
            </a:r>
            <a:r>
              <a:rPr lang="fr-BE" sz="1600" dirty="0" smtClean="0">
                <a:latin typeface="Calibri" panose="020F0502020204030204" pitchFamily="34" charset="0"/>
              </a:rPr>
              <a:t>"</a:t>
            </a:r>
            <a:endParaRPr lang="fr-FR" sz="1400" dirty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54075" y="609600"/>
            <a:ext cx="7604125" cy="669925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Description textuelle des relations: héritage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endParaRPr lang="fr-B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35" y="3590119"/>
            <a:ext cx="5652652" cy="32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458200" cy="6096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400" dirty="0" smtClean="0">
                <a:latin typeface="Calibri" panose="020F0502020204030204" pitchFamily="34" charset="0"/>
              </a:rPr>
              <a:t>   </a:t>
            </a:r>
            <a:r>
              <a:rPr lang="fr-FR" sz="2000" dirty="0" smtClean="0">
                <a:latin typeface="Calibri" panose="020F0502020204030204" pitchFamily="34" charset="0"/>
              </a:rPr>
              <a:t>Les cas d’utilisations peuvent être vus comme des </a:t>
            </a:r>
            <a:r>
              <a:rPr lang="fr-FR" sz="2000" b="1" dirty="0" smtClean="0">
                <a:latin typeface="Calibri" panose="020F0502020204030204" pitchFamily="34" charset="0"/>
              </a:rPr>
              <a:t>classes de scénarios.</a:t>
            </a:r>
            <a:r>
              <a:rPr lang="fr-FR" sz="2000" dirty="0" smtClean="0">
                <a:latin typeface="Calibri" panose="020F0502020204030204" pitchFamily="34" charset="0"/>
              </a:rPr>
              <a:t> Chaque </a:t>
            </a:r>
            <a:r>
              <a:rPr lang="fr-FR" sz="2000" b="1" dirty="0" smtClean="0">
                <a:latin typeface="Calibri" panose="020F0502020204030204" pitchFamily="34" charset="0"/>
              </a:rPr>
              <a:t>scénario</a:t>
            </a:r>
            <a:r>
              <a:rPr lang="fr-FR" sz="2000" dirty="0" smtClean="0">
                <a:latin typeface="Calibri" panose="020F0502020204030204" pitchFamily="34" charset="0"/>
              </a:rPr>
              <a:t> correspond à une utilisation particulière, par un acteur donné, dans des circonstances données. On peut décrire les principaux (préparation des tests finaux de l’application).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400" dirty="0" smtClean="0">
                <a:latin typeface="Calibri" panose="020F0502020204030204" pitchFamily="34" charset="0"/>
              </a:rPr>
              <a:t>    		</a:t>
            </a:r>
            <a:r>
              <a:rPr lang="fr-FR" sz="1800" u="sng" dirty="0" smtClean="0">
                <a:latin typeface="Calibri" panose="020F0502020204030204" pitchFamily="34" charset="0"/>
              </a:rPr>
              <a:t>SCENARIO 1 </a:t>
            </a:r>
            <a:endParaRPr lang="fr-FR" sz="2000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latin typeface="Calibri" panose="020F0502020204030204" pitchFamily="34" charset="0"/>
              </a:rPr>
              <a:t>	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>
                <a:latin typeface="Calibri" panose="020F0502020204030204" pitchFamily="34" charset="0"/>
              </a:rPr>
              <a:t>	</a:t>
            </a:r>
            <a:r>
              <a:rPr lang="fr-FR" sz="2000" dirty="0" smtClean="0">
                <a:latin typeface="Calibri" panose="020F0502020204030204" pitchFamily="34" charset="0"/>
              </a:rPr>
              <a:t>	1) Le guichetier Smith saisit le numéro de compte 445-455355-	355.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latin typeface="Calibri" panose="020F0502020204030204" pitchFamily="34" charset="0"/>
              </a:rPr>
              <a:t>		2) Le système central valide le compte.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latin typeface="Calibri" panose="020F0502020204030204" pitchFamily="34" charset="0"/>
              </a:rPr>
              <a:t>		3) L'application demande le type d'opération à Smith.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latin typeface="Calibri" panose="020F0502020204030204" pitchFamily="34" charset="0"/>
              </a:rPr>
              <a:t>		4) Smith tape ‘retrait’ et 600 euros.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latin typeface="Calibri" panose="020F0502020204030204" pitchFamily="34" charset="0"/>
              </a:rPr>
              <a:t>		5) L'application demande au système central de débiter cette 	 	quantité.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latin typeface="Calibri" panose="020F0502020204030204" pitchFamily="34" charset="0"/>
              </a:rPr>
              <a:t>		</a:t>
            </a:r>
            <a:r>
              <a:rPr lang="fr-FR" sz="2000" dirty="0">
                <a:latin typeface="Calibri" panose="020F0502020204030204" pitchFamily="34" charset="0"/>
              </a:rPr>
              <a:t>6</a:t>
            </a:r>
            <a:r>
              <a:rPr lang="fr-FR" sz="2000" dirty="0" smtClean="0">
                <a:latin typeface="Calibri" panose="020F0502020204030204" pitchFamily="34" charset="0"/>
              </a:rPr>
              <a:t>) Le système centrale vérifie le solde </a:t>
            </a:r>
            <a:r>
              <a:rPr lang="fr-FR" sz="2000" dirty="0">
                <a:latin typeface="Calibri" panose="020F0502020204030204" pitchFamily="34" charset="0"/>
              </a:rPr>
              <a:t>et indique </a:t>
            </a:r>
            <a:r>
              <a:rPr lang="fr-FR" sz="2000" dirty="0" smtClean="0">
                <a:latin typeface="Calibri" panose="020F0502020204030204" pitchFamily="34" charset="0"/>
              </a:rPr>
              <a:t>à l'application	qu'il accepte l'opération.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latin typeface="Calibri" panose="020F0502020204030204" pitchFamily="34" charset="0"/>
              </a:rPr>
              <a:t>		7) L'application indique à Smith qu'il peut délivrer 600 euros au 	client.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sz="2000" dirty="0" smtClean="0">
                <a:latin typeface="Calibri" panose="020F0502020204030204" pitchFamily="34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81890" y="1286968"/>
            <a:ext cx="8291472" cy="4757572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fr-FR" sz="2000" b="1" dirty="0" smtClean="0">
                <a:latin typeface="Calibri" panose="020F0502020204030204" pitchFamily="34" charset="0"/>
              </a:rPr>
              <a:t>Décrire </a:t>
            </a:r>
            <a:r>
              <a:rPr lang="fr-FR" sz="2000" dirty="0" smtClean="0">
                <a:latin typeface="Calibri" panose="020F0502020204030204" pitchFamily="34" charset="0"/>
              </a:rPr>
              <a:t>le </a:t>
            </a:r>
            <a:r>
              <a:rPr lang="fr-FR" sz="2000" i="1" dirty="0" smtClean="0">
                <a:latin typeface="Calibri" panose="020F0502020204030204" pitchFamily="34" charset="0"/>
              </a:rPr>
              <a:t>système </a:t>
            </a:r>
            <a:r>
              <a:rPr lang="fr-FR" sz="2000" dirty="0" smtClean="0">
                <a:latin typeface="Calibri" panose="020F0502020204030204" pitchFamily="34" charset="0"/>
              </a:rPr>
              <a:t>(très haut niveau).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900" dirty="0" smtClean="0">
                <a:latin typeface="Calibri" panose="020F0502020204030204" pitchFamily="34" charset="0"/>
              </a:rPr>
              <a:t>	Exemple : site de commerce électronique (très simplifié)</a:t>
            </a:r>
            <a:r>
              <a:rPr lang="fr-FR" sz="2200" dirty="0" smtClean="0">
                <a:latin typeface="Calibri" panose="020F0502020204030204" pitchFamily="34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200" dirty="0" smtClean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>
                <a:latin typeface="Calibri" panose="020F0502020204030204" pitchFamily="34" charset="0"/>
              </a:rPr>
              <a:t>Le client parcours le catalogue.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>
                <a:latin typeface="Calibri" panose="020F0502020204030204" pitchFamily="34" charset="0"/>
              </a:rPr>
              <a:t>Il ajoute les objets qui l'intéressent dans son panier.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>
                <a:latin typeface="Calibri" panose="020F0502020204030204" pitchFamily="34" charset="0"/>
              </a:rPr>
              <a:t>Pour payer, il donne ses informations de carte bancaire et son adresse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>
                <a:latin typeface="Calibri" panose="020F0502020204030204" pitchFamily="34" charset="0"/>
              </a:rPr>
              <a:t>Il confirme l'achat.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>
                <a:latin typeface="Calibri" panose="020F0502020204030204" pitchFamily="34" charset="0"/>
              </a:rPr>
              <a:t>Le système contrôle la validité du paiement et confirme la commande.</a:t>
            </a:r>
          </a:p>
          <a:p>
            <a:pPr lvl="1" eaLnBrk="1" hangingPunct="1">
              <a:lnSpc>
                <a:spcPct val="90000"/>
              </a:lnSpc>
            </a:pPr>
            <a:endParaRPr lang="fr-FR" sz="1800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fr-FR" sz="2000" dirty="0" smtClean="0">
                <a:latin typeface="Calibri" panose="020F0502020204030204" pitchFamily="34" charset="0"/>
              </a:rPr>
              <a:t>En </a:t>
            </a:r>
            <a:r>
              <a:rPr lang="fr-FR" sz="2000" b="1" dirty="0" smtClean="0">
                <a:latin typeface="Calibri" panose="020F0502020204030204" pitchFamily="34" charset="0"/>
              </a:rPr>
              <a:t>déduire </a:t>
            </a:r>
            <a:r>
              <a:rPr lang="fr-FR" sz="2000" dirty="0" smtClean="0">
                <a:latin typeface="Calibri" panose="020F0502020204030204" pitchFamily="34" charset="0"/>
              </a:rPr>
              <a:t>une liste d’</a:t>
            </a:r>
            <a:r>
              <a:rPr lang="fr-FR" sz="2000" b="1" dirty="0" smtClean="0">
                <a:latin typeface="Calibri" panose="020F0502020204030204" pitchFamily="34" charset="0"/>
              </a:rPr>
              <a:t>acteurs </a:t>
            </a:r>
            <a:r>
              <a:rPr lang="fr-FR" sz="2000" dirty="0" smtClean="0">
                <a:latin typeface="Calibri" panose="020F0502020204030204" pitchFamily="34" charset="0"/>
              </a:rPr>
              <a:t>et de </a:t>
            </a:r>
            <a:r>
              <a:rPr lang="fr-FR" sz="2000" b="1" dirty="0" smtClean="0">
                <a:latin typeface="Calibri" panose="020F0502020204030204" pitchFamily="34" charset="0"/>
              </a:rPr>
              <a:t>cas</a:t>
            </a:r>
            <a:r>
              <a:rPr lang="fr-FR" sz="2000" dirty="0" smtClean="0">
                <a:latin typeface="Calibri" panose="020F0502020204030204" pitchFamily="34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endParaRPr lang="fr-FR" sz="2000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fr-FR" sz="2000" dirty="0" smtClean="0">
                <a:latin typeface="Calibri" panose="020F0502020204030204" pitchFamily="34" charset="0"/>
              </a:rPr>
              <a:t>Construire un </a:t>
            </a:r>
            <a:r>
              <a:rPr lang="fr-FR" sz="2000" b="1" dirty="0" smtClean="0">
                <a:latin typeface="Calibri" panose="020F0502020204030204" pitchFamily="34" charset="0"/>
              </a:rPr>
              <a:t>premier diagramme</a:t>
            </a:r>
            <a:r>
              <a:rPr lang="fr-FR" sz="2000" dirty="0" smtClean="0">
                <a:latin typeface="Calibri" panose="020F0502020204030204" pitchFamily="34" charset="0"/>
              </a:rPr>
              <a:t>. Le structurer pour le rendre plus clair </a:t>
            </a:r>
            <a:r>
              <a:rPr lang="fr-FR" sz="2100" dirty="0">
                <a:latin typeface="Calibri" panose="020F0502020204030204" pitchFamily="34" charset="0"/>
              </a:rPr>
              <a:t>(relations &lt;&lt;include&gt;&gt;, &lt;&lt;extend&gt;&gt;, généralisation/spécialisation)</a:t>
            </a:r>
          </a:p>
          <a:p>
            <a:pPr algn="just" eaLnBrk="1" hangingPunct="1">
              <a:lnSpc>
                <a:spcPct val="90000"/>
              </a:lnSpc>
            </a:pPr>
            <a:endParaRPr lang="fr-FR" sz="2000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fr-FR" sz="2000" b="1" dirty="0" smtClean="0">
                <a:latin typeface="Calibri" panose="020F0502020204030204" pitchFamily="34" charset="0"/>
              </a:rPr>
              <a:t>Détailler chaque cas </a:t>
            </a:r>
            <a:r>
              <a:rPr lang="fr-FR" sz="2100" dirty="0">
                <a:latin typeface="Calibri" panose="020F0502020204030204" pitchFamily="34" charset="0"/>
              </a:rPr>
              <a:t>(description textuelle structurée)</a:t>
            </a:r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fr-FR" sz="2000" dirty="0" smtClean="0">
                <a:latin typeface="Calibri" panose="020F0502020204030204" pitchFamily="34" charset="0"/>
              </a:rPr>
              <a:t>Eventuellement </a:t>
            </a:r>
            <a:r>
              <a:rPr lang="fr-FR" sz="2000" b="1" dirty="0" smtClean="0">
                <a:latin typeface="Calibri" panose="020F0502020204030204" pitchFamily="34" charset="0"/>
              </a:rPr>
              <a:t>définir les scénarios </a:t>
            </a:r>
            <a:r>
              <a:rPr lang="fr-FR" sz="2000" dirty="0" smtClean="0">
                <a:latin typeface="Calibri" panose="020F0502020204030204" pitchFamily="34" charset="0"/>
              </a:rPr>
              <a:t>les plus importants qui pourront servir au moment des tests finaux.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54075" y="609600"/>
            <a:ext cx="7604125" cy="669925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Mode d’emploi des diagrammes de cas d'utilisation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/>
            </a:r>
            <a:b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</a:br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57249" y="1363683"/>
            <a:ext cx="8077200" cy="4476750"/>
          </a:xfrm>
        </p:spPr>
        <p:txBody>
          <a:bodyPr/>
          <a:lstStyle/>
          <a:p>
            <a:pPr algn="just" eaLnBrk="1" hangingPunct="1"/>
            <a:r>
              <a:rPr lang="fr-FR" sz="2400" dirty="0" smtClean="0">
                <a:latin typeface="Calibri" panose="020F0502020204030204" pitchFamily="34" charset="0"/>
              </a:rPr>
              <a:t>Permet de décrire les principales </a:t>
            </a:r>
            <a:r>
              <a:rPr lang="fr-FR" sz="2400" u="sng" dirty="0" smtClean="0">
                <a:latin typeface="Calibri" panose="020F0502020204030204" pitchFamily="34" charset="0"/>
              </a:rPr>
              <a:t>fonctionnalités attendues</a:t>
            </a:r>
            <a:r>
              <a:rPr lang="fr-FR" sz="2400" dirty="0" smtClean="0">
                <a:latin typeface="Calibri" panose="020F0502020204030204" pitchFamily="34" charset="0"/>
              </a:rPr>
              <a:t>. Permet de les organiser grâce aux relations d’héritage, d’inclusion et d’extension. </a:t>
            </a:r>
          </a:p>
          <a:p>
            <a:pPr algn="just" eaLnBrk="1" hangingPunct="1"/>
            <a:r>
              <a:rPr lang="fr-FR" sz="2400" dirty="0" smtClean="0">
                <a:latin typeface="Calibri" panose="020F0502020204030204" pitchFamily="34" charset="0"/>
              </a:rPr>
              <a:t>Avec les </a:t>
            </a:r>
            <a:r>
              <a:rPr lang="fr-FR" sz="2400" u="sng" dirty="0" smtClean="0">
                <a:latin typeface="Calibri" panose="020F0502020204030204" pitchFamily="34" charset="0"/>
              </a:rPr>
              <a:t>descriptions textuelles</a:t>
            </a:r>
            <a:r>
              <a:rPr lang="fr-FR" sz="2400" dirty="0" smtClean="0">
                <a:latin typeface="Calibri" panose="020F0502020204030204" pitchFamily="34" charset="0"/>
              </a:rPr>
              <a:t> et les </a:t>
            </a:r>
            <a:r>
              <a:rPr lang="fr-FR" sz="2400" u="sng" dirty="0" smtClean="0">
                <a:latin typeface="Calibri" panose="020F0502020204030204" pitchFamily="34" charset="0"/>
              </a:rPr>
              <a:t>scénarios</a:t>
            </a:r>
            <a:r>
              <a:rPr lang="fr-FR" sz="2400" dirty="0" smtClean="0">
                <a:latin typeface="Calibri" panose="020F0502020204030204" pitchFamily="34" charset="0"/>
              </a:rPr>
              <a:t>, l’analyste dispose de moyens simples pour exprimer de manière semi-formelle les </a:t>
            </a:r>
            <a:r>
              <a:rPr lang="fr-FR" sz="2400" b="1" dirty="0" smtClean="0">
                <a:latin typeface="Calibri" panose="020F0502020204030204" pitchFamily="34" charset="0"/>
              </a:rPr>
              <a:t>besoins fonctionnels et non fonctionnels du système étudié </a:t>
            </a:r>
            <a:r>
              <a:rPr lang="fr-FR" sz="2400" dirty="0" smtClean="0">
                <a:latin typeface="Calibri" panose="020F0502020204030204" pitchFamily="34" charset="0"/>
              </a:rPr>
              <a:t>(son « cahier des charges »).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609600"/>
          </a:xfrm>
        </p:spPr>
        <p:txBody>
          <a:bodyPr/>
          <a:lstStyle/>
          <a:p>
            <a:pPr algn="l" eaLnBrk="1" hangingPunct="1"/>
            <a:r>
              <a:rPr lang="fr-FR" sz="29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Conclusion</a:t>
            </a:r>
            <a:endParaRPr lang="en-US" sz="2900" b="1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>
            <p:ph type="title"/>
          </p:nvPr>
        </p:nvSpPr>
        <p:spPr>
          <a:xfrm>
            <a:off x="542963" y="-204765"/>
            <a:ext cx="8445394" cy="1673642"/>
          </a:xfrm>
        </p:spPr>
        <p:txBody>
          <a:bodyPr vert="horz" rIns="116999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40182">
              <a:tabLst>
                <a:tab pos="357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</a:pPr>
            <a:r>
              <a:rPr lang="fr-FR" altLang="fr-FR" sz="4000" dirty="0">
                <a:solidFill>
                  <a:schemeClr val="accent2"/>
                </a:solidFill>
                <a:latin typeface="Calibri" panose="020F0502020204030204" pitchFamily="34" charset="0"/>
              </a:rPr>
              <a:t>Historique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63" y="1088429"/>
            <a:ext cx="8233172" cy="5254005"/>
          </a:xfrm>
        </p:spPr>
        <p:txBody>
          <a:bodyPr vert="horz" rIns="116999">
            <a:normAutofit/>
          </a:bodyPr>
          <a:lstStyle/>
          <a:p>
            <a:pPr>
              <a:spcBef>
                <a:spcPct val="0"/>
              </a:spcBef>
              <a:buFont typeface="Arial" charset="0"/>
              <a:buChar char="•"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  <a:defRPr/>
            </a:pPr>
            <a:r>
              <a:rPr lang="fr-FR" altLang="fr-FR" sz="2742" dirty="0"/>
              <a:t>Plus de </a:t>
            </a:r>
            <a:r>
              <a:rPr lang="fr-FR" altLang="fr-FR" sz="2742" b="1" dirty="0"/>
              <a:t>50 méthodes pour programmer de </a:t>
            </a:r>
            <a:r>
              <a:rPr lang="fr-FR" altLang="fr-FR" sz="2742" b="1" dirty="0" smtClean="0"/>
              <a:t>projets orientés objet</a:t>
            </a:r>
            <a:r>
              <a:rPr lang="fr-FR" altLang="fr-FR" sz="2742" dirty="0" smtClean="0"/>
              <a:t> </a:t>
            </a:r>
            <a:r>
              <a:rPr lang="fr-FR" altLang="fr-FR" sz="2742" dirty="0"/>
              <a:t>sont apparues durant la période 90-95: </a:t>
            </a:r>
            <a:r>
              <a:rPr lang="fr-FR" altLang="fr-FR" sz="2742" dirty="0" err="1"/>
              <a:t>Booch</a:t>
            </a:r>
            <a:r>
              <a:rPr lang="fr-FR" altLang="fr-FR" sz="2742" dirty="0"/>
              <a:t>, Classe-Relation, OMT, OOA, OOD, OOM, </a:t>
            </a:r>
            <a:r>
              <a:rPr lang="fr-FR" altLang="fr-FR" sz="2742" dirty="0" err="1"/>
              <a:t>OOSE</a:t>
            </a:r>
            <a:r>
              <a:rPr lang="fr-FR" altLang="fr-FR" sz="2742" dirty="0" smtClean="0"/>
              <a:t>...</a:t>
            </a:r>
          </a:p>
          <a:p>
            <a:pPr>
              <a:spcBef>
                <a:spcPct val="0"/>
              </a:spcBef>
              <a:buFont typeface="Arial" charset="0"/>
              <a:buChar char="•"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  <a:defRPr/>
            </a:pPr>
            <a:endParaRPr lang="fr-FR" altLang="fr-FR" sz="2742" dirty="0"/>
          </a:p>
          <a:p>
            <a:pPr>
              <a:spcBef>
                <a:spcPts val="686"/>
              </a:spcBef>
              <a:buFont typeface="Arial" charset="0"/>
              <a:buChar char="•"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  <a:defRPr/>
            </a:pPr>
            <a:r>
              <a:rPr lang="fr-FR" altLang="fr-FR" sz="2742" dirty="0" err="1" smtClean="0"/>
              <a:t>UML</a:t>
            </a:r>
            <a:r>
              <a:rPr lang="fr-FR" altLang="fr-FR" sz="2742" dirty="0" smtClean="0"/>
              <a:t> </a:t>
            </a:r>
            <a:r>
              <a:rPr lang="fr-FR" altLang="fr-FR" sz="2742" dirty="0"/>
              <a:t>est issu de l'unification de:</a:t>
            </a:r>
          </a:p>
          <a:p>
            <a:pPr marL="550273" lvl="1">
              <a:spcBef>
                <a:spcPts val="624"/>
              </a:spcBef>
              <a:buFont typeface="Arial" charset="0"/>
              <a:buChar char="–"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  <a:defRPr/>
            </a:pPr>
            <a:r>
              <a:rPr lang="fr-FR" altLang="fr-FR" sz="2320" dirty="0">
                <a:solidFill>
                  <a:srgbClr val="2E6FFD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OOAD</a:t>
            </a:r>
            <a:r>
              <a:rPr lang="fr-FR" altLang="fr-FR" sz="2320" dirty="0"/>
              <a:t> (Object-</a:t>
            </a:r>
            <a:r>
              <a:rPr lang="fr-FR" altLang="fr-FR" sz="2320" dirty="0" err="1"/>
              <a:t>oriented</a:t>
            </a:r>
            <a:r>
              <a:rPr lang="fr-FR" altLang="fr-FR" sz="2320" dirty="0"/>
              <a:t> </a:t>
            </a:r>
            <a:r>
              <a:rPr lang="fr-FR" altLang="fr-FR" sz="2320" dirty="0" err="1"/>
              <a:t>Analysis</a:t>
            </a:r>
            <a:r>
              <a:rPr lang="fr-FR" altLang="fr-FR" sz="2320" dirty="0"/>
              <a:t> and Design), par </a:t>
            </a:r>
            <a:r>
              <a:rPr lang="fr-FR" altLang="fr-FR" sz="2320" b="1" dirty="0" err="1"/>
              <a:t>Booch</a:t>
            </a:r>
            <a:r>
              <a:rPr lang="fr-FR" altLang="fr-FR" sz="2320" dirty="0"/>
              <a:t> (1991)</a:t>
            </a:r>
          </a:p>
          <a:p>
            <a:pPr marL="550273" lvl="1">
              <a:spcBef>
                <a:spcPts val="624"/>
              </a:spcBef>
              <a:buFont typeface="Arial" charset="0"/>
              <a:buChar char="–"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  <a:defRPr/>
            </a:pPr>
            <a:r>
              <a:rPr lang="fr-FR" altLang="fr-FR" sz="2320" dirty="0"/>
              <a:t> </a:t>
            </a:r>
            <a:r>
              <a:rPr lang="fr-FR" altLang="fr-FR" sz="2320" dirty="0">
                <a:solidFill>
                  <a:srgbClr val="2E6FFD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OOSE</a:t>
            </a:r>
            <a:r>
              <a:rPr lang="fr-FR" altLang="fr-FR" sz="2320" dirty="0"/>
              <a:t> (Object-</a:t>
            </a:r>
            <a:r>
              <a:rPr lang="fr-FR" altLang="fr-FR" sz="2320" dirty="0" err="1"/>
              <a:t>oriented</a:t>
            </a:r>
            <a:r>
              <a:rPr lang="fr-FR" altLang="fr-FR" sz="2320" dirty="0"/>
              <a:t> Software Engineering), par </a:t>
            </a:r>
            <a:r>
              <a:rPr lang="fr-FR" altLang="fr-FR" sz="2320" b="1" dirty="0"/>
              <a:t>Jacobson</a:t>
            </a:r>
            <a:r>
              <a:rPr lang="fr-FR" altLang="fr-FR" sz="2320" dirty="0"/>
              <a:t> (1992)</a:t>
            </a:r>
          </a:p>
          <a:p>
            <a:pPr marL="550273" lvl="1">
              <a:spcBef>
                <a:spcPts val="624"/>
              </a:spcBef>
              <a:buFont typeface="Arial" charset="0"/>
              <a:buChar char="–"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  <a:defRPr/>
            </a:pPr>
            <a:r>
              <a:rPr lang="fr-FR" altLang="fr-FR" sz="2320" dirty="0"/>
              <a:t> </a:t>
            </a:r>
            <a:r>
              <a:rPr lang="fr-FR" altLang="fr-FR" sz="2320" dirty="0">
                <a:solidFill>
                  <a:srgbClr val="2E6FFD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OMT</a:t>
            </a:r>
            <a:r>
              <a:rPr lang="fr-FR" altLang="fr-FR" sz="2320" dirty="0"/>
              <a:t> (Object </a:t>
            </a:r>
            <a:r>
              <a:rPr lang="fr-FR" altLang="fr-FR" sz="2320" dirty="0" err="1"/>
              <a:t>Modeling</a:t>
            </a:r>
            <a:r>
              <a:rPr lang="fr-FR" altLang="fr-FR" sz="2320" dirty="0"/>
              <a:t> Technique), par </a:t>
            </a:r>
            <a:r>
              <a:rPr lang="fr-FR" altLang="fr-FR" sz="2320" b="1" dirty="0" err="1"/>
              <a:t>Rumbaugh</a:t>
            </a:r>
            <a:r>
              <a:rPr lang="fr-FR" altLang="fr-FR" sz="2320" dirty="0"/>
              <a:t> (1991), </a:t>
            </a:r>
          </a:p>
          <a:p>
            <a:pPr>
              <a:spcBef>
                <a:spcPts val="686"/>
              </a:spcBef>
              <a:buFont typeface="Arial" charset="0"/>
              <a:buChar char="•"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</a:tabLst>
              <a:defRPr/>
            </a:pPr>
            <a:r>
              <a:rPr lang="fr-FR" altLang="fr-FR" sz="2742" dirty="0"/>
              <a:t>La fusion des démarches créa le </a:t>
            </a:r>
            <a:r>
              <a:rPr lang="fr-FR" altLang="fr-FR" sz="2742" dirty="0">
                <a:solidFill>
                  <a:srgbClr val="800000"/>
                </a:solidFill>
              </a:rPr>
              <a:t>U</a:t>
            </a:r>
            <a:r>
              <a:rPr lang="fr-FR" altLang="fr-FR" sz="2742" dirty="0"/>
              <a:t> de UML</a:t>
            </a:r>
          </a:p>
        </p:txBody>
      </p:sp>
    </p:spTree>
    <p:extLst>
      <p:ext uri="{BB962C8B-B14F-4D97-AF65-F5344CB8AC3E}">
        <p14:creationId xmlns:p14="http://schemas.microsoft.com/office/powerpoint/2010/main" val="375021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57200" y="4883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2800" b="1" dirty="0" smtClean="0">
                <a:latin typeface="Calibri" panose="020F0502020204030204" pitchFamily="34" charset="0"/>
              </a:rPr>
              <a:t>Exemple de diagramme: Achat d'un cd sur un magasin online </a:t>
            </a:r>
            <a:br>
              <a:rPr lang="fr-FR" sz="2800" b="1" dirty="0" smtClean="0">
                <a:latin typeface="Calibri" panose="020F0502020204030204" pitchFamily="34" charset="0"/>
              </a:rPr>
            </a:br>
            <a:r>
              <a:rPr lang="fr-FR" sz="1600" b="1" dirty="0" smtClean="0">
                <a:latin typeface="Calibri" panose="020F0502020204030204" pitchFamily="34" charset="0"/>
              </a:rPr>
              <a:t>(extrait, recherche pas incluse)</a:t>
            </a:r>
            <a:r>
              <a:rPr lang="fr-FR" sz="2200" b="1" dirty="0" smtClean="0">
                <a:latin typeface="Calibri" panose="020F0502020204030204" pitchFamily="34" charset="0"/>
              </a:rPr>
              <a:t/>
            </a:r>
            <a:br>
              <a:rPr lang="fr-FR" sz="2200" b="1" dirty="0" smtClean="0">
                <a:latin typeface="Calibri" panose="020F0502020204030204" pitchFamily="34" charset="0"/>
              </a:rPr>
            </a:br>
            <a:endParaRPr lang="fr-B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7813"/>
            <a:ext cx="79248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8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6"/>
          <p:cNvGrpSpPr>
            <a:grpSpLocks/>
          </p:cNvGrpSpPr>
          <p:nvPr/>
        </p:nvGrpSpPr>
        <p:grpSpPr bwMode="auto">
          <a:xfrm>
            <a:off x="206852" y="158566"/>
            <a:ext cx="8623300" cy="6256337"/>
            <a:chOff x="141" y="46"/>
            <a:chExt cx="5432" cy="4187"/>
          </a:xfrm>
        </p:grpSpPr>
        <p:sp>
          <p:nvSpPr>
            <p:cNvPr id="11269" name="Text Box 2"/>
            <p:cNvSpPr txBox="1">
              <a:spLocks noChangeArrowheads="1"/>
            </p:cNvSpPr>
            <p:nvPr/>
          </p:nvSpPr>
          <p:spPr bwMode="auto">
            <a:xfrm>
              <a:off x="141" y="190"/>
              <a:ext cx="16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dirty="0">
                  <a:latin typeface="Calibri" panose="020F0502020204030204" pitchFamily="34" charset="0"/>
                </a:rPr>
                <a:t> 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11273" name="Text Box 19"/>
            <p:cNvSpPr txBox="1">
              <a:spLocks noChangeArrowheads="1"/>
            </p:cNvSpPr>
            <p:nvPr/>
          </p:nvSpPr>
          <p:spPr bwMode="auto">
            <a:xfrm>
              <a:off x="4513" y="436"/>
              <a:ext cx="1060" cy="9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fr-FR" sz="2000" dirty="0">
                  <a:latin typeface="Calibri" panose="020F0502020204030204" pitchFamily="34" charset="0"/>
                </a:rPr>
                <a:t>&lt;&lt;Actor&gt;&gt;</a:t>
              </a:r>
            </a:p>
            <a:p>
              <a:pPr algn="ctr"/>
              <a:r>
                <a:rPr lang="fr-FR" sz="2000" dirty="0">
                  <a:latin typeface="Calibri" panose="020F0502020204030204" pitchFamily="34" charset="0"/>
                </a:rPr>
                <a:t>Système Autorisation autre banque</a:t>
              </a:r>
            </a:p>
          </p:txBody>
        </p:sp>
        <p:sp>
          <p:nvSpPr>
            <p:cNvPr id="11274" name="Text Box 20"/>
            <p:cNvSpPr txBox="1">
              <a:spLocks noChangeArrowheads="1"/>
            </p:cNvSpPr>
            <p:nvPr/>
          </p:nvSpPr>
          <p:spPr bwMode="auto">
            <a:xfrm>
              <a:off x="4646" y="1608"/>
              <a:ext cx="927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2000" dirty="0">
                  <a:latin typeface="Calibri" panose="020F0502020204030204" pitchFamily="34" charset="0"/>
                </a:rPr>
                <a:t>&lt;&lt;Actor&gt;&gt;</a:t>
              </a:r>
            </a:p>
            <a:p>
              <a:r>
                <a:rPr lang="fr-FR" sz="2000" dirty="0">
                  <a:latin typeface="Calibri" panose="020F0502020204030204" pitchFamily="34" charset="0"/>
                </a:rPr>
                <a:t>SI banque</a:t>
              </a:r>
            </a:p>
          </p:txBody>
        </p:sp>
        <p:sp>
          <p:nvSpPr>
            <p:cNvPr id="11275" name="Oval 21"/>
            <p:cNvSpPr>
              <a:spLocks noChangeArrowheads="1"/>
            </p:cNvSpPr>
            <p:nvPr/>
          </p:nvSpPr>
          <p:spPr bwMode="auto">
            <a:xfrm>
              <a:off x="2126" y="561"/>
              <a:ext cx="683" cy="25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76" name="Text Box 22"/>
            <p:cNvSpPr txBox="1">
              <a:spLocks noChangeArrowheads="1"/>
            </p:cNvSpPr>
            <p:nvPr/>
          </p:nvSpPr>
          <p:spPr bwMode="auto">
            <a:xfrm>
              <a:off x="1357" y="334"/>
              <a:ext cx="234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600" dirty="0">
                  <a:latin typeface="Calibri" panose="020F0502020204030204" pitchFamily="34" charset="0"/>
                </a:rPr>
                <a:t>retirer argent avec carte VISA</a:t>
              </a:r>
            </a:p>
          </p:txBody>
        </p:sp>
        <p:sp>
          <p:nvSpPr>
            <p:cNvPr id="11277" name="Line 23"/>
            <p:cNvSpPr>
              <a:spLocks noChangeShapeType="1"/>
            </p:cNvSpPr>
            <p:nvPr/>
          </p:nvSpPr>
          <p:spPr bwMode="auto">
            <a:xfrm flipV="1">
              <a:off x="918" y="674"/>
              <a:ext cx="1208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78" name="Line 24"/>
            <p:cNvSpPr>
              <a:spLocks noChangeShapeType="1"/>
            </p:cNvSpPr>
            <p:nvPr/>
          </p:nvSpPr>
          <p:spPr bwMode="auto">
            <a:xfrm>
              <a:off x="2800" y="682"/>
              <a:ext cx="17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79" name="Oval 25"/>
            <p:cNvSpPr>
              <a:spLocks noChangeArrowheads="1"/>
            </p:cNvSpPr>
            <p:nvPr/>
          </p:nvSpPr>
          <p:spPr bwMode="auto">
            <a:xfrm>
              <a:off x="2161" y="1264"/>
              <a:ext cx="683" cy="25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80" name="Text Box 26"/>
            <p:cNvSpPr txBox="1">
              <a:spLocks noChangeArrowheads="1"/>
            </p:cNvSpPr>
            <p:nvPr/>
          </p:nvSpPr>
          <p:spPr bwMode="auto">
            <a:xfrm>
              <a:off x="1366" y="1029"/>
              <a:ext cx="274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600" dirty="0">
                  <a:latin typeface="Calibri" panose="020F0502020204030204" pitchFamily="34" charset="0"/>
                </a:rPr>
                <a:t>retirer argent avec carte banque</a:t>
              </a:r>
            </a:p>
          </p:txBody>
        </p:sp>
        <p:sp>
          <p:nvSpPr>
            <p:cNvPr id="11281" name="Line 27"/>
            <p:cNvSpPr>
              <a:spLocks noChangeShapeType="1"/>
            </p:cNvSpPr>
            <p:nvPr/>
          </p:nvSpPr>
          <p:spPr bwMode="auto">
            <a:xfrm flipV="1">
              <a:off x="953" y="1425"/>
              <a:ext cx="1234" cy="5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82" name="Line 28"/>
            <p:cNvSpPr>
              <a:spLocks noChangeShapeType="1"/>
            </p:cNvSpPr>
            <p:nvPr/>
          </p:nvSpPr>
          <p:spPr bwMode="auto">
            <a:xfrm>
              <a:off x="2844" y="1401"/>
              <a:ext cx="1802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83" name="Oval 29"/>
            <p:cNvSpPr>
              <a:spLocks noChangeArrowheads="1"/>
            </p:cNvSpPr>
            <p:nvPr/>
          </p:nvSpPr>
          <p:spPr bwMode="auto">
            <a:xfrm>
              <a:off x="2196" y="1817"/>
              <a:ext cx="683" cy="25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84" name="Text Box 30"/>
            <p:cNvSpPr txBox="1">
              <a:spLocks noChangeArrowheads="1"/>
            </p:cNvSpPr>
            <p:nvPr/>
          </p:nvSpPr>
          <p:spPr bwMode="auto">
            <a:xfrm>
              <a:off x="1811" y="2039"/>
              <a:ext cx="13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600" dirty="0">
                  <a:latin typeface="Calibri" panose="020F0502020204030204" pitchFamily="34" charset="0"/>
                </a:rPr>
                <a:t>consulter solde</a:t>
              </a:r>
            </a:p>
          </p:txBody>
        </p:sp>
        <p:sp>
          <p:nvSpPr>
            <p:cNvPr id="11285" name="Line 31"/>
            <p:cNvSpPr>
              <a:spLocks noChangeShapeType="1"/>
            </p:cNvSpPr>
            <p:nvPr/>
          </p:nvSpPr>
          <p:spPr bwMode="auto">
            <a:xfrm flipV="1">
              <a:off x="944" y="1942"/>
              <a:ext cx="1243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86" name="Line 32"/>
            <p:cNvSpPr>
              <a:spLocks noChangeShapeType="1"/>
            </p:cNvSpPr>
            <p:nvPr/>
          </p:nvSpPr>
          <p:spPr bwMode="auto">
            <a:xfrm>
              <a:off x="2879" y="1926"/>
              <a:ext cx="17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87" name="Text Box 33"/>
            <p:cNvSpPr txBox="1">
              <a:spLocks noChangeArrowheads="1"/>
            </p:cNvSpPr>
            <p:nvPr/>
          </p:nvSpPr>
          <p:spPr bwMode="auto">
            <a:xfrm>
              <a:off x="2878" y="1602"/>
              <a:ext cx="11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600" dirty="0">
                  <a:latin typeface="Calibri" panose="020F0502020204030204" pitchFamily="34" charset="0"/>
                </a:rPr>
                <a:t>&lt;&lt;include&gt;&gt;</a:t>
              </a:r>
            </a:p>
          </p:txBody>
        </p:sp>
        <p:sp>
          <p:nvSpPr>
            <p:cNvPr id="11288" name="Oval 34"/>
            <p:cNvSpPr>
              <a:spLocks noChangeArrowheads="1"/>
            </p:cNvSpPr>
            <p:nvPr/>
          </p:nvSpPr>
          <p:spPr bwMode="auto">
            <a:xfrm>
              <a:off x="2196" y="2345"/>
              <a:ext cx="683" cy="25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89" name="Text Box 35"/>
            <p:cNvSpPr txBox="1">
              <a:spLocks noChangeArrowheads="1"/>
            </p:cNvSpPr>
            <p:nvPr/>
          </p:nvSpPr>
          <p:spPr bwMode="auto">
            <a:xfrm>
              <a:off x="1731" y="2572"/>
              <a:ext cx="13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600" dirty="0">
                  <a:latin typeface="Calibri" panose="020F0502020204030204" pitchFamily="34" charset="0"/>
                </a:rPr>
                <a:t>déposer argent</a:t>
              </a:r>
            </a:p>
          </p:txBody>
        </p:sp>
        <p:sp>
          <p:nvSpPr>
            <p:cNvPr id="11290" name="Line 36"/>
            <p:cNvSpPr>
              <a:spLocks noChangeShapeType="1"/>
            </p:cNvSpPr>
            <p:nvPr/>
          </p:nvSpPr>
          <p:spPr bwMode="auto">
            <a:xfrm>
              <a:off x="979" y="2087"/>
              <a:ext cx="1226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91" name="Line 37"/>
            <p:cNvSpPr>
              <a:spLocks noChangeShapeType="1"/>
            </p:cNvSpPr>
            <p:nvPr/>
          </p:nvSpPr>
          <p:spPr bwMode="auto">
            <a:xfrm flipV="1">
              <a:off x="2835" y="1990"/>
              <a:ext cx="181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92" name="Oval 41"/>
            <p:cNvSpPr>
              <a:spLocks noChangeArrowheads="1"/>
            </p:cNvSpPr>
            <p:nvPr/>
          </p:nvSpPr>
          <p:spPr bwMode="auto">
            <a:xfrm>
              <a:off x="3421" y="2329"/>
              <a:ext cx="683" cy="25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93" name="Text Box 46"/>
            <p:cNvSpPr txBox="1">
              <a:spLocks noChangeArrowheads="1"/>
            </p:cNvSpPr>
            <p:nvPr/>
          </p:nvSpPr>
          <p:spPr bwMode="auto">
            <a:xfrm>
              <a:off x="3374" y="2561"/>
              <a:ext cx="126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600" dirty="0" smtClean="0">
                  <a:latin typeface="Calibri" panose="020F0502020204030204" pitchFamily="34" charset="0"/>
                </a:rPr>
                <a:t>authentifier</a:t>
              </a:r>
              <a:endParaRPr lang="fr-FR" sz="1600" dirty="0">
                <a:latin typeface="Calibri" panose="020F0502020204030204" pitchFamily="34" charset="0"/>
              </a:endParaRPr>
            </a:p>
          </p:txBody>
        </p:sp>
        <p:sp>
          <p:nvSpPr>
            <p:cNvPr id="11294" name="Line 47"/>
            <p:cNvSpPr>
              <a:spLocks noChangeShapeType="1"/>
            </p:cNvSpPr>
            <p:nvPr/>
          </p:nvSpPr>
          <p:spPr bwMode="auto">
            <a:xfrm>
              <a:off x="2800" y="1465"/>
              <a:ext cx="867" cy="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95" name="Line 49"/>
            <p:cNvSpPr>
              <a:spLocks noChangeShapeType="1"/>
            </p:cNvSpPr>
            <p:nvPr/>
          </p:nvSpPr>
          <p:spPr bwMode="auto">
            <a:xfrm>
              <a:off x="2774" y="731"/>
              <a:ext cx="1006" cy="1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96" name="Text Box 51"/>
            <p:cNvSpPr txBox="1">
              <a:spLocks noChangeArrowheads="1"/>
            </p:cNvSpPr>
            <p:nvPr/>
          </p:nvSpPr>
          <p:spPr bwMode="auto">
            <a:xfrm>
              <a:off x="445" y="996"/>
              <a:ext cx="92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800" dirty="0">
                  <a:latin typeface="Calibri" panose="020F0502020204030204" pitchFamily="34" charset="0"/>
                </a:rPr>
                <a:t>Porteur carte autre banque</a:t>
              </a:r>
            </a:p>
          </p:txBody>
        </p:sp>
        <p:sp>
          <p:nvSpPr>
            <p:cNvPr id="11297" name="Text Box 52"/>
            <p:cNvSpPr txBox="1">
              <a:spLocks noChangeArrowheads="1"/>
            </p:cNvSpPr>
            <p:nvPr/>
          </p:nvSpPr>
          <p:spPr bwMode="auto">
            <a:xfrm>
              <a:off x="517" y="2191"/>
              <a:ext cx="9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800" dirty="0">
                  <a:latin typeface="Calibri" panose="020F0502020204030204" pitchFamily="34" charset="0"/>
                </a:rPr>
                <a:t>Porteur carte banque</a:t>
              </a:r>
            </a:p>
          </p:txBody>
        </p:sp>
        <p:sp>
          <p:nvSpPr>
            <p:cNvPr id="11298" name="Oval 53"/>
            <p:cNvSpPr>
              <a:spLocks noChangeArrowheads="1"/>
            </p:cNvSpPr>
            <p:nvPr/>
          </p:nvSpPr>
          <p:spPr bwMode="auto">
            <a:xfrm>
              <a:off x="2231" y="3056"/>
              <a:ext cx="683" cy="25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299" name="Oval 54"/>
            <p:cNvSpPr>
              <a:spLocks noChangeArrowheads="1"/>
            </p:cNvSpPr>
            <p:nvPr/>
          </p:nvSpPr>
          <p:spPr bwMode="auto">
            <a:xfrm>
              <a:off x="2231" y="3399"/>
              <a:ext cx="683" cy="25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300" name="Oval 55"/>
            <p:cNvSpPr>
              <a:spLocks noChangeArrowheads="1"/>
            </p:cNvSpPr>
            <p:nvPr/>
          </p:nvSpPr>
          <p:spPr bwMode="auto">
            <a:xfrm>
              <a:off x="2257" y="3737"/>
              <a:ext cx="683" cy="25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301" name="Text Box 56"/>
            <p:cNvSpPr txBox="1">
              <a:spLocks noChangeArrowheads="1"/>
            </p:cNvSpPr>
            <p:nvPr/>
          </p:nvSpPr>
          <p:spPr bwMode="auto">
            <a:xfrm>
              <a:off x="2940" y="3048"/>
              <a:ext cx="13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600" dirty="0">
                  <a:latin typeface="Calibri" panose="020F0502020204030204" pitchFamily="34" charset="0"/>
                </a:rPr>
                <a:t>Recharger </a:t>
              </a:r>
            </a:p>
          </p:txBody>
        </p:sp>
        <p:sp>
          <p:nvSpPr>
            <p:cNvPr id="11302" name="Text Box 57"/>
            <p:cNvSpPr txBox="1">
              <a:spLocks noChangeArrowheads="1"/>
            </p:cNvSpPr>
            <p:nvPr/>
          </p:nvSpPr>
          <p:spPr bwMode="auto">
            <a:xfrm>
              <a:off x="2940" y="3299"/>
              <a:ext cx="20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600" dirty="0">
                  <a:latin typeface="Calibri" panose="020F0502020204030204" pitchFamily="34" charset="0"/>
                </a:rPr>
                <a:t>Récupérer cartes </a:t>
              </a:r>
            </a:p>
            <a:p>
              <a:r>
                <a:rPr lang="fr-FR" sz="1600" dirty="0">
                  <a:latin typeface="Calibri" panose="020F0502020204030204" pitchFamily="34" charset="0"/>
                </a:rPr>
                <a:t>avalées</a:t>
              </a:r>
            </a:p>
          </p:txBody>
        </p:sp>
        <p:sp>
          <p:nvSpPr>
            <p:cNvPr id="11303" name="Text Box 58"/>
            <p:cNvSpPr txBox="1">
              <a:spLocks noChangeArrowheads="1"/>
            </p:cNvSpPr>
            <p:nvPr/>
          </p:nvSpPr>
          <p:spPr bwMode="auto">
            <a:xfrm>
              <a:off x="2940" y="3737"/>
              <a:ext cx="1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600" dirty="0">
                  <a:latin typeface="Calibri" panose="020F0502020204030204" pitchFamily="34" charset="0"/>
                </a:rPr>
                <a:t>Récupérer </a:t>
              </a:r>
            </a:p>
            <a:p>
              <a:r>
                <a:rPr lang="fr-FR" sz="1600" dirty="0">
                  <a:latin typeface="Calibri" panose="020F0502020204030204" pitchFamily="34" charset="0"/>
                </a:rPr>
                <a:t>chèques</a:t>
              </a:r>
            </a:p>
          </p:txBody>
        </p:sp>
        <p:sp>
          <p:nvSpPr>
            <p:cNvPr id="11304" name="Text Box 59"/>
            <p:cNvSpPr txBox="1">
              <a:spLocks noChangeArrowheads="1"/>
            </p:cNvSpPr>
            <p:nvPr/>
          </p:nvSpPr>
          <p:spPr bwMode="auto">
            <a:xfrm>
              <a:off x="445" y="3549"/>
              <a:ext cx="13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fr-FR" sz="1800" dirty="0">
                  <a:latin typeface="Calibri" panose="020F0502020204030204" pitchFamily="34" charset="0"/>
                </a:rPr>
                <a:t>Opérateur</a:t>
              </a:r>
            </a:p>
          </p:txBody>
        </p:sp>
        <p:sp>
          <p:nvSpPr>
            <p:cNvPr id="11305" name="Line 60"/>
            <p:cNvSpPr>
              <a:spLocks noChangeShapeType="1"/>
            </p:cNvSpPr>
            <p:nvPr/>
          </p:nvSpPr>
          <p:spPr bwMode="auto">
            <a:xfrm flipV="1">
              <a:off x="874" y="3202"/>
              <a:ext cx="1357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306" name="Line 61"/>
            <p:cNvSpPr>
              <a:spLocks noChangeShapeType="1"/>
            </p:cNvSpPr>
            <p:nvPr/>
          </p:nvSpPr>
          <p:spPr bwMode="auto">
            <a:xfrm>
              <a:off x="874" y="3388"/>
              <a:ext cx="1357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307" name="Line 62"/>
            <p:cNvSpPr>
              <a:spLocks noChangeShapeType="1"/>
            </p:cNvSpPr>
            <p:nvPr/>
          </p:nvSpPr>
          <p:spPr bwMode="auto">
            <a:xfrm>
              <a:off x="856" y="3452"/>
              <a:ext cx="1401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308" name="Line 64"/>
            <p:cNvSpPr>
              <a:spLocks noChangeShapeType="1"/>
            </p:cNvSpPr>
            <p:nvPr/>
          </p:nvSpPr>
          <p:spPr bwMode="auto">
            <a:xfrm flipV="1">
              <a:off x="2509" y="1514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dirty="0"/>
            </a:p>
          </p:txBody>
        </p:sp>
        <p:sp>
          <p:nvSpPr>
            <p:cNvPr id="11309" name="Text Box 65"/>
            <p:cNvSpPr txBox="1">
              <a:spLocks noChangeArrowheads="1"/>
            </p:cNvSpPr>
            <p:nvPr/>
          </p:nvSpPr>
          <p:spPr bwMode="auto">
            <a:xfrm>
              <a:off x="1531" y="1613"/>
              <a:ext cx="1115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ts val="500"/>
                </a:spcBef>
              </a:pPr>
              <a:r>
                <a:rPr lang="fr-FR" sz="1600" dirty="0">
                  <a:latin typeface="Calibri" panose="020F0502020204030204" pitchFamily="34" charset="0"/>
                </a:rPr>
                <a:t>&lt;&lt;extend&gt;&gt;</a:t>
              </a:r>
            </a:p>
          </p:txBody>
        </p:sp>
        <p:sp>
          <p:nvSpPr>
            <p:cNvPr id="11310" name="Text Box 68"/>
            <p:cNvSpPr txBox="1">
              <a:spLocks noChangeArrowheads="1"/>
            </p:cNvSpPr>
            <p:nvPr/>
          </p:nvSpPr>
          <p:spPr bwMode="auto">
            <a:xfrm>
              <a:off x="3451" y="46"/>
              <a:ext cx="67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dirty="0">
                  <a:latin typeface="Calibri" panose="020F0502020204030204" pitchFamily="34" charset="0"/>
                </a:rPr>
                <a:t>     GAB</a:t>
              </a:r>
            </a:p>
          </p:txBody>
        </p:sp>
        <p:sp>
          <p:nvSpPr>
            <p:cNvPr id="11311" name="Rectangle 70"/>
            <p:cNvSpPr>
              <a:spLocks noChangeArrowheads="1"/>
            </p:cNvSpPr>
            <p:nvPr/>
          </p:nvSpPr>
          <p:spPr bwMode="auto">
            <a:xfrm>
              <a:off x="1247" y="334"/>
              <a:ext cx="3050" cy="38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dirty="0"/>
            </a:p>
          </p:txBody>
        </p:sp>
        <p:sp>
          <p:nvSpPr>
            <p:cNvPr id="11312" name="Rectangle 71"/>
            <p:cNvSpPr>
              <a:spLocks noChangeArrowheads="1"/>
            </p:cNvSpPr>
            <p:nvPr/>
          </p:nvSpPr>
          <p:spPr bwMode="auto">
            <a:xfrm>
              <a:off x="3583" y="46"/>
              <a:ext cx="71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dirty="0"/>
            </a:p>
          </p:txBody>
        </p:sp>
        <p:sp>
          <p:nvSpPr>
            <p:cNvPr id="11313" name="Rectangle 72"/>
            <p:cNvSpPr>
              <a:spLocks noChangeArrowheads="1"/>
            </p:cNvSpPr>
            <p:nvPr/>
          </p:nvSpPr>
          <p:spPr bwMode="auto">
            <a:xfrm>
              <a:off x="1453" y="3011"/>
              <a:ext cx="2784" cy="11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dirty="0"/>
            </a:p>
          </p:txBody>
        </p:sp>
        <p:sp>
          <p:nvSpPr>
            <p:cNvPr id="11314" name="Rectangle 73"/>
            <p:cNvSpPr>
              <a:spLocks noChangeArrowheads="1"/>
            </p:cNvSpPr>
            <p:nvPr/>
          </p:nvSpPr>
          <p:spPr bwMode="auto">
            <a:xfrm>
              <a:off x="3079" y="2830"/>
              <a:ext cx="1138" cy="1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dirty="0"/>
            </a:p>
          </p:txBody>
        </p:sp>
        <p:sp>
          <p:nvSpPr>
            <p:cNvPr id="11315" name="Text Box 74"/>
            <p:cNvSpPr txBox="1">
              <a:spLocks noChangeArrowheads="1"/>
            </p:cNvSpPr>
            <p:nvPr/>
          </p:nvSpPr>
          <p:spPr bwMode="auto">
            <a:xfrm>
              <a:off x="3105" y="2794"/>
              <a:ext cx="94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latin typeface="Calibri" panose="020F0502020204030204" pitchFamily="34" charset="0"/>
                </a:rPr>
                <a:t>Gestion GAB</a:t>
              </a:r>
            </a:p>
          </p:txBody>
        </p:sp>
      </p:grpSp>
      <p:sp>
        <p:nvSpPr>
          <p:cNvPr id="11267" name="Line 47"/>
          <p:cNvSpPr>
            <a:spLocks noChangeShapeType="1"/>
          </p:cNvSpPr>
          <p:nvPr/>
        </p:nvSpPr>
        <p:spPr bwMode="auto">
          <a:xfrm flipV="1">
            <a:off x="4533900" y="3765550"/>
            <a:ext cx="901700" cy="682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dirty="0"/>
          </a:p>
        </p:txBody>
      </p:sp>
      <p:sp>
        <p:nvSpPr>
          <p:cNvPr id="11268" name="Line 47"/>
          <p:cNvSpPr>
            <a:spLocks noChangeShapeType="1"/>
          </p:cNvSpPr>
          <p:nvPr/>
        </p:nvSpPr>
        <p:spPr bwMode="auto">
          <a:xfrm>
            <a:off x="4533900" y="3116263"/>
            <a:ext cx="1054100" cy="5302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30D89-D6F8-456F-BAB6-94656E9526C8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3" y="920518"/>
            <a:ext cx="426757" cy="723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8" y="2624413"/>
            <a:ext cx="426757" cy="723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0" y="4736505"/>
            <a:ext cx="426757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305800" cy="5715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endParaRPr lang="fr-FR" sz="2900" b="1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sz="2400" b="1" dirty="0" smtClean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lang="fr-FR" sz="2400" b="1" dirty="0" smtClean="0">
                <a:latin typeface="Calibri" panose="020F0502020204030204" pitchFamily="34" charset="0"/>
              </a:rPr>
              <a:t>Maître </a:t>
            </a:r>
            <a:r>
              <a:rPr lang="fr-FR" sz="2400" b="1" dirty="0" smtClean="0">
                <a:latin typeface="Calibri" panose="020F0502020204030204" pitchFamily="34" charset="0"/>
              </a:rPr>
              <a:t>d'ouvrage (client)</a:t>
            </a:r>
            <a:endParaRPr lang="fr-FR" sz="2400" b="1" dirty="0" smtClean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sz="1600" b="1" dirty="0" smtClean="0">
              <a:latin typeface="Calibri" panose="020F0502020204030204" pitchFamily="34" charset="0"/>
            </a:endParaRPr>
          </a:p>
          <a:p>
            <a:pPr lvl="2" algn="just" eaLnBrk="1" hangingPunct="1">
              <a:defRPr/>
            </a:pPr>
            <a:r>
              <a:rPr lang="fr-FR" sz="1600" b="1" dirty="0" smtClean="0">
                <a:latin typeface="Calibri" panose="020F0502020204030204" pitchFamily="34" charset="0"/>
              </a:rPr>
              <a:t>Ex: Une banque a besoin d'un système informatique pour ses GAB (distributeurs d'argent). Le maitre d'ouvrage (notre client) doit:</a:t>
            </a:r>
          </a:p>
          <a:p>
            <a:pPr marL="914400" lvl="2" indent="0" algn="just" eaLnBrk="1" hangingPunct="1">
              <a:buFontTx/>
              <a:buNone/>
              <a:defRPr/>
            </a:pPr>
            <a:endParaRPr lang="fr-FR" sz="1600" b="1" dirty="0" smtClean="0">
              <a:latin typeface="Calibri" panose="020F0502020204030204" pitchFamily="34" charset="0"/>
            </a:endParaRPr>
          </a:p>
          <a:p>
            <a:pPr lvl="1" algn="just" eaLnBrk="1" hangingPunct="1"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définir et exprimer en détail les besoins du système</a:t>
            </a:r>
          </a:p>
          <a:p>
            <a:pPr lvl="1" algn="just" eaLnBrk="1" hangingPunct="1"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valider les solutions proposées par le maître d'œuvre</a:t>
            </a:r>
          </a:p>
          <a:p>
            <a:pPr lvl="1" algn="just" eaLnBrk="1" hangingPunct="1"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valider le produit livré</a:t>
            </a:r>
          </a:p>
          <a:p>
            <a:pPr marL="457200" lvl="1" indent="0" algn="just" eaLnBrk="1" hangingPunct="1">
              <a:buFontTx/>
              <a:buNone/>
              <a:defRPr/>
            </a:pPr>
            <a:endParaRPr lang="fr-FR" sz="2000" dirty="0" smtClean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lang="fr-FR" sz="2400" b="1" dirty="0" smtClean="0">
                <a:latin typeface="Calibri" panose="020F0502020204030204" pitchFamily="34" charset="0"/>
              </a:rPr>
              <a:t>Maître </a:t>
            </a:r>
            <a:r>
              <a:rPr lang="fr-FR" sz="2400" b="1" dirty="0" smtClean="0">
                <a:latin typeface="Calibri" panose="020F0502020204030204" pitchFamily="34" charset="0"/>
              </a:rPr>
              <a:t>d'œuvre (développeurs)</a:t>
            </a:r>
            <a:endParaRPr lang="fr-FR" sz="2400" b="1" dirty="0" smtClean="0">
              <a:latin typeface="Calibri" panose="020F0502020204030204" pitchFamily="34" charset="0"/>
            </a:endParaRPr>
          </a:p>
          <a:p>
            <a:pPr marL="109728" indent="0" algn="just" eaLnBrk="1" hangingPunct="1">
              <a:buNone/>
              <a:defRPr/>
            </a:pPr>
            <a:endParaRPr lang="fr-FR" sz="2400" b="1" dirty="0" smtClean="0">
              <a:latin typeface="Calibri" panose="020F0502020204030204" pitchFamily="34" charset="0"/>
            </a:endParaRPr>
          </a:p>
          <a:p>
            <a:pPr lvl="2" algn="just" eaLnBrk="1" hangingPunct="1">
              <a:defRPr/>
            </a:pPr>
            <a:r>
              <a:rPr lang="fr-FR" sz="1600" b="1" dirty="0" smtClean="0">
                <a:latin typeface="Calibri" panose="020F0502020204030204" pitchFamily="34" charset="0"/>
              </a:rPr>
              <a:t>Ex: une société de services informatiques (notre société) va créer leur système. Le maitre d'œuvre (nous!) doit:</a:t>
            </a:r>
          </a:p>
          <a:p>
            <a:pPr lvl="2" algn="just" eaLnBrk="1" hangingPunct="1">
              <a:defRPr/>
            </a:pPr>
            <a:endParaRPr lang="fr-FR" sz="1600" b="1" dirty="0" smtClean="0">
              <a:latin typeface="Calibri" panose="020F0502020204030204" pitchFamily="34" charset="0"/>
            </a:endParaRPr>
          </a:p>
          <a:p>
            <a:pPr lvl="1" algn="just" eaLnBrk="1" hangingPunct="1"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connaitre le domaine (ex: le domaine de la banque)</a:t>
            </a:r>
          </a:p>
          <a:p>
            <a:pPr lvl="1" algn="just" eaLnBrk="1" hangingPunct="1"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recueillir toutes les informations pour pouvoir développer le système auprès du maitre d'ouvrage</a:t>
            </a:r>
            <a:endParaRPr lang="fr-FR" sz="2400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669925" y="0"/>
            <a:ext cx="7772400" cy="1143000"/>
          </a:xfrm>
        </p:spPr>
        <p:txBody>
          <a:bodyPr/>
          <a:lstStyle/>
          <a:p>
            <a:r>
              <a:rPr lang="fr-FR" sz="29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Maîtres d'ouvrage et d'œuvre</a:t>
            </a:r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39387" y="82631"/>
            <a:ext cx="8268051" cy="6199415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</a:pPr>
            <a:endParaRPr lang="fr-FR" sz="2000" dirty="0" smtClean="0">
              <a:latin typeface="Calibri" panose="020F050202020403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 smtClean="0">
              <a:latin typeface="Calibri" panose="020F0502020204030204" pitchFamily="34" charset="0"/>
            </a:endParaRPr>
          </a:p>
          <a:p>
            <a:pPr marL="109728" indent="0" algn="just" eaLnBrk="1" hangingPunct="1">
              <a:spcBef>
                <a:spcPct val="50000"/>
              </a:spcBef>
              <a:buNone/>
            </a:pPr>
            <a:endParaRPr lang="fr-FR" sz="2000" b="1" dirty="0" smtClean="0">
              <a:latin typeface="Calibri" panose="020F050202020403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fr-FR" sz="2000" dirty="0" smtClean="0">
                <a:latin typeface="Calibri" panose="020F0502020204030204" pitchFamily="34" charset="0"/>
              </a:rPr>
              <a:t>C’est un diagramme </a:t>
            </a:r>
            <a:r>
              <a:rPr lang="fr-FR" sz="2000" b="1" dirty="0" smtClean="0">
                <a:latin typeface="Calibri" panose="020F0502020204030204" pitchFamily="34" charset="0"/>
              </a:rPr>
              <a:t>comportemental</a:t>
            </a:r>
            <a:r>
              <a:rPr lang="fr-FR" sz="2000" dirty="0" smtClean="0">
                <a:latin typeface="Calibri" panose="020F0502020204030204" pitchFamily="34" charset="0"/>
              </a:rPr>
              <a:t>, car il </a:t>
            </a:r>
            <a:r>
              <a:rPr lang="fr-FR" sz="2000" b="1" dirty="0">
                <a:latin typeface="Calibri" panose="020F0502020204030204" pitchFamily="34" charset="0"/>
              </a:rPr>
              <a:t>d</a:t>
            </a:r>
            <a:r>
              <a:rPr lang="fr-FR" sz="2000" b="1" dirty="0" smtClean="0">
                <a:latin typeface="Calibri" panose="020F0502020204030204" pitchFamily="34" charset="0"/>
              </a:rPr>
              <a:t>écrit </a:t>
            </a:r>
            <a:r>
              <a:rPr lang="fr-FR" sz="2000" dirty="0" smtClean="0">
                <a:latin typeface="Calibri" panose="020F0502020204030204" pitchFamily="34" charset="0"/>
              </a:rPr>
              <a:t>les </a:t>
            </a:r>
            <a:r>
              <a:rPr lang="fr-FR" sz="2000" b="1" dirty="0">
                <a:latin typeface="Calibri" panose="020F0502020204030204" pitchFamily="34" charset="0"/>
              </a:rPr>
              <a:t>fonctionnalités</a:t>
            </a:r>
            <a:r>
              <a:rPr lang="fr-FR" sz="2000" dirty="0">
                <a:latin typeface="Calibri" panose="020F0502020204030204" pitchFamily="34" charset="0"/>
              </a:rPr>
              <a:t> </a:t>
            </a:r>
            <a:r>
              <a:rPr lang="fr-FR" sz="2000" dirty="0" smtClean="0">
                <a:latin typeface="Calibri" panose="020F0502020204030204" pitchFamily="34" charset="0"/>
              </a:rPr>
              <a:t>(</a:t>
            </a:r>
            <a:r>
              <a:rPr lang="fr-FR" sz="2000" b="1" dirty="0" smtClean="0">
                <a:latin typeface="Calibri" panose="020F0502020204030204" pitchFamily="34" charset="0"/>
              </a:rPr>
              <a:t>cas d’utilisations</a:t>
            </a:r>
            <a:r>
              <a:rPr lang="fr-FR" sz="2000" dirty="0" smtClean="0">
                <a:latin typeface="Calibri" panose="020F0502020204030204" pitchFamily="34" charset="0"/>
              </a:rPr>
              <a:t>) offertes </a:t>
            </a:r>
            <a:r>
              <a:rPr lang="fr-FR" sz="2000" dirty="0">
                <a:latin typeface="Calibri" panose="020F0502020204030204" pitchFamily="34" charset="0"/>
              </a:rPr>
              <a:t>par le système </a:t>
            </a:r>
            <a:r>
              <a:rPr lang="fr-FR" sz="2000" dirty="0" smtClean="0">
                <a:latin typeface="Calibri" panose="020F0502020204030204" pitchFamily="34" charset="0"/>
              </a:rPr>
              <a:t>(qu’est-ce que le système fait?) </a:t>
            </a:r>
            <a:endParaRPr lang="fr-FR" sz="2000" dirty="0">
              <a:latin typeface="Calibri" panose="020F050202020403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fr-FR" sz="2000" dirty="0" smtClean="0">
                <a:latin typeface="Calibri" panose="020F0502020204030204" pitchFamily="34" charset="0"/>
              </a:rPr>
              <a:t>Le diagramme indique les </a:t>
            </a:r>
            <a:r>
              <a:rPr lang="fr-FR" sz="2000" b="1" dirty="0" smtClean="0">
                <a:latin typeface="Calibri" panose="020F0502020204030204" pitchFamily="34" charset="0"/>
              </a:rPr>
              <a:t>manières spécifiques d'utiliser un système</a:t>
            </a:r>
            <a:r>
              <a:rPr lang="fr-FR" sz="2000" dirty="0" smtClean="0">
                <a:latin typeface="Calibri" panose="020F0502020204030204" pitchFamily="34" charset="0"/>
              </a:rPr>
              <a:t>. Les </a:t>
            </a:r>
            <a:r>
              <a:rPr lang="fr-FR" sz="2000" b="1" dirty="0" smtClean="0">
                <a:latin typeface="Calibri" panose="020F0502020204030204" pitchFamily="34" charset="0"/>
              </a:rPr>
              <a:t>acteurs</a:t>
            </a:r>
            <a:r>
              <a:rPr lang="fr-FR" sz="2000" dirty="0" smtClean="0">
                <a:latin typeface="Calibri" panose="020F0502020204030204" pitchFamily="34" charset="0"/>
              </a:rPr>
              <a:t> utilisent le système et se trouvent à l'extérieur du système </a:t>
            </a:r>
          </a:p>
          <a:p>
            <a:pPr algn="just">
              <a:spcBef>
                <a:spcPct val="50000"/>
              </a:spcBef>
            </a:pPr>
            <a:r>
              <a:rPr lang="fr-FR" sz="2000" dirty="0">
                <a:latin typeface="Calibri" panose="020F0502020204030204" pitchFamily="34" charset="0"/>
              </a:rPr>
              <a:t>Un cas d'utilisation à un </a:t>
            </a:r>
            <a:r>
              <a:rPr lang="fr-FR" sz="2000" b="1" dirty="0">
                <a:latin typeface="Calibri" panose="020F0502020204030204" pitchFamily="34" charset="0"/>
              </a:rPr>
              <a:t>déclenchement, un déroulement et une fin pour l'acteur</a:t>
            </a:r>
            <a:r>
              <a:rPr lang="fr-FR" sz="2000" dirty="0">
                <a:latin typeface="Calibri" panose="020F0502020204030204" pitchFamily="34" charset="0"/>
              </a:rPr>
              <a:t> qui l'a </a:t>
            </a:r>
            <a:r>
              <a:rPr lang="fr-FR" sz="2000" dirty="0" smtClean="0">
                <a:latin typeface="Calibri" panose="020F0502020204030204" pitchFamily="34" charset="0"/>
              </a:rPr>
              <a:t>initié</a:t>
            </a:r>
            <a:endParaRPr lang="fr-FR" sz="2000" dirty="0">
              <a:latin typeface="Calibri" panose="020F050202020403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fr-FR" sz="2000" dirty="0" smtClean="0">
                <a:latin typeface="Calibri" panose="020F0502020204030204" pitchFamily="34" charset="0"/>
              </a:rPr>
              <a:t>Les diagrammes de cas d'utilisation </a:t>
            </a:r>
            <a:r>
              <a:rPr lang="fr-FR" sz="2000" b="1" dirty="0" smtClean="0">
                <a:latin typeface="Calibri" panose="020F0502020204030204" pitchFamily="34" charset="0"/>
              </a:rPr>
              <a:t>permettent </a:t>
            </a:r>
            <a:r>
              <a:rPr lang="fr-FR" sz="2000" b="1" dirty="0" smtClean="0">
                <a:latin typeface="Calibri" panose="020F0502020204030204" pitchFamily="34" charset="0"/>
              </a:rPr>
              <a:t>d’exprimer </a:t>
            </a:r>
            <a:r>
              <a:rPr lang="fr-FR" sz="2000" b="1" dirty="0">
                <a:latin typeface="Calibri" panose="020F0502020204030204" pitchFamily="34" charset="0"/>
              </a:rPr>
              <a:t>les </a:t>
            </a:r>
            <a:r>
              <a:rPr lang="fr-FR" sz="2000" b="1" dirty="0" smtClean="0">
                <a:latin typeface="Calibri" panose="020F0502020204030204" pitchFamily="34" charset="0"/>
              </a:rPr>
              <a:t>besoins des utilisateurs (client) </a:t>
            </a:r>
            <a:r>
              <a:rPr lang="fr-FR" sz="2000" dirty="0" smtClean="0">
                <a:latin typeface="Calibri" panose="020F0502020204030204" pitchFamily="34" charset="0"/>
              </a:rPr>
              <a:t>dès </a:t>
            </a:r>
            <a:r>
              <a:rPr lang="fr-FR" sz="2000" dirty="0">
                <a:latin typeface="Calibri" panose="020F0502020204030204" pitchFamily="34" charset="0"/>
              </a:rPr>
              <a:t>les premiers stades du </a:t>
            </a:r>
            <a:r>
              <a:rPr lang="fr-FR" sz="2000" dirty="0" smtClean="0">
                <a:latin typeface="Calibri" panose="020F0502020204030204" pitchFamily="34" charset="0"/>
              </a:rPr>
              <a:t>développement</a:t>
            </a:r>
            <a:endParaRPr lang="fr-F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>
          <a:xfrm>
            <a:off x="563563" y="0"/>
            <a:ext cx="7772400" cy="1143000"/>
          </a:xfrm>
        </p:spPr>
        <p:txBody>
          <a:bodyPr/>
          <a:lstStyle/>
          <a:p>
            <a:r>
              <a:rPr lang="fr-FR" sz="29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Diagramme de cas d’utilisation</a:t>
            </a:r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305800" cy="5715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fr-FR" sz="2900" b="1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fr-FR" sz="2900" b="1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715963" y="152400"/>
            <a:ext cx="8139112" cy="1143000"/>
          </a:xfrm>
        </p:spPr>
        <p:txBody>
          <a:bodyPr/>
          <a:lstStyle/>
          <a:p>
            <a:r>
              <a:rPr lang="fr-FR" sz="29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Exemple de diagramme de cas d'utilisation</a:t>
            </a:r>
            <a:endParaRPr lang="fr-BE" dirty="0" smtClean="0"/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040905"/>
            <a:ext cx="8424862" cy="570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45325" y="530050"/>
            <a:ext cx="8305800" cy="5715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endParaRPr lang="fr-FR" sz="2900" b="1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algn="just" eaLnBrk="1" hangingPunct="1"/>
            <a:endParaRPr lang="fr-FR" sz="2400" b="1" dirty="0" smtClean="0">
              <a:latin typeface="Calibri" panose="020F0502020204030204" pitchFamily="34" charset="0"/>
            </a:endParaRPr>
          </a:p>
          <a:p>
            <a:pPr algn="just" eaLnBrk="1" hangingPunct="1"/>
            <a:r>
              <a:rPr lang="fr-FR" sz="2000" b="1" dirty="0" smtClean="0">
                <a:latin typeface="Calibri" panose="020F0502020204030204" pitchFamily="34" charset="0"/>
              </a:rPr>
              <a:t>Acteur : </a:t>
            </a:r>
            <a:r>
              <a:rPr lang="fr-FR" sz="2000" dirty="0" smtClean="0">
                <a:latin typeface="Calibri" panose="020F0502020204030204" pitchFamily="34" charset="0"/>
              </a:rPr>
              <a:t>personne ou système qui interagit avec le système en échangeant de l’information. </a:t>
            </a:r>
          </a:p>
          <a:p>
            <a:pPr algn="just" eaLnBrk="1" hangingPunct="1"/>
            <a:endParaRPr lang="fr-FR" sz="2000" dirty="0" smtClean="0">
              <a:latin typeface="Calibri" panose="020F0502020204030204" pitchFamily="34" charset="0"/>
            </a:endParaRPr>
          </a:p>
          <a:p>
            <a:pPr lvl="1" algn="just"/>
            <a:r>
              <a:rPr lang="fr-FR" sz="1900" dirty="0" smtClean="0">
                <a:latin typeface="Calibri" panose="020F0502020204030204" pitchFamily="34" charset="0"/>
              </a:rPr>
              <a:t>les </a:t>
            </a:r>
            <a:r>
              <a:rPr lang="fr-FR" sz="1900" b="1" dirty="0" smtClean="0">
                <a:latin typeface="Calibri" panose="020F0502020204030204" pitchFamily="34" charset="0"/>
              </a:rPr>
              <a:t>utilisateurs directs </a:t>
            </a:r>
            <a:r>
              <a:rPr lang="fr-FR" sz="1900" dirty="0" smtClean="0">
                <a:latin typeface="Calibri" panose="020F0502020204030204" pitchFamily="34" charset="0"/>
              </a:rPr>
              <a:t>du système (ex: le client, le guichetier d'une banque) </a:t>
            </a:r>
          </a:p>
          <a:p>
            <a:pPr lvl="1" algn="just"/>
            <a:r>
              <a:rPr lang="fr-FR" sz="1900" dirty="0" smtClean="0">
                <a:latin typeface="Calibri" panose="020F0502020204030204" pitchFamily="34" charset="0"/>
              </a:rPr>
              <a:t>les </a:t>
            </a:r>
            <a:r>
              <a:rPr lang="fr-FR" sz="1900" b="1" dirty="0">
                <a:latin typeface="Calibri" panose="020F0502020204030204" pitchFamily="34" charset="0"/>
              </a:rPr>
              <a:t>responsables de son fonctionnement </a:t>
            </a:r>
            <a:r>
              <a:rPr lang="fr-FR" sz="1900" dirty="0">
                <a:latin typeface="Calibri" panose="020F0502020204030204" pitchFamily="34" charset="0"/>
              </a:rPr>
              <a:t>(ex: l'administrateur du système)</a:t>
            </a:r>
          </a:p>
          <a:p>
            <a:pPr lvl="1" algn="just"/>
            <a:r>
              <a:rPr lang="fr-FR" sz="1800" b="1" dirty="0" smtClean="0">
                <a:latin typeface="Calibri" panose="020F0502020204030204" pitchFamily="34" charset="0"/>
              </a:rPr>
              <a:t>d'autres systèmes qui interagissent </a:t>
            </a:r>
            <a:r>
              <a:rPr lang="fr-FR" sz="1800" dirty="0" smtClean="0">
                <a:latin typeface="Calibri" panose="020F0502020204030204" pitchFamily="34" charset="0"/>
              </a:rPr>
              <a:t>avec le système (ex: le système central de la banque, contacté quand le guichetier veut consulter le </a:t>
            </a:r>
            <a:r>
              <a:rPr lang="fr-FR" sz="1800" dirty="0" smtClean="0">
                <a:latin typeface="Calibri" panose="020F0502020204030204" pitchFamily="34" charset="0"/>
              </a:rPr>
              <a:t>solde </a:t>
            </a:r>
            <a:r>
              <a:rPr lang="fr-FR" sz="1800" dirty="0" smtClean="0">
                <a:latin typeface="Calibri" panose="020F0502020204030204" pitchFamily="34" charset="0"/>
              </a:rPr>
              <a:t>d'un client)</a:t>
            </a:r>
            <a:r>
              <a:rPr lang="fr-FR" sz="1800" dirty="0" smtClean="0"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 eaLnBrk="1" hangingPunct="1">
              <a:buFontTx/>
              <a:buNone/>
            </a:pPr>
            <a:endParaRPr lang="fr-FR" sz="1800" dirty="0" smtClean="0">
              <a:latin typeface="Calibri" panose="020F050202020403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fr-FR" sz="2000" dirty="0" smtClean="0">
                <a:latin typeface="Calibri" panose="020F0502020204030204" pitchFamily="34" charset="0"/>
              </a:rPr>
              <a:t>Un </a:t>
            </a:r>
            <a:r>
              <a:rPr lang="fr-FR" sz="2000" b="1" dirty="0" smtClean="0">
                <a:latin typeface="Calibri" panose="020F0502020204030204" pitchFamily="34" charset="0"/>
              </a:rPr>
              <a:t>acteur représente un rôle </a:t>
            </a:r>
            <a:r>
              <a:rPr lang="fr-FR" sz="2000" dirty="0" smtClean="0">
                <a:latin typeface="Calibri" panose="020F0502020204030204" pitchFamily="34" charset="0"/>
              </a:rPr>
              <a:t>dans le système. La même personne physique peut jouer le rôle de plusieurs acteurs </a:t>
            </a:r>
          </a:p>
          <a:p>
            <a:pPr algn="just" eaLnBrk="1" hangingPunct="1"/>
            <a:endParaRPr lang="fr-FR" sz="2000" dirty="0">
              <a:latin typeface="Calibri" panose="020F0502020204030204" pitchFamily="34" charset="0"/>
            </a:endParaRPr>
          </a:p>
          <a:p>
            <a:pPr marL="630936" lvl="2" indent="0" algn="just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		Ex</a:t>
            </a:r>
            <a:r>
              <a:rPr lang="fr-FR" sz="1800" dirty="0">
                <a:latin typeface="Calibri" panose="020F0502020204030204" pitchFamily="34" charset="0"/>
              </a:rPr>
              <a:t>: </a:t>
            </a:r>
            <a:r>
              <a:rPr lang="fr-FR" sz="1800" dirty="0" smtClean="0">
                <a:latin typeface="Calibri" panose="020F0502020204030204" pitchFamily="34" charset="0"/>
              </a:rPr>
              <a:t>Lola </a:t>
            </a:r>
            <a:r>
              <a:rPr lang="fr-FR" sz="1800" dirty="0">
                <a:latin typeface="Calibri" panose="020F0502020204030204" pitchFamily="34" charset="0"/>
              </a:rPr>
              <a:t>est l'administratrice d'un GAB. Elle peut être aussi un </a:t>
            </a:r>
            <a:r>
              <a:rPr lang="fr-FR" sz="1800" dirty="0" smtClean="0">
                <a:latin typeface="Calibri" panose="020F0502020204030204" pitchFamily="34" charset="0"/>
              </a:rPr>
              <a:t>		client </a:t>
            </a:r>
            <a:r>
              <a:rPr lang="fr-FR" sz="1800" dirty="0">
                <a:latin typeface="Calibri" panose="020F0502020204030204" pitchFamily="34" charset="0"/>
              </a:rPr>
              <a:t>qui utilise le </a:t>
            </a:r>
            <a:r>
              <a:rPr lang="fr-FR" sz="1800" dirty="0" smtClean="0">
                <a:latin typeface="Calibri" panose="020F0502020204030204" pitchFamily="34" charset="0"/>
              </a:rPr>
              <a:t>distributeur</a:t>
            </a:r>
          </a:p>
          <a:p>
            <a:pPr algn="just">
              <a:buFontTx/>
              <a:buChar char="-"/>
            </a:pPr>
            <a:endParaRPr lang="fr-FR" sz="1800" dirty="0">
              <a:latin typeface="Calibri" panose="020F0502020204030204" pitchFamily="34" charset="0"/>
            </a:endParaRPr>
          </a:p>
          <a:p>
            <a:pPr marL="365760" lvl="1" indent="0" algn="just">
              <a:buNone/>
            </a:pPr>
            <a:r>
              <a:rPr lang="fr-FR" sz="2100" dirty="0" smtClean="0">
                <a:latin typeface="Calibri" panose="020F0502020204030204" pitchFamily="34" charset="0"/>
              </a:rPr>
              <a:t>et </a:t>
            </a:r>
            <a:r>
              <a:rPr lang="fr-FR" sz="2100" dirty="0">
                <a:latin typeface="Calibri" panose="020F0502020204030204" pitchFamily="34" charset="0"/>
              </a:rPr>
              <a:t>plusieurs personnes physiques peuvent jouer le même rôle et donc agir comme un même acteur </a:t>
            </a:r>
          </a:p>
          <a:p>
            <a:pPr marL="109728" indent="0" algn="just" eaLnBrk="1" hangingPunct="1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	</a:t>
            </a:r>
          </a:p>
          <a:p>
            <a:pPr marL="109728" indent="0" algn="just" eaLnBrk="1" hangingPunct="1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		Ex: Claude et Jean sont deux clients qui utilisent le distributeur</a:t>
            </a:r>
            <a:endParaRPr lang="fr-FR" sz="1800" dirty="0">
              <a:latin typeface="Calibri" panose="020F0502020204030204" pitchFamily="34" charset="0"/>
            </a:endParaRPr>
          </a:p>
          <a:p>
            <a:pPr algn="just" eaLnBrk="1" hangingPunct="1"/>
            <a:endParaRPr lang="fr-FR" sz="2000" dirty="0" smtClean="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fr-FR" sz="2400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639763" y="-101413"/>
            <a:ext cx="7772400" cy="1143001"/>
          </a:xfrm>
        </p:spPr>
        <p:txBody>
          <a:bodyPr/>
          <a:lstStyle/>
          <a:p>
            <a:r>
              <a:rPr lang="fr-FR" sz="29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Acteurs et cas d'utilisation</a:t>
            </a:r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188" y="1275561"/>
            <a:ext cx="7832725" cy="4694238"/>
          </a:xfrm>
        </p:spPr>
        <p:txBody>
          <a:bodyPr/>
          <a:lstStyle/>
          <a:p>
            <a:pPr>
              <a:defRPr/>
            </a:pPr>
            <a:r>
              <a:rPr lang="fr-FR" sz="2400" dirty="0" smtClean="0">
                <a:latin typeface="Calibri" panose="020F0502020204030204" pitchFamily="34" charset="0"/>
              </a:rPr>
              <a:t>Trouver les </a:t>
            </a:r>
            <a:r>
              <a:rPr lang="fr-FR" sz="2400" b="1" dirty="0" smtClean="0">
                <a:latin typeface="Calibri" panose="020F0502020204030204" pitchFamily="34" charset="0"/>
              </a:rPr>
              <a:t>utilisateurs</a:t>
            </a:r>
            <a:r>
              <a:rPr lang="fr-FR" sz="2400" dirty="0" smtClean="0">
                <a:latin typeface="Calibri" panose="020F0502020204030204" pitchFamily="34" charset="0"/>
              </a:rPr>
              <a:t> du système</a:t>
            </a:r>
          </a:p>
          <a:p>
            <a:pPr>
              <a:defRPr/>
            </a:pPr>
            <a:r>
              <a:rPr lang="fr-FR" sz="2400" dirty="0" smtClean="0">
                <a:latin typeface="Calibri" panose="020F0502020204030204" pitchFamily="34" charset="0"/>
              </a:rPr>
              <a:t>Penser à son </a:t>
            </a:r>
            <a:r>
              <a:rPr lang="fr-FR" sz="2400" b="1" dirty="0" smtClean="0">
                <a:latin typeface="Calibri" panose="020F0502020204030204" pitchFamily="34" charset="0"/>
              </a:rPr>
              <a:t>nom </a:t>
            </a:r>
            <a:r>
              <a:rPr lang="fr-FR" sz="2400" dirty="0" smtClean="0">
                <a:latin typeface="Calibri" panose="020F0502020204030204" pitchFamily="34" charset="0"/>
              </a:rPr>
              <a:t>et son </a:t>
            </a:r>
            <a:r>
              <a:rPr lang="fr-FR" sz="2400" b="1" dirty="0" smtClean="0">
                <a:latin typeface="Calibri" panose="020F0502020204030204" pitchFamily="34" charset="0"/>
              </a:rPr>
              <a:t>rôle</a:t>
            </a:r>
          </a:p>
          <a:p>
            <a:pPr>
              <a:defRPr/>
            </a:pPr>
            <a:r>
              <a:rPr lang="fr-FR" sz="2400" dirty="0" smtClean="0">
                <a:latin typeface="Calibri" panose="020F0502020204030204" pitchFamily="34" charset="0"/>
              </a:rPr>
              <a:t>Plusieurs personnes peuvent avoir le même rôle</a:t>
            </a:r>
          </a:p>
          <a:p>
            <a:pPr>
              <a:defRPr/>
            </a:pPr>
            <a:r>
              <a:rPr lang="fr-FR" sz="2400" dirty="0" smtClean="0">
                <a:latin typeface="Calibri" panose="020F0502020204030204" pitchFamily="34" charset="0"/>
              </a:rPr>
              <a:t>Un seul acteur peut jouer plusieurs rôles</a:t>
            </a:r>
          </a:p>
          <a:p>
            <a:pPr>
              <a:defRPr/>
            </a:pPr>
            <a:r>
              <a:rPr lang="fr-FR" sz="2400" dirty="0" smtClean="0">
                <a:latin typeface="Calibri" panose="020F0502020204030204" pitchFamily="34" charset="0"/>
              </a:rPr>
              <a:t>Ne </a:t>
            </a:r>
            <a:r>
              <a:rPr lang="fr-FR" sz="2400" b="1" dirty="0" smtClean="0">
                <a:latin typeface="Calibri" panose="020F0502020204030204" pitchFamily="34" charset="0"/>
              </a:rPr>
              <a:t>pas oublier les administrateurs </a:t>
            </a:r>
            <a:r>
              <a:rPr lang="fr-FR" sz="2400" dirty="0" smtClean="0">
                <a:latin typeface="Calibri" panose="020F0502020204030204" pitchFamily="34" charset="0"/>
              </a:rPr>
              <a:t>du système</a:t>
            </a:r>
          </a:p>
          <a:p>
            <a:pPr>
              <a:defRPr/>
            </a:pPr>
            <a:r>
              <a:rPr lang="fr-FR" sz="2400" dirty="0" smtClean="0">
                <a:latin typeface="Calibri" panose="020F0502020204030204" pitchFamily="34" charset="0"/>
              </a:rPr>
              <a:t>Ne </a:t>
            </a:r>
            <a:r>
              <a:rPr lang="fr-FR" sz="2400" b="1" dirty="0" smtClean="0">
                <a:latin typeface="Calibri" panose="020F0502020204030204" pitchFamily="34" charset="0"/>
              </a:rPr>
              <a:t>pas oublier d’autres possibles acteurs du système</a:t>
            </a:r>
          </a:p>
          <a:p>
            <a:pPr lvl="1"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d'autres logiciels</a:t>
            </a:r>
          </a:p>
          <a:p>
            <a:pPr lvl="1"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des systèmes informatiques externes</a:t>
            </a:r>
            <a:endParaRPr lang="fr-FR" sz="20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fr-FR" sz="2400" dirty="0" smtClean="0">
                <a:latin typeface="Calibri" panose="020F0502020204030204" pitchFamily="34" charset="0"/>
              </a:rPr>
              <a:t>Acteurs </a:t>
            </a:r>
            <a:r>
              <a:rPr lang="fr-FR" sz="2400" b="1" dirty="0" smtClean="0">
                <a:latin typeface="Calibri" panose="020F0502020204030204" pitchFamily="34" charset="0"/>
              </a:rPr>
              <a:t>principales </a:t>
            </a:r>
            <a:r>
              <a:rPr lang="fr-FR" sz="2400" dirty="0" smtClean="0">
                <a:latin typeface="Calibri" panose="020F0502020204030204" pitchFamily="34" charset="0"/>
              </a:rPr>
              <a:t>et </a:t>
            </a:r>
            <a:r>
              <a:rPr lang="fr-FR" sz="2400" b="1" dirty="0" smtClean="0">
                <a:latin typeface="Calibri" panose="020F0502020204030204" pitchFamily="34" charset="0"/>
              </a:rPr>
              <a:t>secondaires</a:t>
            </a:r>
          </a:p>
          <a:p>
            <a:pPr lvl="1">
              <a:defRPr/>
            </a:pPr>
            <a:r>
              <a:rPr lang="fr-FR" sz="2000" dirty="0" smtClean="0">
                <a:latin typeface="Calibri" panose="020F0502020204030204" pitchFamily="34" charset="0"/>
              </a:rPr>
              <a:t>Ex: la personne qui retire, </a:t>
            </a:r>
            <a:r>
              <a:rPr lang="fr-FR" sz="2000" dirty="0">
                <a:latin typeface="Calibri" panose="020F0502020204030204" pitchFamily="34" charset="0"/>
              </a:rPr>
              <a:t>la banque qui vérifie le solde</a:t>
            </a:r>
          </a:p>
          <a:p>
            <a:pPr marL="0" indent="0">
              <a:buFontTx/>
              <a:buNone/>
              <a:defRPr/>
            </a:pPr>
            <a:endParaRPr lang="fr-FR" sz="2400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Identification </a:t>
            </a:r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</a:rPr>
              <a:t>d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es 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acteurs</a:t>
            </a:r>
            <a:r>
              <a:rPr lang="en-US" dirty="0" smtClean="0"/>
              <a:t/>
            </a:r>
            <a:br>
              <a:rPr lang="en-US" dirty="0" smtClean="0"/>
            </a:br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55688" y="1750580"/>
            <a:ext cx="7832725" cy="4694238"/>
          </a:xfrm>
        </p:spPr>
        <p:txBody>
          <a:bodyPr>
            <a:normAutofit/>
          </a:bodyPr>
          <a:lstStyle/>
          <a:p>
            <a:pPr algn="just"/>
            <a:r>
              <a:rPr lang="fr-FR" sz="2400" dirty="0" smtClean="0">
                <a:latin typeface="Calibri" panose="020F0502020204030204" pitchFamily="34" charset="0"/>
              </a:rPr>
              <a:t>Il faut se placer du point de vue de chaque acteur</a:t>
            </a:r>
          </a:p>
          <a:p>
            <a:pPr algn="just"/>
            <a:r>
              <a:rPr lang="fr-FR" sz="2400" dirty="0" smtClean="0">
                <a:latin typeface="Calibri" panose="020F0502020204030204" pitchFamily="34" charset="0"/>
              </a:rPr>
              <a:t>Identifier les fonctionnalités auxquelles chaque acteur doit avoir accès</a:t>
            </a:r>
          </a:p>
          <a:p>
            <a:pPr algn="just"/>
            <a:r>
              <a:rPr lang="fr-FR" sz="2400" b="1" dirty="0" smtClean="0">
                <a:latin typeface="Calibri" panose="020F0502020204030204" pitchFamily="34" charset="0"/>
              </a:rPr>
              <a:t>Éviter</a:t>
            </a:r>
            <a:r>
              <a:rPr lang="fr-FR" sz="2400" dirty="0" smtClean="0">
                <a:latin typeface="Calibri" panose="020F0502020204030204" pitchFamily="34" charset="0"/>
              </a:rPr>
              <a:t> </a:t>
            </a:r>
            <a:r>
              <a:rPr lang="fr-FR" sz="2400" b="1" dirty="0" smtClean="0">
                <a:latin typeface="Calibri" panose="020F0502020204030204" pitchFamily="34" charset="0"/>
              </a:rPr>
              <a:t>le séquencement temporel </a:t>
            </a:r>
            <a:r>
              <a:rPr lang="fr-FR" sz="2400" dirty="0" smtClean="0">
                <a:latin typeface="Calibri" panose="020F0502020204030204" pitchFamily="34" charset="0"/>
              </a:rPr>
              <a:t>et la redondance</a:t>
            </a:r>
            <a:endParaRPr lang="fr-FR" sz="2400" b="1" dirty="0" smtClean="0">
              <a:latin typeface="Calibri" panose="020F0502020204030204" pitchFamily="34" charset="0"/>
            </a:endParaRPr>
          </a:p>
          <a:p>
            <a:pPr algn="just"/>
            <a:r>
              <a:rPr lang="fr-FR" sz="2400" dirty="0" smtClean="0">
                <a:latin typeface="Calibri" panose="020F0502020204030204" pitchFamily="34" charset="0"/>
              </a:rPr>
              <a:t>Ne </a:t>
            </a:r>
            <a:r>
              <a:rPr lang="fr-FR" sz="2400" b="1" dirty="0" smtClean="0">
                <a:latin typeface="Calibri" panose="020F0502020204030204" pitchFamily="34" charset="0"/>
              </a:rPr>
              <a:t>pas entrer trop dans les détails</a:t>
            </a:r>
            <a:r>
              <a:rPr lang="fr-FR" sz="2400" dirty="0" smtClean="0">
                <a:latin typeface="Calibri" panose="020F0502020204030204" pitchFamily="34" charset="0"/>
              </a:rPr>
              <a:t>: trouver un bon niveau d'abstraction</a:t>
            </a:r>
          </a:p>
          <a:p>
            <a:pPr lvl="1" algn="just">
              <a:buFontTx/>
              <a:buChar char="-"/>
            </a:pPr>
            <a:endParaRPr lang="fr-FR" sz="2000" dirty="0" smtClean="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05F8-EEEC-4D0E-9A87-9F2DA74B4A6C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Identification </a:t>
            </a:r>
            <a:r>
              <a:rPr lang="fr-FR" dirty="0">
                <a:solidFill>
                  <a:schemeClr val="accent2"/>
                </a:solidFill>
                <a:latin typeface="Calibri" panose="020F0502020204030204" pitchFamily="34" charset="0"/>
              </a:rPr>
              <a:t>d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es 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cas </a:t>
            </a:r>
            <a:r>
              <a:rPr lang="fr-FR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d’utilisation (I)</a:t>
            </a:r>
            <a:r>
              <a:rPr lang="en-US" dirty="0" smtClean="0"/>
              <a:t/>
            </a:r>
            <a:br>
              <a:rPr lang="en-US" dirty="0" smtClean="0"/>
            </a:br>
            <a:endParaRPr lang="fr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1473</Words>
  <Application>Microsoft Office PowerPoint</Application>
  <PresentationFormat>On-screen Show (4:3)</PresentationFormat>
  <Paragraphs>323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Unicode MS</vt:lpstr>
      <vt:lpstr>Calibri</vt:lpstr>
      <vt:lpstr>Calibri Bold</vt:lpstr>
      <vt:lpstr>Times New Roman</vt:lpstr>
      <vt:lpstr>Verdana</vt:lpstr>
      <vt:lpstr>Wingdings 2</vt:lpstr>
      <vt:lpstr>Wingdings 3</vt:lpstr>
      <vt:lpstr>Concourse</vt:lpstr>
      <vt:lpstr>UML-Diagramme de cas d’utilisation</vt:lpstr>
      <vt:lpstr>PowerPoint Presentation</vt:lpstr>
      <vt:lpstr>Historique</vt:lpstr>
      <vt:lpstr>Maîtres d'ouvrage et d'œuvre</vt:lpstr>
      <vt:lpstr>Diagramme de cas d’utilisation</vt:lpstr>
      <vt:lpstr>Exemple de diagramme de cas d'utilisation</vt:lpstr>
      <vt:lpstr>Acteurs et cas d'utilisation</vt:lpstr>
      <vt:lpstr>Identification des acteurs </vt:lpstr>
      <vt:lpstr>Identification des cas d’utilisation (I) </vt:lpstr>
      <vt:lpstr>Identification des cas d’utilisation (II) </vt:lpstr>
      <vt:lpstr> Relations entre les cas d'utilisation </vt:lpstr>
      <vt:lpstr> Inclusion, extension et héritage </vt:lpstr>
      <vt:lpstr> Relations entre les cas d'utilisation </vt:lpstr>
      <vt:lpstr>Exemple: commande online</vt:lpstr>
      <vt:lpstr>PowerPoint Presentation</vt:lpstr>
      <vt:lpstr>Evènements</vt:lpstr>
      <vt:lpstr>Evènements</vt:lpstr>
      <vt:lpstr>Exemple de système sans paquetage</vt:lpstr>
      <vt:lpstr>Exemple de système avec paquetage</vt:lpstr>
      <vt:lpstr>Spécification textuelle des cas d'utilisation </vt:lpstr>
      <vt:lpstr>PowerPoint Presentation</vt:lpstr>
      <vt:lpstr>PowerPoint Presentation</vt:lpstr>
      <vt:lpstr>Description textuelle des relations: &lt;&lt;include&gt;&gt; </vt:lpstr>
      <vt:lpstr>Description textuelle des relations: &lt;&lt;include&gt;&gt;</vt:lpstr>
      <vt:lpstr>Description textuelle des relations: &lt;&lt;extends&gt;&gt; </vt:lpstr>
      <vt:lpstr>Description textuelle des relations: héritage </vt:lpstr>
      <vt:lpstr>PowerPoint Presentation</vt:lpstr>
      <vt:lpstr>Mode d’emploi des diagrammes de cas d'utilisation </vt:lpstr>
      <vt:lpstr>Conclusion</vt:lpstr>
      <vt:lpstr>Exemple de diagramme: Achat d'un cd sur un magasin online  (extrait, recherche pas incluse)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Zarshishon</dc:creator>
  <cp:lastModifiedBy>bender</cp:lastModifiedBy>
  <cp:revision>429</cp:revision>
  <cp:lastPrinted>2017-10-16T06:56:50Z</cp:lastPrinted>
  <dcterms:created xsi:type="dcterms:W3CDTF">1601-01-01T00:00:00Z</dcterms:created>
  <dcterms:modified xsi:type="dcterms:W3CDTF">2020-12-06T22:20:50Z</dcterms:modified>
</cp:coreProperties>
</file>