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D8BB-1BA7-48FE-9A45-E04BF2055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B3369-E548-4045-AE3D-AA3C83D7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832" y="3973057"/>
            <a:ext cx="6860658" cy="1086237"/>
          </a:xfrm>
        </p:spPr>
        <p:txBody>
          <a:bodyPr/>
          <a:lstStyle/>
          <a:p>
            <a:pPr algn="l"/>
            <a:r>
              <a:rPr lang="en-US" b="1" dirty="0"/>
              <a:t>BILJANA JOVANOVA, RAJESH CHODAVARAPU</a:t>
            </a:r>
          </a:p>
        </p:txBody>
      </p:sp>
    </p:spTree>
    <p:extLst>
      <p:ext uri="{BB962C8B-B14F-4D97-AF65-F5344CB8AC3E}">
        <p14:creationId xmlns:p14="http://schemas.microsoft.com/office/powerpoint/2010/main" val="93947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1A0F-EF48-4E25-8B8A-E2B957E0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2" y="148905"/>
            <a:ext cx="11203497" cy="740328"/>
          </a:xfrm>
        </p:spPr>
        <p:txBody>
          <a:bodyPr/>
          <a:lstStyle/>
          <a:p>
            <a:r>
              <a:rPr lang="en-US" dirty="0"/>
              <a:t>MODELING DIAGRAM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C86139A-FC39-43C9-8C8C-F02BA7E7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7" y="864066"/>
            <a:ext cx="10254344" cy="5720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140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Forrest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6AB11-0B95-41DD-BE09-70625E1E09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26983" y="1378847"/>
            <a:ext cx="10096151" cy="173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AC514-5479-49E6-A877-52921559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1" y="3742749"/>
            <a:ext cx="3949002" cy="29984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FA265-3CCC-40E2-A89A-7F5D61B9F1E8}"/>
              </a:ext>
            </a:extLst>
          </p:cNvPr>
          <p:cNvSpPr txBox="1">
            <a:spLocks/>
          </p:cNvSpPr>
          <p:nvPr/>
        </p:nvSpPr>
        <p:spPr>
          <a:xfrm>
            <a:off x="926983" y="3263317"/>
            <a:ext cx="3324809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Interpretability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210350" y="3285335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Training  Full</a:t>
            </a:r>
          </a:p>
          <a:p>
            <a:pPr lvl="1"/>
            <a:r>
              <a:rPr lang="en-US" sz="8000" dirty="0"/>
              <a:t>Model insensitive to class imbalance </a:t>
            </a:r>
          </a:p>
          <a:p>
            <a:pPr lvl="1"/>
            <a:r>
              <a:rPr lang="en-US" sz="8000" dirty="0"/>
              <a:t>Different thresholds no significant improvement</a:t>
            </a:r>
          </a:p>
          <a:p>
            <a:pPr lvl="1"/>
            <a:r>
              <a:rPr lang="en-US" sz="8000" dirty="0"/>
              <a:t>Upsampling and Smote did not improve sensitivity</a:t>
            </a:r>
          </a:p>
          <a:p>
            <a:pPr lvl="1"/>
            <a:r>
              <a:rPr lang="en-US" sz="8000" dirty="0"/>
              <a:t>Most important variables for Best Model: Total Charge, Number of Service Calls, and Total Day Charge, but no </a:t>
            </a:r>
            <a:r>
              <a:rPr lang="en-US" sz="8000" b="1" dirty="0"/>
              <a:t>directional insight  </a:t>
            </a:r>
          </a:p>
          <a:p>
            <a:pPr lvl="1"/>
            <a:endParaRPr lang="en-US" sz="8000" dirty="0"/>
          </a:p>
          <a:p>
            <a:pPr marL="530352" lvl="1" indent="0">
              <a:buNone/>
            </a:pPr>
            <a:r>
              <a:rPr lang="en-US" sz="8000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FA265-3CCC-40E2-A89A-7F5D61B9F1E8}"/>
              </a:ext>
            </a:extLst>
          </p:cNvPr>
          <p:cNvSpPr txBox="1">
            <a:spLocks/>
          </p:cNvSpPr>
          <p:nvPr/>
        </p:nvSpPr>
        <p:spPr>
          <a:xfrm>
            <a:off x="1003195" y="3083999"/>
            <a:ext cx="3324809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Interpretability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795099" y="3083999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Training  Full</a:t>
            </a:r>
          </a:p>
          <a:p>
            <a:pPr lvl="1"/>
            <a:r>
              <a:rPr lang="en-US" sz="8000" dirty="0"/>
              <a:t>Model insensitive to class imbalance </a:t>
            </a:r>
          </a:p>
          <a:p>
            <a:pPr lvl="1"/>
            <a:r>
              <a:rPr lang="en-US" sz="8000" dirty="0"/>
              <a:t>Different thresholds no significant improvement</a:t>
            </a:r>
          </a:p>
          <a:p>
            <a:pPr lvl="1"/>
            <a:r>
              <a:rPr lang="en-US" sz="8000" dirty="0"/>
              <a:t>Upsampling and Smote did not improve sensitivity</a:t>
            </a:r>
          </a:p>
          <a:p>
            <a:pPr lvl="1"/>
            <a:r>
              <a:rPr lang="en-US" sz="8000" dirty="0"/>
              <a:t>Useful interpretability </a:t>
            </a:r>
          </a:p>
          <a:p>
            <a:pPr marL="530352" lvl="1" indent="0">
              <a:buNone/>
            </a:pPr>
            <a:r>
              <a:rPr lang="en-US" sz="8000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F9081-A158-4CAF-AE55-A43DF42E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5" y="1409015"/>
            <a:ext cx="6357154" cy="1451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8BA2D-AA50-49A7-88C2-9DA12BBC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927" y="1094174"/>
            <a:ext cx="3460090" cy="206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923CC-7BBC-4B91-9CC4-927067AF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9" y="3684717"/>
            <a:ext cx="4986960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4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Quadratic Discriminant Analysis (QDA)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210350" y="3285335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Upsampled Reduced </a:t>
            </a:r>
          </a:p>
          <a:p>
            <a:pPr lvl="1"/>
            <a:r>
              <a:rPr lang="en-US" sz="8000" dirty="0"/>
              <a:t>Out of Box very sensitive to class imbalance </a:t>
            </a:r>
          </a:p>
          <a:p>
            <a:pPr lvl="1"/>
            <a:r>
              <a:rPr lang="en-US" sz="8000" dirty="0"/>
              <a:t>Upsampling was better than SMOTE </a:t>
            </a:r>
          </a:p>
          <a:p>
            <a:pPr lvl="1"/>
            <a:r>
              <a:rPr lang="en-US" sz="8000" dirty="0"/>
              <a:t>Not good interpretability: QDA algorithm provides only group means </a:t>
            </a:r>
          </a:p>
          <a:p>
            <a:pPr lvl="1"/>
            <a:endParaRPr lang="en-US" sz="8000" dirty="0"/>
          </a:p>
          <a:p>
            <a:pPr marL="530352" lvl="1" indent="0">
              <a:buNone/>
            </a:pPr>
            <a:r>
              <a:rPr lang="en-US" sz="8000" dirty="0"/>
              <a:t> 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ADB50-BB63-4DCD-B96B-7844C2AE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61" y="1332226"/>
            <a:ext cx="8699465" cy="1570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EE1A2-0416-46F7-A9B6-36D5CCB4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60" y="3450795"/>
            <a:ext cx="3570473" cy="29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FA265-3CCC-40E2-A89A-7F5D61B9F1E8}"/>
              </a:ext>
            </a:extLst>
          </p:cNvPr>
          <p:cNvSpPr txBox="1">
            <a:spLocks/>
          </p:cNvSpPr>
          <p:nvPr/>
        </p:nvSpPr>
        <p:spPr>
          <a:xfrm>
            <a:off x="1003195" y="3083999"/>
            <a:ext cx="3324809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Interpretability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795099" y="3083999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Upsampled Reduced </a:t>
            </a:r>
          </a:p>
          <a:p>
            <a:pPr lvl="1"/>
            <a:r>
              <a:rPr lang="en-US" sz="8000" dirty="0"/>
              <a:t>Out of Box very sensitive to class imbalance </a:t>
            </a:r>
          </a:p>
          <a:p>
            <a:pPr lvl="1"/>
            <a:r>
              <a:rPr lang="en-US" sz="8000" dirty="0"/>
              <a:t>Upsampling was better than SMOTE </a:t>
            </a:r>
          </a:p>
          <a:p>
            <a:pPr lvl="1"/>
            <a:r>
              <a:rPr lang="en-US" sz="8000" dirty="0"/>
              <a:t>Not good interpretability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589EB-D691-4AF7-804E-3030FDB7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95" y="1317697"/>
            <a:ext cx="7838801" cy="16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FA265-3CCC-40E2-A89A-7F5D61B9F1E8}"/>
              </a:ext>
            </a:extLst>
          </p:cNvPr>
          <p:cNvSpPr txBox="1">
            <a:spLocks/>
          </p:cNvSpPr>
          <p:nvPr/>
        </p:nvSpPr>
        <p:spPr>
          <a:xfrm>
            <a:off x="1003195" y="3083999"/>
            <a:ext cx="3324809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Interpretability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795099" y="3083999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Upsampled Reduced </a:t>
            </a:r>
          </a:p>
          <a:p>
            <a:pPr lvl="1"/>
            <a:r>
              <a:rPr lang="en-US" sz="8000" dirty="0"/>
              <a:t>Out of Box very sensitive to class imbalance </a:t>
            </a:r>
          </a:p>
          <a:p>
            <a:pPr lvl="1"/>
            <a:r>
              <a:rPr lang="en-US" sz="8000" dirty="0"/>
              <a:t>Upsampling was better than SMOTE </a:t>
            </a:r>
          </a:p>
          <a:p>
            <a:pPr lvl="1"/>
            <a:r>
              <a:rPr lang="en-US" sz="8000" dirty="0"/>
              <a:t>Very good interpretability 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9E61B-CD95-4FF1-BC23-DC900DA9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3" y="1289909"/>
            <a:ext cx="8804246" cy="176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B95C3-C0BC-4D3B-A0CD-4A5B7185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7" y="3689266"/>
            <a:ext cx="5229767" cy="2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1227-5857-4290-98C2-8ED3F98F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66" y="191277"/>
            <a:ext cx="3855720" cy="2157884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Adjusting </a:t>
            </a:r>
            <a:br>
              <a:rPr lang="en-US" dirty="0"/>
            </a:br>
            <a:r>
              <a:rPr lang="en-US" dirty="0"/>
              <a:t>Probability </a:t>
            </a:r>
            <a:br>
              <a:rPr lang="en-US" dirty="0"/>
            </a:br>
            <a:r>
              <a:rPr lang="en-US" dirty="0"/>
              <a:t>Threshold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8AC61E-57AD-4738-941B-CBE859653C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22" r="722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1ED073-A8B5-424A-AB44-200FE345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2" y="4859096"/>
            <a:ext cx="4119788" cy="1379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11F2AB-E03E-4F5B-9E66-E984A80F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32" y="1998904"/>
            <a:ext cx="4235867" cy="243145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F3AB71-65A8-460A-9AD5-7248329F9C44}"/>
              </a:ext>
            </a:extLst>
          </p:cNvPr>
          <p:cNvCxnSpPr/>
          <p:nvPr/>
        </p:nvCxnSpPr>
        <p:spPr>
          <a:xfrm>
            <a:off x="2855082" y="2174033"/>
            <a:ext cx="0" cy="19500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88EF52-D825-447D-9B29-F6DAA355F3DF}"/>
              </a:ext>
            </a:extLst>
          </p:cNvPr>
          <p:cNvCxnSpPr>
            <a:cxnSpLocks/>
          </p:cNvCxnSpPr>
          <p:nvPr/>
        </p:nvCxnSpPr>
        <p:spPr>
          <a:xfrm>
            <a:off x="1421962" y="2174033"/>
            <a:ext cx="0" cy="19500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424AD5-46A8-4E41-81A9-648E7300728F}"/>
              </a:ext>
            </a:extLst>
          </p:cNvPr>
          <p:cNvSpPr/>
          <p:nvPr/>
        </p:nvSpPr>
        <p:spPr>
          <a:xfrm rot="10800000">
            <a:off x="1671760" y="2617362"/>
            <a:ext cx="906005" cy="1605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1B1F-59A8-4FDA-B0B7-34A611B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4" y="132127"/>
            <a:ext cx="9601200" cy="651895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based on Youden’s 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E0B-A92E-4761-A4AA-4834F9F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83" y="932089"/>
            <a:ext cx="5819049" cy="457200"/>
          </a:xfrm>
        </p:spPr>
        <p:txBody>
          <a:bodyPr/>
          <a:lstStyle/>
          <a:p>
            <a:r>
              <a:rPr lang="en-US" dirty="0"/>
              <a:t>Predictive Power: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FA265-3CCC-40E2-A89A-7F5D61B9F1E8}"/>
              </a:ext>
            </a:extLst>
          </p:cNvPr>
          <p:cNvSpPr txBox="1">
            <a:spLocks/>
          </p:cNvSpPr>
          <p:nvPr/>
        </p:nvSpPr>
        <p:spPr>
          <a:xfrm>
            <a:off x="1003195" y="3083999"/>
            <a:ext cx="3324809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Interpretability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57B4AF-5DBE-40BB-92C4-1F7D214300DF}"/>
              </a:ext>
            </a:extLst>
          </p:cNvPr>
          <p:cNvSpPr txBox="1">
            <a:spLocks/>
          </p:cNvSpPr>
          <p:nvPr/>
        </p:nvSpPr>
        <p:spPr>
          <a:xfrm>
            <a:off x="5795099" y="3083999"/>
            <a:ext cx="6173511" cy="47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8000" dirty="0"/>
              <a:t>Findings</a:t>
            </a:r>
          </a:p>
          <a:p>
            <a:pPr lvl="1"/>
            <a:r>
              <a:rPr lang="en-US" sz="8000" dirty="0"/>
              <a:t>Best Model : Upsampled Reduced </a:t>
            </a:r>
          </a:p>
          <a:p>
            <a:pPr lvl="1"/>
            <a:r>
              <a:rPr lang="en-US" sz="8000" dirty="0"/>
              <a:t>Out of Box very sensitive to class imbalance </a:t>
            </a:r>
          </a:p>
          <a:p>
            <a:pPr lvl="1"/>
            <a:r>
              <a:rPr lang="en-US" sz="8000" dirty="0"/>
              <a:t>Upsampling was better than SMOTE </a:t>
            </a:r>
          </a:p>
          <a:p>
            <a:pPr lvl="1"/>
            <a:r>
              <a:rPr lang="en-US" sz="8000" dirty="0"/>
              <a:t>Very good interpretability 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FAAE-BFA6-46A8-8A93-DD6EF9A2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9" y="1315213"/>
            <a:ext cx="8654200" cy="18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619C-2528-4A57-AEDC-E6EBEFFF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61" y="106960"/>
            <a:ext cx="9601200" cy="62288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on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7535-9917-48AB-8467-A0504B13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15068"/>
            <a:ext cx="9601200" cy="48523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Accuracy (Area Under the Curve) is not a good performance metric when we have imbalanced classes, we should use sensitivity and kappa for model selection purposes</a:t>
            </a:r>
          </a:p>
          <a:p>
            <a:pPr lvl="0"/>
            <a:r>
              <a:rPr lang="en-US" dirty="0"/>
              <a:t>For linear models:</a:t>
            </a:r>
          </a:p>
          <a:p>
            <a:pPr lvl="1"/>
            <a:r>
              <a:rPr lang="en-US" dirty="0"/>
              <a:t> running the models with a default threshold of 0.5 results in poor sensitivity </a:t>
            </a:r>
          </a:p>
          <a:p>
            <a:pPr lvl="1"/>
            <a:r>
              <a:rPr lang="en-US" dirty="0"/>
              <a:t> Sensitivity increased when </a:t>
            </a:r>
            <a:r>
              <a:rPr lang="en-US" dirty="0" err="1"/>
              <a:t>upsampling</a:t>
            </a:r>
            <a:r>
              <a:rPr lang="en-US" dirty="0"/>
              <a:t> and SMOTE techniques were used</a:t>
            </a:r>
          </a:p>
          <a:p>
            <a:pPr lvl="1"/>
            <a:r>
              <a:rPr lang="en-US" dirty="0"/>
              <a:t>Collinearity produced unstable parameter estimates</a:t>
            </a:r>
          </a:p>
          <a:p>
            <a:pPr lvl="0"/>
            <a:r>
              <a:rPr lang="en-US" dirty="0"/>
              <a:t>Removing highly correlated variables based on pairwise correlations can result in loss of predictive power (total charge variable)</a:t>
            </a:r>
          </a:p>
          <a:p>
            <a:pPr lvl="0"/>
            <a:r>
              <a:rPr lang="en-US" dirty="0"/>
              <a:t>Random Forrest performed very well regardless of the imbalance of the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33E-FFAB-4A58-943B-6603E142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7" y="115864"/>
            <a:ext cx="9601200" cy="790026"/>
          </a:xfrm>
        </p:spPr>
        <p:txBody>
          <a:bodyPr/>
          <a:lstStyle/>
          <a:p>
            <a:r>
              <a:rPr lang="en-US" dirty="0"/>
              <a:t>CARET ENSEMBLE 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9FC5EB2-45BD-4600-B53E-FF6BA7306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4" t="9408" r="7457" b="10247"/>
          <a:stretch/>
        </p:blipFill>
        <p:spPr bwMode="auto">
          <a:xfrm flipH="1">
            <a:off x="1806222" y="2475085"/>
            <a:ext cx="1109698" cy="1727201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ECF9564-A95F-475F-A8EC-9D20374F3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1225" r="56095" b="11226"/>
          <a:stretch/>
        </p:blipFill>
        <p:spPr bwMode="auto">
          <a:xfrm flipH="1">
            <a:off x="4684884" y="1214259"/>
            <a:ext cx="891823" cy="1012473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lated image">
            <a:extLst>
              <a:ext uri="{FF2B5EF4-FFF2-40B4-BE49-F238E27FC236}">
                <a16:creationId xmlns:a16="http://schemas.microsoft.com/office/drawing/2014/main" id="{C7DA8DE6-12E0-485A-9FF6-CE5D8770F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1225" r="56095" b="11226"/>
          <a:stretch/>
        </p:blipFill>
        <p:spPr bwMode="auto">
          <a:xfrm flipH="1">
            <a:off x="4684883" y="2951336"/>
            <a:ext cx="891823" cy="1012473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Related image">
            <a:extLst>
              <a:ext uri="{FF2B5EF4-FFF2-40B4-BE49-F238E27FC236}">
                <a16:creationId xmlns:a16="http://schemas.microsoft.com/office/drawing/2014/main" id="{6BAB6516-65FB-4E2F-A34A-9095A781A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1225" r="56095" b="11226"/>
          <a:stretch/>
        </p:blipFill>
        <p:spPr bwMode="auto">
          <a:xfrm flipH="1">
            <a:off x="4684883" y="4688414"/>
            <a:ext cx="891823" cy="1012473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939A4-C6D8-4C10-ACDD-DE11B9177EF4}"/>
              </a:ext>
            </a:extLst>
          </p:cNvPr>
          <p:cNvSpPr txBox="1"/>
          <p:nvPr/>
        </p:nvSpPr>
        <p:spPr>
          <a:xfrm>
            <a:off x="1456263" y="4492976"/>
            <a:ext cx="2017475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CANDIDATE(INPUT)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132DA-76F9-4E33-9C44-8C0DA143C41F}"/>
              </a:ext>
            </a:extLst>
          </p:cNvPr>
          <p:cNvSpPr txBox="1"/>
          <p:nvPr/>
        </p:nvSpPr>
        <p:spPr>
          <a:xfrm>
            <a:off x="3905955" y="2271883"/>
            <a:ext cx="2836674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INTERVIEWER 1 (MODEL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A9835-D2BC-4EF5-AB56-7EEBF26795DE}"/>
              </a:ext>
            </a:extLst>
          </p:cNvPr>
          <p:cNvSpPr txBox="1"/>
          <p:nvPr/>
        </p:nvSpPr>
        <p:spPr>
          <a:xfrm>
            <a:off x="3905955" y="4017620"/>
            <a:ext cx="2836674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INTERVIEWER 2 (MODEL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B63A2-732F-46F5-ADF5-08542EEEFF21}"/>
              </a:ext>
            </a:extLst>
          </p:cNvPr>
          <p:cNvSpPr txBox="1"/>
          <p:nvPr/>
        </p:nvSpPr>
        <p:spPr>
          <a:xfrm>
            <a:off x="3905955" y="5763357"/>
            <a:ext cx="2836674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INTERVIEWER 3 (MODEL 3)</a:t>
            </a:r>
          </a:p>
        </p:txBody>
      </p:sp>
      <p:pic>
        <p:nvPicPr>
          <p:cNvPr id="1038" name="Picture 14" descr="Image result for manager clipart">
            <a:extLst>
              <a:ext uri="{FF2B5EF4-FFF2-40B4-BE49-F238E27FC236}">
                <a16:creationId xmlns:a16="http://schemas.microsoft.com/office/drawing/2014/main" id="{F029C5E9-1B6A-4C34-A6A5-E587E933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75" y="2456549"/>
            <a:ext cx="1877353" cy="1911867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908A7-B7B3-4EFD-90F6-78EAE826290B}"/>
              </a:ext>
            </a:extLst>
          </p:cNvPr>
          <p:cNvSpPr/>
          <p:nvPr/>
        </p:nvSpPr>
        <p:spPr>
          <a:xfrm>
            <a:off x="3646311" y="1090080"/>
            <a:ext cx="3330222" cy="520912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glow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927613-4109-4978-AF77-77496379DDDB}"/>
              </a:ext>
            </a:extLst>
          </p:cNvPr>
          <p:cNvCxnSpPr>
            <a:stCxn id="1034" idx="1"/>
          </p:cNvCxnSpPr>
          <p:nvPr/>
        </p:nvCxnSpPr>
        <p:spPr>
          <a:xfrm>
            <a:off x="2915920" y="3338686"/>
            <a:ext cx="730391" cy="167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scene3d>
            <a:camera prst="orthographicFront"/>
            <a:lightRig rig="glow" dir="t"/>
          </a:scene3d>
          <a:sp3d>
            <a:bevelT prst="relaxedInset"/>
            <a:bevelB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6F4AF3-28FB-4009-9A03-E21C8E36F5D1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6976533" y="3412483"/>
            <a:ext cx="846442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scene3d>
            <a:camera prst="orthographicFront"/>
            <a:lightRig rig="glow" dir="t"/>
          </a:scene3d>
          <a:sp3d>
            <a:bevelT prst="relaxedInset"/>
            <a:bevelB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459D9A-BC59-492D-9B71-073FC6BFF87C}"/>
              </a:ext>
            </a:extLst>
          </p:cNvPr>
          <p:cNvSpPr txBox="1"/>
          <p:nvPr/>
        </p:nvSpPr>
        <p:spPr>
          <a:xfrm>
            <a:off x="4320073" y="6372804"/>
            <a:ext cx="1827936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LIST OF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49DCD-0333-4F57-845B-C90B0765A1D4}"/>
              </a:ext>
            </a:extLst>
          </p:cNvPr>
          <p:cNvSpPr txBox="1"/>
          <p:nvPr/>
        </p:nvSpPr>
        <p:spPr>
          <a:xfrm>
            <a:off x="7674751" y="4492976"/>
            <a:ext cx="2173800" cy="646331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MANAGER </a:t>
            </a:r>
          </a:p>
          <a:p>
            <a:pPr algn="ctr"/>
            <a:r>
              <a:rPr lang="en-US" b="1" dirty="0"/>
              <a:t>(STACK OF MODELS)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7E2C38-2571-48BD-9197-4C22869BA816}"/>
              </a:ext>
            </a:extLst>
          </p:cNvPr>
          <p:cNvCxnSpPr>
            <a:cxnSpLocks/>
            <a:stCxn id="1038" idx="3"/>
            <a:endCxn id="1040" idx="1"/>
          </p:cNvCxnSpPr>
          <p:nvPr/>
        </p:nvCxnSpPr>
        <p:spPr>
          <a:xfrm>
            <a:off x="9700328" y="3412483"/>
            <a:ext cx="906712" cy="1077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scene3d>
            <a:camera prst="orthographicFront"/>
            <a:lightRig rig="glow" dir="t"/>
          </a:scene3d>
          <a:sp3d>
            <a:bevelT prst="relaxedInset"/>
            <a:bevelB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CHECK OR NO CHECK">
            <a:extLst>
              <a:ext uri="{FF2B5EF4-FFF2-40B4-BE49-F238E27FC236}">
                <a16:creationId xmlns:a16="http://schemas.microsoft.com/office/drawing/2014/main" id="{3075ABCA-E7F6-4369-A8B4-4B9A67C0D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3" t="9940" r="22354" b="8810"/>
          <a:stretch/>
        </p:blipFill>
        <p:spPr bwMode="auto">
          <a:xfrm>
            <a:off x="10607040" y="2828900"/>
            <a:ext cx="731520" cy="1188720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 prstMaterial="flat"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513707-62FD-4DBB-9416-62628FD24D3E}"/>
              </a:ext>
            </a:extLst>
          </p:cNvPr>
          <p:cNvSpPr txBox="1"/>
          <p:nvPr/>
        </p:nvSpPr>
        <p:spPr>
          <a:xfrm>
            <a:off x="10062198" y="4492976"/>
            <a:ext cx="1905715" cy="369332"/>
          </a:xfrm>
          <a:prstGeom prst="rect">
            <a:avLst/>
          </a:prstGeom>
          <a:noFill/>
          <a:scene3d>
            <a:camera prst="orthographicFront"/>
            <a:lightRig rig="glow" dir="t"/>
          </a:scene3d>
          <a:sp3d>
            <a:bevelB prst="angle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RESULT (OUTPUT)</a:t>
            </a:r>
          </a:p>
        </p:txBody>
      </p:sp>
    </p:spTree>
    <p:extLst>
      <p:ext uri="{BB962C8B-B14F-4D97-AF65-F5344CB8AC3E}">
        <p14:creationId xmlns:p14="http://schemas.microsoft.com/office/powerpoint/2010/main" val="8580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F752-2390-4485-B14A-AE20350B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38" y="302702"/>
            <a:ext cx="10893104" cy="6375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Churn and Why is it important?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0DE5-3773-4FFE-A77B-9FA9518E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95" y="1312876"/>
            <a:ext cx="10784047" cy="5242421"/>
          </a:xfrm>
        </p:spPr>
        <p:txBody>
          <a:bodyPr>
            <a:normAutofit/>
          </a:bodyPr>
          <a:lstStyle/>
          <a:p>
            <a:r>
              <a:rPr lang="en-US" sz="2800" dirty="0"/>
              <a:t>Acquiring new customers is expensive than </a:t>
            </a:r>
            <a:r>
              <a:rPr lang="en-US" sz="2800" b="1" dirty="0"/>
              <a:t>retaining existing customers.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400" b="1" dirty="0"/>
              <a:t>How can predictive modeling help companies in their retention efforts? </a:t>
            </a:r>
          </a:p>
          <a:p>
            <a:pPr lvl="1"/>
            <a:r>
              <a:rPr lang="en-US" dirty="0"/>
              <a:t>Retention or churn models use historic customer behavior measured in different variables with the goal to assign a risk profile or </a:t>
            </a:r>
            <a:r>
              <a:rPr lang="en-US" u="sng" dirty="0"/>
              <a:t>probability of churn</a:t>
            </a:r>
          </a:p>
          <a:p>
            <a:pPr lvl="1"/>
            <a:r>
              <a:rPr lang="en-US" dirty="0"/>
              <a:t>In churn models it is important not only to predict whether a customer will churn or not, but also what </a:t>
            </a:r>
            <a:r>
              <a:rPr lang="en-US" u="sng" dirty="0"/>
              <a:t>drives</a:t>
            </a:r>
            <a:r>
              <a:rPr lang="en-US" dirty="0"/>
              <a:t> churn. Understanding the key drivers can help management focus on creating operational strategies change the defection pattern and mitigate churn</a:t>
            </a:r>
          </a:p>
          <a:p>
            <a:pPr lvl="1"/>
            <a:endParaRPr lang="en-US" b="1" u="sng" dirty="0"/>
          </a:p>
          <a:p>
            <a:r>
              <a:rPr lang="en-US" sz="2400" b="1" dirty="0"/>
              <a:t>The GOAL is to a build model which is both </a:t>
            </a:r>
            <a:r>
              <a:rPr lang="en-US" sz="2400" b="1" dirty="0">
                <a:solidFill>
                  <a:srgbClr val="C00000"/>
                </a:solidFill>
              </a:rPr>
              <a:t>ACCURATE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INTERPRETABLE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36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33E-FFAB-4A58-943B-6603E142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 ENSENMBLE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96FE-FF2F-4F02-8465-5A43619F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460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Combining two or more algorithms</a:t>
            </a:r>
          </a:p>
          <a:p>
            <a:pPr marL="0" indent="0">
              <a:buNone/>
            </a:pPr>
            <a:r>
              <a:rPr lang="en-US" dirty="0"/>
              <a:t>Types of </a:t>
            </a:r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Majority Vote</a:t>
            </a:r>
          </a:p>
          <a:p>
            <a:pPr lvl="1"/>
            <a:r>
              <a:rPr lang="en-US" dirty="0"/>
              <a:t>Weighted Average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33E-FFAB-4A58-943B-6603E142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 ENSEMBLE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9BE10E-9D2B-49D2-AF85-92AE96331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0655"/>
              </p:ext>
            </p:extLst>
          </p:nvPr>
        </p:nvGraphicFramePr>
        <p:xfrm>
          <a:off x="3256381" y="1740159"/>
          <a:ext cx="5971595" cy="1256987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530898">
                  <a:extLst>
                    <a:ext uri="{9D8B030D-6E8A-4147-A177-3AD203B41FA5}">
                      <a16:colId xmlns:a16="http://schemas.microsoft.com/office/drawing/2014/main" val="156594085"/>
                    </a:ext>
                  </a:extLst>
                </a:gridCol>
                <a:gridCol w="1157926">
                  <a:extLst>
                    <a:ext uri="{9D8B030D-6E8A-4147-A177-3AD203B41FA5}">
                      <a16:colId xmlns:a16="http://schemas.microsoft.com/office/drawing/2014/main" val="1455775093"/>
                    </a:ext>
                  </a:extLst>
                </a:gridCol>
                <a:gridCol w="2282771">
                  <a:extLst>
                    <a:ext uri="{9D8B030D-6E8A-4147-A177-3AD203B41FA5}">
                      <a16:colId xmlns:a16="http://schemas.microsoft.com/office/drawing/2014/main" val="3269655906"/>
                    </a:ext>
                  </a:extLst>
                </a:gridCol>
              </a:tblGrid>
              <a:tr h="3089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SENSITIVITY STATISTICS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82835"/>
                  </a:ext>
                </a:extLst>
              </a:tr>
              <a:tr h="33023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DATA SET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RF MODEL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/>
                        <a:t>ENSEMBLE RF MODEL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71845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REDUCED SET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76.7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/>
                        <a:t>80.11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69379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UPSAMPLED SET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79.54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86.93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794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F1B729-5BBF-4728-A421-AEB83EDC0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92250"/>
              </p:ext>
            </p:extLst>
          </p:nvPr>
        </p:nvGraphicFramePr>
        <p:xfrm>
          <a:off x="1651519" y="3784925"/>
          <a:ext cx="9321284" cy="2113313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219514">
                  <a:extLst>
                    <a:ext uri="{9D8B030D-6E8A-4147-A177-3AD203B41FA5}">
                      <a16:colId xmlns:a16="http://schemas.microsoft.com/office/drawing/2014/main" val="2766958380"/>
                    </a:ext>
                  </a:extLst>
                </a:gridCol>
                <a:gridCol w="1219514">
                  <a:extLst>
                    <a:ext uri="{9D8B030D-6E8A-4147-A177-3AD203B41FA5}">
                      <a16:colId xmlns:a16="http://schemas.microsoft.com/office/drawing/2014/main" val="2805955649"/>
                    </a:ext>
                  </a:extLst>
                </a:gridCol>
                <a:gridCol w="1219514">
                  <a:extLst>
                    <a:ext uri="{9D8B030D-6E8A-4147-A177-3AD203B41FA5}">
                      <a16:colId xmlns:a16="http://schemas.microsoft.com/office/drawing/2014/main" val="3743307020"/>
                    </a:ext>
                  </a:extLst>
                </a:gridCol>
                <a:gridCol w="1219514">
                  <a:extLst>
                    <a:ext uri="{9D8B030D-6E8A-4147-A177-3AD203B41FA5}">
                      <a16:colId xmlns:a16="http://schemas.microsoft.com/office/drawing/2014/main" val="4240969908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3758752354"/>
                    </a:ext>
                  </a:extLst>
                </a:gridCol>
                <a:gridCol w="1559379">
                  <a:extLst>
                    <a:ext uri="{9D8B030D-6E8A-4147-A177-3AD203B41FA5}">
                      <a16:colId xmlns:a16="http://schemas.microsoft.com/office/drawing/2014/main" val="1519441188"/>
                    </a:ext>
                  </a:extLst>
                </a:gridCol>
                <a:gridCol w="1219514">
                  <a:extLst>
                    <a:ext uri="{9D8B030D-6E8A-4147-A177-3AD203B41FA5}">
                      <a16:colId xmlns:a16="http://schemas.microsoft.com/office/drawing/2014/main" val="1230352427"/>
                    </a:ext>
                  </a:extLst>
                </a:gridCol>
              </a:tblGrid>
              <a:tr h="30195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CARET ENSEMBLE UP SAMPLE SET PREDICTION SUMMARY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57347"/>
                  </a:ext>
                </a:extLst>
              </a:tr>
              <a:tr h="27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RF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LOGISTIC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LDA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QDA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DT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EMSEMBLE(RF)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ACTUAL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48791"/>
                  </a:ext>
                </a:extLst>
              </a:tr>
              <a:tr h="301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6536"/>
                  </a:ext>
                </a:extLst>
              </a:tr>
              <a:tr h="301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52099"/>
                  </a:ext>
                </a:extLst>
              </a:tr>
              <a:tr h="301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62633"/>
                  </a:ext>
                </a:extLst>
              </a:tr>
              <a:tr h="301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62284"/>
                  </a:ext>
                </a:extLst>
              </a:tr>
              <a:tr h="319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endParaRPr lang="en-US" sz="18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1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33E-FFAB-4A58-943B-6603E142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 ENSEMBLE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96FE-FF2F-4F02-8465-5A43619F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4605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Improves accuracy</a:t>
            </a:r>
          </a:p>
          <a:p>
            <a:pPr lvl="1"/>
            <a:r>
              <a:rPr lang="en-US" dirty="0"/>
              <a:t>More robust and stable</a:t>
            </a:r>
          </a:p>
          <a:p>
            <a:pPr lvl="1"/>
            <a:r>
              <a:rPr lang="en-US" dirty="0"/>
              <a:t>Builds simple as well complex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pPr lvl="1"/>
            <a:r>
              <a:rPr lang="en-US" dirty="0"/>
              <a:t>Reduces Interpretability</a:t>
            </a:r>
          </a:p>
          <a:p>
            <a:pPr lvl="1"/>
            <a:r>
              <a:rPr lang="en-US" dirty="0"/>
              <a:t>Lack of business insights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Hard to master the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9845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2E9A-9F31-404B-A4D2-D325CD06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60" y="342551"/>
            <a:ext cx="10935049" cy="648049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goals for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305D-5EB1-45D6-BA97-EC3D357A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184" y="202594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Open source dataset to answer a real-world business problem  </a:t>
            </a:r>
          </a:p>
          <a:p>
            <a:r>
              <a:rPr lang="en-US" sz="2800" dirty="0"/>
              <a:t>Dealing with </a:t>
            </a:r>
            <a:r>
              <a:rPr lang="en-US" sz="2800" u="sng" dirty="0"/>
              <a:t>imbalanced classes </a:t>
            </a:r>
            <a:r>
              <a:rPr lang="en-US" sz="2800" dirty="0"/>
              <a:t>in the response </a:t>
            </a:r>
          </a:p>
          <a:p>
            <a:r>
              <a:rPr lang="en-US" sz="2800" dirty="0"/>
              <a:t>Impact on the accuracy of predicting the event (churn | yes) and the overall accuracy of the model </a:t>
            </a:r>
          </a:p>
        </p:txBody>
      </p:sp>
    </p:spTree>
    <p:extLst>
      <p:ext uri="{BB962C8B-B14F-4D97-AF65-F5344CB8AC3E}">
        <p14:creationId xmlns:p14="http://schemas.microsoft.com/office/powerpoint/2010/main" val="35424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CB9B-8D1F-4FFF-A27E-513E1978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57" y="163286"/>
            <a:ext cx="5808090" cy="1077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Telcom Churn Dataset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0C14F-DC0C-404B-8D46-68AD5255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612579"/>
            <a:ext cx="4366743" cy="56328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4BE40-D132-493A-B254-7AAC269D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240970"/>
            <a:ext cx="5389305" cy="5094515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800" dirty="0"/>
              <a:t>Source: Kaggle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28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28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800" dirty="0"/>
              <a:t>Dimensions: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 predictors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 response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800" dirty="0"/>
              <a:t>Churn | yes = 14% 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2800" dirty="0"/>
              <a:t>Churn | no = 86%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84048" indent="-384048">
              <a:buFont typeface="Arial" panose="020B0604020202020204" pitchFamily="34" charset="0"/>
              <a:buChar char="•"/>
            </a:pPr>
            <a:r>
              <a:rPr lang="en-US" sz="3000" dirty="0"/>
              <a:t>5,000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3967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0C1D-A250-4E3D-A66D-B484BFD1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1" y="174072"/>
            <a:ext cx="11119608" cy="8165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Accuracy Paradox: </a:t>
            </a:r>
            <a:r>
              <a:rPr lang="en-US" sz="3100" dirty="0"/>
              <a:t>C</a:t>
            </a:r>
            <a:r>
              <a:rPr lang="en-US" sz="3100" i="1" dirty="0"/>
              <a:t>hoosing the performance metric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9D6C-3162-4141-BA24-0A461DB5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08" y="1331752"/>
            <a:ext cx="5288232" cy="3981861"/>
          </a:xfrm>
        </p:spPr>
        <p:txBody>
          <a:bodyPr/>
          <a:lstStyle/>
          <a:p>
            <a:r>
              <a:rPr lang="en-US" dirty="0"/>
              <a:t>Predictive power relates to the power of the model to accurately predict for the problem of interest we want to model, in our case probability of positive churn event. </a:t>
            </a:r>
          </a:p>
          <a:p>
            <a:r>
              <a:rPr lang="en-US" dirty="0"/>
              <a:t>Predictive models with a given level of Sensitivity or Specificity may have greater </a:t>
            </a:r>
            <a:r>
              <a:rPr lang="en-US" u="sng" dirty="0"/>
              <a:t>predictive power </a:t>
            </a:r>
            <a:r>
              <a:rPr lang="en-US" dirty="0"/>
              <a:t>than models with higher overall accuracy. </a:t>
            </a:r>
          </a:p>
          <a:p>
            <a:endParaRPr lang="en-US" dirty="0"/>
          </a:p>
          <a:p>
            <a:pPr lvl="1"/>
            <a:r>
              <a:rPr lang="en-US" dirty="0"/>
              <a:t>performance is generally very biased against the class with the smallest 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23E55-E083-4659-9AB0-DA87D779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63" y="1419929"/>
            <a:ext cx="5726300" cy="3287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A513E-B0E0-4CAA-945A-A4E56D2AD031}"/>
              </a:ext>
            </a:extLst>
          </p:cNvPr>
          <p:cNvSpPr txBox="1"/>
          <p:nvPr/>
        </p:nvSpPr>
        <p:spPr>
          <a:xfrm>
            <a:off x="6691247" y="4871521"/>
            <a:ext cx="52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probabilities distribution for Churn | yes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E94D8-A3D0-4AD4-8964-C2DBE60239FD}"/>
              </a:ext>
            </a:extLst>
          </p:cNvPr>
          <p:cNvCxnSpPr/>
          <p:nvPr/>
        </p:nvCxnSpPr>
        <p:spPr>
          <a:xfrm flipV="1">
            <a:off x="9580228" y="1484852"/>
            <a:ext cx="0" cy="27214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CD446B-0FDB-4A6B-AD32-BA20A43BBAAF}"/>
              </a:ext>
            </a:extLst>
          </p:cNvPr>
          <p:cNvSpPr txBox="1"/>
          <p:nvPr/>
        </p:nvSpPr>
        <p:spPr>
          <a:xfrm>
            <a:off x="1736521" y="5781935"/>
            <a:ext cx="82463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MODELS BASED ON </a:t>
            </a:r>
            <a:r>
              <a:rPr lang="en-US" sz="2400" dirty="0">
                <a:solidFill>
                  <a:srgbClr val="C00000"/>
                </a:solidFill>
              </a:rPr>
              <a:t>SENSITIVITY and Kappa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62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382F-046B-4943-B878-B6F2741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26" y="148905"/>
            <a:ext cx="11052495" cy="841695"/>
          </a:xfrm>
        </p:spPr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0AF2-1053-411B-97C8-4ADB6DD1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05" y="1187042"/>
            <a:ext cx="10817603" cy="5045978"/>
          </a:xfrm>
        </p:spPr>
        <p:txBody>
          <a:bodyPr/>
          <a:lstStyle/>
          <a:p>
            <a:r>
              <a:rPr lang="en-US" dirty="0"/>
              <a:t>Methodology:</a:t>
            </a:r>
          </a:p>
          <a:p>
            <a:pPr lvl="1"/>
            <a:r>
              <a:rPr lang="en-US" dirty="0"/>
              <a:t>Start with a more complex model </a:t>
            </a:r>
          </a:p>
          <a:p>
            <a:pPr lvl="1"/>
            <a:r>
              <a:rPr lang="en-US" dirty="0"/>
              <a:t>Investigate simpler, more interpretable models </a:t>
            </a:r>
          </a:p>
          <a:p>
            <a:pPr lvl="1"/>
            <a:r>
              <a:rPr lang="en-US" dirty="0"/>
              <a:t>Choose simplest model which reasonably approximates the accuracy of complex model </a:t>
            </a:r>
          </a:p>
          <a:p>
            <a:pPr lvl="2"/>
            <a:r>
              <a:rPr lang="en-US" dirty="0"/>
              <a:t>For each model we will calculate:</a:t>
            </a:r>
          </a:p>
          <a:p>
            <a:pPr lvl="3"/>
            <a:r>
              <a:rPr lang="en-US" dirty="0"/>
              <a:t>Area Under the Curve (AUC), </a:t>
            </a:r>
            <a:r>
              <a:rPr lang="en-US" b="1" dirty="0"/>
              <a:t>Sensitivity,</a:t>
            </a:r>
            <a:r>
              <a:rPr lang="en-US" dirty="0"/>
              <a:t> Specificity, Kappa, Variable Importance </a:t>
            </a:r>
          </a:p>
          <a:p>
            <a:pPr lvl="3"/>
            <a:endParaRPr lang="en-US" dirty="0"/>
          </a:p>
          <a:p>
            <a:r>
              <a:rPr lang="en-US" dirty="0"/>
              <a:t>To study the effect of class imbalance: </a:t>
            </a:r>
          </a:p>
          <a:p>
            <a:pPr lvl="1"/>
            <a:r>
              <a:rPr lang="en-US" dirty="0"/>
              <a:t>Build all models with out-of-box probability threshold of 0.5</a:t>
            </a:r>
          </a:p>
          <a:p>
            <a:pPr lvl="1"/>
            <a:r>
              <a:rPr lang="en-US" dirty="0"/>
              <a:t>Use sampling techniques such as Up-sampling and SMOTE </a:t>
            </a:r>
          </a:p>
          <a:p>
            <a:pPr lvl="1"/>
            <a:r>
              <a:rPr lang="en-US" dirty="0"/>
              <a:t>For logistic regression, classify based on best Youden’s J index which maximizes the Sensitivity metric </a:t>
            </a:r>
          </a:p>
        </p:txBody>
      </p:sp>
    </p:spTree>
    <p:extLst>
      <p:ext uri="{BB962C8B-B14F-4D97-AF65-F5344CB8AC3E}">
        <p14:creationId xmlns:p14="http://schemas.microsoft.com/office/powerpoint/2010/main" val="28298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B26C-AF97-4C71-AA40-C67F613E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61" y="274740"/>
            <a:ext cx="10792436" cy="723550"/>
          </a:xfrm>
        </p:spPr>
        <p:txBody>
          <a:bodyPr/>
          <a:lstStyle/>
          <a:p>
            <a:r>
              <a:rPr lang="en-US" dirty="0"/>
              <a:t>Data Splitting and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222F-FE74-4EE3-BA8F-B323A440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30" y="17826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Splitting: </a:t>
            </a:r>
          </a:p>
          <a:p>
            <a:pPr lvl="1"/>
            <a:r>
              <a:rPr lang="en-US" sz="2400" dirty="0"/>
              <a:t>75% to Training set </a:t>
            </a:r>
          </a:p>
          <a:p>
            <a:pPr lvl="1"/>
            <a:r>
              <a:rPr lang="en-US" sz="2400" dirty="0"/>
              <a:t>25% to Test set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Resampling on the Training set : </a:t>
            </a:r>
          </a:p>
          <a:p>
            <a:pPr lvl="1"/>
            <a:r>
              <a:rPr lang="en-US" sz="2400" b="1" dirty="0"/>
              <a:t>10 fold cross validation with 5 repeats </a:t>
            </a:r>
          </a:p>
          <a:p>
            <a:pPr lvl="2"/>
            <a:r>
              <a:rPr lang="en-US" dirty="0"/>
              <a:t>For model fitting and tuning: provides good control over bias and variance and was computationally efficient </a:t>
            </a:r>
          </a:p>
        </p:txBody>
      </p:sp>
    </p:spTree>
    <p:extLst>
      <p:ext uri="{BB962C8B-B14F-4D97-AF65-F5344CB8AC3E}">
        <p14:creationId xmlns:p14="http://schemas.microsoft.com/office/powerpoint/2010/main" val="32367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C335-6F72-4C75-A605-F49178F2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0" y="157294"/>
            <a:ext cx="11077663" cy="833306"/>
          </a:xfrm>
        </p:spPr>
        <p:txBody>
          <a:bodyPr/>
          <a:lstStyle/>
          <a:p>
            <a:r>
              <a:rPr lang="en-US" dirty="0"/>
              <a:t>Exploratory Analysis on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BCD9-85D4-48E1-8D60-90DD02F2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29" y="1220597"/>
            <a:ext cx="10456877" cy="5020811"/>
          </a:xfrm>
        </p:spPr>
        <p:txBody>
          <a:bodyPr/>
          <a:lstStyle/>
          <a:p>
            <a:r>
              <a:rPr lang="en-US" dirty="0"/>
              <a:t>High pairwise correlations </a:t>
            </a:r>
          </a:p>
          <a:p>
            <a:pPr lvl="1"/>
            <a:r>
              <a:rPr lang="en-US" dirty="0"/>
              <a:t>Ex: Total Day Charge vs Total Day Minutes, Total Intl Minutes vs Total Intl Charge…</a:t>
            </a:r>
          </a:p>
          <a:p>
            <a:r>
              <a:rPr lang="en-US" dirty="0"/>
              <a:t>Zero Variance Predictors </a:t>
            </a:r>
          </a:p>
          <a:p>
            <a:pPr lvl="1"/>
            <a:r>
              <a:rPr lang="en-US" dirty="0"/>
              <a:t>Ex: Number of Vmail Messages </a:t>
            </a:r>
          </a:p>
          <a:p>
            <a:r>
              <a:rPr lang="en-US" dirty="0"/>
              <a:t>Imbalanced classes</a:t>
            </a:r>
          </a:p>
          <a:p>
            <a:pPr lvl="1"/>
            <a:r>
              <a:rPr lang="en-US" dirty="0"/>
              <a:t>Predictors: Intl Plan (no-91% |yes -9%),  Voicemail Plan (no-74% | yes- 26%)</a:t>
            </a:r>
          </a:p>
          <a:p>
            <a:pPr lvl="1"/>
            <a:r>
              <a:rPr lang="en-US" dirty="0"/>
              <a:t>Response: Churn (no-86% | yes – 14%)</a:t>
            </a:r>
          </a:p>
          <a:p>
            <a:r>
              <a:rPr lang="en-US" dirty="0"/>
              <a:t>Uninformative variables </a:t>
            </a:r>
          </a:p>
          <a:p>
            <a:pPr lvl="1"/>
            <a:r>
              <a:rPr lang="en-US" dirty="0"/>
              <a:t>Ex: phone number, area code</a:t>
            </a:r>
          </a:p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Pricing component: calculate call rates for day, evening, and night calls </a:t>
            </a:r>
          </a:p>
          <a:p>
            <a:pPr lvl="6"/>
            <a:r>
              <a:rPr lang="en-US" dirty="0"/>
              <a:t>Total charges / Total minutes </a:t>
            </a:r>
          </a:p>
        </p:txBody>
      </p:sp>
    </p:spTree>
    <p:extLst>
      <p:ext uri="{BB962C8B-B14F-4D97-AF65-F5344CB8AC3E}">
        <p14:creationId xmlns:p14="http://schemas.microsoft.com/office/powerpoint/2010/main" val="9001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D5C9-6DDC-4D25-8F94-2FB39E77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2" y="316685"/>
            <a:ext cx="10565935" cy="850084"/>
          </a:xfrm>
        </p:spPr>
        <p:txBody>
          <a:bodyPr/>
          <a:lstStyle/>
          <a:p>
            <a:r>
              <a:rPr lang="en-US" dirty="0"/>
              <a:t>Training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4AC1-BE67-4B1E-8021-3A9DF902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74" y="1983996"/>
            <a:ext cx="9601200" cy="3581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Full Training: </a:t>
            </a:r>
            <a:r>
              <a:rPr lang="en-US" dirty="0"/>
              <a:t>original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 </a:t>
            </a:r>
            <a:r>
              <a:rPr lang="en-US" b="1" dirty="0"/>
              <a:t>Reduced Training: </a:t>
            </a:r>
            <a:r>
              <a:rPr lang="en-US" dirty="0"/>
              <a:t>removed zero variance and highly correlated predictors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3.    </a:t>
            </a:r>
            <a:r>
              <a:rPr lang="en-US" b="1" dirty="0"/>
              <a:t>Upsampled Training</a:t>
            </a:r>
            <a:r>
              <a:rPr lang="en-US" dirty="0"/>
              <a:t>: reduced dataset Upsampled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  </a:t>
            </a:r>
            <a:r>
              <a:rPr lang="en-US" b="1" dirty="0"/>
              <a:t>SMOTE Training</a:t>
            </a:r>
            <a:r>
              <a:rPr lang="en-US" dirty="0"/>
              <a:t>: reduced dataset resampled using SMOTE </a:t>
            </a:r>
          </a:p>
        </p:txBody>
      </p:sp>
    </p:spTree>
    <p:extLst>
      <p:ext uri="{BB962C8B-B14F-4D97-AF65-F5344CB8AC3E}">
        <p14:creationId xmlns:p14="http://schemas.microsoft.com/office/powerpoint/2010/main" val="8390322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251</TotalTime>
  <Words>1020</Words>
  <Application>Microsoft Office PowerPoint</Application>
  <PresentationFormat>Widescreen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Times New Roman</vt:lpstr>
      <vt:lpstr>Crop</vt:lpstr>
      <vt:lpstr>CHURN MODELING</vt:lpstr>
      <vt:lpstr>What is Churn and Why is it important? </vt:lpstr>
      <vt:lpstr>Our goals for this project </vt:lpstr>
      <vt:lpstr>Telcom Churn Dataset </vt:lpstr>
      <vt:lpstr>The Accuracy Paradox: Choosing the performance metric  </vt:lpstr>
      <vt:lpstr>Modeling Methodology</vt:lpstr>
      <vt:lpstr>Data Splitting and Resampling</vt:lpstr>
      <vt:lpstr>Exploratory Analysis on Training Set</vt:lpstr>
      <vt:lpstr>Training Datasets </vt:lpstr>
      <vt:lpstr>MODELING DIAGRAM </vt:lpstr>
      <vt:lpstr>Random Forrest Models </vt:lpstr>
      <vt:lpstr>Decision Tree Models </vt:lpstr>
      <vt:lpstr>Quadratic Discriminant Analysis (QDA)</vt:lpstr>
      <vt:lpstr>Linear Discriminant Analysis (LDA)</vt:lpstr>
      <vt:lpstr>Logistic Regression </vt:lpstr>
      <vt:lpstr>Adjusting  Probability  Threshold  </vt:lpstr>
      <vt:lpstr>Logistic Regression based on Youden’s J</vt:lpstr>
      <vt:lpstr>Summary on Classification Models</vt:lpstr>
      <vt:lpstr>CARET ENSEMBLE </vt:lpstr>
      <vt:lpstr>CARET ENSENMBLE </vt:lpstr>
      <vt:lpstr>CARET ENSEMBLE </vt:lpstr>
      <vt:lpstr>CARET ENSEMBLE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Biljana Jovanova</dc:creator>
  <cp:lastModifiedBy>rajesh chodavarapu</cp:lastModifiedBy>
  <cp:revision>58</cp:revision>
  <dcterms:created xsi:type="dcterms:W3CDTF">2018-07-30T17:49:52Z</dcterms:created>
  <dcterms:modified xsi:type="dcterms:W3CDTF">2018-07-31T22:30:11Z</dcterms:modified>
</cp:coreProperties>
</file>