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3" r:id="rId8"/>
    <p:sldId id="265" r:id="rId9"/>
    <p:sldId id="261" r:id="rId10"/>
    <p:sldId id="264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B2E16-1F5A-4B4C-8E27-CBD3C64EE4F4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FB1A2-ED62-9F42-8474-6B709ED0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FB1A2-ED62-9F42-8474-6B709ED0A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FB1A2-ED62-9F42-8474-6B709ED0A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7E3D-5D1E-7E4D-8F9D-75D5BE8C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64FF3-659B-5240-B7A0-55E20726D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A5D6-202E-6549-BA89-854F13D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3F85-3766-A64D-B16E-BF20B81E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F0D1-4172-4541-8082-65862941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DDF8-2B35-7A4F-8BB4-009B929C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58323-DE92-844F-B9AB-3D47B37A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5F51-F829-E247-871A-F8E01F1A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B23C-8C24-1145-B4CF-609D3119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AEF6-E00B-7E4D-810E-AA121E2A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85F5E-9982-C642-A6F8-BE293B9C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46F2D-0419-B64F-BA1C-FA673877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D316-4598-F34F-AB0F-493E52CC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88DB-8AE9-0B4F-9CA6-31F84DD8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6D14-C4C2-3C46-BA5B-407CD7C8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AA65-9E22-294E-88EC-FE9AA4E1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BFF6-BD17-934F-915E-2FE9538F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4BAD-4385-A44A-B565-6A3AAC04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CD04-6319-7948-ABEF-BD8EC9C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A2D50-6979-584B-9E47-89C6A181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BDB-4A19-2D47-BA00-15CC5C14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CFCC-A683-B046-ACFA-5E00D707D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8E99-A0A6-CA41-A68F-9ECBB6B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E556-B0F2-574B-8560-58EA96EA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DCEE-9E8C-134B-B169-152F7BB0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3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E233-E2C4-7746-8727-2BA985FC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ECCA-164E-7F4B-B69E-19B41F4D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46147-4F80-9540-9D1C-1B924404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D84F-E80F-1348-8B25-F6C488DE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D632-0192-584F-A380-7337062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F915-15AE-0D4C-B9B0-1F4D5426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83F8-3BA7-BB40-9337-00786E5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5863D-5E88-9E4D-8A6B-B100052C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46867-5EB2-B243-A636-93B6E9EFF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6744C-9B15-0747-9EB4-737CFA237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82A26-E201-1947-8135-BB1DBD6D2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B0E6E-0F85-9743-8298-2B246C6A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59796-9099-ED46-88BC-3E01D5E4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6FFA-9580-E042-8EEC-99A429CE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57CC-1491-2547-96B9-45C35D4B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1583C-4D55-1745-BC07-CF1FB7ED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950A4-803B-C644-A3FF-2683724A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99AE4-4980-B64D-9E0E-24139028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2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A948C-9E2C-5F45-B8EA-EE0E3329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FB53A-02DD-EF4B-8282-8BE5C834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F319-2495-EA42-895E-E7CBF80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6E02-1747-834D-BD7C-2CBDC884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583C-73F3-C44C-8495-894B4014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289B2-0EB8-6A4C-B93C-CEF0ABC8A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C80B6-9B7F-2F45-8825-D567F8FF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4D855-6E57-0542-A55F-69FD8B3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DA10-2148-F045-961B-09EAF61E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1F3B-24DB-4348-98BB-E1704B42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6884B-B351-E94F-ABF7-FF6C822F1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A04E1-3FE2-5242-834B-73F05EDB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B7A02-F35F-434A-8372-FEF0B8BA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335E9-B70F-044B-96A2-B4F0E06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3144-B5B3-BD42-92A2-3A76E5E1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1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A6E2D-DD85-8A48-9D18-7FCA667D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7FA52-3D78-9D4D-92B1-A18041E7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E455-E7C4-FD4E-93F7-C92D67606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1B0A-EA33-464B-B169-1349D52AA260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DEA0-2718-F646-A273-77C5BC3BC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22A6-4C73-5B41-AACE-1F2D2E052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B458-7319-8947-9472-6BE07249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5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293E-0F79-9144-BB2D-6E758A37E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4743"/>
            <a:ext cx="9144000" cy="14852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Bank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D35C-76CD-8B42-A930-92C141309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From : Provit Chordia</a:t>
            </a:r>
          </a:p>
        </p:txBody>
      </p:sp>
    </p:spTree>
    <p:extLst>
      <p:ext uri="{BB962C8B-B14F-4D97-AF65-F5344CB8AC3E}">
        <p14:creationId xmlns:p14="http://schemas.microsoft.com/office/powerpoint/2010/main" val="233139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D828-86DF-5249-BF1E-9824F0D5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0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51C0-1974-F246-A27D-D06A9CC4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38"/>
            <a:ext cx="10515600" cy="55197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</a:t>
            </a:r>
          </a:p>
          <a:p>
            <a:pPr lvl="1">
              <a:buFont typeface="Wingdings" pitchFamily="2" charset="2"/>
              <a:buChar char="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counts are very high as compared to other buckets. This is because number of customers rejecting term deposit are lot more than subscribing.</a:t>
            </a:r>
          </a:p>
          <a:p>
            <a:pPr lvl="1">
              <a:buFont typeface="Wingdings" pitchFamily="2" charset="2"/>
              <a:buChar char="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shows ratio of 0.69. This means there are lot more false positive (incorrectly classified) as compared to true positive. </a:t>
            </a:r>
          </a:p>
          <a:p>
            <a:pPr lvl="2">
              <a:buFont typeface="Wingdings" pitchFamily="2" charset="2"/>
              <a:buChar char="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= True positive rate/ False positive rate.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2E4452FA-F0EB-1545-8EAC-E724B236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32" y="2924213"/>
            <a:ext cx="3899298" cy="32527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E6E17D4-B0A8-814A-A095-E2AF7470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2924213"/>
            <a:ext cx="4397829" cy="34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9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7B9E-B78B-5449-ADEE-0C4F1F71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065C-2FAD-614D-895A-47BC7B22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>
              <a:buFont typeface="Wingdings" pitchFamily="2" charset="2"/>
              <a:buChar char="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counts are very high as compared to other buckets. This is because number of customers rejecting term deposit are lot more than subscribing.</a:t>
            </a:r>
          </a:p>
          <a:p>
            <a:pPr lvl="1">
              <a:buFont typeface="Wingdings" pitchFamily="2" charset="2"/>
              <a:buChar char="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shows ratio of 0.91. Even though false positive for random forest is more (1040) but True negative also decreased and true negative increased significantly. Hence ROC ratio increased.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332FC15-95B8-3145-962B-B142DCBE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12" y="2635249"/>
            <a:ext cx="4902200" cy="33274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A3F5B71-9A5A-9B4B-95B7-4D91C03C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8" y="2635249"/>
            <a:ext cx="42926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E7DC-56B4-9F44-97C5-0D501D6B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CF1C-30C7-5B49-B7F8-BD2B812E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clearly seems to be have done better job as ratio of True positive rate against false positive rate has increased.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870F12-8542-FE44-9042-247B26F6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81" y="2340429"/>
            <a:ext cx="5583238" cy="415244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6D0F165-19D2-4147-8E03-AEB6C941C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8" y="2340429"/>
            <a:ext cx="4804013" cy="37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3559-3440-DC4F-8F8C-222435DD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012"/>
            <a:ext cx="10515600" cy="7125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F3EC4DF-01E6-A241-A1B8-73FA0A976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6091"/>
            <a:ext cx="4800600" cy="331470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CF6B83F-244D-EE49-9D1E-0480FCF0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6091"/>
            <a:ext cx="4800600" cy="331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D88D7-BBA5-3842-9517-1276F9339F58}"/>
              </a:ext>
            </a:extLst>
          </p:cNvPr>
          <p:cNvSpPr txBox="1"/>
          <p:nvPr/>
        </p:nvSpPr>
        <p:spPr>
          <a:xfrm>
            <a:off x="838200" y="1163524"/>
            <a:ext cx="10406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feature importance for 2 best model, it seems that equal weightage is given to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followed by balance has the highest weightage in both the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sense also as Customers which have stayed on call for longer seems to have more impact on subscription.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people having high balance seems to seems to have more impact on subscription. </a:t>
            </a:r>
          </a:p>
        </p:txBody>
      </p:sp>
    </p:spTree>
    <p:extLst>
      <p:ext uri="{BB962C8B-B14F-4D97-AF65-F5344CB8AC3E}">
        <p14:creationId xmlns:p14="http://schemas.microsoft.com/office/powerpoint/2010/main" val="203508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403-71A1-BE45-A21E-BF2A99A7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68FFAA-AB91-764B-9BB1-03675B59E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033968"/>
              </p:ext>
            </p:extLst>
          </p:nvPr>
        </p:nvGraphicFramePr>
        <p:xfrm>
          <a:off x="1219201" y="1143000"/>
          <a:ext cx="9568542" cy="308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62">
                  <a:extLst>
                    <a:ext uri="{9D8B030D-6E8A-4147-A177-3AD203B41FA5}">
                      <a16:colId xmlns:a16="http://schemas.microsoft.com/office/drawing/2014/main" val="2678017379"/>
                    </a:ext>
                  </a:extLst>
                </a:gridCol>
                <a:gridCol w="2886097">
                  <a:extLst>
                    <a:ext uri="{9D8B030D-6E8A-4147-A177-3AD203B41FA5}">
                      <a16:colId xmlns:a16="http://schemas.microsoft.com/office/drawing/2014/main" val="1366860769"/>
                    </a:ext>
                  </a:extLst>
                </a:gridCol>
                <a:gridCol w="2664088">
                  <a:extLst>
                    <a:ext uri="{9D8B030D-6E8A-4147-A177-3AD203B41FA5}">
                      <a16:colId xmlns:a16="http://schemas.microsoft.com/office/drawing/2014/main" val="872719750"/>
                    </a:ext>
                  </a:extLst>
                </a:gridCol>
                <a:gridCol w="2660195">
                  <a:extLst>
                    <a:ext uri="{9D8B030D-6E8A-4147-A177-3AD203B41FA5}">
                      <a16:colId xmlns:a16="http://schemas.microsoft.com/office/drawing/2014/main" val="111011646"/>
                    </a:ext>
                  </a:extLst>
                </a:gridCol>
              </a:tblGrid>
              <a:tr h="7489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62249"/>
                  </a:ext>
                </a:extLst>
              </a:tr>
              <a:tr h="546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0.8667610368928603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0.8992302928426081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0.9012651508449084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99639"/>
                  </a:ext>
                </a:extLst>
              </a:tr>
              <a:tr h="5159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0.44780635400907715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0.2133131618759455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0.3653555219364599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9241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0.4327485380116959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0.7401574803149606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0.6355263157894737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60748"/>
                  </a:ext>
                </a:extLst>
              </a:tr>
              <a:tr h="748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to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0.1950829029083252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1.8188140392303467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3.704415798187256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815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F95B64-545D-0A44-B353-606264712125}"/>
              </a:ext>
            </a:extLst>
          </p:cNvPr>
          <p:cNvSpPr txBox="1"/>
          <p:nvPr/>
        </p:nvSpPr>
        <p:spPr>
          <a:xfrm>
            <a:off x="930729" y="4577894"/>
            <a:ext cx="1033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Gradient boosting have almost similar accuracy, However time taken to train Gradient boosting seems to be double of Random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tuning hyper parameters or using techniques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parameters can be found for Random Forest and may be accuracy can be improved.</a:t>
            </a:r>
          </a:p>
        </p:txBody>
      </p:sp>
    </p:spTree>
    <p:extLst>
      <p:ext uri="{BB962C8B-B14F-4D97-AF65-F5344CB8AC3E}">
        <p14:creationId xmlns:p14="http://schemas.microsoft.com/office/powerpoint/2010/main" val="352882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F5CA-D1EA-0347-A2F4-F75C0DA4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278040"/>
            <a:ext cx="10515600" cy="9193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4806-ED75-E844-AA5A-E4F0D211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029"/>
            <a:ext cx="10515600" cy="47509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has high impact on customer subscribing to term insurance, but it may not be a reliable conclusion for people subscribing as more duration of call can be due to different reasons.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seems to have high impact on customer subscribing to term insurance.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is higher as age increases which seems to be logical.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important features which makes impact are campaign, housing and education.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best performing models indicated similar feature importance.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clear indication, that a person who is well to do and will settled has higher chances of buying term insurance.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should target customers which maintain good balance and are well to do for subscription to term insurance.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1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C496-04EC-7047-9F51-A0B7D2A6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8334-B74A-6D49-AFE8-CC3D424A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9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3D29-FCCF-1542-99E9-E7267F28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6E38-9A18-CF4A-94BB-44F0A05E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129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out the factors which can help bank to increase subscription for customers, increase campaign efficiently and find high value customers.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which has subscribed to term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insurance after marketing campaign seems to be low.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13% of customers have subscribed to term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insurance out of all the marketing campaigns done.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5289 customers have subscribed, and 39922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customers have not subscribed to marketing campaign.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C550970-ACC1-B441-9482-300F7A44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80" y="1846490"/>
            <a:ext cx="5674179" cy="37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1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3D29-FCCF-1542-99E9-E7267F28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6E38-9A18-CF4A-94BB-44F0A05E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129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improve campaign effectiveness?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have: -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Bank Marketing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Category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Classification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instances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45211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Attributes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attributes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Job, marital, education, month, contact,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(previous campaigns)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Yes or No (Subscribed to term deposit or not subscribed)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 used: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 3.8	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6069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4801-68A8-2E4E-9B28-E160629F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A7D7F-FC84-2C42-99BF-EE2A262EE6DB}"/>
              </a:ext>
            </a:extLst>
          </p:cNvPr>
          <p:cNvSpPr txBox="1"/>
          <p:nvPr/>
        </p:nvSpPr>
        <p:spPr>
          <a:xfrm>
            <a:off x="914400" y="4582886"/>
            <a:ext cx="501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graph shows the counts of customers contacted for term insurance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of job . Most of the marketing promotions have resulted in declining the offer irrespective of job.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8F6C7-30DF-6141-8FE4-DC948E5FC3ED}"/>
              </a:ext>
            </a:extLst>
          </p:cNvPr>
          <p:cNvSpPr txBox="1"/>
          <p:nvPr/>
        </p:nvSpPr>
        <p:spPr>
          <a:xfrm>
            <a:off x="6335487" y="4495801"/>
            <a:ext cx="5018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graph shows the counts of people enrolled in term insurance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of education. Most of the people seems to have secondary education and hence most acceptance and rejection also is in secondary education.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B32389E-44C7-5548-81D7-BF224206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42" y="1145835"/>
            <a:ext cx="5119915" cy="3300979"/>
          </a:xfr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F523C7C-2CD3-BA4D-8545-0AB2EA4E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1145834"/>
            <a:ext cx="5283200" cy="32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564B-4046-394F-AF55-5F522F9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9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0760C-71EE-D94B-8E77-28D8A309B22C}"/>
              </a:ext>
            </a:extLst>
          </p:cNvPr>
          <p:cNvSpPr txBox="1"/>
          <p:nvPr/>
        </p:nvSpPr>
        <p:spPr>
          <a:xfrm>
            <a:off x="914400" y="4582886"/>
            <a:ext cx="501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graph shows the counts of people enrolled in term insurance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marital status. Most people contacted were married and therefore has maximum acceptance/rejection numbers.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A4873-6989-AA41-AD46-E4BE89D25F35}"/>
              </a:ext>
            </a:extLst>
          </p:cNvPr>
          <p:cNvSpPr txBox="1"/>
          <p:nvPr/>
        </p:nvSpPr>
        <p:spPr>
          <a:xfrm>
            <a:off x="6421212" y="4535714"/>
            <a:ext cx="5018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graph shows the counts of people enrolled in term insurance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outcome of previous marketing campaigns.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like most of them resulted in unknown or failed outcomes.</a:t>
            </a:r>
          </a:p>
        </p:txBody>
      </p:sp>
      <p:pic>
        <p:nvPicPr>
          <p:cNvPr id="10" name="Content Placeholder 9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2EE6B873-763B-1C43-AA2C-E66685A68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37" y="1230086"/>
            <a:ext cx="5372100" cy="3352800"/>
          </a:xfr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CC1C5E9-0C50-BE45-A8C4-0F0E3D27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737" y="1182914"/>
            <a:ext cx="5283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F73AE-2320-9D42-8415-D3484FE4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974"/>
            <a:ext cx="10515600" cy="8913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163BC-7E14-0A4E-9095-D8AEE524D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4513"/>
            <a:ext cx="5181600" cy="436244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variables with respect to output variable y. It looks like duration has highest correlation with output.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that most of the people accepting offer are on call has higher duration of call. This can be understood from below stats: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Rejected offer average time 	221.182806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offer average time 537.294574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Housing, loan, days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negative correlation.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5E6AA62-20C3-8248-B4F0-4A1CBB3CB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357313"/>
            <a:ext cx="5439171" cy="46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E020-E8AF-C049-BC8E-0F2D8952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7C4B0FDD-4365-E54B-94DB-46F326B40F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29818"/>
            <a:ext cx="5050970" cy="32883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CC6A94-5463-6142-AF46-AEC58A9A1AC3}"/>
              </a:ext>
            </a:extLst>
          </p:cNvPr>
          <p:cNvSpPr txBox="1"/>
          <p:nvPr/>
        </p:nvSpPr>
        <p:spPr>
          <a:xfrm>
            <a:off x="1099457" y="4818141"/>
            <a:ext cx="4789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graphs shows that people buying term insurance are maximum in age group of 20-40 and then 40-60. Retired (above 60) and young people do not buy term insurance, which makes sense.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34FA3-4AD3-DD4D-A448-6CF14214B4F3}"/>
              </a:ext>
            </a:extLst>
          </p:cNvPr>
          <p:cNvSpPr/>
          <p:nvPr/>
        </p:nvSpPr>
        <p:spPr>
          <a:xfrm>
            <a:off x="6705598" y="4818141"/>
            <a:ext cx="5181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on right shows that maximum people who subscribed to term deposit were contacted by cell phone. Customers with cell phones were contacted maximum.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Content Placeholder 17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A9037F75-4A20-C547-92F0-23A0D77CC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85710" y="1529818"/>
            <a:ext cx="5268090" cy="3076937"/>
          </a:xfrm>
        </p:spPr>
      </p:pic>
    </p:spTree>
    <p:extLst>
      <p:ext uri="{BB962C8B-B14F-4D97-AF65-F5344CB8AC3E}">
        <p14:creationId xmlns:p14="http://schemas.microsoft.com/office/powerpoint/2010/main" val="14547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F5CB-3AB6-A34A-9D30-49D04684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4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0508-1B56-3F4B-938E-6E939531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it seems that most of the columns have impact in the decision making.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Logically month is the only columns which does not have that much impact as it does not make sense for a person to buy term insurance in particular month.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 below data clean up / modification strategy is used so that correct model is generated with best possible prediction:-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Boolean variables to True and False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numerical values to marital status and education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Bucketed age into different categories to make categorization easier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divided into 3 categories. unknown and others are bucketed in same category.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encoded job and age columns to convert to numerical data type.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month column.</a:t>
            </a:r>
          </a:p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divided in 75:25 ratio for training and testing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divided using stratify method for equal class distribution in train and test.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hyperparameters are used.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1089</Words>
  <Application>Microsoft Macintosh PowerPoint</Application>
  <PresentationFormat>Widescreen</PresentationFormat>
  <Paragraphs>123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Case Study: Bank Marketing</vt:lpstr>
      <vt:lpstr>Content</vt:lpstr>
      <vt:lpstr>Requirement</vt:lpstr>
      <vt:lpstr>Overview</vt:lpstr>
      <vt:lpstr>Data Analysis</vt:lpstr>
      <vt:lpstr>Data Analysis</vt:lpstr>
      <vt:lpstr>Data Analysis</vt:lpstr>
      <vt:lpstr>Data analysis</vt:lpstr>
      <vt:lpstr>Feature Engineering</vt:lpstr>
      <vt:lpstr>Data modeling</vt:lpstr>
      <vt:lpstr>Data modeling </vt:lpstr>
      <vt:lpstr>Data modeling</vt:lpstr>
      <vt:lpstr>Data modeling </vt:lpstr>
      <vt:lpstr>Model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 Bank </dc:title>
  <dc:creator>Chordia, Provit</dc:creator>
  <cp:lastModifiedBy>Chordia, Provit</cp:lastModifiedBy>
  <cp:revision>124</cp:revision>
  <dcterms:created xsi:type="dcterms:W3CDTF">2021-08-02T11:30:30Z</dcterms:created>
  <dcterms:modified xsi:type="dcterms:W3CDTF">2021-08-03T04:25:33Z</dcterms:modified>
</cp:coreProperties>
</file>