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sldIdLst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7" r:id="rId13"/>
    <p:sldId id="269" r:id="rId14"/>
    <p:sldId id="266" r:id="rId15"/>
    <p:sldId id="258" r:id="rId16"/>
    <p:sldId id="271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1A94EB-9B10-4F5A-BD10-821429531309}" type="datetimeFigureOut">
              <a:rPr lang="he-IL" smtClean="0"/>
              <a:t>ט'/אייר/תש"פ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F728316-C0F4-4F5A-AD98-27DB7ADE10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85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AF25-45E3-4998-87D2-F49D74262BB4}" type="datetime8">
              <a:rPr lang="he-IL" smtClean="0"/>
              <a:t>03 מאי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חמישי     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98C-F148-4FD5-BA82-B9077DC3EB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27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520A-3B81-47C7-9DD0-4A8862B22737}" type="datetime8">
              <a:rPr lang="he-IL" smtClean="0"/>
              <a:t>03 מאי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חמישי     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98C-F148-4FD5-BA82-B9077DC3EB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45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905A-7B98-4214-ABC2-550B91A4F3A9}" type="datetime8">
              <a:rPr lang="he-IL" smtClean="0"/>
              <a:t>03 מאי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חמישי     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98C-F148-4FD5-BA82-B9077DC3EB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62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04BF-5C1D-4559-817B-F7D45D427212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שיעור חמישי      לאה חנוכה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89F9-04EC-4860-AFE4-BA79AFA40FB7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352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B54F-B3DE-4ECB-B026-40927D411FDC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שיעור חמישי      לאה חנוכה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89F9-04EC-4860-AFE4-BA79AFA40FB7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619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EFEB-0342-4DA8-AB4D-48E10705CE06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שיעור חמישי      לאה חנוכה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89F9-04EC-4860-AFE4-BA79AFA40FB7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573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DE8F-D058-4D66-8088-8604708CEE5F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שיעור חמישי      לאה חנוכה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89F9-04EC-4860-AFE4-BA79AFA40FB7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233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C352-574C-4091-BF55-3EBFACA5C354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שיעור חמישי      לאה חנוכה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89F9-04EC-4860-AFE4-BA79AFA40FB7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83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1AF1-8DA9-464F-992C-5E22552B4B05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שיעור חמישי      לאה חנוכה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89F9-04EC-4860-AFE4-BA79AFA40FB7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48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CF1F-24FB-4056-9985-39C2DF0450E8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שיעור חמישי      לאה חנוכה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89F9-04EC-4860-AFE4-BA79AFA40FB7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248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24FD-4538-4668-90B9-33D298D9DA4C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שיעור חמישי      לאה חנוכה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89F9-04EC-4860-AFE4-BA79AFA40FB7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1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2514-E35D-4287-837B-119061453DDD}" type="datetime8">
              <a:rPr lang="he-IL" smtClean="0"/>
              <a:t>03 מאי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חמישי     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98C-F148-4FD5-BA82-B9077DC3EB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9735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A402-562B-4663-9842-D0E1D1555837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שיעור חמישי      לאה חנוכה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89F9-04EC-4860-AFE4-BA79AFA40FB7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57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4E18-08C4-4138-84C7-EE90F339610F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שיעור חמישי      לאה חנוכה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89F9-04EC-4860-AFE4-BA79AFA40FB7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36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E196-FE88-4797-AF86-9A89393FC825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שיעור חמישי      לאה חנוכה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89F9-04EC-4860-AFE4-BA79AFA40FB7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138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572B-52F5-493F-86AE-0C7B0B9C0D23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לאה חנוכה      שיעור אחד עשר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8E6D-193A-49C5-BE41-1342F3AE938F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45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AA1C-ED95-4E0A-BE05-80CCAE2B1FA1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לאה חנוכה      שיעור אחד עשר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8E6D-193A-49C5-BE41-1342F3AE938F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32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B30-72F5-4A75-BEE0-C983949A7BEE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לאה חנוכה      שיעור אחד עשר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8E6D-193A-49C5-BE41-1342F3AE938F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822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A1CE-4D4B-49EB-8DFE-CFB46727350A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לאה חנוכה      שיעור אחד עשר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8E6D-193A-49C5-BE41-1342F3AE938F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7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0D81-BCF7-4462-8ACA-A89B4683E067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לאה חנוכה      שיעור אחד עשר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8E6D-193A-49C5-BE41-1342F3AE938F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355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FE1B-3C4F-4815-B997-8615FA7674D7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לאה חנוכה      שיעור אחד עשר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8E6D-193A-49C5-BE41-1342F3AE938F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28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2D28-2AF6-4141-AF56-B10A543996A7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לאה חנוכה      שיעור אחד עשר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8E6D-193A-49C5-BE41-1342F3AE938F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02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758E-203E-4537-A62C-F2511E13D0DA}" type="datetime8">
              <a:rPr lang="he-IL" smtClean="0"/>
              <a:t>03 מאי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חמישי     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98C-F148-4FD5-BA82-B9077DC3EB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11844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9590-D51D-4B51-9560-5F32A34272C9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לאה חנוכה      שיעור אחד עשר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8E6D-193A-49C5-BE41-1342F3AE938F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51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3F22-6F74-4CF0-A075-6A7B403572FC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לאה חנוכה      שיעור אחד עשר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8E6D-193A-49C5-BE41-1342F3AE938F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97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C9DE-9752-4C71-B548-9BA3559689F9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לאה חנוכה      שיעור אחד עשר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8E6D-193A-49C5-BE41-1342F3AE938F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04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04A1-2301-4947-AD70-51010D623FC5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לאה חנוכה      שיעור אחד עשר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8E6D-193A-49C5-BE41-1342F3AE938F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37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E166-F120-4B7C-8D64-99F3E42A55DB}" type="datetime8">
              <a:rPr lang="he-IL" smtClean="0"/>
              <a:t>03 מאי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חמישי      לאה חנוכה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98C-F148-4FD5-BA82-B9077DC3EB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827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154D-95EE-445D-B30C-57146A59EF5F}" type="datetime8">
              <a:rPr lang="he-IL" smtClean="0"/>
              <a:t>03 מאי 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חמישי      לאה חנוכה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98C-F148-4FD5-BA82-B9077DC3EB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01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AEDA-08D5-4467-9ABD-7B9CF1FC2710}" type="datetime8">
              <a:rPr lang="he-IL" smtClean="0"/>
              <a:t>03 מאי 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חמישי      לאה חנוכה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98C-F148-4FD5-BA82-B9077DC3EB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361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A47-C2A5-4E85-A1F9-EFB704723834}" type="datetime8">
              <a:rPr lang="he-IL" smtClean="0"/>
              <a:t>03 מאי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חמישי      לאה חנוכה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98C-F148-4FD5-BA82-B9077DC3EB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113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C420-13C4-4259-9D36-2D7AD069A66F}" type="datetime8">
              <a:rPr lang="he-IL" smtClean="0"/>
              <a:t>03 מאי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חמישי      לאה חנוכה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98C-F148-4FD5-BA82-B9077DC3EB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52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D855-3657-4FBA-8B90-20799C96B138}" type="datetime8">
              <a:rPr lang="he-IL" smtClean="0"/>
              <a:t>03 מאי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חמישי      לאה חנוכה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698C-F148-4FD5-BA82-B9077DC3EB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486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1A810-166C-4247-8D7A-C0229E0AB951}" type="datetime8">
              <a:rPr lang="he-IL" smtClean="0"/>
              <a:t>03 מאי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שיעור חמישי      לאה חנוכה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F698C-F148-4FD5-BA82-B9077DC3EB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382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0D9E-DAB5-406A-9A99-35BD94EF3B41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שיעור חמישי      לאה חנוכה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789F9-04EC-4860-AFE4-BA79AFA40FB7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41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E4113-51D2-4104-B3D0-7200494BB961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03 מאי 20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לאה חנוכה      שיעור אחד עשר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28E6D-193A-49C5-BE41-1342F3AE938F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8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rray_methods.as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_methods.asp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he-IL" b="1" dirty="0">
                <a:solidFill>
                  <a:srgbClr val="1F497D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תכנות אינטרנט  </a:t>
            </a:r>
            <a:r>
              <a:rPr lang="en-US" b="1" dirty="0">
                <a:solidFill>
                  <a:srgbClr val="1F497D"/>
                </a:solidFill>
              </a:rPr>
              <a:t>Java  Script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31640" y="3068960"/>
            <a:ext cx="6400800" cy="1752600"/>
          </a:xfrm>
        </p:spPr>
        <p:txBody>
          <a:bodyPr>
            <a:normAutofit/>
          </a:bodyPr>
          <a:lstStyle/>
          <a:p>
            <a:pPr lvl="0"/>
            <a:r>
              <a:rPr lang="he-IL" sz="2800" b="1" dirty="0">
                <a:solidFill>
                  <a:srgbClr val="C00000"/>
                </a:solidFill>
                <a:ea typeface="Times New Roman"/>
              </a:rPr>
              <a:t>מעבדה מספר </a:t>
            </a:r>
            <a:r>
              <a:rPr lang="he-IL" sz="2800" b="1" dirty="0" smtClean="0">
                <a:solidFill>
                  <a:srgbClr val="C00000"/>
                </a:solidFill>
                <a:ea typeface="Times New Roman"/>
              </a:rPr>
              <a:t>5</a:t>
            </a:r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Destructuring</a:t>
            </a:r>
            <a:r>
              <a:rPr lang="en-US" sz="2400" b="1" dirty="0" smtClean="0">
                <a:solidFill>
                  <a:srgbClr val="C00000"/>
                </a:solidFill>
              </a:rPr>
              <a:t> Arrays</a:t>
            </a:r>
            <a:r>
              <a:rPr lang="he-IL" sz="2400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he-IL" sz="2400" b="1" dirty="0">
                <a:solidFill>
                  <a:srgbClr val="C00000"/>
                </a:solidFill>
              </a:rPr>
              <a:t>ו</a:t>
            </a:r>
            <a:r>
              <a:rPr lang="he-IL" sz="2400" b="1" dirty="0" smtClean="0">
                <a:solidFill>
                  <a:srgbClr val="C00000"/>
                </a:solidFill>
              </a:rPr>
              <a:t>מערכים ומחרוזות - </a:t>
            </a:r>
            <a:r>
              <a:rPr lang="he-IL" sz="2400" b="1" dirty="0">
                <a:solidFill>
                  <a:srgbClr val="C00000"/>
                </a:solidFill>
              </a:rPr>
              <a:t>הרחבה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חמישי      לאה חנוכה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87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חמישי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595300" y="548680"/>
            <a:ext cx="7848872" cy="67377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 smtClean="0">
                <a:solidFill>
                  <a:srgbClr val="C00000"/>
                </a:solidFill>
                <a:ea typeface="Calibri"/>
              </a:rPr>
              <a:t>פעולות נוספות על מערכים </a:t>
            </a:r>
          </a:p>
          <a:p>
            <a:pPr algn="ctr"/>
            <a:endParaRPr lang="he-IL" sz="2400" b="1" dirty="0">
              <a:solidFill>
                <a:srgbClr val="C00000"/>
              </a:solidFill>
              <a:ea typeface="Calibri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he-IL" dirty="0" smtClean="0">
                <a:ea typeface="Calibri"/>
              </a:rPr>
              <a:t>המתודה </a:t>
            </a:r>
            <a:r>
              <a:rPr lang="en-US" b="1" dirty="0">
                <a:solidFill>
                  <a:srgbClr val="C00000"/>
                </a:solidFill>
              </a:rPr>
              <a:t>splice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r>
              <a:rPr lang="he-IL" b="1" dirty="0" smtClean="0">
                <a:solidFill>
                  <a:srgbClr val="C00000"/>
                </a:solidFill>
              </a:rPr>
              <a:t>  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he-IL" dirty="0" smtClean="0">
                <a:ea typeface="Calibri"/>
              </a:rPr>
              <a:t>מאפשרת להוסיף אלמנטים למערך קיים במיקום מסוים, כמו כן היא מאפשרת להסיר/לדרוס אלמנטים מהמערך. ההוראה מחזירה מערך המכיל את האלמנטים שהוסרו ממנו.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e-IL" b="1" dirty="0">
                <a:solidFill>
                  <a:prstClr val="black"/>
                </a:solidFill>
              </a:rPr>
              <a:t>דוגמה בקובץ: </a:t>
            </a:r>
            <a:r>
              <a:rPr lang="en-US" b="1" dirty="0" smtClean="0">
                <a:solidFill>
                  <a:prstClr val="black"/>
                </a:solidFill>
              </a:rPr>
              <a:t>spliceArray.html</a:t>
            </a:r>
            <a:endParaRPr lang="he-IL" b="1" dirty="0">
              <a:solidFill>
                <a:prstClr val="black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he-IL" dirty="0" smtClean="0">
              <a:ea typeface="Calibri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e-IL" dirty="0" smtClean="0">
                <a:ea typeface="Calibri"/>
              </a:rPr>
              <a:t>הסבר לגבי מתודות נוספות המוגדרות על מערכים </a:t>
            </a:r>
            <a:r>
              <a:rPr lang="he-IL" dirty="0" smtClean="0">
                <a:ea typeface="Calibri"/>
                <a:hlinkClick r:id="rId2"/>
              </a:rPr>
              <a:t>בקישור</a:t>
            </a:r>
            <a:endParaRPr lang="he-IL" dirty="0">
              <a:ea typeface="Calibri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he-IL" dirty="0">
              <a:ea typeface="Calibri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he-IL" dirty="0">
              <a:ea typeface="Calibri"/>
            </a:endParaRPr>
          </a:p>
          <a:p>
            <a:pPr algn="ctr"/>
            <a:endParaRPr lang="he-IL" sz="2400" b="1" dirty="0" smtClean="0">
              <a:solidFill>
                <a:srgbClr val="C00000"/>
              </a:solidFill>
              <a:ea typeface="Calibri"/>
            </a:endParaRPr>
          </a:p>
          <a:p>
            <a:pPr algn="ctr"/>
            <a:endParaRPr lang="he-IL" sz="2400" b="1" dirty="0" smtClean="0">
              <a:solidFill>
                <a:srgbClr val="C00000"/>
              </a:solidFill>
              <a:ea typeface="Calibri"/>
            </a:endParaRPr>
          </a:p>
          <a:p>
            <a:pPr algn="ctr"/>
            <a:endParaRPr lang="he-IL" sz="2400" b="1" dirty="0" smtClean="0">
              <a:solidFill>
                <a:srgbClr val="C00000"/>
              </a:solidFill>
              <a:ea typeface="Calibri"/>
            </a:endParaRPr>
          </a:p>
          <a:p>
            <a:pPr algn="ctr"/>
            <a:endParaRPr lang="he-IL" sz="2400" b="1" dirty="0" smtClean="0">
              <a:solidFill>
                <a:srgbClr val="C00000"/>
              </a:solidFill>
            </a:endParaRPr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040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שיעור חמישי      לאה חנוכה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548680"/>
            <a:ext cx="7848872" cy="53553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 smtClean="0">
                <a:solidFill>
                  <a:srgbClr val="C00000"/>
                </a:solidFill>
                <a:ea typeface="Calibri"/>
              </a:rPr>
              <a:t>מחרוזות </a:t>
            </a:r>
            <a:r>
              <a:rPr lang="en-US" sz="2400" b="1" dirty="0" smtClean="0">
                <a:solidFill>
                  <a:srgbClr val="C00000"/>
                </a:solidFill>
                <a:ea typeface="Calibri"/>
              </a:rPr>
              <a:t>strings </a:t>
            </a:r>
            <a:r>
              <a:rPr lang="he-IL" sz="2400" b="1" dirty="0" smtClean="0">
                <a:solidFill>
                  <a:srgbClr val="C00000"/>
                </a:solidFill>
                <a:ea typeface="Calibri"/>
              </a:rPr>
              <a:t> - נושאים נוספים</a:t>
            </a:r>
          </a:p>
          <a:p>
            <a:pPr algn="ctr"/>
            <a:r>
              <a:rPr lang="he-IL" sz="2400" b="1" dirty="0" smtClean="0">
                <a:solidFill>
                  <a:srgbClr val="C00000"/>
                </a:solidFill>
              </a:rPr>
              <a:t>חיפוש במחרוזות</a:t>
            </a: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he-IL" dirty="0"/>
              <a:t>תזכורת ומיקוד: המתודות </a:t>
            </a:r>
            <a:r>
              <a:rPr lang="en-US" b="1" dirty="0" err="1">
                <a:solidFill>
                  <a:srgbClr val="C00000"/>
                </a:solidFill>
              </a:rPr>
              <a:t>indexOf</a:t>
            </a:r>
            <a:r>
              <a:rPr lang="en-US" b="1" dirty="0" smtClean="0">
                <a:solidFill>
                  <a:srgbClr val="C00000"/>
                </a:solidFill>
              </a:rPr>
              <a:t>()  </a:t>
            </a:r>
            <a:r>
              <a:rPr lang="he-IL" sz="1400" b="1" dirty="0" smtClean="0">
                <a:solidFill>
                  <a:srgbClr val="C00000"/>
                </a:solidFill>
              </a:rPr>
              <a:t>   </a:t>
            </a:r>
            <a:r>
              <a:rPr lang="he-IL" sz="1400" b="1" dirty="0" smtClean="0"/>
              <a:t>ו - </a:t>
            </a:r>
            <a:r>
              <a:rPr lang="en-US" b="1" dirty="0">
                <a:solidFill>
                  <a:srgbClr val="C00000"/>
                </a:solidFill>
              </a:rPr>
              <a:t>search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r>
              <a:rPr lang="he-IL" b="1" dirty="0" smtClean="0">
                <a:solidFill>
                  <a:srgbClr val="C00000"/>
                </a:solidFill>
              </a:rPr>
              <a:t> </a:t>
            </a:r>
            <a:r>
              <a:rPr lang="he-IL" dirty="0" smtClean="0"/>
              <a:t>– מחזירות את מיקום המופע הראשון של תת מחרוזת בתוך מחרוזת אחרת. אם לא נמצאה תת המחרוזת יוחזר 1-.</a:t>
            </a:r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r>
              <a:rPr lang="he-IL" b="1" dirty="0" smtClean="0"/>
              <a:t>הבדלים: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search()</a:t>
            </a:r>
            <a:r>
              <a:rPr lang="he-IL" b="1" dirty="0" smtClean="0">
                <a:solidFill>
                  <a:srgbClr val="C00000"/>
                </a:solidFill>
              </a:rPr>
              <a:t> –</a:t>
            </a:r>
            <a:r>
              <a:rPr lang="he-IL" dirty="0" smtClean="0"/>
              <a:t> לא יכולה לקבל פרמטר שני המציין מהיכן להתחיל את החיפוש. כמו במתודה </a:t>
            </a:r>
            <a:r>
              <a:rPr lang="en-US" dirty="0" err="1" smtClean="0"/>
              <a:t>indexOf</a:t>
            </a:r>
            <a:r>
              <a:rPr lang="en-US" dirty="0" smtClean="0"/>
              <a:t>()</a:t>
            </a:r>
            <a:r>
              <a:rPr lang="he-IL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C00000"/>
                </a:solidFill>
              </a:rPr>
              <a:t>indexOf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r>
              <a:rPr lang="he-IL" b="1" dirty="0" smtClean="0">
                <a:solidFill>
                  <a:srgbClr val="C00000"/>
                </a:solidFill>
              </a:rPr>
              <a:t> –</a:t>
            </a:r>
            <a:r>
              <a:rPr lang="he-IL" dirty="0" smtClean="0"/>
              <a:t> לא מקבל  </a:t>
            </a:r>
            <a:r>
              <a:rPr lang="en-US" dirty="0"/>
              <a:t>regular </a:t>
            </a:r>
            <a:r>
              <a:rPr lang="en-US" dirty="0" smtClean="0"/>
              <a:t>expressions</a:t>
            </a:r>
            <a:r>
              <a:rPr lang="he-IL" dirty="0" smtClean="0"/>
              <a:t> לצורך חיפוש.</a:t>
            </a:r>
          </a:p>
          <a:p>
            <a:pPr>
              <a:lnSpc>
                <a:spcPct val="150000"/>
              </a:lnSpc>
            </a:pPr>
            <a:endParaRPr lang="he-IL" dirty="0" smtClean="0"/>
          </a:p>
          <a:p>
            <a:pPr>
              <a:lnSpc>
                <a:spcPct val="150000"/>
              </a:lnSpc>
            </a:pPr>
            <a:r>
              <a:rPr lang="he-IL" b="1" dirty="0">
                <a:solidFill>
                  <a:prstClr val="black"/>
                </a:solidFill>
              </a:rPr>
              <a:t>דוגמה בקובץ: </a:t>
            </a:r>
            <a:r>
              <a:rPr lang="en-US" b="1" dirty="0" smtClean="0">
                <a:solidFill>
                  <a:prstClr val="black"/>
                </a:solidFill>
              </a:rPr>
              <a:t>stringSearch.html</a:t>
            </a:r>
            <a:endParaRPr lang="he-IL" b="1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5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חמישי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755576" y="620688"/>
            <a:ext cx="7416824" cy="53553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 smtClean="0">
                <a:solidFill>
                  <a:srgbClr val="C00000"/>
                </a:solidFill>
              </a:rPr>
              <a:t>מחרוזות  -  </a:t>
            </a:r>
            <a:r>
              <a:rPr lang="en-US" sz="2400" b="1" dirty="0" smtClean="0">
                <a:solidFill>
                  <a:srgbClr val="C00000"/>
                </a:solidFill>
              </a:rPr>
              <a:t>strings</a:t>
            </a:r>
            <a:r>
              <a:rPr lang="he-IL" sz="2400" b="1" dirty="0" smtClean="0">
                <a:solidFill>
                  <a:srgbClr val="C00000"/>
                </a:solidFill>
              </a:rPr>
              <a:t>   - נושאים נוספים</a:t>
            </a:r>
          </a:p>
          <a:p>
            <a:pPr algn="ctr"/>
            <a:r>
              <a:rPr lang="he-IL" sz="2400" b="1" dirty="0" smtClean="0">
                <a:solidFill>
                  <a:srgbClr val="C00000"/>
                </a:solidFill>
              </a:rPr>
              <a:t>חילוץ ממחרוזות</a:t>
            </a: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he-IL" dirty="0" smtClean="0"/>
              <a:t>המתודה</a:t>
            </a:r>
            <a:r>
              <a:rPr lang="he-IL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slice(</a:t>
            </a:r>
            <a:r>
              <a:rPr lang="en-US" b="1" i="1" dirty="0">
                <a:solidFill>
                  <a:srgbClr val="C00000"/>
                </a:solidFill>
              </a:rPr>
              <a:t>start</a:t>
            </a:r>
            <a:r>
              <a:rPr lang="en-US" b="1" dirty="0">
                <a:solidFill>
                  <a:srgbClr val="C00000"/>
                </a:solidFill>
              </a:rPr>
              <a:t>, </a:t>
            </a:r>
            <a:r>
              <a:rPr lang="en-US" b="1" i="1" dirty="0">
                <a:solidFill>
                  <a:srgbClr val="C00000"/>
                </a:solidFill>
              </a:rPr>
              <a:t>end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he-IL" b="1" dirty="0" smtClean="0">
                <a:solidFill>
                  <a:srgbClr val="C00000"/>
                </a:solidFill>
              </a:rPr>
              <a:t> – </a:t>
            </a:r>
            <a:r>
              <a:rPr lang="he-IL" dirty="0" smtClean="0"/>
              <a:t>מחלצת/חותכת חלק מתוך מחרוזת ומחזירה את החלק ש"חולץ". ה"חילוץ" מתבצע ממיקום </a:t>
            </a:r>
            <a:r>
              <a:rPr lang="en-US" dirty="0" smtClean="0"/>
              <a:t>start</a:t>
            </a:r>
            <a:r>
              <a:rPr lang="he-IL" dirty="0" smtClean="0"/>
              <a:t> עד מיקום </a:t>
            </a:r>
            <a:r>
              <a:rPr lang="en-US" dirty="0" smtClean="0"/>
              <a:t>end-1)</a:t>
            </a:r>
            <a:r>
              <a:rPr lang="he-IL" dirty="0" smtClean="0"/>
              <a:t>). ואם הערכים  הנקובים הם שליליים המיקום </a:t>
            </a:r>
            <a:r>
              <a:rPr lang="en-US" dirty="0" smtClean="0"/>
              <a:t> start</a:t>
            </a:r>
            <a:r>
              <a:rPr lang="he-IL" dirty="0" smtClean="0"/>
              <a:t>מתחיל מהסוף עד 1-</a:t>
            </a:r>
            <a:r>
              <a:rPr lang="en-US" dirty="0" smtClean="0"/>
              <a:t>end</a:t>
            </a:r>
            <a:r>
              <a:rPr lang="he-IL" dirty="0" smtClean="0"/>
              <a:t> גם כן מהסוף.</a:t>
            </a:r>
          </a:p>
          <a:p>
            <a:pPr>
              <a:lnSpc>
                <a:spcPct val="150000"/>
              </a:lnSpc>
            </a:pPr>
            <a:r>
              <a:rPr lang="he-IL" b="1" dirty="0">
                <a:solidFill>
                  <a:prstClr val="black"/>
                </a:solidFill>
              </a:rPr>
              <a:t>דוגמאות בקובץ</a:t>
            </a:r>
            <a:r>
              <a:rPr lang="he-IL" b="1" dirty="0" smtClean="0">
                <a:solidFill>
                  <a:prstClr val="black"/>
                </a:solidFill>
              </a:rPr>
              <a:t>:  </a:t>
            </a:r>
            <a:r>
              <a:rPr lang="en-US" b="1" dirty="0" smtClean="0">
                <a:solidFill>
                  <a:prstClr val="black"/>
                </a:solidFill>
              </a:rPr>
              <a:t>example1</a:t>
            </a:r>
            <a:r>
              <a:rPr lang="he-IL" b="1" dirty="0" smtClean="0">
                <a:solidFill>
                  <a:prstClr val="black"/>
                </a:solidFill>
              </a:rPr>
              <a:t>    </a:t>
            </a:r>
            <a:r>
              <a:rPr lang="en-US" b="1" dirty="0">
                <a:solidFill>
                  <a:prstClr val="black"/>
                </a:solidFill>
              </a:rPr>
              <a:t>stringSlices.html</a:t>
            </a:r>
            <a:endParaRPr lang="he-IL" b="1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r>
              <a:rPr lang="he-IL" dirty="0" smtClean="0"/>
              <a:t>כאשר המתודה מקבלת פרמטר אחד היא מחלצת/חותכת את המחרוזת עליה היא מופעלת החל מהמיקום הנקוב עד סוף המחרוזת ומחזירה חלק זה.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he-IL" b="1" dirty="0" smtClean="0">
                <a:solidFill>
                  <a:prstClr val="black"/>
                </a:solidFill>
              </a:rPr>
              <a:t>דוגמאות </a:t>
            </a:r>
            <a:r>
              <a:rPr lang="he-IL" b="1" dirty="0">
                <a:solidFill>
                  <a:prstClr val="black"/>
                </a:solidFill>
              </a:rPr>
              <a:t>בקובץ</a:t>
            </a:r>
            <a:r>
              <a:rPr lang="he-IL" b="1" dirty="0" smtClean="0">
                <a:solidFill>
                  <a:prstClr val="black"/>
                </a:solidFill>
              </a:rPr>
              <a:t>: </a:t>
            </a:r>
            <a:r>
              <a:rPr lang="en-US" b="1" dirty="0" smtClean="0">
                <a:solidFill>
                  <a:prstClr val="black"/>
                </a:solidFill>
              </a:rPr>
              <a:t>example2</a:t>
            </a:r>
            <a:r>
              <a:rPr lang="he-IL" b="1" dirty="0" smtClean="0">
                <a:solidFill>
                  <a:prstClr val="black"/>
                </a:solidFill>
              </a:rPr>
              <a:t>    </a:t>
            </a:r>
            <a:r>
              <a:rPr lang="en-US" b="1" dirty="0" smtClean="0">
                <a:solidFill>
                  <a:prstClr val="black"/>
                </a:solidFill>
              </a:rPr>
              <a:t>stringSlices.html</a:t>
            </a:r>
            <a:endParaRPr lang="he-IL" b="1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he-IL" dirty="0" smtClean="0"/>
          </a:p>
          <a:p>
            <a:pPr>
              <a:lnSpc>
                <a:spcPct val="150000"/>
              </a:lnSpc>
            </a:pPr>
            <a:r>
              <a:rPr lang="he-IL" dirty="0">
                <a:ea typeface="Calibri"/>
              </a:rPr>
              <a:t>הסבר לגבי מתודות נוספות המוגדרות </a:t>
            </a:r>
            <a:r>
              <a:rPr lang="he-IL" dirty="0" smtClean="0">
                <a:ea typeface="Calibri"/>
              </a:rPr>
              <a:t>על מחרוזות </a:t>
            </a:r>
            <a:r>
              <a:rPr lang="he-IL" dirty="0" smtClean="0">
                <a:ea typeface="Calibri"/>
                <a:hlinkClick r:id="rId2"/>
              </a:rPr>
              <a:t>בקישור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93709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20688"/>
            <a:ext cx="8136904" cy="54938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he-IL" sz="2400" b="1" dirty="0" smtClean="0">
                <a:solidFill>
                  <a:srgbClr val="C00000"/>
                </a:solidFill>
              </a:rPr>
              <a:t>תרגילים</a:t>
            </a:r>
          </a:p>
          <a:p>
            <a:pPr lvl="0"/>
            <a:endParaRPr lang="he-IL" sz="2800" b="1" dirty="0">
              <a:solidFill>
                <a:srgbClr val="C00000"/>
              </a:solidFill>
            </a:endParaRP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he-IL" dirty="0" smtClean="0"/>
              <a:t>כתבו פונקציה שמקבלת רשימת שמות של רחובות בעיר מסוימת. (הרשימה באורך </a:t>
            </a:r>
          </a:p>
          <a:p>
            <a:pPr lvl="0"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משתנה).</a:t>
            </a:r>
            <a:r>
              <a:rPr lang="he-IL" dirty="0"/>
              <a:t> </a:t>
            </a:r>
            <a:r>
              <a:rPr lang="he-IL" dirty="0" smtClean="0"/>
              <a:t>הפונקציה תכניס את כל השמות למערך ותחזיר את המערך שהתקבל </a:t>
            </a:r>
          </a:p>
          <a:p>
            <a:pPr lvl="0"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כמחרוזת.</a:t>
            </a:r>
          </a:p>
          <a:p>
            <a:pPr lvl="0"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</a:t>
            </a:r>
            <a:endParaRPr lang="he-IL" sz="800" dirty="0" smtClean="0"/>
          </a:p>
          <a:p>
            <a:pPr lvl="0"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הוסיפו קטע קוד: שמציג את הרשימה שהתקבלה,</a:t>
            </a:r>
          </a:p>
          <a:p>
            <a:pPr lvl="0"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                       בודק אם שם של רחוב מסוים קיים ברשימה המוחזרת מהפונקציה </a:t>
            </a:r>
          </a:p>
          <a:p>
            <a:pPr lvl="0">
              <a:lnSpc>
                <a:spcPct val="150000"/>
              </a:lnSpc>
            </a:pPr>
            <a:r>
              <a:rPr lang="he-IL" dirty="0" smtClean="0"/>
              <a:t>                           (החיפוש יתבצע ע"י ביטוי רגולרי) והודיעו הודעה מתאימה. אם הרחוב </a:t>
            </a:r>
          </a:p>
          <a:p>
            <a:pPr lvl="0"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                       שחיפשנו קיים: החליפו את שם הרחוב לרחוב "מרגלית"</a:t>
            </a:r>
          </a:p>
          <a:p>
            <a:pPr lvl="0"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 smtClean="0"/>
              <a:t>                                                 והציגו את הרשימה המעודכנת של שמות הרחובות.</a:t>
            </a:r>
          </a:p>
          <a:p>
            <a:pPr lvl="0"/>
            <a:endParaRPr lang="he-IL" sz="2800" b="1" dirty="0">
              <a:solidFill>
                <a:srgbClr val="C00000"/>
              </a:solidFill>
            </a:endParaRPr>
          </a:p>
          <a:p>
            <a:pPr lvl="0"/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חמישי      לאה חנוכה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880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שיעור חמישי      לאה חנוכה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404664"/>
            <a:ext cx="8352928" cy="40626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he-IL" sz="2400" b="1" dirty="0" smtClean="0">
                <a:solidFill>
                  <a:srgbClr val="C00000"/>
                </a:solidFill>
              </a:rPr>
              <a:t>תרגילים</a:t>
            </a:r>
          </a:p>
          <a:p>
            <a:pPr lvl="0"/>
            <a:endParaRPr lang="he-IL" b="1" dirty="0" smtClean="0">
              <a:solidFill>
                <a:srgbClr val="C00000"/>
              </a:solidFill>
            </a:endParaRPr>
          </a:p>
          <a:p>
            <a:pPr marL="342900" lvl="0" indent="-342900">
              <a:lnSpc>
                <a:spcPct val="150000"/>
              </a:lnSpc>
              <a:buAutoNum type="arabicPeriod" startAt="2"/>
            </a:pPr>
            <a:r>
              <a:rPr lang="he-IL" dirty="0" smtClean="0"/>
              <a:t>כתבו פונקציה שמקבלת מערך ציונים בגודל לא מוגדר (עם 5 ציונים לפחות). ממיינת אותו בסדר יורד ומחזירה את המערך שהתקבל.</a:t>
            </a:r>
            <a:endParaRPr lang="he-IL" dirty="0"/>
          </a:p>
          <a:p>
            <a:pPr lvl="0">
              <a:lnSpc>
                <a:spcPct val="150000"/>
              </a:lnSpc>
            </a:pPr>
            <a:r>
              <a:rPr lang="he-IL" b="1" dirty="0" smtClean="0">
                <a:solidFill>
                  <a:srgbClr val="C00000"/>
                </a:solidFill>
              </a:rPr>
              <a:t>      </a:t>
            </a:r>
            <a:r>
              <a:rPr lang="he-IL" dirty="0"/>
              <a:t>הוסיפו קטע קוד שמקבל בהצבה מפורקת את שלושת הציונים הכי גבוהים ומציגה </a:t>
            </a:r>
          </a:p>
          <a:p>
            <a:pPr lvl="0">
              <a:lnSpc>
                <a:spcPct val="150000"/>
              </a:lnSpc>
            </a:pPr>
            <a:r>
              <a:rPr lang="he-IL" dirty="0"/>
              <a:t> </a:t>
            </a:r>
            <a:r>
              <a:rPr lang="he-IL" dirty="0"/>
              <a:t>     אותם על המסך.</a:t>
            </a:r>
          </a:p>
          <a:p>
            <a:pPr lvl="0"/>
            <a:endParaRPr lang="he-IL" b="1" dirty="0" smtClean="0">
              <a:solidFill>
                <a:srgbClr val="C00000"/>
              </a:solidFill>
            </a:endParaRPr>
          </a:p>
          <a:p>
            <a:pPr lvl="0"/>
            <a:endParaRPr lang="he-IL" b="1" dirty="0">
              <a:solidFill>
                <a:srgbClr val="C00000"/>
              </a:solidFill>
            </a:endParaRPr>
          </a:p>
          <a:p>
            <a:pPr lvl="0"/>
            <a:endParaRPr lang="he-IL" b="1" dirty="0" smtClean="0">
              <a:solidFill>
                <a:srgbClr val="C00000"/>
              </a:solidFill>
            </a:endParaRPr>
          </a:p>
          <a:p>
            <a:pPr lvl="0"/>
            <a:endParaRPr lang="he-IL" b="1" dirty="0">
              <a:solidFill>
                <a:srgbClr val="C00000"/>
              </a:solidFill>
            </a:endParaRPr>
          </a:p>
          <a:p>
            <a:pPr lvl="0"/>
            <a:endParaRPr lang="he-IL" b="1" dirty="0">
              <a:solidFill>
                <a:srgbClr val="C00000"/>
              </a:solidFill>
            </a:endParaRPr>
          </a:p>
          <a:p>
            <a:endParaRPr lang="he-I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229200"/>
            <a:ext cx="20304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3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שיעור חמישי      לאה חנוכה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620688"/>
            <a:ext cx="7344816" cy="65094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/>
          </a:p>
          <a:p>
            <a:pPr algn="ctr"/>
            <a:r>
              <a:rPr lang="en-US" sz="2400" b="1" dirty="0" err="1">
                <a:solidFill>
                  <a:srgbClr val="C00000"/>
                </a:solidFill>
              </a:rPr>
              <a:t>Destructuring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Arrays</a:t>
            </a:r>
            <a:endParaRPr lang="he-IL" sz="2400" b="1" dirty="0" smtClean="0">
              <a:solidFill>
                <a:srgbClr val="0070C0"/>
              </a:solidFill>
            </a:endParaRP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he-IL" b="1" dirty="0" smtClean="0"/>
              <a:t>"השמה מפורקת"</a:t>
            </a:r>
            <a:r>
              <a:rPr lang="he-IL" b="1" dirty="0"/>
              <a:t> </a:t>
            </a:r>
            <a:r>
              <a:rPr lang="he-IL" dirty="0" smtClean="0"/>
              <a:t>ב- </a:t>
            </a:r>
            <a:r>
              <a:rPr lang="en-US" dirty="0" smtClean="0"/>
              <a:t>JavaScript</a:t>
            </a:r>
            <a:r>
              <a:rPr lang="en-US" dirty="0"/>
              <a:t> </a:t>
            </a:r>
            <a:r>
              <a:rPr lang="he-IL" dirty="0" smtClean="0"/>
              <a:t> מאפשרת </a:t>
            </a:r>
            <a:r>
              <a:rPr lang="he-IL" dirty="0"/>
              <a:t>לחלץ נתונים ממערכים </a:t>
            </a:r>
            <a:r>
              <a:rPr lang="he-IL" dirty="0" smtClean="0"/>
              <a:t>לערכים </a:t>
            </a:r>
            <a:r>
              <a:rPr lang="he-IL" dirty="0"/>
              <a:t>מפורשים, בעזרת שימוש בתחביר שמשקף את מבנה </a:t>
            </a:r>
            <a:r>
              <a:rPr lang="he-IL" dirty="0" smtClean="0"/>
              <a:t>המערך. השמה זו מאפשרת לגשת בצורה מדויקת לערכים אליהם נרצה לגשת.</a:t>
            </a:r>
            <a:endParaRPr lang="he-IL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he-IL" b="1" dirty="0" smtClean="0"/>
              <a:t>השמה מפורקת מאפשרת לחלץ נתונים ממערך בצורה פשוטה וקריאה. בצד שמאל של ההשמה מציינים אילו ערכים "לפרוק" ממשתנה המקור.</a:t>
            </a:r>
          </a:p>
          <a:p>
            <a:pPr>
              <a:lnSpc>
                <a:spcPct val="150000"/>
              </a:lnSpc>
            </a:pPr>
            <a:r>
              <a:rPr lang="he-IL" dirty="0" smtClean="0"/>
              <a:t>שמים מערך בצד שמאל של הוראת ההצבה ואת שם המערך שאת איבריו נרצה להציב במערך החדש, בצד ימין. מה שמתבצע: זה השמת כל אחד מהערכים מהמערך לאברי המערך החדש (משמאל) באותם מקומות בהתאמה.</a:t>
            </a:r>
          </a:p>
          <a:p>
            <a:pPr>
              <a:lnSpc>
                <a:spcPct val="150000"/>
              </a:lnSpc>
            </a:pPr>
            <a:r>
              <a:rPr lang="he-IL" b="1" dirty="0" smtClean="0"/>
              <a:t>דוגמה בקובץ:  </a:t>
            </a:r>
            <a:r>
              <a:rPr lang="en-US" b="1" dirty="0" smtClean="0"/>
              <a:t>destruct2.html</a:t>
            </a:r>
          </a:p>
          <a:p>
            <a:pPr>
              <a:lnSpc>
                <a:spcPct val="150000"/>
              </a:lnSpc>
            </a:pPr>
            <a:endParaRPr lang="he-IL" b="1" dirty="0"/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180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חמישי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467544" y="548680"/>
            <a:ext cx="7992888" cy="49859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en-US" sz="2400" b="1" dirty="0" err="1">
                <a:solidFill>
                  <a:srgbClr val="C00000"/>
                </a:solidFill>
              </a:rPr>
              <a:t>Destructuring</a:t>
            </a:r>
            <a:r>
              <a:rPr lang="en-US" sz="2400" b="1" dirty="0">
                <a:solidFill>
                  <a:srgbClr val="C00000"/>
                </a:solidFill>
              </a:rPr>
              <a:t> Arrays </a:t>
            </a:r>
            <a:r>
              <a:rPr lang="he-IL" sz="2400" b="1" dirty="0" smtClean="0">
                <a:solidFill>
                  <a:srgbClr val="C00000"/>
                </a:solidFill>
              </a:rPr>
              <a:t>- </a:t>
            </a:r>
            <a:r>
              <a:rPr lang="he-IL" sz="2400" b="1" dirty="0">
                <a:solidFill>
                  <a:srgbClr val="C00000"/>
                </a:solidFill>
              </a:rPr>
              <a:t>המשך</a:t>
            </a:r>
          </a:p>
          <a:p>
            <a:pPr lvl="0" algn="ctr"/>
            <a:endParaRPr lang="he-IL" sz="2400" b="1" dirty="0">
              <a:solidFill>
                <a:srgbClr val="C00000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he-IL" dirty="0" smtClean="0"/>
              <a:t>אם מספר הערכים שהועברו למערך המטרה (בצד שמאל) קטן יותר ממספר המשתנים שהוקצו במערך המטרה, המשתנים שלא יוצב בהם ערך יהיו בעלי ערך "לא מוגדר" (</a:t>
            </a:r>
            <a:r>
              <a:rPr lang="en-US" dirty="0" smtClean="0"/>
              <a:t>undefined</a:t>
            </a:r>
            <a:r>
              <a:rPr lang="he-IL" dirty="0" smtClean="0"/>
              <a:t>).</a:t>
            </a:r>
            <a:endParaRPr lang="he-IL" dirty="0"/>
          </a:p>
          <a:p>
            <a:pPr algn="just">
              <a:lnSpc>
                <a:spcPct val="150000"/>
              </a:lnSpc>
            </a:pPr>
            <a:r>
              <a:rPr lang="he-IL" b="1" dirty="0"/>
              <a:t>דוגמה בקובץ:  </a:t>
            </a:r>
            <a:r>
              <a:rPr lang="en-US" b="1" dirty="0" smtClean="0"/>
              <a:t>destruct3.html</a:t>
            </a:r>
            <a:endParaRPr lang="he-IL" b="1" dirty="0" smtClean="0"/>
          </a:p>
          <a:p>
            <a:pPr algn="just">
              <a:lnSpc>
                <a:spcPct val="150000"/>
              </a:lnSpc>
            </a:pPr>
            <a:endParaRPr lang="en-US" b="1" dirty="0" smtClean="0"/>
          </a:p>
          <a:p>
            <a:pPr algn="just">
              <a:lnSpc>
                <a:spcPct val="150000"/>
              </a:lnSpc>
            </a:pPr>
            <a:endParaRPr lang="he-IL" b="1" dirty="0" smtClean="0"/>
          </a:p>
          <a:p>
            <a:pPr algn="just">
              <a:lnSpc>
                <a:spcPct val="150000"/>
              </a:lnSpc>
            </a:pPr>
            <a:r>
              <a:rPr lang="he-IL" dirty="0" smtClean="0"/>
              <a:t>אם </a:t>
            </a:r>
            <a:r>
              <a:rPr lang="he-IL" dirty="0"/>
              <a:t>מספר הערכים שהועברו למערך המטרה (בצד שמאל) </a:t>
            </a:r>
            <a:r>
              <a:rPr lang="he-IL" dirty="0" smtClean="0"/>
              <a:t>גדול </a:t>
            </a:r>
            <a:r>
              <a:rPr lang="he-IL" dirty="0"/>
              <a:t>יותר ממספר המשתנים שהוקצו במערך המטרה</a:t>
            </a:r>
            <a:r>
              <a:rPr lang="he-IL" dirty="0" smtClean="0"/>
              <a:t>, יוצבו רק הערכים שמספרם מתאים. </a:t>
            </a:r>
            <a:r>
              <a:rPr lang="he-IL" b="1" dirty="0" smtClean="0"/>
              <a:t>וזו לא תהיה שגיאה.</a:t>
            </a:r>
            <a:endParaRPr lang="he-IL" dirty="0" smtClean="0"/>
          </a:p>
          <a:p>
            <a:pPr algn="just">
              <a:lnSpc>
                <a:spcPct val="150000"/>
              </a:lnSpc>
            </a:pPr>
            <a:r>
              <a:rPr lang="he-IL" b="1" dirty="0"/>
              <a:t>דוגמה בקובץ:  </a:t>
            </a:r>
            <a:r>
              <a:rPr lang="en-US" b="1" dirty="0" smtClean="0"/>
              <a:t>destruct4.html</a:t>
            </a:r>
            <a:endParaRPr lang="he-IL" b="1" dirty="0"/>
          </a:p>
          <a:p>
            <a:pPr lvl="0" algn="just">
              <a:lnSpc>
                <a:spcPct val="15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346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שיעור חמישי      לאה חנוכה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476672"/>
            <a:ext cx="756084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en-US" sz="2400" b="1" dirty="0" err="1">
                <a:solidFill>
                  <a:srgbClr val="C00000"/>
                </a:solidFill>
              </a:rPr>
              <a:t>Destructuring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Arrays</a:t>
            </a:r>
            <a:r>
              <a:rPr lang="he-IL" sz="2400" b="1" dirty="0" smtClean="0">
                <a:solidFill>
                  <a:srgbClr val="C00000"/>
                </a:solidFill>
              </a:rPr>
              <a:t>– המשך</a:t>
            </a:r>
          </a:p>
          <a:p>
            <a:pPr lvl="0" algn="ctr"/>
            <a:endParaRPr lang="he-IL" sz="2400" b="1" dirty="0">
              <a:solidFill>
                <a:srgbClr val="C00000"/>
              </a:solidFill>
            </a:endParaRPr>
          </a:p>
          <a:p>
            <a:pPr lvl="0"/>
            <a:endParaRPr lang="he-IL" sz="2400" b="1" dirty="0" smtClean="0">
              <a:solidFill>
                <a:srgbClr val="C00000"/>
              </a:solidFill>
            </a:endParaRPr>
          </a:p>
          <a:p>
            <a:pPr lvl="0"/>
            <a:r>
              <a:rPr lang="he-IL" b="1" dirty="0" smtClean="0">
                <a:solidFill>
                  <a:srgbClr val="C00000"/>
                </a:solidFill>
              </a:rPr>
              <a:t>החזרת מערך ע"י פונקציה </a:t>
            </a:r>
          </a:p>
          <a:p>
            <a:pPr lvl="0"/>
            <a:endParaRPr lang="he-IL" b="1" dirty="0">
              <a:solidFill>
                <a:srgbClr val="C00000"/>
              </a:solidFill>
            </a:endParaRPr>
          </a:p>
          <a:p>
            <a:r>
              <a:rPr lang="he-IL" b="1" dirty="0"/>
              <a:t>דוגמה בקובץ:  </a:t>
            </a:r>
            <a:r>
              <a:rPr lang="en-US" b="1" dirty="0" smtClean="0"/>
              <a:t>destructArr.html</a:t>
            </a:r>
            <a:endParaRPr lang="he-IL" b="1" dirty="0"/>
          </a:p>
          <a:p>
            <a:pPr lvl="0"/>
            <a:endParaRPr lang="he-IL" b="1" dirty="0" smtClean="0">
              <a:solidFill>
                <a:srgbClr val="C00000"/>
              </a:solidFill>
            </a:endParaRPr>
          </a:p>
          <a:p>
            <a:pPr lvl="0"/>
            <a:endParaRPr lang="he-IL" sz="2400" b="1" dirty="0" smtClean="0">
              <a:solidFill>
                <a:srgbClr val="C00000"/>
              </a:solidFill>
            </a:endParaRPr>
          </a:p>
          <a:p>
            <a:pPr lvl="0"/>
            <a:endParaRPr lang="he-IL" sz="2400" b="1" dirty="0">
              <a:solidFill>
                <a:srgbClr val="C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65" y="3523660"/>
            <a:ext cx="4113223" cy="152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06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חמישי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611560" y="620688"/>
            <a:ext cx="7632848" cy="53091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en-US" sz="2400" b="1" dirty="0" err="1">
                <a:solidFill>
                  <a:srgbClr val="C00000"/>
                </a:solidFill>
              </a:rPr>
              <a:t>Destructuring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Arrays</a:t>
            </a:r>
            <a:r>
              <a:rPr lang="he-IL" sz="2400" b="1" dirty="0" smtClean="0">
                <a:solidFill>
                  <a:srgbClr val="C00000"/>
                </a:solidFill>
              </a:rPr>
              <a:t>– המשך</a:t>
            </a:r>
          </a:p>
          <a:p>
            <a:pPr lvl="0" algn="ctr"/>
            <a:endParaRPr lang="he-IL" sz="2400" b="1" dirty="0">
              <a:solidFill>
                <a:srgbClr val="C00000"/>
              </a:solidFill>
            </a:endParaRPr>
          </a:p>
          <a:p>
            <a:pPr lvl="0"/>
            <a:r>
              <a:rPr lang="he-IL" b="1" dirty="0" smtClean="0">
                <a:solidFill>
                  <a:srgbClr val="C00000"/>
                </a:solidFill>
              </a:rPr>
              <a:t>התעלמות מחלק מהערכים המועברים</a:t>
            </a:r>
          </a:p>
          <a:p>
            <a:pPr lvl="0"/>
            <a:endParaRPr lang="he-IL" b="1" dirty="0">
              <a:solidFill>
                <a:srgbClr val="C00000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he-IL" dirty="0" smtClean="0"/>
              <a:t>"השמה מפורקת" מאפשרת למפות את הרכיבים שבהם אנו מעוניינים. ניתן לדלג על הרכיבים האחרים במערך באמצעות רווחים בין הפסיקים, במקום הרכיבים עליהם נדלג.</a:t>
            </a:r>
          </a:p>
          <a:p>
            <a:pPr lvl="0" algn="just">
              <a:lnSpc>
                <a:spcPct val="150000"/>
              </a:lnSpc>
            </a:pPr>
            <a:endParaRPr lang="he-IL" sz="800" dirty="0" smtClean="0"/>
          </a:p>
          <a:p>
            <a:r>
              <a:rPr lang="he-IL" b="1" dirty="0"/>
              <a:t>דוגמה בקובץ:  </a:t>
            </a:r>
            <a:r>
              <a:rPr lang="en-US" b="1" dirty="0" smtClean="0"/>
              <a:t>destructAndIgnore.html</a:t>
            </a:r>
            <a:endParaRPr lang="he-IL" b="1" dirty="0"/>
          </a:p>
          <a:p>
            <a:pPr lvl="0"/>
            <a:endParaRPr lang="he-IL" b="1" dirty="0" smtClean="0">
              <a:solidFill>
                <a:srgbClr val="C00000"/>
              </a:solidFill>
            </a:endParaRPr>
          </a:p>
          <a:p>
            <a:pPr lvl="0"/>
            <a:endParaRPr lang="he-IL" b="1" dirty="0">
              <a:solidFill>
                <a:srgbClr val="C00000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he-IL" dirty="0" smtClean="0"/>
              <a:t>ניתן להתעלם מכל ערכי ההחזר.</a:t>
            </a:r>
          </a:p>
          <a:p>
            <a:pPr>
              <a:lnSpc>
                <a:spcPct val="150000"/>
              </a:lnSpc>
            </a:pPr>
            <a:r>
              <a:rPr lang="he-IL" b="1" dirty="0"/>
              <a:t>דוגמה בקובץ</a:t>
            </a:r>
            <a:r>
              <a:rPr lang="he-IL" b="1" dirty="0" smtClean="0"/>
              <a:t>:   </a:t>
            </a:r>
            <a:r>
              <a:rPr lang="en-US" b="1" dirty="0"/>
              <a:t>example2</a:t>
            </a:r>
            <a:r>
              <a:rPr lang="he-IL" b="1" dirty="0" smtClean="0"/>
              <a:t>   </a:t>
            </a:r>
            <a:r>
              <a:rPr lang="en-US" b="1" dirty="0" smtClean="0"/>
              <a:t>destructAndIgnore.html</a:t>
            </a:r>
            <a:endParaRPr lang="he-IL" b="1" dirty="0"/>
          </a:p>
          <a:p>
            <a:pPr lvl="0" algn="just">
              <a:lnSpc>
                <a:spcPct val="150000"/>
              </a:lnSpc>
            </a:pPr>
            <a:endParaRPr lang="he-IL" dirty="0"/>
          </a:p>
          <a:p>
            <a:pPr lvl="0" algn="just">
              <a:lnSpc>
                <a:spcPct val="150000"/>
              </a:lnSpc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16439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שיעור חמישי      לאה חנוכה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692696"/>
            <a:ext cx="7200800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en-US" sz="2400" b="1" dirty="0" err="1">
                <a:solidFill>
                  <a:srgbClr val="C00000"/>
                </a:solidFill>
              </a:rPr>
              <a:t>Destructuring</a:t>
            </a:r>
            <a:r>
              <a:rPr lang="en-US" sz="2400" b="1" dirty="0">
                <a:solidFill>
                  <a:srgbClr val="C00000"/>
                </a:solidFill>
              </a:rPr>
              <a:t> Arrays </a:t>
            </a:r>
            <a:r>
              <a:rPr lang="he-IL" sz="2400" b="1" dirty="0" smtClean="0">
                <a:solidFill>
                  <a:srgbClr val="C00000"/>
                </a:solidFill>
              </a:rPr>
              <a:t>– המשך</a:t>
            </a:r>
          </a:p>
          <a:p>
            <a:pPr lvl="0" algn="ctr"/>
            <a:endParaRPr lang="he-IL" sz="2400" b="1" dirty="0">
              <a:solidFill>
                <a:srgbClr val="C00000"/>
              </a:solidFill>
            </a:endParaRPr>
          </a:p>
          <a:p>
            <a:r>
              <a:rPr lang="he-IL" b="1" dirty="0" smtClean="0">
                <a:solidFill>
                  <a:srgbClr val="C00000"/>
                </a:solidFill>
              </a:rPr>
              <a:t>"השמה מפורקת" בשילוב עם </a:t>
            </a:r>
            <a:r>
              <a:rPr lang="en-US" b="1" dirty="0">
                <a:solidFill>
                  <a:srgbClr val="C00000"/>
                </a:solidFill>
              </a:rPr>
              <a:t>Rest </a:t>
            </a:r>
            <a:r>
              <a:rPr lang="en-US" b="1" dirty="0" smtClean="0">
                <a:solidFill>
                  <a:srgbClr val="C00000"/>
                </a:solidFill>
              </a:rPr>
              <a:t>Parameter</a:t>
            </a:r>
            <a:endParaRPr lang="he-IL" b="1" dirty="0" smtClean="0">
              <a:solidFill>
                <a:srgbClr val="C00000"/>
              </a:solidFill>
            </a:endParaRPr>
          </a:p>
          <a:p>
            <a:endParaRPr lang="he-IL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he-IL" dirty="0" smtClean="0"/>
              <a:t>ניתן לעשות שימוש ב"פרמטר השאר" (</a:t>
            </a:r>
            <a:r>
              <a:rPr lang="en-US" dirty="0"/>
              <a:t>Rest </a:t>
            </a:r>
            <a:r>
              <a:rPr lang="en-US" dirty="0" smtClean="0"/>
              <a:t>Parameter</a:t>
            </a:r>
            <a:r>
              <a:rPr lang="he-IL" dirty="0" smtClean="0"/>
              <a:t>) בהשמה מפורקת ע"י הצבתו בצד שמאל של הוראת ההצבה. ואז פרמטר זה יתייחס לכל האלמנטים במערך שלא </a:t>
            </a:r>
            <a:r>
              <a:rPr lang="he-IL" dirty="0" err="1" smtClean="0"/>
              <a:t>היתה</a:t>
            </a:r>
            <a:r>
              <a:rPr lang="he-IL" dirty="0" smtClean="0"/>
              <a:t> בהם השמה של ערכים (כל האלמנטים "הנותרים"). "פרמטר השאר" (...) צריך להופיע בסוף הביטוי אחרת זו תהיה שגיאת  תחביר.</a:t>
            </a:r>
            <a:endParaRPr lang="he-IL" dirty="0"/>
          </a:p>
          <a:p>
            <a:endParaRPr lang="en-US" b="1" dirty="0">
              <a:solidFill>
                <a:srgbClr val="C00000"/>
              </a:solidFill>
            </a:endParaRPr>
          </a:p>
          <a:p>
            <a:pPr lvl="0"/>
            <a:r>
              <a:rPr lang="he-IL" b="1" dirty="0">
                <a:solidFill>
                  <a:prstClr val="black"/>
                </a:solidFill>
              </a:rPr>
              <a:t>דוגמה בקובץ:  </a:t>
            </a:r>
            <a:r>
              <a:rPr lang="en-US" b="1" dirty="0" smtClean="0">
                <a:solidFill>
                  <a:prstClr val="black"/>
                </a:solidFill>
              </a:rPr>
              <a:t>destructAndRest.html</a:t>
            </a:r>
            <a:endParaRPr lang="he-IL" b="1" dirty="0">
              <a:solidFill>
                <a:prstClr val="black"/>
              </a:solidFill>
            </a:endParaRPr>
          </a:p>
          <a:p>
            <a:pPr lvl="0"/>
            <a:endParaRPr lang="he-IL" sz="2400" b="1" dirty="0" smtClean="0">
              <a:solidFill>
                <a:srgbClr val="C00000"/>
              </a:solidFill>
            </a:endParaRPr>
          </a:p>
          <a:p>
            <a:pPr lvl="0"/>
            <a:endParaRPr lang="he-IL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שיעור חמישי      לאה חנוכה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552496" y="764704"/>
            <a:ext cx="7920880" cy="35548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Destructuring</a:t>
            </a:r>
            <a:r>
              <a:rPr lang="en-US" sz="2400" b="1" dirty="0" smtClean="0">
                <a:solidFill>
                  <a:srgbClr val="C00000"/>
                </a:solidFill>
              </a:rPr>
              <a:t> Arrays</a:t>
            </a:r>
            <a:r>
              <a:rPr lang="he-IL" sz="2400" b="1" dirty="0" smtClean="0">
                <a:solidFill>
                  <a:srgbClr val="C00000"/>
                </a:solidFill>
              </a:rPr>
              <a:t>– המשך</a:t>
            </a:r>
          </a:p>
          <a:p>
            <a:pPr lvl="0" algn="ctr"/>
            <a:endParaRPr lang="he-IL" sz="2400" b="1" dirty="0" smtClean="0">
              <a:solidFill>
                <a:srgbClr val="C00000"/>
              </a:solidFill>
            </a:endParaRPr>
          </a:p>
          <a:p>
            <a:pPr lvl="0" algn="ctr"/>
            <a:endParaRPr lang="he-IL" sz="2400" b="1" dirty="0">
              <a:solidFill>
                <a:srgbClr val="C00000"/>
              </a:solidFill>
            </a:endParaRPr>
          </a:p>
          <a:p>
            <a:pPr lvl="0"/>
            <a:r>
              <a:rPr lang="he-IL" b="1" dirty="0">
                <a:solidFill>
                  <a:srgbClr val="C00000"/>
                </a:solidFill>
              </a:rPr>
              <a:t>החלפת </a:t>
            </a:r>
            <a:r>
              <a:rPr lang="he-IL" b="1" dirty="0" smtClean="0">
                <a:solidFill>
                  <a:srgbClr val="C00000"/>
                </a:solidFill>
              </a:rPr>
              <a:t>ערכים בין שני משתנים</a:t>
            </a:r>
          </a:p>
          <a:p>
            <a:pPr lvl="0">
              <a:lnSpc>
                <a:spcPct val="150000"/>
              </a:lnSpc>
            </a:pPr>
            <a:r>
              <a:rPr lang="he-IL" dirty="0" smtClean="0"/>
              <a:t>לאחר ביצוע הקוד בדוגמה, </a:t>
            </a:r>
            <a:r>
              <a:rPr lang="en-US" dirty="0" smtClean="0"/>
              <a:t>b </a:t>
            </a:r>
            <a:r>
              <a:rPr lang="he-IL" dirty="0" smtClean="0"/>
              <a:t> הוא</a:t>
            </a:r>
            <a:r>
              <a:rPr lang="en-US" dirty="0" smtClean="0"/>
              <a:t>  Male </a:t>
            </a:r>
            <a:r>
              <a:rPr lang="he-IL" dirty="0" smtClean="0"/>
              <a:t>ו- </a:t>
            </a:r>
            <a:r>
              <a:rPr lang="en-US" dirty="0" smtClean="0"/>
              <a:t>a</a:t>
            </a:r>
            <a:r>
              <a:rPr lang="he-IL" dirty="0" smtClean="0"/>
              <a:t> הוא </a:t>
            </a:r>
            <a:r>
              <a:rPr lang="en-US" dirty="0" smtClean="0"/>
              <a:t>Female </a:t>
            </a:r>
            <a:r>
              <a:rPr lang="he-IL" dirty="0" smtClean="0"/>
              <a:t>. ללא השמה מפורקת, החלפת שני ערכים דורשת שימוש במשתנה עזר.</a:t>
            </a:r>
          </a:p>
          <a:p>
            <a:pPr lvl="0"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r>
              <a:rPr lang="he-IL" b="1" dirty="0">
                <a:solidFill>
                  <a:prstClr val="black"/>
                </a:solidFill>
              </a:rPr>
              <a:t>דוגמה בקובץ:  </a:t>
            </a:r>
            <a:r>
              <a:rPr lang="en-US" b="1" dirty="0">
                <a:solidFill>
                  <a:prstClr val="black"/>
                </a:solidFill>
              </a:rPr>
              <a:t>destructSwapp.html</a:t>
            </a:r>
            <a:endParaRPr lang="he-IL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16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שיעור חמישי      לאה חנוכה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412133"/>
            <a:ext cx="7920880" cy="63176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he-IL" sz="2400" b="1" dirty="0" smtClean="0">
                <a:solidFill>
                  <a:srgbClr val="C00000"/>
                </a:solidFill>
                <a:ea typeface="Calibri"/>
              </a:rPr>
              <a:t>מערכים </a:t>
            </a:r>
            <a:r>
              <a:rPr lang="en-US" sz="2400" b="1" dirty="0" smtClean="0">
                <a:solidFill>
                  <a:srgbClr val="C00000"/>
                </a:solidFill>
                <a:ea typeface="Calibri"/>
              </a:rPr>
              <a:t>Arrays  </a:t>
            </a:r>
            <a:r>
              <a:rPr lang="he-IL" sz="2400" b="1" dirty="0" smtClean="0">
                <a:solidFill>
                  <a:srgbClr val="C00000"/>
                </a:solidFill>
                <a:ea typeface="Calibri"/>
              </a:rPr>
              <a:t> - נושאים נוספים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he-IL" sz="800" dirty="0">
              <a:ea typeface="Calibri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he-IL" b="1" dirty="0" smtClean="0">
                <a:ea typeface="Calibri"/>
              </a:rPr>
              <a:t>תזכורת: </a:t>
            </a:r>
            <a:r>
              <a:rPr lang="he-IL" dirty="0" smtClean="0">
                <a:ea typeface="Calibri"/>
              </a:rPr>
              <a:t>מערך אחד יכול להכיל ערכים שהם טיפוסי נתונים שונים. </a:t>
            </a:r>
            <a:endParaRPr lang="he-IL" dirty="0" smtClean="0">
              <a:solidFill>
                <a:srgbClr val="C00000"/>
              </a:solidFill>
              <a:ea typeface="Calibri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he-IL" b="1" dirty="0" smtClean="0">
                <a:solidFill>
                  <a:prstClr val="black"/>
                </a:solidFill>
              </a:rPr>
              <a:t>דוגמה </a:t>
            </a:r>
            <a:r>
              <a:rPr lang="he-IL" b="1" dirty="0">
                <a:solidFill>
                  <a:prstClr val="black"/>
                </a:solidFill>
              </a:rPr>
              <a:t>בקובץ: </a:t>
            </a:r>
            <a:r>
              <a:rPr lang="en-US" b="1" dirty="0" smtClean="0">
                <a:solidFill>
                  <a:prstClr val="black"/>
                </a:solidFill>
              </a:rPr>
              <a:t>mixedArray.html</a:t>
            </a:r>
            <a:endParaRPr lang="he-IL" b="1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he-IL" b="1" dirty="0">
              <a:solidFill>
                <a:prstClr val="black"/>
              </a:solidFill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he-IL" b="1" dirty="0" smtClean="0">
                <a:solidFill>
                  <a:srgbClr val="C00000"/>
                </a:solidFill>
                <a:ea typeface="Calibri"/>
              </a:rPr>
              <a:t>כיצד לזהות מערך – שימוש בהוראה </a:t>
            </a:r>
            <a:r>
              <a:rPr lang="en-US" b="1" dirty="0" err="1" smtClean="0">
                <a:solidFill>
                  <a:srgbClr val="C00000"/>
                </a:solidFill>
                <a:ea typeface="Calibri"/>
              </a:rPr>
              <a:t>instanceof</a:t>
            </a:r>
            <a:r>
              <a:rPr lang="en-US" b="1" dirty="0" smtClean="0">
                <a:solidFill>
                  <a:srgbClr val="C00000"/>
                </a:solidFill>
                <a:ea typeface="Calibri"/>
              </a:rPr>
              <a:t> </a:t>
            </a:r>
            <a:endParaRPr lang="he-IL" b="1" dirty="0" smtClean="0">
              <a:solidFill>
                <a:srgbClr val="C00000"/>
              </a:solidFill>
              <a:ea typeface="Calibri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he-IL" dirty="0" smtClean="0">
                <a:ea typeface="Calibri"/>
              </a:rPr>
              <a:t>היות וההוראה </a:t>
            </a:r>
            <a:r>
              <a:rPr lang="en-US" b="1" dirty="0" err="1" smtClean="0">
                <a:ea typeface="Calibri"/>
              </a:rPr>
              <a:t>typeof</a:t>
            </a:r>
            <a:r>
              <a:rPr lang="en-US" dirty="0" smtClean="0">
                <a:ea typeface="Calibri"/>
              </a:rPr>
              <a:t> </a:t>
            </a:r>
            <a:r>
              <a:rPr lang="he-IL" dirty="0" smtClean="0">
                <a:ea typeface="Calibri"/>
              </a:rPr>
              <a:t> תחזיר </a:t>
            </a:r>
            <a:r>
              <a:rPr lang="en-US" dirty="0" smtClean="0">
                <a:ea typeface="Calibri"/>
              </a:rPr>
              <a:t>object</a:t>
            </a:r>
            <a:r>
              <a:rPr lang="he-IL" dirty="0" smtClean="0">
                <a:ea typeface="Calibri"/>
              </a:rPr>
              <a:t>  בבדיקת מערך, נעשה שימוש בהוראה </a:t>
            </a:r>
            <a:r>
              <a:rPr lang="en-US" b="1" dirty="0" err="1" smtClean="0">
                <a:ea typeface="Calibri"/>
              </a:rPr>
              <a:t>instanceof</a:t>
            </a:r>
            <a:r>
              <a:rPr lang="he-IL" dirty="0" smtClean="0">
                <a:ea typeface="Calibri"/>
              </a:rPr>
              <a:t> לבדיקת טיפוס נתונים </a:t>
            </a:r>
            <a:r>
              <a:rPr lang="en-US" dirty="0" smtClean="0">
                <a:ea typeface="Calibri"/>
              </a:rPr>
              <a:t>Array</a:t>
            </a:r>
            <a:r>
              <a:rPr lang="he-IL" dirty="0" smtClean="0">
                <a:ea typeface="Calibri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he-IL" dirty="0" smtClean="0">
                <a:ea typeface="Calibri"/>
              </a:rPr>
              <a:t>ההוראה </a:t>
            </a:r>
            <a:r>
              <a:rPr lang="en-US" b="1" dirty="0" err="1" smtClean="0">
                <a:solidFill>
                  <a:srgbClr val="C00000"/>
                </a:solidFill>
                <a:ea typeface="Calibri"/>
              </a:rPr>
              <a:t>instanceof</a:t>
            </a:r>
            <a:r>
              <a:rPr lang="he-IL" dirty="0" smtClean="0">
                <a:ea typeface="Calibri"/>
              </a:rPr>
              <a:t>  בודקת שייכות למחלקה או לממשק ומחזירה "אמת" או "שקר". היות ומערך הוא אובייקט מסוג </a:t>
            </a:r>
            <a:r>
              <a:rPr lang="en-US" dirty="0" smtClean="0">
                <a:ea typeface="Calibri"/>
              </a:rPr>
              <a:t>Array</a:t>
            </a:r>
            <a:r>
              <a:rPr lang="he-IL" dirty="0" smtClean="0">
                <a:ea typeface="Calibri"/>
              </a:rPr>
              <a:t>, ניתן לבדוק שייכות למחלקה זו.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he-IL" dirty="0" smtClean="0">
                <a:ea typeface="Calibri"/>
              </a:rPr>
              <a:t>פורמט ההוראה:   שם המחלקה  </a:t>
            </a:r>
            <a:r>
              <a:rPr lang="en-US" b="1" dirty="0" err="1" smtClean="0">
                <a:ea typeface="Calibri"/>
              </a:rPr>
              <a:t>instanceof</a:t>
            </a:r>
            <a:r>
              <a:rPr lang="en-US" b="1" dirty="0" smtClean="0">
                <a:ea typeface="Calibri"/>
              </a:rPr>
              <a:t>   </a:t>
            </a:r>
            <a:r>
              <a:rPr lang="he-IL" dirty="0" smtClean="0">
                <a:ea typeface="Calibri"/>
              </a:rPr>
              <a:t>    שם העצם</a:t>
            </a:r>
            <a:endParaRPr lang="he-IL" dirty="0">
              <a:ea typeface="Calibri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e-IL" b="1" dirty="0">
                <a:solidFill>
                  <a:prstClr val="black"/>
                </a:solidFill>
              </a:rPr>
              <a:t>דוגמה בקובץ: </a:t>
            </a:r>
            <a:r>
              <a:rPr lang="en-US" b="1" dirty="0" smtClean="0">
                <a:solidFill>
                  <a:prstClr val="black"/>
                </a:solidFill>
              </a:rPr>
              <a:t>IsArray.html</a:t>
            </a:r>
            <a:endParaRPr lang="he-IL" b="1" dirty="0">
              <a:solidFill>
                <a:prstClr val="black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he-IL" b="1" dirty="0" smtClean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84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>
                <a:solidFill>
                  <a:prstClr val="black">
                    <a:tint val="75000"/>
                  </a:prstClr>
                </a:solidFill>
              </a:rPr>
              <a:t>לאה חנוכה      שיעור אחד עשר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620688"/>
            <a:ext cx="7920880" cy="54322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rgbClr val="C00000"/>
                </a:solidFill>
              </a:rPr>
              <a:t>הסרת איברים </a:t>
            </a:r>
            <a:r>
              <a:rPr lang="he-IL" sz="2400" b="1" dirty="0" smtClean="0">
                <a:solidFill>
                  <a:srgbClr val="C00000"/>
                </a:solidFill>
              </a:rPr>
              <a:t>ממערך - תזכורת</a:t>
            </a:r>
          </a:p>
          <a:p>
            <a:pPr algn="ctr"/>
            <a:endParaRPr lang="he-IL" sz="800" b="1" dirty="0" smtClean="0">
              <a:solidFill>
                <a:srgbClr val="C00000"/>
              </a:solidFill>
            </a:endParaRPr>
          </a:p>
          <a:p>
            <a:pPr algn="ctr"/>
            <a:r>
              <a:rPr lang="he-IL" sz="2400" b="1" dirty="0" smtClean="0">
                <a:solidFill>
                  <a:srgbClr val="C00000"/>
                </a:solidFill>
              </a:rPr>
              <a:t>הסרת איברים מסוף </a:t>
            </a:r>
            <a:r>
              <a:rPr lang="he-IL" sz="2400" b="1" dirty="0">
                <a:solidFill>
                  <a:srgbClr val="C00000"/>
                </a:solidFill>
              </a:rPr>
              <a:t>המערך </a:t>
            </a:r>
          </a:p>
          <a:p>
            <a:pPr algn="ctr"/>
            <a:endParaRPr lang="he-IL" sz="8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he-IL" dirty="0">
                <a:solidFill>
                  <a:prstClr val="black"/>
                </a:solidFill>
              </a:rPr>
              <a:t>להסרת איברים מסוף המערך נעשה שימוש בהוראה </a:t>
            </a:r>
            <a:r>
              <a:rPr lang="en-US" b="1" dirty="0">
                <a:solidFill>
                  <a:srgbClr val="C00000"/>
                </a:solidFill>
              </a:rPr>
              <a:t>pop()</a:t>
            </a:r>
            <a:r>
              <a:rPr lang="he-IL" dirty="0">
                <a:solidFill>
                  <a:prstClr val="black"/>
                </a:solidFill>
              </a:rPr>
              <a:t>. הוראה זו מחזירה את האיבר ומסירה אותו מסוף המערך.</a:t>
            </a:r>
          </a:p>
          <a:p>
            <a:endParaRPr lang="he-IL" sz="2800" b="1" dirty="0">
              <a:solidFill>
                <a:srgbClr val="C00000"/>
              </a:solidFill>
            </a:endParaRPr>
          </a:p>
          <a:p>
            <a:r>
              <a:rPr lang="he-IL" b="1" dirty="0">
                <a:solidFill>
                  <a:prstClr val="black"/>
                </a:solidFill>
              </a:rPr>
              <a:t>דוגמה בקובץ: </a:t>
            </a:r>
            <a:r>
              <a:rPr lang="en-US" b="1" dirty="0" smtClean="0">
                <a:solidFill>
                  <a:prstClr val="black"/>
                </a:solidFill>
              </a:rPr>
              <a:t>delFromEndOfArray.html</a:t>
            </a:r>
            <a:endParaRPr lang="he-IL" b="1" dirty="0">
              <a:solidFill>
                <a:prstClr val="black"/>
              </a:solidFill>
            </a:endParaRPr>
          </a:p>
          <a:p>
            <a:endParaRPr lang="he-IL" dirty="0" smtClean="0">
              <a:solidFill>
                <a:prstClr val="black"/>
              </a:solidFill>
            </a:endParaRPr>
          </a:p>
          <a:p>
            <a:pPr algn="ctr"/>
            <a:r>
              <a:rPr lang="he-IL" sz="2400" b="1" dirty="0">
                <a:solidFill>
                  <a:srgbClr val="C00000"/>
                </a:solidFill>
              </a:rPr>
              <a:t>הסרת איברים </a:t>
            </a:r>
            <a:r>
              <a:rPr lang="he-IL" sz="2400" b="1" dirty="0" smtClean="0">
                <a:solidFill>
                  <a:srgbClr val="C00000"/>
                </a:solidFill>
              </a:rPr>
              <a:t>מתחילת </a:t>
            </a:r>
            <a:r>
              <a:rPr lang="he-IL" sz="2400" b="1" dirty="0">
                <a:solidFill>
                  <a:srgbClr val="C00000"/>
                </a:solidFill>
              </a:rPr>
              <a:t>המערך </a:t>
            </a:r>
            <a:endParaRPr lang="he-IL" sz="2400" b="1" dirty="0" smtClean="0">
              <a:solidFill>
                <a:srgbClr val="C00000"/>
              </a:solidFill>
            </a:endParaRPr>
          </a:p>
          <a:p>
            <a:pPr algn="ctr"/>
            <a:endParaRPr lang="he-IL" sz="24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he-IL" dirty="0">
                <a:solidFill>
                  <a:prstClr val="black"/>
                </a:solidFill>
              </a:rPr>
              <a:t>להסרת איברים </a:t>
            </a:r>
            <a:r>
              <a:rPr lang="he-IL" dirty="0" smtClean="0">
                <a:solidFill>
                  <a:prstClr val="black"/>
                </a:solidFill>
              </a:rPr>
              <a:t>מתחילת </a:t>
            </a:r>
            <a:r>
              <a:rPr lang="he-IL" dirty="0">
                <a:solidFill>
                  <a:prstClr val="black"/>
                </a:solidFill>
              </a:rPr>
              <a:t>המערך נעשה שימוש בהוראה </a:t>
            </a:r>
            <a:r>
              <a:rPr lang="en-US" b="1" dirty="0">
                <a:solidFill>
                  <a:srgbClr val="C00000"/>
                </a:solidFill>
              </a:rPr>
              <a:t>shift()</a:t>
            </a:r>
            <a:r>
              <a:rPr lang="he-IL" dirty="0" smtClean="0">
                <a:solidFill>
                  <a:prstClr val="black"/>
                </a:solidFill>
              </a:rPr>
              <a:t>. </a:t>
            </a:r>
            <a:r>
              <a:rPr lang="he-IL" dirty="0">
                <a:solidFill>
                  <a:prstClr val="black"/>
                </a:solidFill>
              </a:rPr>
              <a:t>הוראה זו מחזירה את </a:t>
            </a:r>
            <a:r>
              <a:rPr lang="he-IL" dirty="0" smtClean="0">
                <a:solidFill>
                  <a:prstClr val="black"/>
                </a:solidFill>
              </a:rPr>
              <a:t>האיבר, מסירה </a:t>
            </a:r>
            <a:r>
              <a:rPr lang="he-IL" dirty="0">
                <a:solidFill>
                  <a:prstClr val="black"/>
                </a:solidFill>
              </a:rPr>
              <a:t>אותו </a:t>
            </a:r>
            <a:r>
              <a:rPr lang="he-IL" dirty="0" smtClean="0">
                <a:solidFill>
                  <a:prstClr val="black"/>
                </a:solidFill>
              </a:rPr>
              <a:t>מתחילת המערך ומזיזה את  כל יתר האיברים לאינדקס אחד נמוך יותר.</a:t>
            </a:r>
            <a:endParaRPr lang="he-IL" dirty="0">
              <a:solidFill>
                <a:prstClr val="black"/>
              </a:solidFill>
            </a:endParaRPr>
          </a:p>
          <a:p>
            <a:endParaRPr lang="he-IL" dirty="0" smtClean="0">
              <a:solidFill>
                <a:prstClr val="black"/>
              </a:solidFill>
            </a:endParaRPr>
          </a:p>
          <a:p>
            <a:r>
              <a:rPr lang="he-IL" b="1" dirty="0" smtClean="0">
                <a:solidFill>
                  <a:prstClr val="black"/>
                </a:solidFill>
              </a:rPr>
              <a:t>דוגמה בקובץ: </a:t>
            </a:r>
            <a:r>
              <a:rPr lang="en-US" b="1" dirty="0" smtClean="0">
                <a:solidFill>
                  <a:prstClr val="black"/>
                </a:solidFill>
              </a:rPr>
              <a:t>delFromBeginingOfArray.html</a:t>
            </a:r>
            <a:endParaRPr lang="he-IL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5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735</Words>
  <Application>Microsoft Office PowerPoint</Application>
  <PresentationFormat>‫הצגה על המסך (4:3)</PresentationFormat>
  <Paragraphs>142</Paragraphs>
  <Slides>14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3</vt:i4>
      </vt:variant>
      <vt:variant>
        <vt:lpstr>כותרות שקופיות</vt:lpstr>
      </vt:variant>
      <vt:variant>
        <vt:i4>14</vt:i4>
      </vt:variant>
    </vt:vector>
  </HeadingPairs>
  <TitlesOfParts>
    <vt:vector size="17" baseType="lpstr">
      <vt:lpstr>ערכת נושא Office</vt:lpstr>
      <vt:lpstr>1_ערכת נושא Office</vt:lpstr>
      <vt:lpstr>2_ערכת נושא Office</vt:lpstr>
      <vt:lpstr>תכנות אינטרנט  Java  Script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user</cp:lastModifiedBy>
  <cp:revision>78</cp:revision>
  <dcterms:created xsi:type="dcterms:W3CDTF">2020-04-25T13:17:36Z</dcterms:created>
  <dcterms:modified xsi:type="dcterms:W3CDTF">2020-05-03T05:59:24Z</dcterms:modified>
</cp:coreProperties>
</file>